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8"/>
  </p:sldMasterIdLst>
  <p:notesMasterIdLst>
    <p:notesMasterId r:id="rId56"/>
  </p:notesMasterIdLst>
  <p:sldIdLst>
    <p:sldId id="284" r:id="rId9"/>
    <p:sldId id="291" r:id="rId10"/>
    <p:sldId id="279" r:id="rId11"/>
    <p:sldId id="292" r:id="rId12"/>
    <p:sldId id="306" r:id="rId13"/>
    <p:sldId id="274" r:id="rId14"/>
    <p:sldId id="285" r:id="rId15"/>
    <p:sldId id="290" r:id="rId16"/>
    <p:sldId id="293" r:id="rId17"/>
    <p:sldId id="294" r:id="rId18"/>
    <p:sldId id="320" r:id="rId19"/>
    <p:sldId id="321" r:id="rId20"/>
    <p:sldId id="322" r:id="rId21"/>
    <p:sldId id="323" r:id="rId22"/>
    <p:sldId id="324" r:id="rId23"/>
    <p:sldId id="325" r:id="rId24"/>
    <p:sldId id="295" r:id="rId25"/>
    <p:sldId id="330" r:id="rId26"/>
    <p:sldId id="300" r:id="rId27"/>
    <p:sldId id="326" r:id="rId28"/>
    <p:sldId id="29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297" r:id="rId43"/>
    <p:sldId id="302" r:id="rId44"/>
    <p:sldId id="303" r:id="rId45"/>
    <p:sldId id="305" r:id="rId46"/>
    <p:sldId id="304" r:id="rId47"/>
    <p:sldId id="327" r:id="rId48"/>
    <p:sldId id="329" r:id="rId49"/>
    <p:sldId id="256" r:id="rId50"/>
    <p:sldId id="259" r:id="rId51"/>
    <p:sldId id="328" r:id="rId52"/>
    <p:sldId id="258" r:id="rId53"/>
    <p:sldId id="301" r:id="rId54"/>
    <p:sldId id="26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52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S::roberw@ons.gov.uk::2878a54e-ab28-435a-9e99-ac8ac8c200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57"/>
    <a:srgbClr val="3B7A9E"/>
    <a:srgbClr val="D32F2F"/>
    <a:srgbClr val="E9742C"/>
    <a:srgbClr val="A8BD3A"/>
    <a:srgbClr val="5F7682"/>
    <a:srgbClr val="323132"/>
    <a:srgbClr val="37288B"/>
    <a:srgbClr val="6E2585"/>
    <a:srgbClr val="D237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5" autoAdjust="0"/>
    <p:restoredTop sz="79850" autoAdjust="0"/>
  </p:normalViewPr>
  <p:slideViewPr>
    <p:cSldViewPr snapToGrid="0" snapToObjects="1">
      <p:cViewPr varScale="1">
        <p:scale>
          <a:sx n="67" d="100"/>
          <a:sy n="67" d="100"/>
        </p:scale>
        <p:origin x="1104" y="53"/>
      </p:cViewPr>
      <p:guideLst>
        <p:guide orient="horz" pos="913"/>
        <p:guide pos="529"/>
      </p:guideLst>
    </p:cSldViewPr>
  </p:slideViewPr>
  <p:notesTextViewPr>
    <p:cViewPr>
      <p:scale>
        <a:sx n="1" d="1"/>
        <a:sy n="1" d="1"/>
      </p:scale>
      <p:origin x="0" y="0"/>
    </p:cViewPr>
  </p:notesTextViewPr>
  <p:notesViewPr>
    <p:cSldViewPr snapToGrid="0" snapToObjects="1" showGuides="1">
      <p:cViewPr varScale="1">
        <p:scale>
          <a:sx n="155" d="100"/>
          <a:sy n="155" d="100"/>
        </p:scale>
        <p:origin x="4504"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notesMaster" Target="notesMasters/notesMaster1.xml"/><Relationship Id="rId8" Type="http://schemas.openxmlformats.org/officeDocument/2006/relationships/slideMaster" Target="slideMasters/slideMaster1.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6CF1-1FCD-E243-925E-A75B8B4E667B}"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95EDB-6B5D-864C-AC6A-318791A1A935}" type="slidenum">
              <a:rPr lang="en-US" smtClean="0"/>
              <a:t>‹#›</a:t>
            </a:fld>
            <a:endParaRPr lang="en-US"/>
          </a:p>
        </p:txBody>
      </p:sp>
    </p:spTree>
    <p:extLst>
      <p:ext uri="{BB962C8B-B14F-4D97-AF65-F5344CB8AC3E}">
        <p14:creationId xmlns:p14="http://schemas.microsoft.com/office/powerpoint/2010/main" val="42383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this session about?</a:t>
            </a:r>
          </a:p>
          <a:p>
            <a:r>
              <a:rPr lang="en-GB" dirty="0"/>
              <a:t>We have RAP example on the code library in DAP, which is our proof on concept.</a:t>
            </a:r>
          </a:p>
          <a:p>
            <a:r>
              <a:rPr lang="en-GB" dirty="0"/>
              <a:t>But this session is about showing an example of what developing a RAP looks like</a:t>
            </a:r>
          </a:p>
        </p:txBody>
      </p:sp>
      <p:sp>
        <p:nvSpPr>
          <p:cNvPr id="4" name="Slide Number Placeholder 3"/>
          <p:cNvSpPr>
            <a:spLocks noGrp="1"/>
          </p:cNvSpPr>
          <p:nvPr>
            <p:ph type="sldNum" sz="quarter" idx="5"/>
          </p:nvPr>
        </p:nvSpPr>
        <p:spPr/>
        <p:txBody>
          <a:bodyPr/>
          <a:lstStyle/>
          <a:p>
            <a:fld id="{13895EDB-6B5D-864C-AC6A-318791A1A935}" type="slidenum">
              <a:rPr lang="en-US" smtClean="0"/>
              <a:t>1</a:t>
            </a:fld>
            <a:endParaRPr lang="en-US"/>
          </a:p>
        </p:txBody>
      </p:sp>
    </p:spTree>
    <p:extLst>
      <p:ext uri="{BB962C8B-B14F-4D97-AF65-F5344CB8AC3E}">
        <p14:creationId xmlns:p14="http://schemas.microsoft.com/office/powerpoint/2010/main" val="96324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said by computer scientist and author Donald Knuth, "Programs are meant to be read by humans and only incidentally for computers to execute".</a:t>
            </a:r>
          </a:p>
          <a:p>
            <a:r>
              <a:rPr lang="en-GB" sz="1200" b="0" i="0" kern="1200" dirty="0">
                <a:solidFill>
                  <a:schemeClr val="tx1"/>
                </a:solidFill>
                <a:effectLst/>
                <a:latin typeface="+mn-lt"/>
                <a:ea typeface="+mn-ea"/>
                <a:cs typeface="+mn-cs"/>
              </a:rPr>
              <a:t>It is not only what's in the code but also what type of thing it is.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Variables, classes and functions should all be named in a way that reflects exactly what they are or what they do.</a:t>
            </a:r>
          </a:p>
          <a:p>
            <a:r>
              <a:rPr lang="en-GB" sz="1200" b="0" i="0" kern="1200" dirty="0">
                <a:solidFill>
                  <a:schemeClr val="tx1"/>
                </a:solidFill>
                <a:effectLst/>
                <a:latin typeface="+mn-lt"/>
                <a:ea typeface="+mn-ea"/>
                <a:cs typeface="+mn-cs"/>
              </a:rPr>
              <a:t>With a general rule that variables and classes are nouns and functions should be named as verbs. Nouns are words which identify a person, place or thing; while verbs are used to describe an action, state or occurrence.</a:t>
            </a:r>
          </a:p>
          <a:p>
            <a:r>
              <a:rPr lang="en-GB" sz="1200" b="0" i="0" kern="1200" dirty="0">
                <a:solidFill>
                  <a:schemeClr val="tx1"/>
                </a:solidFill>
                <a:effectLst/>
                <a:latin typeface="+mn-lt"/>
                <a:ea typeface="+mn-ea"/>
                <a:cs typeface="+mn-cs"/>
              </a:rPr>
              <a:t>Another good thing to consider when naming </a:t>
            </a:r>
            <a:r>
              <a:rPr lang="en-GB" sz="1200" b="0" i="0" kern="1200" dirty="0" err="1">
                <a:solidFill>
                  <a:schemeClr val="tx1"/>
                </a:solidFill>
                <a:effectLst/>
                <a:latin typeface="+mn-lt"/>
                <a:ea typeface="+mn-ea"/>
                <a:cs typeface="+mn-cs"/>
              </a:rPr>
              <a:t>dataframes</a:t>
            </a:r>
            <a:r>
              <a:rPr lang="en-GB" sz="1200" b="0" i="0" kern="1200" dirty="0">
                <a:solidFill>
                  <a:schemeClr val="tx1"/>
                </a:solidFill>
                <a:effectLst/>
                <a:latin typeface="+mn-lt"/>
                <a:ea typeface="+mn-ea"/>
                <a:cs typeface="+mn-cs"/>
              </a:rPr>
              <a:t> is to think about what is shown in each row. An example is if each row in a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is a loan, then the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is a collection of loan entries, therefore it would make sense to call the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loans.</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13</a:t>
            </a:fld>
            <a:endParaRPr lang="en-US"/>
          </a:p>
        </p:txBody>
      </p:sp>
    </p:spTree>
    <p:extLst>
      <p:ext uri="{BB962C8B-B14F-4D97-AF65-F5344CB8AC3E}">
        <p14:creationId xmlns:p14="http://schemas.microsoft.com/office/powerpoint/2010/main" val="396605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It is important that any name isn't misleading and that it doesn't give false information. If something is a variable don’t call it a model or if it’s a list don't mention table in the name.</a:t>
            </a:r>
          </a:p>
          <a:p>
            <a:r>
              <a:rPr lang="en-GB" sz="1200" b="0" i="0" kern="1200" dirty="0">
                <a:solidFill>
                  <a:schemeClr val="tx1"/>
                </a:solidFill>
                <a:effectLst/>
                <a:latin typeface="+mn-lt"/>
                <a:ea typeface="+mn-ea"/>
                <a:cs typeface="+mn-cs"/>
              </a:rPr>
              <a:t>As you can see in this example the </a:t>
            </a:r>
            <a:r>
              <a:rPr lang="en-GB" sz="1200" b="0" i="0" kern="1200" dirty="0" err="1">
                <a:solidFill>
                  <a:schemeClr val="tx1"/>
                </a:solidFill>
                <a:effectLst/>
                <a:latin typeface="+mn-lt"/>
                <a:ea typeface="+mn-ea"/>
                <a:cs typeface="+mn-cs"/>
              </a:rPr>
              <a:t>pupil_table</a:t>
            </a:r>
            <a:r>
              <a:rPr lang="en-GB" sz="1200" b="0" i="0" kern="1200" dirty="0">
                <a:solidFill>
                  <a:schemeClr val="tx1"/>
                </a:solidFill>
                <a:effectLst/>
                <a:latin typeface="+mn-lt"/>
                <a:ea typeface="+mn-ea"/>
                <a:cs typeface="+mn-cs"/>
              </a:rPr>
              <a:t> is not actually a table and therefore it is incorrect to name it as one.</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14</a:t>
            </a:fld>
            <a:endParaRPr lang="en-US"/>
          </a:p>
        </p:txBody>
      </p:sp>
    </p:spTree>
    <p:extLst>
      <p:ext uri="{BB962C8B-B14F-4D97-AF65-F5344CB8AC3E}">
        <p14:creationId xmlns:p14="http://schemas.microsoft.com/office/powerpoint/2010/main" val="238522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important when you are coding that you do not use the same name for different items, and that your names are both meaningful and pronounceable</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It is also important to make sure that you are consistent in your naming. This means that you should always refer to a entity name the same name. As seen in this example "user", "client" and "customer" are all </a:t>
            </a:r>
            <a:r>
              <a:rPr lang="en-GB" sz="1200" b="0" i="0" kern="1200" dirty="0" err="1">
                <a:solidFill>
                  <a:schemeClr val="tx1"/>
                </a:solidFill>
                <a:effectLst/>
                <a:latin typeface="+mn-lt"/>
                <a:ea typeface="+mn-ea"/>
                <a:cs typeface="+mn-cs"/>
              </a:rPr>
              <a:t>refering</a:t>
            </a:r>
            <a:r>
              <a:rPr lang="en-GB" sz="1200" b="0" i="0" kern="1200" dirty="0">
                <a:solidFill>
                  <a:schemeClr val="tx1"/>
                </a:solidFill>
                <a:effectLst/>
                <a:latin typeface="+mn-lt"/>
                <a:ea typeface="+mn-ea"/>
                <a:cs typeface="+mn-cs"/>
              </a:rPr>
              <a:t> to the same group of people. Therefore after naming them "user" in the first line this is how they should be </a:t>
            </a:r>
            <a:r>
              <a:rPr lang="en-GB" sz="1200" b="0" i="0" kern="1200" dirty="0" err="1">
                <a:solidFill>
                  <a:schemeClr val="tx1"/>
                </a:solidFill>
                <a:effectLst/>
                <a:latin typeface="+mn-lt"/>
                <a:ea typeface="+mn-ea"/>
                <a:cs typeface="+mn-cs"/>
              </a:rPr>
              <a:t>refered</a:t>
            </a:r>
            <a:r>
              <a:rPr lang="en-GB" sz="1200" b="0" i="0" kern="1200" dirty="0">
                <a:solidFill>
                  <a:schemeClr val="tx1"/>
                </a:solidFill>
                <a:effectLst/>
                <a:latin typeface="+mn-lt"/>
                <a:ea typeface="+mn-ea"/>
                <a:cs typeface="+mn-cs"/>
              </a:rPr>
              <a:t> to from here on</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15</a:t>
            </a:fld>
            <a:endParaRPr lang="en-US"/>
          </a:p>
        </p:txBody>
      </p:sp>
    </p:spTree>
    <p:extLst>
      <p:ext uri="{BB962C8B-B14F-4D97-AF65-F5344CB8AC3E}">
        <p14:creationId xmlns:p14="http://schemas.microsoft.com/office/powerpoint/2010/main" val="1925739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If you abide by these guidelines for writing good code, your code will be so clear that it needs few, if any, comments. Comments might seem helpful at first, but as time goes on they become hard to maintain and fall out of sync with the actual code, leading to comments that mislead and confuse. A lot of the time, comments exist to make up for poorly written code and become unnecessary if you use descriptive names and a clear structure</a:t>
            </a:r>
          </a:p>
          <a:p>
            <a:endParaRPr lang="en-GB" dirty="0"/>
          </a:p>
          <a:p>
            <a:r>
              <a:rPr lang="en-GB" sz="1200" b="0" i="0" kern="1200" dirty="0">
                <a:solidFill>
                  <a:schemeClr val="tx1"/>
                </a:solidFill>
                <a:effectLst/>
                <a:latin typeface="+mn-lt"/>
                <a:ea typeface="+mn-ea"/>
                <a:cs typeface="+mn-cs"/>
              </a:rPr>
              <a:t>The comment in this first example exists to explain a badly named variable. Better practice would be to just give the variable a clearer name.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Here the author has used abbreviations when naming their function, and then had to add a comment that explains the abbreviations. This is made unnecessary by using sensible naming practices.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Sometimes we use comments to explain our aims and methodology, but this information is better put together into a single README document that accompanies your code.</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16</a:t>
            </a:fld>
            <a:endParaRPr lang="en-US"/>
          </a:p>
        </p:txBody>
      </p:sp>
    </p:spTree>
    <p:extLst>
      <p:ext uri="{BB962C8B-B14F-4D97-AF65-F5344CB8AC3E}">
        <p14:creationId xmlns:p14="http://schemas.microsoft.com/office/powerpoint/2010/main" val="2510453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our analysis can be viewed by other team members, it is even more important that it is clear and readable. The next step in making it more readable is to refactor the code into reusable functions. This is particularly important if your code is going into production.</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18</a:t>
            </a:fld>
            <a:endParaRPr lang="en-US"/>
          </a:p>
        </p:txBody>
      </p:sp>
    </p:spTree>
    <p:extLst>
      <p:ext uri="{BB962C8B-B14F-4D97-AF65-F5344CB8AC3E}">
        <p14:creationId xmlns:p14="http://schemas.microsoft.com/office/powerpoint/2010/main" val="17806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Raise an issue – in our example this could be renaming variables, or adding labels to our chart</a:t>
            </a:r>
          </a:p>
          <a:p>
            <a:r>
              <a:rPr lang="en-GB" dirty="0"/>
              <a:t>Carry out work on new branch – we create a copy of the project, called a branch, and carry out the work on this new feature branch</a:t>
            </a:r>
          </a:p>
          <a:p>
            <a:r>
              <a:rPr lang="en-GB" dirty="0"/>
              <a:t>Raise a merge request – once we’re happy with the changes to the code we raise a request for the new feature branch to be merged with the master branch</a:t>
            </a:r>
          </a:p>
          <a:p>
            <a:r>
              <a:rPr lang="en-GB" dirty="0"/>
              <a:t>Someone else reviews the code and merges </a:t>
            </a:r>
            <a:r>
              <a:rPr lang="en-GB" dirty="0" err="1"/>
              <a:t>brach</a:t>
            </a:r>
            <a:r>
              <a:rPr lang="en-GB" dirty="0"/>
              <a:t> – a different team member will review the code and make sure it works before merging the branches</a:t>
            </a:r>
          </a:p>
        </p:txBody>
      </p:sp>
      <p:sp>
        <p:nvSpPr>
          <p:cNvPr id="4" name="Slide Number Placeholder 3"/>
          <p:cNvSpPr>
            <a:spLocks noGrp="1"/>
          </p:cNvSpPr>
          <p:nvPr>
            <p:ph type="sldNum" sz="quarter" idx="5"/>
          </p:nvPr>
        </p:nvSpPr>
        <p:spPr/>
        <p:txBody>
          <a:bodyPr/>
          <a:lstStyle/>
          <a:p>
            <a:fld id="{13895EDB-6B5D-864C-AC6A-318791A1A935}" type="slidenum">
              <a:rPr lang="en-US" smtClean="0"/>
              <a:t>19</a:t>
            </a:fld>
            <a:endParaRPr lang="en-US"/>
          </a:p>
        </p:txBody>
      </p:sp>
    </p:spTree>
    <p:extLst>
      <p:ext uri="{BB962C8B-B14F-4D97-AF65-F5344CB8AC3E}">
        <p14:creationId xmlns:p14="http://schemas.microsoft.com/office/powerpoint/2010/main" val="487838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21</a:t>
            </a:fld>
            <a:endParaRPr lang="en-US"/>
          </a:p>
        </p:txBody>
      </p:sp>
    </p:spTree>
    <p:extLst>
      <p:ext uri="{BB962C8B-B14F-4D97-AF65-F5344CB8AC3E}">
        <p14:creationId xmlns:p14="http://schemas.microsoft.com/office/powerpoint/2010/main" val="3736269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our analysis can be viewed by other team members, it is even more important that it is clear and readable. The next step in making it more readable is to refactor the code into reusable functions. This is particularly important if your code is going into production.</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22</a:t>
            </a:fld>
            <a:endParaRPr lang="en-US"/>
          </a:p>
        </p:txBody>
      </p:sp>
    </p:spTree>
    <p:extLst>
      <p:ext uri="{BB962C8B-B14F-4D97-AF65-F5344CB8AC3E}">
        <p14:creationId xmlns:p14="http://schemas.microsoft.com/office/powerpoint/2010/main" val="235461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key principle in writing good code is *Don't Repeat Yourself*. If you keep writing the same chunk of code in multiple places, you increase the likelihood of making a mistake and make it much harder to change things in the future. The way to stop this happening is to write functions.</a:t>
            </a:r>
          </a:p>
          <a:p>
            <a:endParaRPr lang="en-GB" dirty="0"/>
          </a:p>
          <a:p>
            <a:r>
              <a:rPr lang="en-GB" sz="1200" b="0" i="0" kern="1200" dirty="0">
                <a:solidFill>
                  <a:schemeClr val="tx1"/>
                </a:solidFill>
                <a:effectLst/>
                <a:latin typeface="+mn-lt"/>
                <a:ea typeface="+mn-ea"/>
                <a:cs typeface="+mn-cs"/>
              </a:rPr>
              <a:t>In this example, we have written the same code three times in different places in our script.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Better practice would be to define a function that filters a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on </a:t>
            </a:r>
            <a:r>
              <a:rPr lang="en-GB" sz="1200" b="0" i="0" kern="1200" dirty="0" err="1">
                <a:solidFill>
                  <a:schemeClr val="tx1"/>
                </a:solidFill>
                <a:effectLst/>
                <a:latin typeface="+mn-lt"/>
                <a:ea typeface="+mn-ea"/>
                <a:cs typeface="+mn-cs"/>
              </a:rPr>
              <a:t>animal_type</a:t>
            </a:r>
            <a:r>
              <a:rPr lang="en-GB" sz="1200" b="0" i="0" kern="1200" dirty="0">
                <a:solidFill>
                  <a:schemeClr val="tx1"/>
                </a:solidFill>
                <a:effectLst/>
                <a:latin typeface="+mn-lt"/>
                <a:ea typeface="+mn-ea"/>
                <a:cs typeface="+mn-cs"/>
              </a:rPr>
              <a:t>, and then call it on each </a:t>
            </a:r>
            <a:r>
              <a:rPr lang="en-GB" sz="1200" b="0" i="0" kern="1200" dirty="0" err="1">
                <a:solidFill>
                  <a:schemeClr val="tx1"/>
                </a:solidFill>
                <a:effectLst/>
                <a:latin typeface="+mn-lt"/>
                <a:ea typeface="+mn-ea"/>
                <a:cs typeface="+mn-cs"/>
              </a:rPr>
              <a:t>dateframe</a:t>
            </a:r>
            <a:r>
              <a:rPr lang="en-GB" sz="1200" b="0" i="0" kern="1200" dirty="0">
                <a:solidFill>
                  <a:schemeClr val="tx1"/>
                </a:solidFill>
                <a:effectLst/>
                <a:latin typeface="+mn-lt"/>
                <a:ea typeface="+mn-ea"/>
                <a:cs typeface="+mn-cs"/>
              </a:rPr>
              <a:t> when needed. This makes your code easier to read and reduces the chance of making an error when retyping or copy and pasting the code.</a:t>
            </a:r>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23</a:t>
            </a:fld>
            <a:endParaRPr lang="en-US"/>
          </a:p>
        </p:txBody>
      </p:sp>
    </p:spTree>
    <p:extLst>
      <p:ext uri="{BB962C8B-B14F-4D97-AF65-F5344CB8AC3E}">
        <p14:creationId xmlns:p14="http://schemas.microsoft.com/office/powerpoint/2010/main" val="3249039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general, the smaller your function, the more obvious its meaning will be. Ideally functions should be 2, 3 or 4 lines long, excluding blank space. However this doesn't mean that you should just cram the same amount of content into fewer lines.</a:t>
            </a:r>
          </a:p>
        </p:txBody>
      </p:sp>
      <p:sp>
        <p:nvSpPr>
          <p:cNvPr id="4" name="Slide Number Placeholder 3"/>
          <p:cNvSpPr>
            <a:spLocks noGrp="1"/>
          </p:cNvSpPr>
          <p:nvPr>
            <p:ph type="sldNum" sz="quarter" idx="5"/>
          </p:nvPr>
        </p:nvSpPr>
        <p:spPr/>
        <p:txBody>
          <a:bodyPr/>
          <a:lstStyle/>
          <a:p>
            <a:fld id="{13895EDB-6B5D-864C-AC6A-318791A1A935}" type="slidenum">
              <a:rPr lang="en-US" smtClean="0"/>
              <a:t>24</a:t>
            </a:fld>
            <a:endParaRPr lang="en-US"/>
          </a:p>
        </p:txBody>
      </p:sp>
    </p:spTree>
    <p:extLst>
      <p:ext uri="{BB962C8B-B14F-4D97-AF65-F5344CB8AC3E}">
        <p14:creationId xmlns:p14="http://schemas.microsoft.com/office/powerpoint/2010/main" val="377074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heard of RAP? If you read the description for today’s session, you should have some idea.</a:t>
            </a:r>
          </a:p>
          <a:p>
            <a:r>
              <a:rPr lang="en-GB" dirty="0"/>
              <a:t>Who uses RAP or RAP principals in their business area?</a:t>
            </a:r>
          </a:p>
        </p:txBody>
      </p:sp>
      <p:sp>
        <p:nvSpPr>
          <p:cNvPr id="4" name="Slide Number Placeholder 3"/>
          <p:cNvSpPr>
            <a:spLocks noGrp="1"/>
          </p:cNvSpPr>
          <p:nvPr>
            <p:ph type="sldNum" sz="quarter" idx="5"/>
          </p:nvPr>
        </p:nvSpPr>
        <p:spPr/>
        <p:txBody>
          <a:bodyPr/>
          <a:lstStyle/>
          <a:p>
            <a:fld id="{13895EDB-6B5D-864C-AC6A-318791A1A935}" type="slidenum">
              <a:rPr lang="en-US" smtClean="0"/>
              <a:t>2</a:t>
            </a:fld>
            <a:endParaRPr lang="en-US"/>
          </a:p>
        </p:txBody>
      </p:sp>
    </p:spTree>
    <p:extLst>
      <p:ext uri="{BB962C8B-B14F-4D97-AF65-F5344CB8AC3E}">
        <p14:creationId xmlns:p14="http://schemas.microsoft.com/office/powerpoint/2010/main" val="3205498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Readability is queen when it comes to clean code. This function looks small, but so much content has been put into one line that is it tricky to work out what the function is doing.</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is the same function rewritten over several lines. On separate lines, we split up the full name, select the surname and then return the formatted surname. It is much easier to work out what is happening here. Instead of stuffing a lot of content into a small space, you should make your functions small by sticking to our next rule: Do One Thing.</a:t>
            </a:r>
          </a:p>
        </p:txBody>
      </p:sp>
      <p:sp>
        <p:nvSpPr>
          <p:cNvPr id="4" name="Slide Number Placeholder 3"/>
          <p:cNvSpPr>
            <a:spLocks noGrp="1"/>
          </p:cNvSpPr>
          <p:nvPr>
            <p:ph type="sldNum" sz="quarter" idx="5"/>
          </p:nvPr>
        </p:nvSpPr>
        <p:spPr/>
        <p:txBody>
          <a:bodyPr/>
          <a:lstStyle/>
          <a:p>
            <a:fld id="{13895EDB-6B5D-864C-AC6A-318791A1A935}" type="slidenum">
              <a:rPr lang="en-US" smtClean="0"/>
              <a:t>25</a:t>
            </a:fld>
            <a:endParaRPr lang="en-US"/>
          </a:p>
        </p:txBody>
      </p:sp>
    </p:spTree>
    <p:extLst>
      <p:ext uri="{BB962C8B-B14F-4D97-AF65-F5344CB8AC3E}">
        <p14:creationId xmlns:p14="http://schemas.microsoft.com/office/powerpoint/2010/main" val="2407025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Functions should do one thing. They should do it well. They should do it only.</a:t>
            </a:r>
          </a:p>
        </p:txBody>
      </p:sp>
      <p:sp>
        <p:nvSpPr>
          <p:cNvPr id="4" name="Slide Number Placeholder 3"/>
          <p:cNvSpPr>
            <a:spLocks noGrp="1"/>
          </p:cNvSpPr>
          <p:nvPr>
            <p:ph type="sldNum" sz="quarter" idx="5"/>
          </p:nvPr>
        </p:nvSpPr>
        <p:spPr/>
        <p:txBody>
          <a:bodyPr/>
          <a:lstStyle/>
          <a:p>
            <a:fld id="{13895EDB-6B5D-864C-AC6A-318791A1A935}" type="slidenum">
              <a:rPr lang="en-US" smtClean="0"/>
              <a:t>26</a:t>
            </a:fld>
            <a:endParaRPr lang="en-US"/>
          </a:p>
        </p:txBody>
      </p:sp>
    </p:spTree>
    <p:extLst>
      <p:ext uri="{BB962C8B-B14F-4D97-AF65-F5344CB8AC3E}">
        <p14:creationId xmlns:p14="http://schemas.microsoft.com/office/powerpoint/2010/main" val="2705072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now see two versions of the same procedure.</a:t>
            </a:r>
            <a:r>
              <a:rPr lang="en-GB" sz="1200" b="0" i="0" kern="1200" dirty="0">
                <a:solidFill>
                  <a:schemeClr val="tx1"/>
                </a:solidFill>
                <a:effectLst/>
                <a:latin typeface="+mn-lt"/>
                <a:ea typeface="+mn-ea"/>
                <a:cs typeface="+mn-cs"/>
              </a:rPr>
              <a:t> In the first example, </a:t>
            </a:r>
            <a:r>
              <a:rPr lang="en-GB" sz="1200" b="0" i="0" kern="1200" dirty="0" err="1">
                <a:solidFill>
                  <a:schemeClr val="tx1"/>
                </a:solidFill>
                <a:effectLst/>
                <a:latin typeface="+mn-lt"/>
                <a:ea typeface="+mn-ea"/>
                <a:cs typeface="+mn-cs"/>
              </a:rPr>
              <a:t>get_sum_of_even_numbers</a:t>
            </a:r>
            <a:r>
              <a:rPr lang="en-GB" sz="1200" b="0" i="0" kern="1200" dirty="0">
                <a:solidFill>
                  <a:schemeClr val="tx1"/>
                </a:solidFill>
                <a:effectLst/>
                <a:latin typeface="+mn-lt"/>
                <a:ea typeface="+mn-ea"/>
                <a:cs typeface="+mn-cs"/>
              </a:rPr>
              <a:t> finds the even numbers, counts how many there are and then adds them together.</a:t>
            </a:r>
          </a:p>
          <a:p>
            <a:r>
              <a:rPr lang="en-GB" sz="1200" b="0" i="0" kern="1200" dirty="0">
                <a:solidFill>
                  <a:schemeClr val="tx1"/>
                </a:solidFill>
                <a:effectLst/>
                <a:latin typeface="+mn-lt"/>
                <a:ea typeface="+mn-ea"/>
                <a:cs typeface="+mn-cs"/>
              </a:rPr>
              <a:t>One issue with this is that the function performs additional actions in the background, counting the number of even numbers. Your functions should not have side effects, and the offending line has been removed in the second example.</a:t>
            </a:r>
          </a:p>
        </p:txBody>
      </p:sp>
      <p:sp>
        <p:nvSpPr>
          <p:cNvPr id="4" name="Slide Number Placeholder 3"/>
          <p:cNvSpPr>
            <a:spLocks noGrp="1"/>
          </p:cNvSpPr>
          <p:nvPr>
            <p:ph type="sldNum" sz="quarter" idx="5"/>
          </p:nvPr>
        </p:nvSpPr>
        <p:spPr/>
        <p:txBody>
          <a:bodyPr/>
          <a:lstStyle/>
          <a:p>
            <a:fld id="{13895EDB-6B5D-864C-AC6A-318791A1A935}" type="slidenum">
              <a:rPr lang="en-US" smtClean="0"/>
              <a:t>27</a:t>
            </a:fld>
            <a:endParaRPr lang="en-US"/>
          </a:p>
        </p:txBody>
      </p:sp>
    </p:spTree>
    <p:extLst>
      <p:ext uri="{BB962C8B-B14F-4D97-AF65-F5344CB8AC3E}">
        <p14:creationId xmlns:p14="http://schemas.microsoft.com/office/powerpoint/2010/main" val="1105956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second example, each function does what their name says they will, and nothing else. If a function does more than one task, it should be split into multiple functions, where each function does one sub-task.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Trying to decide what "one thing" means in practice can be difficult and subjective, however it becomes easier the more examples you read and write. If you want to see more about this, further resources are included at the end of the screencast.</a:t>
            </a:r>
          </a:p>
        </p:txBody>
      </p:sp>
      <p:sp>
        <p:nvSpPr>
          <p:cNvPr id="4" name="Slide Number Placeholder 3"/>
          <p:cNvSpPr>
            <a:spLocks noGrp="1"/>
          </p:cNvSpPr>
          <p:nvPr>
            <p:ph type="sldNum" sz="quarter" idx="5"/>
          </p:nvPr>
        </p:nvSpPr>
        <p:spPr/>
        <p:txBody>
          <a:bodyPr/>
          <a:lstStyle/>
          <a:p>
            <a:fld id="{13895EDB-6B5D-864C-AC6A-318791A1A935}" type="slidenum">
              <a:rPr lang="en-US" smtClean="0"/>
              <a:t>28</a:t>
            </a:fld>
            <a:endParaRPr lang="en-US"/>
          </a:p>
        </p:txBody>
      </p:sp>
    </p:spTree>
    <p:extLst>
      <p:ext uri="{BB962C8B-B14F-4D97-AF65-F5344CB8AC3E}">
        <p14:creationId xmlns:p14="http://schemas.microsoft.com/office/powerpoint/2010/main" val="283998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Nesting makes code harder to read and understand, and functions should not be large enough to contain nested loops or conditionals. You should not need to write your functions with more than one or two levels of indentation.</a:t>
            </a:r>
          </a:p>
          <a:p>
            <a:r>
              <a:rPr lang="en-GB" sz="1200" b="0" i="0" kern="1200" dirty="0">
                <a:solidFill>
                  <a:schemeClr val="tx1"/>
                </a:solidFill>
                <a:effectLst/>
                <a:latin typeface="+mn-lt"/>
                <a:ea typeface="+mn-ea"/>
                <a:cs typeface="+mn-cs"/>
              </a:rPr>
              <a:t>The blocks within any for, while, if or else statements should be one line long and this line should usually be a function call, either an inbuilt function or one you have created.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example contains too much nesting, which makes it difficult to see when each statement executes. </a:t>
            </a:r>
          </a:p>
        </p:txBody>
      </p:sp>
      <p:sp>
        <p:nvSpPr>
          <p:cNvPr id="4" name="Slide Number Placeholder 3"/>
          <p:cNvSpPr>
            <a:spLocks noGrp="1"/>
          </p:cNvSpPr>
          <p:nvPr>
            <p:ph type="sldNum" sz="quarter" idx="5"/>
          </p:nvPr>
        </p:nvSpPr>
        <p:spPr/>
        <p:txBody>
          <a:bodyPr/>
          <a:lstStyle/>
          <a:p>
            <a:fld id="{13895EDB-6B5D-864C-AC6A-318791A1A935}" type="slidenum">
              <a:rPr lang="en-US" smtClean="0"/>
              <a:t>29</a:t>
            </a:fld>
            <a:endParaRPr lang="en-US"/>
          </a:p>
        </p:txBody>
      </p:sp>
    </p:spTree>
    <p:extLst>
      <p:ext uri="{BB962C8B-B14F-4D97-AF65-F5344CB8AC3E}">
        <p14:creationId xmlns:p14="http://schemas.microsoft.com/office/powerpoint/2010/main" val="327526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it has been rewritten to reduce the amount of nested code. Each if, </a:t>
            </a:r>
            <a:r>
              <a:rPr lang="en-GB" dirty="0" err="1"/>
              <a:t>elif</a:t>
            </a:r>
            <a:r>
              <a:rPr lang="en-GB" dirty="0"/>
              <a:t> or else statement only contains one line of code and is much easier to follow.</a:t>
            </a:r>
          </a:p>
        </p:txBody>
      </p:sp>
      <p:sp>
        <p:nvSpPr>
          <p:cNvPr id="4" name="Slide Number Placeholder 3"/>
          <p:cNvSpPr>
            <a:spLocks noGrp="1"/>
          </p:cNvSpPr>
          <p:nvPr>
            <p:ph type="sldNum" sz="quarter" idx="5"/>
          </p:nvPr>
        </p:nvSpPr>
        <p:spPr/>
        <p:txBody>
          <a:bodyPr/>
          <a:lstStyle/>
          <a:p>
            <a:fld id="{13895EDB-6B5D-864C-AC6A-318791A1A935}" type="slidenum">
              <a:rPr lang="en-US" smtClean="0"/>
              <a:t>30</a:t>
            </a:fld>
            <a:endParaRPr lang="en-US"/>
          </a:p>
        </p:txBody>
      </p:sp>
    </p:spTree>
    <p:extLst>
      <p:ext uri="{BB962C8B-B14F-4D97-AF65-F5344CB8AC3E}">
        <p14:creationId xmlns:p14="http://schemas.microsoft.com/office/powerpoint/2010/main" val="427853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lower the number of arguments in a function, the better. This is because cutting down the number of arguments makes functions easier to read and much easier to test. As a rule of thumb, functions with 0, 1 or 2 arguments are fine, functions with 3 arguments aren't ideal, and more than three arguments shouldn't be used. If you need lots of arguments, consider whether your function is doing too much.</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function takes a timeseries and creates a forecast using one of two methods. Clearly the function is doing more than one thing, using too many arguments.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function can be broken down into smaller functions that perform the different subtasks involved in forecasting. There are separate functions that create each model type, and a further function that makes a prediction based on a given model.</a:t>
            </a:r>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31</a:t>
            </a:fld>
            <a:endParaRPr lang="en-US"/>
          </a:p>
        </p:txBody>
      </p:sp>
    </p:spTree>
    <p:extLst>
      <p:ext uri="{BB962C8B-B14F-4D97-AF65-F5344CB8AC3E}">
        <p14:creationId xmlns:p14="http://schemas.microsoft.com/office/powerpoint/2010/main" val="290625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this next example, we have a function that creates a </a:t>
            </a:r>
            <a:r>
              <a:rPr lang="en-GB" sz="1200" b="0" i="0" kern="1200" dirty="0" err="1">
                <a:solidFill>
                  <a:schemeClr val="tx1"/>
                </a:solidFill>
                <a:effectLst/>
                <a:latin typeface="+mn-lt"/>
                <a:ea typeface="+mn-ea"/>
                <a:cs typeface="+mn-cs"/>
              </a:rPr>
              <a:t>barchart</a:t>
            </a:r>
            <a:r>
              <a:rPr lang="en-GB" sz="1200" b="0" i="0" kern="1200" dirty="0">
                <a:solidFill>
                  <a:schemeClr val="tx1"/>
                </a:solidFill>
                <a:effectLst/>
                <a:latin typeface="+mn-lt"/>
                <a:ea typeface="+mn-ea"/>
                <a:cs typeface="+mn-cs"/>
              </a:rPr>
              <a:t> and saves it if the save argument is set to true. In general, if you are passing in True/False parameters, then your function is doing more than one thing and should be split into multiple functions. In this example, making and saving our </a:t>
            </a:r>
            <a:r>
              <a:rPr lang="en-GB" sz="1200" b="0" i="0" kern="1200" dirty="0" err="1">
                <a:solidFill>
                  <a:schemeClr val="tx1"/>
                </a:solidFill>
                <a:effectLst/>
                <a:latin typeface="+mn-lt"/>
                <a:ea typeface="+mn-ea"/>
                <a:cs typeface="+mn-cs"/>
              </a:rPr>
              <a:t>barchart</a:t>
            </a:r>
            <a:r>
              <a:rPr lang="en-GB" sz="1200" b="0" i="0" kern="1200" dirty="0">
                <a:solidFill>
                  <a:schemeClr val="tx1"/>
                </a:solidFill>
                <a:effectLst/>
                <a:latin typeface="+mn-lt"/>
                <a:ea typeface="+mn-ea"/>
                <a:cs typeface="+mn-cs"/>
              </a:rPr>
              <a:t> are two separate tasks.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this second example, </a:t>
            </a:r>
            <a:r>
              <a:rPr lang="en-GB" sz="1200" b="0" i="0" kern="1200" dirty="0" err="1">
                <a:solidFill>
                  <a:schemeClr val="tx1"/>
                </a:solidFill>
                <a:effectLst/>
                <a:latin typeface="+mn-lt"/>
                <a:ea typeface="+mn-ea"/>
                <a:cs typeface="+mn-cs"/>
              </a:rPr>
              <a:t>make_bar_chart</a:t>
            </a:r>
            <a:r>
              <a:rPr lang="en-GB" sz="1200" b="0" i="0" kern="1200" dirty="0">
                <a:solidFill>
                  <a:schemeClr val="tx1"/>
                </a:solidFill>
                <a:effectLst/>
                <a:latin typeface="+mn-lt"/>
                <a:ea typeface="+mn-ea"/>
                <a:cs typeface="+mn-cs"/>
              </a:rPr>
              <a:t> only does one thing, creating the </a:t>
            </a:r>
            <a:r>
              <a:rPr lang="en-GB" sz="1200" b="0" i="0" kern="1200" dirty="0" err="1">
                <a:solidFill>
                  <a:schemeClr val="tx1"/>
                </a:solidFill>
                <a:effectLst/>
                <a:latin typeface="+mn-lt"/>
                <a:ea typeface="+mn-ea"/>
                <a:cs typeface="+mn-cs"/>
              </a:rPr>
              <a:t>barchart</a:t>
            </a:r>
            <a:r>
              <a:rPr lang="en-GB" sz="1200" b="0" i="0" kern="1200" dirty="0">
                <a:solidFill>
                  <a:schemeClr val="tx1"/>
                </a:solidFill>
                <a:effectLst/>
                <a:latin typeface="+mn-lt"/>
                <a:ea typeface="+mn-ea"/>
                <a:cs typeface="+mn-cs"/>
              </a:rPr>
              <a:t>. If we want to save it, we can then call </a:t>
            </a:r>
            <a:r>
              <a:rPr lang="en-GB" sz="1200" b="0" i="0" kern="1200" dirty="0" err="1">
                <a:solidFill>
                  <a:schemeClr val="tx1"/>
                </a:solidFill>
                <a:effectLst/>
                <a:latin typeface="+mn-lt"/>
                <a:ea typeface="+mn-ea"/>
                <a:cs typeface="+mn-cs"/>
              </a:rPr>
              <a:t>save_bar_chart</a:t>
            </a:r>
            <a:r>
              <a:rPr lang="en-GB"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13895EDB-6B5D-864C-AC6A-318791A1A935}" type="slidenum">
              <a:rPr lang="en-US" smtClean="0"/>
              <a:t>32</a:t>
            </a:fld>
            <a:endParaRPr lang="en-US"/>
          </a:p>
        </p:txBody>
      </p:sp>
    </p:spTree>
    <p:extLst>
      <p:ext uri="{BB962C8B-B14F-4D97-AF65-F5344CB8AC3E}">
        <p14:creationId xmlns:p14="http://schemas.microsoft.com/office/powerpoint/2010/main" val="8638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write code to solve problems, and reading the final draft of your code should feel like zooming in on the solution. </a:t>
            </a:r>
          </a:p>
          <a:p>
            <a:r>
              <a:rPr lang="en-GB" dirty="0"/>
              <a:t>The first function in your code should read like a high level overview of what your script does, how it will solve the problem.</a:t>
            </a:r>
          </a:p>
          <a:p>
            <a:r>
              <a:rPr lang="en-GB" dirty="0"/>
              <a:t>Each subsequent function should then step down a level, where each new level expands in increasing detail on how the solution is implemented.</a:t>
            </a:r>
          </a:p>
          <a:p>
            <a:endParaRPr lang="en-GB" dirty="0"/>
          </a:p>
          <a:p>
            <a:r>
              <a:rPr lang="en-GB" dirty="0"/>
              <a:t>In this example, </a:t>
            </a:r>
            <a:r>
              <a:rPr lang="en-GB" sz="1200" b="0" i="0" kern="1200" dirty="0">
                <a:solidFill>
                  <a:schemeClr val="tx1"/>
                </a:solidFill>
                <a:effectLst/>
                <a:latin typeface="+mn-lt"/>
                <a:ea typeface="+mn-ea"/>
                <a:cs typeface="+mn-cs"/>
              </a:rPr>
              <a:t>the first function tells the reader how to analyse student test scores to get summaries for each teacher. There are three main steps, get the data, clean the data and summarise the data by teacher. The next set of functions explains how to perform these three steps. One of these steps requires further detail, which is included at the next layer down, near the bottom of our script.</a:t>
            </a:r>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33</a:t>
            </a:fld>
            <a:endParaRPr lang="en-US"/>
          </a:p>
        </p:txBody>
      </p:sp>
    </p:spTree>
    <p:extLst>
      <p:ext uri="{BB962C8B-B14F-4D97-AF65-F5344CB8AC3E}">
        <p14:creationId xmlns:p14="http://schemas.microsoft.com/office/powerpoint/2010/main" val="103584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Writing </a:t>
            </a:r>
            <a:r>
              <a:rPr lang="en-GB" sz="1200" b="0" i="0" kern="1200" dirty="0">
                <a:solidFill>
                  <a:schemeClr val="tx1"/>
                </a:solidFill>
                <a:effectLst/>
                <a:latin typeface="+mn-lt"/>
                <a:ea typeface="+mn-ea"/>
                <a:cs typeface="+mn-cs"/>
              </a:rPr>
              <a:t>code is like any other kind of writing. You wouldn't expect a book to be perfect on the first draft and your code won't be either. You have to work on it, but with every small improvement, you will make life easier for yourself and your colleagues.</a:t>
            </a:r>
          </a:p>
        </p:txBody>
      </p:sp>
      <p:sp>
        <p:nvSpPr>
          <p:cNvPr id="4" name="Slide Number Placeholder 3"/>
          <p:cNvSpPr>
            <a:spLocks noGrp="1"/>
          </p:cNvSpPr>
          <p:nvPr>
            <p:ph type="sldNum" sz="quarter" idx="5"/>
          </p:nvPr>
        </p:nvSpPr>
        <p:spPr/>
        <p:txBody>
          <a:bodyPr/>
          <a:lstStyle/>
          <a:p>
            <a:fld id="{13895EDB-6B5D-864C-AC6A-318791A1A935}" type="slidenum">
              <a:rPr lang="en-US" smtClean="0"/>
              <a:t>34</a:t>
            </a:fld>
            <a:endParaRPr lang="en-US"/>
          </a:p>
        </p:txBody>
      </p:sp>
    </p:spTree>
    <p:extLst>
      <p:ext uri="{BB962C8B-B14F-4D97-AF65-F5344CB8AC3E}">
        <p14:creationId xmlns:p14="http://schemas.microsoft.com/office/powerpoint/2010/main" val="74807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 definition </a:t>
            </a:r>
          </a:p>
          <a:p>
            <a:r>
              <a:rPr lang="en-GB" dirty="0"/>
              <a:t>However in my opinion, RAP has a slightly broader definition than this.</a:t>
            </a:r>
          </a:p>
          <a:p>
            <a:r>
              <a:rPr lang="en-GB" dirty="0"/>
              <a:t>We might think about the RAP as the finished product, but RAP is all about good practices and ways of working that go into creating that pipeline.</a:t>
            </a:r>
          </a:p>
        </p:txBody>
      </p:sp>
      <p:sp>
        <p:nvSpPr>
          <p:cNvPr id="4" name="Slide Number Placeholder 3"/>
          <p:cNvSpPr>
            <a:spLocks noGrp="1"/>
          </p:cNvSpPr>
          <p:nvPr>
            <p:ph type="sldNum" sz="quarter" idx="5"/>
          </p:nvPr>
        </p:nvSpPr>
        <p:spPr/>
        <p:txBody>
          <a:bodyPr/>
          <a:lstStyle/>
          <a:p>
            <a:fld id="{13895EDB-6B5D-864C-AC6A-318791A1A935}" type="slidenum">
              <a:rPr lang="en-US" smtClean="0"/>
              <a:t>3</a:t>
            </a:fld>
            <a:endParaRPr lang="en-US"/>
          </a:p>
        </p:txBody>
      </p:sp>
    </p:spTree>
    <p:extLst>
      <p:ext uri="{BB962C8B-B14F-4D97-AF65-F5344CB8AC3E}">
        <p14:creationId xmlns:p14="http://schemas.microsoft.com/office/powerpoint/2010/main" val="3712012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Packaging code in RAP will assist with dependency management </a:t>
            </a:r>
          </a:p>
        </p:txBody>
      </p:sp>
      <p:sp>
        <p:nvSpPr>
          <p:cNvPr id="4" name="Slide Number Placeholder 3"/>
          <p:cNvSpPr>
            <a:spLocks noGrp="1"/>
          </p:cNvSpPr>
          <p:nvPr>
            <p:ph type="sldNum" sz="quarter" idx="5"/>
          </p:nvPr>
        </p:nvSpPr>
        <p:spPr/>
        <p:txBody>
          <a:bodyPr/>
          <a:lstStyle/>
          <a:p>
            <a:fld id="{13895EDB-6B5D-864C-AC6A-318791A1A935}" type="slidenum">
              <a:rPr lang="en-US" smtClean="0"/>
              <a:t>36</a:t>
            </a:fld>
            <a:endParaRPr lang="en-US"/>
          </a:p>
        </p:txBody>
      </p:sp>
    </p:spTree>
    <p:extLst>
      <p:ext uri="{BB962C8B-B14F-4D97-AF65-F5344CB8AC3E}">
        <p14:creationId xmlns:p14="http://schemas.microsoft.com/office/powerpoint/2010/main" val="1455820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Packaging code for distribution is about making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Installable: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Including dependencies.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possible to make a project pip installable from Artifactory so that functionality can be imported and reused in other projects.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Versioned: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Packaging also implies that a particular version is complete or in some way ‘set in stone’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ensures users aren’t getting inconsistent items.</a:t>
            </a:r>
          </a:p>
          <a:p>
            <a:r>
              <a:rPr lang="en-GB" dirty="0"/>
              <a:t>Packaging in this context is all about </a:t>
            </a:r>
            <a:r>
              <a:rPr lang="en-GB" i="1" dirty="0"/>
              <a:t>distributing project releases </a:t>
            </a: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This easily facilitates: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Standard structure, pip installable, accessible, awareness  </a:t>
            </a:r>
          </a:p>
          <a:p>
            <a:endParaRPr lang="en-US" b="1" dirty="0"/>
          </a:p>
          <a:p>
            <a:r>
              <a:rPr lang="en-US" b="1" dirty="0"/>
              <a:t>Reuse: </a:t>
            </a:r>
          </a:p>
          <a:p>
            <a:r>
              <a:rPr lang="en-US" dirty="0"/>
              <a:t>Reliability, Shareability, Consistent</a:t>
            </a:r>
          </a:p>
        </p:txBody>
      </p:sp>
      <p:sp>
        <p:nvSpPr>
          <p:cNvPr id="4" name="Slide Number Placeholder 3"/>
          <p:cNvSpPr>
            <a:spLocks noGrp="1"/>
          </p:cNvSpPr>
          <p:nvPr>
            <p:ph type="sldNum" sz="quarter" idx="5"/>
          </p:nvPr>
        </p:nvSpPr>
        <p:spPr/>
        <p:txBody>
          <a:bodyPr/>
          <a:lstStyle/>
          <a:p>
            <a:fld id="{13895EDB-6B5D-864C-AC6A-318791A1A935}" type="slidenum">
              <a:rPr lang="en-US" smtClean="0"/>
              <a:t>37</a:t>
            </a:fld>
            <a:endParaRPr lang="en-US"/>
          </a:p>
        </p:txBody>
      </p:sp>
    </p:spTree>
    <p:extLst>
      <p:ext uri="{BB962C8B-B14F-4D97-AF65-F5344CB8AC3E}">
        <p14:creationId xmlns:p14="http://schemas.microsoft.com/office/powerpoint/2010/main" val="3279402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How does this apply to RAP?</a:t>
            </a:r>
          </a:p>
          <a:p>
            <a:pPr marL="0" indent="0">
              <a:buNone/>
            </a:pPr>
            <a:r>
              <a:rPr lang="en-GB" b="1" i="1" dirty="0"/>
              <a:t>‘</a:t>
            </a:r>
            <a:r>
              <a:rPr lang="en-US" b="1" i="1" dirty="0"/>
              <a:t>The Reproducible Analytical Pipeline (RAP) is a methodology for automating the bulk of steps involved in creating a statistical report.</a:t>
            </a:r>
            <a:r>
              <a:rPr lang="en-GB" b="1" i="1" dirty="0"/>
              <a:t>’</a:t>
            </a:r>
            <a:endParaRPr lang="en-US" b="1" i="1" dirty="0"/>
          </a:p>
          <a:p>
            <a:r>
              <a:rPr lang="en-GB" b="1" dirty="0"/>
              <a:t>If we can install and import prewritten functionality we know we can trust, this will help the automation process.</a:t>
            </a:r>
          </a:p>
          <a:p>
            <a:endParaRPr lang="en-GB" sz="800" b="1" dirty="0"/>
          </a:p>
          <a:p>
            <a:pPr marL="457200" indent="-457200">
              <a:buFont typeface="Wingdings" panose="05000000000000000000" pitchFamily="2" charset="2"/>
              <a:buChar char="v"/>
            </a:pPr>
            <a:r>
              <a:rPr lang="en-GB" b="1" dirty="0"/>
              <a:t>What python packages do you make regular use of?</a:t>
            </a:r>
          </a:p>
          <a:p>
            <a:pPr marL="0" indent="0">
              <a:buFont typeface="Wingdings" panose="05000000000000000000" pitchFamily="2" charset="2"/>
              <a:buNone/>
            </a:pPr>
            <a:r>
              <a:rPr lang="en-GB" b="0" dirty="0"/>
              <a:t>            Pandas, requests, matplotlib etc</a:t>
            </a:r>
          </a:p>
          <a:p>
            <a:pPr marL="457200" indent="-457200">
              <a:buFont typeface="Wingdings" panose="05000000000000000000" pitchFamily="2" charset="2"/>
              <a:buChar char="v"/>
            </a:pPr>
            <a:r>
              <a:rPr lang="en-GB" b="1" dirty="0"/>
              <a:t>How do you install them?</a:t>
            </a:r>
          </a:p>
          <a:p>
            <a:pPr marL="0" indent="0">
              <a:buFont typeface="Wingdings" panose="05000000000000000000" pitchFamily="2" charset="2"/>
              <a:buNone/>
            </a:pPr>
            <a:r>
              <a:rPr lang="en-GB" b="0" dirty="0"/>
              <a:t>            We can pip install packages from </a:t>
            </a:r>
            <a:r>
              <a:rPr lang="en-GB" b="0" dirty="0" err="1"/>
              <a:t>artifactory</a:t>
            </a:r>
            <a:r>
              <a:rPr lang="en-GB" b="0" dirty="0"/>
              <a:t> – we can set up a team repo </a:t>
            </a:r>
          </a:p>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38</a:t>
            </a:fld>
            <a:endParaRPr lang="en-US"/>
          </a:p>
        </p:txBody>
      </p:sp>
    </p:spTree>
    <p:extLst>
      <p:ext uri="{BB962C8B-B14F-4D97-AF65-F5344CB8AC3E}">
        <p14:creationId xmlns:p14="http://schemas.microsoft.com/office/powerpoint/2010/main" val="1762034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License</a:t>
            </a:r>
            <a:r>
              <a:rPr lang="en-US" dirty="0"/>
              <a:t>: Copyright and liability, requirement for distributing code</a:t>
            </a:r>
          </a:p>
          <a:p>
            <a:endParaRPr lang="en-US" dirty="0"/>
          </a:p>
          <a:p>
            <a:r>
              <a:rPr lang="en-US" b="1" dirty="0"/>
              <a:t>Versioning scheme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context of Software Development, semantic versioning gives a good framework for how to version your releases as you continuously maintain your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Ensures users aren’t getting inconsistent functionality. </a:t>
            </a:r>
            <a:endParaRPr lang="en-GB" b="1" dirty="0"/>
          </a:p>
          <a:p>
            <a:endParaRPr lang="en-US" dirty="0"/>
          </a:p>
          <a:p>
            <a:r>
              <a:rPr lang="en-US" b="1" dirty="0"/>
              <a:t>Documentation</a:t>
            </a:r>
            <a:r>
              <a:rPr lang="en-US" dirty="0"/>
              <a:t>: </a:t>
            </a:r>
          </a:p>
          <a:p>
            <a:r>
              <a:rPr lang="en-US" dirty="0"/>
              <a:t>A README will h</a:t>
            </a:r>
            <a:r>
              <a:rPr lang="en-GB" dirty="0" err="1"/>
              <a:t>elp</a:t>
            </a:r>
            <a:r>
              <a:rPr lang="en-GB" dirty="0"/>
              <a:t> users understand your project</a:t>
            </a:r>
          </a:p>
          <a:p>
            <a:pPr marL="0" indent="0">
              <a:buNone/>
            </a:pPr>
            <a:r>
              <a:rPr lang="en-GB" dirty="0"/>
              <a:t>You may want to include: Name, Descriptions, Installation, Usage, Support, Contributing, Authors, License, Status of the project…</a:t>
            </a:r>
          </a:p>
          <a:p>
            <a:endParaRPr lang="en-US" dirty="0"/>
          </a:p>
          <a:p>
            <a:r>
              <a:rPr lang="en-US" b="1" dirty="0"/>
              <a:t>Installation</a:t>
            </a:r>
            <a:r>
              <a:rPr lang="en-US" dirty="0"/>
              <a:t>: </a:t>
            </a:r>
          </a:p>
          <a:p>
            <a:r>
              <a:rPr lang="en-US" dirty="0"/>
              <a:t>pip install from </a:t>
            </a:r>
            <a:r>
              <a:rPr lang="en-US" dirty="0" err="1"/>
              <a:t>artifactory</a:t>
            </a:r>
            <a:endParaRPr lang="en-US" dirty="0"/>
          </a:p>
          <a:p>
            <a:pPr marL="0" indent="0">
              <a:lnSpc>
                <a:spcPct val="110000"/>
              </a:lnSpc>
              <a:buNone/>
            </a:pPr>
            <a:r>
              <a:rPr lang="en-GB" b="0" dirty="0"/>
              <a:t>Setup.py: </a:t>
            </a:r>
            <a:r>
              <a:rPr lang="en-GB" dirty="0"/>
              <a:t>‘Build script’ required for creating the installable package files in the correct format (wheel) to be installable by PIP</a:t>
            </a:r>
          </a:p>
          <a:p>
            <a:endParaRPr lang="en-US" dirty="0"/>
          </a:p>
          <a:p>
            <a:r>
              <a:rPr lang="en-US" b="1" dirty="0"/>
              <a:t>Contribution management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may want to include a CONTRIBUTING.md so that you can specify how you would expect people to proceed if they wish to make contributions or enhancements to your project </a:t>
            </a:r>
          </a:p>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39</a:t>
            </a:fld>
            <a:endParaRPr lang="en-US"/>
          </a:p>
        </p:txBody>
      </p:sp>
    </p:spTree>
    <p:extLst>
      <p:ext uri="{BB962C8B-B14F-4D97-AF65-F5344CB8AC3E}">
        <p14:creationId xmlns:p14="http://schemas.microsoft.com/office/powerpoint/2010/main" val="2768234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Packaging code in RAP will assist with dependency management </a:t>
            </a:r>
          </a:p>
        </p:txBody>
      </p:sp>
      <p:sp>
        <p:nvSpPr>
          <p:cNvPr id="4" name="Slide Number Placeholder 3"/>
          <p:cNvSpPr>
            <a:spLocks noGrp="1"/>
          </p:cNvSpPr>
          <p:nvPr>
            <p:ph type="sldNum" sz="quarter" idx="5"/>
          </p:nvPr>
        </p:nvSpPr>
        <p:spPr/>
        <p:txBody>
          <a:bodyPr/>
          <a:lstStyle/>
          <a:p>
            <a:fld id="{13895EDB-6B5D-864C-AC6A-318791A1A935}" type="slidenum">
              <a:rPr lang="en-US" smtClean="0"/>
              <a:t>41</a:t>
            </a:fld>
            <a:endParaRPr lang="en-US"/>
          </a:p>
        </p:txBody>
      </p:sp>
    </p:spTree>
    <p:extLst>
      <p:ext uri="{BB962C8B-B14F-4D97-AF65-F5344CB8AC3E}">
        <p14:creationId xmlns:p14="http://schemas.microsoft.com/office/powerpoint/2010/main" val="2736619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Packaging code in RAP will assist with dependency management </a:t>
            </a:r>
          </a:p>
        </p:txBody>
      </p:sp>
      <p:sp>
        <p:nvSpPr>
          <p:cNvPr id="4" name="Slide Number Placeholder 3"/>
          <p:cNvSpPr>
            <a:spLocks noGrp="1"/>
          </p:cNvSpPr>
          <p:nvPr>
            <p:ph type="sldNum" sz="quarter" idx="5"/>
          </p:nvPr>
        </p:nvSpPr>
        <p:spPr/>
        <p:txBody>
          <a:bodyPr/>
          <a:lstStyle/>
          <a:p>
            <a:fld id="{13895EDB-6B5D-864C-AC6A-318791A1A935}" type="slidenum">
              <a:rPr lang="en-US" smtClean="0"/>
              <a:t>44</a:t>
            </a:fld>
            <a:endParaRPr lang="en-US"/>
          </a:p>
        </p:txBody>
      </p:sp>
    </p:spTree>
    <p:extLst>
      <p:ext uri="{BB962C8B-B14F-4D97-AF65-F5344CB8AC3E}">
        <p14:creationId xmlns:p14="http://schemas.microsoft.com/office/powerpoint/2010/main" val="174342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all seen some poor business processes in production areas in the ONS. This diagram is a simple version of such processes.</a:t>
            </a:r>
          </a:p>
          <a:p>
            <a:r>
              <a:rPr lang="en-GB" dirty="0"/>
              <a:t>They’re often confusing, Excel intensive, high-risk, sometimes poorly documented and convoluted. </a:t>
            </a:r>
          </a:p>
          <a:p>
            <a:r>
              <a:rPr lang="en-GB" dirty="0"/>
              <a:t>Perhaps they started like this diagram, but over the years there have been many small incremental changes resulting in the tangled mess that some of us have battled with. </a:t>
            </a:r>
          </a:p>
          <a:p>
            <a:r>
              <a:rPr lang="en-GB" dirty="0"/>
              <a:t> </a:t>
            </a:r>
          </a:p>
          <a:p>
            <a:r>
              <a:rPr lang="en-GB" dirty="0"/>
              <a:t>- Technology changes, or requirements from stats regulators, or adding functionality </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4</a:t>
            </a:fld>
            <a:endParaRPr lang="en-US"/>
          </a:p>
        </p:txBody>
      </p:sp>
    </p:spTree>
    <p:extLst>
      <p:ext uri="{BB962C8B-B14F-4D97-AF65-F5344CB8AC3E}">
        <p14:creationId xmlns:p14="http://schemas.microsoft.com/office/powerpoint/2010/main" val="111194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Reproducible – in most cases, after a few clicks we can carry out the analysis on new data to produce a new report</a:t>
            </a:r>
          </a:p>
          <a:p>
            <a:r>
              <a:rPr lang="en-GB" dirty="0"/>
              <a:t>Transparency – code is written and structured in such a way that it’s clearer what happens to the data through its production journey</a:t>
            </a:r>
          </a:p>
          <a:p>
            <a:r>
              <a:rPr lang="en-GB" dirty="0"/>
              <a:t>Accountability – using version control shows who’s coded what and when, we can also keep track of decisions on the processing</a:t>
            </a:r>
          </a:p>
          <a:p>
            <a:r>
              <a:rPr lang="en-GB" dirty="0"/>
              <a:t>Harmonisation – GSS good practice team recommend these methodologies, so we eventually we will have better consistency throughout government</a:t>
            </a:r>
          </a:p>
        </p:txBody>
      </p:sp>
      <p:sp>
        <p:nvSpPr>
          <p:cNvPr id="4" name="Slide Number Placeholder 3"/>
          <p:cNvSpPr>
            <a:spLocks noGrp="1"/>
          </p:cNvSpPr>
          <p:nvPr>
            <p:ph type="sldNum" sz="quarter" idx="5"/>
          </p:nvPr>
        </p:nvSpPr>
        <p:spPr/>
        <p:txBody>
          <a:bodyPr/>
          <a:lstStyle/>
          <a:p>
            <a:fld id="{13895EDB-6B5D-864C-AC6A-318791A1A935}" type="slidenum">
              <a:rPr lang="en-US" smtClean="0"/>
              <a:t>5</a:t>
            </a:fld>
            <a:endParaRPr lang="en-US"/>
          </a:p>
        </p:txBody>
      </p:sp>
    </p:spTree>
    <p:extLst>
      <p:ext uri="{BB962C8B-B14F-4D97-AF65-F5344CB8AC3E}">
        <p14:creationId xmlns:p14="http://schemas.microsoft.com/office/powerpoint/2010/main" val="46870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RAP companion – a short online book</a:t>
            </a:r>
          </a:p>
          <a:p>
            <a:r>
              <a:rPr lang="en-GB" dirty="0"/>
              <a:t>RAP using R – </a:t>
            </a:r>
            <a:r>
              <a:rPr lang="en-GB" dirty="0" err="1"/>
              <a:t>udemy</a:t>
            </a:r>
            <a:r>
              <a:rPr lang="en-GB" dirty="0"/>
              <a:t> 7 hour course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ONS we have a Data Access Platform (DAP) - w</a:t>
            </a:r>
            <a:r>
              <a:rPr lang="en-GB" sz="1200" b="0" kern="1200" dirty="0">
                <a:solidFill>
                  <a:schemeClr val="tx1"/>
                </a:solidFill>
                <a:effectLst/>
                <a:latin typeface="+mn-lt"/>
                <a:ea typeface="+mn-ea"/>
                <a:cs typeface="+mn-cs"/>
              </a:rPr>
              <a:t>ithin DAP there are a certain set of tools available, therefore as DAPCATS we have resources on how to create a RAP in DAP.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[link]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On the code library in DAP there is an example of a RAP in DAP, and the RAP demo screencast talks through that RAP project- so that’s the proof of concept</a:t>
            </a:r>
          </a:p>
        </p:txBody>
      </p:sp>
      <p:sp>
        <p:nvSpPr>
          <p:cNvPr id="4" name="Slide Number Placeholder 3"/>
          <p:cNvSpPr>
            <a:spLocks noGrp="1"/>
          </p:cNvSpPr>
          <p:nvPr>
            <p:ph type="sldNum" sz="quarter" idx="5"/>
          </p:nvPr>
        </p:nvSpPr>
        <p:spPr/>
        <p:txBody>
          <a:bodyPr/>
          <a:lstStyle/>
          <a:p>
            <a:fld id="{13895EDB-6B5D-864C-AC6A-318791A1A935}" type="slidenum">
              <a:rPr lang="en-US" smtClean="0"/>
              <a:t>6</a:t>
            </a:fld>
            <a:endParaRPr lang="en-US"/>
          </a:p>
        </p:txBody>
      </p:sp>
    </p:spTree>
    <p:extLst>
      <p:ext uri="{BB962C8B-B14F-4D97-AF65-F5344CB8AC3E}">
        <p14:creationId xmlns:p14="http://schemas.microsoft.com/office/powerpoint/2010/main" val="308188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adopting RAP is quite difficult and can take a bit of time to get used to. </a:t>
            </a:r>
          </a:p>
          <a:p>
            <a:r>
              <a:rPr lang="en-GB" dirty="0"/>
              <a:t>And so what we want to talk about is, how can you and your teams can start implementing RAP practices in your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emphasis of this session is not on trying to build fantastic wonderful finished product.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Rather the point is to start embedding these principals in everything we do.</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7</a:t>
            </a:fld>
            <a:endParaRPr lang="en-US"/>
          </a:p>
        </p:txBody>
      </p:sp>
    </p:spTree>
    <p:extLst>
      <p:ext uri="{BB962C8B-B14F-4D97-AF65-F5344CB8AC3E}">
        <p14:creationId xmlns:p14="http://schemas.microsoft.com/office/powerpoint/2010/main" val="3959940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headline diagram</a:t>
            </a:r>
          </a:p>
          <a:p>
            <a:r>
              <a:rPr lang="en-GB" dirty="0"/>
              <a:t>Don’t need to use every element or level for every project, choose appropriately, guidance in the RAP companion book</a:t>
            </a:r>
          </a:p>
          <a:p>
            <a:r>
              <a:rPr lang="en-GB" dirty="0"/>
              <a:t>Spectrum or sliding scale with exploration code at the top and production code at the bottom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DAPCATS, since September we have been lucky enough to have 2 grad data scientists 2 software engineers join the team.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Get these graduates to work collaboratively on building a simple RAP, by doing this we would learn the all-important skills involved with RAP and present some of our findings to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we’re going to do is cover a worked example in python of levels 1 to 4 in this diagram, then briefly talk about levels 5 and 6.</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8</a:t>
            </a:fld>
            <a:endParaRPr lang="en-US"/>
          </a:p>
        </p:txBody>
      </p:sp>
    </p:spTree>
    <p:extLst>
      <p:ext uri="{BB962C8B-B14F-4D97-AF65-F5344CB8AC3E}">
        <p14:creationId xmlns:p14="http://schemas.microsoft.com/office/powerpoint/2010/main" val="2327148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 the years there have been many definitions of clean code which have arisen. </a:t>
            </a:r>
          </a:p>
          <a:p>
            <a:r>
              <a:rPr lang="en-GB" dirty="0"/>
              <a:t>To put it simply clean code should be code which is simple and direct, it is easy to understand and easy to change.</a:t>
            </a:r>
          </a:p>
          <a:p>
            <a:endParaRPr lang="en-GB" dirty="0"/>
          </a:p>
          <a:p>
            <a:r>
              <a:rPr lang="en-GB" sz="1200" b="0" i="0" kern="1200" dirty="0">
                <a:solidFill>
                  <a:schemeClr val="tx1"/>
                </a:solidFill>
                <a:effectLst/>
                <a:latin typeface="+mn-lt"/>
                <a:ea typeface="+mn-ea"/>
                <a:cs typeface="+mn-cs"/>
              </a:rPr>
              <a:t>At some point in its lifetime all code will be modified, updated or used. This might be by the original writer of the code or it could be by teammates or other programmers.</a:t>
            </a:r>
          </a:p>
          <a:p>
            <a:r>
              <a:rPr lang="en-GB" sz="1200" b="0" i="0" kern="1200" dirty="0">
                <a:solidFill>
                  <a:schemeClr val="tx1"/>
                </a:solidFill>
                <a:effectLst/>
                <a:latin typeface="+mn-lt"/>
                <a:ea typeface="+mn-ea"/>
                <a:cs typeface="+mn-cs"/>
              </a:rPr>
              <a:t>If the code is clean then it will make life easier for whomever is using or modifying it.</a:t>
            </a:r>
          </a:p>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12</a:t>
            </a:fld>
            <a:endParaRPr lang="en-US"/>
          </a:p>
        </p:txBody>
      </p:sp>
    </p:spTree>
    <p:extLst>
      <p:ext uri="{BB962C8B-B14F-4D97-AF65-F5344CB8AC3E}">
        <p14:creationId xmlns:p14="http://schemas.microsoft.com/office/powerpoint/2010/main" val="136164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91D3EF3B-1432-514C-B71B-12CE62EFE221}"/>
              </a:ext>
            </a:extLst>
          </p:cNvPr>
          <p:cNvSpPr>
            <a:spLocks noGrp="1"/>
          </p:cNvSpPr>
          <p:nvPr>
            <p:ph idx="1" hasCustomPrompt="1"/>
          </p:nvPr>
        </p:nvSpPr>
        <p:spPr>
          <a:xfrm>
            <a:off x="838200" y="4669254"/>
            <a:ext cx="10515600" cy="1200329"/>
          </a:xfrm>
          <a:prstGeom prst="rect">
            <a:avLst/>
          </a:prstGeom>
        </p:spPr>
        <p:txBody>
          <a:bodyPr vert="horz" lIns="0" tIns="45720" rIns="91440" bIns="45720" rtlCol="0" anchor="b" anchorCtr="0">
            <a:spAutoFit/>
          </a:bodyPr>
          <a:lstStyle>
            <a:lvl1pPr>
              <a:defRPr sz="2400"/>
            </a:lvl1pPr>
          </a:lstStyle>
          <a:p>
            <a:pPr>
              <a:lnSpc>
                <a:spcPct val="100000"/>
              </a:lnSpc>
            </a:pPr>
            <a:r>
              <a:rPr lang="en-US" b="1" dirty="0">
                <a:solidFill>
                  <a:srgbClr val="183E56"/>
                </a:solidFill>
                <a:latin typeface="Arial" panose="020B0604020202020204" pitchFamily="34" charset="0"/>
                <a:cs typeface="Arial" panose="020B0604020202020204" pitchFamily="34" charset="0"/>
              </a:rPr>
              <a:t>Presenter Name</a:t>
            </a:r>
            <a:br>
              <a:rPr lang="en-US" b="1"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Job Title | Department</a:t>
            </a:r>
            <a:br>
              <a:rPr lang="en-US"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@Twitter-handle</a:t>
            </a:r>
          </a:p>
        </p:txBody>
      </p:sp>
      <p:sp>
        <p:nvSpPr>
          <p:cNvPr id="24" name="Date Placeholder 15">
            <a:extLst>
              <a:ext uri="{FF2B5EF4-FFF2-40B4-BE49-F238E27FC236}">
                <a16:creationId xmlns:a16="http://schemas.microsoft.com/office/drawing/2014/main" id="{DFB003DF-C24D-A044-83E5-7964CE1007CE}"/>
              </a:ext>
            </a:extLst>
          </p:cNvPr>
          <p:cNvSpPr>
            <a:spLocks noGrp="1"/>
          </p:cNvSpPr>
          <p:nvPr>
            <p:ph type="dt" sz="half" idx="2"/>
          </p:nvPr>
        </p:nvSpPr>
        <p:spPr>
          <a:xfrm>
            <a:off x="838200" y="6250892"/>
            <a:ext cx="2743200" cy="365125"/>
          </a:xfrm>
          <a:prstGeom prst="rect">
            <a:avLst/>
          </a:prstGeom>
        </p:spPr>
        <p:txBody>
          <a:bodyPr vert="horz" lIns="0" tIns="45720" rIns="90000" bIns="45720" rtlCol="0" anchor="ctr"/>
          <a:lstStyle>
            <a:lvl1pPr algn="l">
              <a:defRPr sz="2000" b="1">
                <a:solidFill>
                  <a:srgbClr val="003C57"/>
                </a:solidFill>
              </a:defRPr>
            </a:lvl1pPr>
          </a:lstStyle>
          <a:p>
            <a:endParaRPr lang="en-US" dirty="0"/>
          </a:p>
        </p:txBody>
      </p:sp>
      <p:sp>
        <p:nvSpPr>
          <p:cNvPr id="10" name="Slide Number Placeholder 5">
            <a:extLst>
              <a:ext uri="{FF2B5EF4-FFF2-40B4-BE49-F238E27FC236}">
                <a16:creationId xmlns:a16="http://schemas.microsoft.com/office/drawing/2014/main" id="{7E3C8DC0-54A4-A146-A12C-27ECC577E977}"/>
              </a:ext>
            </a:extLst>
          </p:cNvPr>
          <p:cNvSpPr>
            <a:spLocks noGrp="1"/>
          </p:cNvSpPr>
          <p:nvPr>
            <p:ph type="sldNum" sz="quarter" idx="4"/>
          </p:nvPr>
        </p:nvSpPr>
        <p:spPr>
          <a:xfrm>
            <a:off x="4662087" y="6250891"/>
            <a:ext cx="2867826" cy="365125"/>
          </a:xfrm>
          <a:prstGeom prst="rect">
            <a:avLst/>
          </a:prstGeom>
        </p:spPr>
        <p:txBody>
          <a:bodyPr/>
          <a:lstStyle>
            <a:lvl1pPr>
              <a:defRPr sz="2000">
                <a:solidFill>
                  <a:srgbClr val="003C57"/>
                </a:solidFill>
              </a:defRPr>
            </a:lvl1pPr>
          </a:lstStyle>
          <a:p>
            <a:pPr algn="ctr"/>
            <a:fld id="{232417FB-2EF4-EC49-BC13-97513C37E9E5}" type="slidenum">
              <a:rPr lang="en-US" smtClean="0"/>
              <a:pPr algn="ctr"/>
              <a:t>‹#›</a:t>
            </a:fld>
            <a:endParaRPr lang="en-US" dirty="0"/>
          </a:p>
        </p:txBody>
      </p:sp>
      <p:sp>
        <p:nvSpPr>
          <p:cNvPr id="11" name="Footer Placeholder 13">
            <a:extLst>
              <a:ext uri="{FF2B5EF4-FFF2-40B4-BE49-F238E27FC236}">
                <a16:creationId xmlns:a16="http://schemas.microsoft.com/office/drawing/2014/main" id="{BE2F4506-BEEA-784B-B604-6F02F963F9E3}"/>
              </a:ext>
            </a:extLst>
          </p:cNvPr>
          <p:cNvSpPr>
            <a:spLocks noGrp="1"/>
          </p:cNvSpPr>
          <p:nvPr>
            <p:ph type="ftr" sz="quarter" idx="3"/>
          </p:nvPr>
        </p:nvSpPr>
        <p:spPr>
          <a:xfrm>
            <a:off x="7529913" y="6250890"/>
            <a:ext cx="3842030" cy="365125"/>
          </a:xfrm>
          <a:prstGeom prst="rect">
            <a:avLst/>
          </a:prstGeom>
        </p:spPr>
        <p:txBody>
          <a:bodyPr vert="horz" lIns="90000" tIns="45720" rIns="0" bIns="45720" rtlCol="0" anchor="t" anchorCtr="0"/>
          <a:lstStyle>
            <a:lvl1pPr algn="r">
              <a:defRPr sz="2000" b="1">
                <a:solidFill>
                  <a:srgbClr val="003C57"/>
                </a:solidFill>
              </a:defRPr>
            </a:lvl1pPr>
          </a:lstStyle>
          <a:p>
            <a:endParaRPr lang="en-US" dirty="0"/>
          </a:p>
        </p:txBody>
      </p:sp>
      <p:sp>
        <p:nvSpPr>
          <p:cNvPr id="2" name="Title 1">
            <a:extLst>
              <a:ext uri="{FF2B5EF4-FFF2-40B4-BE49-F238E27FC236}">
                <a16:creationId xmlns:a16="http://schemas.microsoft.com/office/drawing/2014/main" id="{2F0BAAC3-A1E9-784F-BE30-C99088DCED33}"/>
              </a:ext>
            </a:extLst>
          </p:cNvPr>
          <p:cNvSpPr>
            <a:spLocks noGrp="1"/>
          </p:cNvSpPr>
          <p:nvPr>
            <p:ph type="title" hasCustomPrompt="1"/>
          </p:nvPr>
        </p:nvSpPr>
        <p:spPr/>
        <p:txBody>
          <a:bodyPr/>
          <a:lstStyle>
            <a:lvl1pPr>
              <a:defRPr/>
            </a:lvl1pPr>
          </a:lstStyle>
          <a:p>
            <a:r>
              <a:rPr lang="en-US" dirty="0"/>
              <a:t>Write your title here</a:t>
            </a:r>
            <a:br>
              <a:rPr lang="en-US" dirty="0"/>
            </a:br>
            <a:r>
              <a:rPr lang="en-US" dirty="0"/>
              <a:t>(in sentence case)</a:t>
            </a:r>
          </a:p>
        </p:txBody>
      </p:sp>
    </p:spTree>
    <p:extLst>
      <p:ext uri="{BB962C8B-B14F-4D97-AF65-F5344CB8AC3E}">
        <p14:creationId xmlns:p14="http://schemas.microsoft.com/office/powerpoint/2010/main" val="276553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slide teal">
    <p:bg>
      <p:bgPr>
        <a:solidFill>
          <a:srgbClr val="008080"/>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9BEE2D9E-3E87-ED40-89C2-DBA774F1F211}"/>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7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884149"/>
            <a:ext cx="10515600" cy="757130"/>
          </a:xfrm>
          <a:prstGeom prst="rect">
            <a:avLst/>
          </a:prstGeom>
        </p:spPr>
        <p:txBody>
          <a:bodyPr wrap="square">
            <a:spAutoFit/>
          </a:bodyPr>
          <a:lstStyle>
            <a:lvl1pPr>
              <a:defRPr sz="4800"/>
            </a:lvl1pPr>
          </a:lstStyle>
          <a:p>
            <a:r>
              <a:rPr lang="en-US" dirty="0"/>
              <a:t>Add your heading here</a:t>
            </a:r>
          </a:p>
        </p:txBody>
      </p:sp>
      <p:sp>
        <p:nvSpPr>
          <p:cNvPr id="3" name="Content Placeholder 2"/>
          <p:cNvSpPr>
            <a:spLocks noGrp="1"/>
          </p:cNvSpPr>
          <p:nvPr>
            <p:ph idx="1" hasCustomPrompt="1"/>
          </p:nvPr>
        </p:nvSpPr>
        <p:spPr>
          <a:xfrm>
            <a:off x="838200" y="1923634"/>
            <a:ext cx="105156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Office fo National Statistics Logo">
            <a:extLst>
              <a:ext uri="{FF2B5EF4-FFF2-40B4-BE49-F238E27FC236}">
                <a16:creationId xmlns:a16="http://schemas.microsoft.com/office/drawing/2014/main" id="{67FFCDAA-C62B-DC43-BF5D-DB783C64EDDE}"/>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10" name="Picture 9" descr="Office fo National Statistics Logo">
            <a:extLst>
              <a:ext uri="{FF2B5EF4-FFF2-40B4-BE49-F238E27FC236}">
                <a16:creationId xmlns:a16="http://schemas.microsoft.com/office/drawing/2014/main" id="{82AAAE08-3182-8445-B596-A9BC966ABFE2}"/>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13" name="Slide Number Placeholder 5">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4" name="Footer Placeholder 13">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Tree>
    <p:extLst>
      <p:ext uri="{BB962C8B-B14F-4D97-AF65-F5344CB8AC3E}">
        <p14:creationId xmlns:p14="http://schemas.microsoft.com/office/powerpoint/2010/main" val="368124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lumn text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hasCustomPrompt="1"/>
          </p:nvPr>
        </p:nvSpPr>
        <p:spPr>
          <a:xfrm>
            <a:off x="838200" y="1923634"/>
            <a:ext cx="51804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dirty="0"/>
              <a:t>Column one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923634"/>
            <a:ext cx="51816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dirty="0"/>
              <a:t>Column two</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Office fo National Statistics Logo">
            <a:extLst>
              <a:ext uri="{FF2B5EF4-FFF2-40B4-BE49-F238E27FC236}">
                <a16:creationId xmlns:a16="http://schemas.microsoft.com/office/drawing/2014/main" id="{4269F602-9ED2-AA41-912E-6C0E206DA65B}"/>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13" name="Picture 12" descr="Office fo National Statistics Logo">
            <a:extLst>
              <a:ext uri="{FF2B5EF4-FFF2-40B4-BE49-F238E27FC236}">
                <a16:creationId xmlns:a16="http://schemas.microsoft.com/office/drawing/2014/main" id="{F45FD056-94E7-E64A-B074-49E5994B280C}"/>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7" name="Title 1">
            <a:extLst>
              <a:ext uri="{FF2B5EF4-FFF2-40B4-BE49-F238E27FC236}">
                <a16:creationId xmlns:a16="http://schemas.microsoft.com/office/drawing/2014/main" id="{BF8E2729-03F2-4F77-BF33-CCC290F9D763}"/>
              </a:ext>
            </a:extLst>
          </p:cNvPr>
          <p:cNvSpPr>
            <a:spLocks noGrp="1"/>
          </p:cNvSpPr>
          <p:nvPr>
            <p:ph type="title" hasCustomPrompt="1"/>
          </p:nvPr>
        </p:nvSpPr>
        <p:spPr>
          <a:xfrm>
            <a:off x="838200" y="883305"/>
            <a:ext cx="10515600" cy="757130"/>
          </a:xfrm>
          <a:prstGeom prst="rect">
            <a:avLst/>
          </a:prstGeom>
        </p:spPr>
        <p:txBody>
          <a:bodyPr>
            <a:spAutoFit/>
          </a:bodyPr>
          <a:lstStyle>
            <a:lvl1pPr>
              <a:defRPr sz="4800"/>
            </a:lvl1pPr>
          </a:lstStyle>
          <a:p>
            <a:r>
              <a:rPr lang="en-US" dirty="0"/>
              <a:t>Add your heading here</a:t>
            </a:r>
          </a:p>
        </p:txBody>
      </p:sp>
    </p:spTree>
    <p:extLst>
      <p:ext uri="{BB962C8B-B14F-4D97-AF65-F5344CB8AC3E}">
        <p14:creationId xmlns:p14="http://schemas.microsoft.com/office/powerpoint/2010/main" val="117577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r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Office fo National Statistics Logo">
            <a:extLst>
              <a:ext uri="{FF2B5EF4-FFF2-40B4-BE49-F238E27FC236}">
                <a16:creationId xmlns:a16="http://schemas.microsoft.com/office/drawing/2014/main" id="{4269F602-9ED2-AA41-912E-6C0E206DA65B}"/>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13" name="Picture 12" descr="Office fo National Statistics Logo">
            <a:extLst>
              <a:ext uri="{FF2B5EF4-FFF2-40B4-BE49-F238E27FC236}">
                <a16:creationId xmlns:a16="http://schemas.microsoft.com/office/drawing/2014/main" id="{F45FD056-94E7-E64A-B074-49E5994B280C}"/>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6" name="Content Placeholder 2">
            <a:extLst>
              <a:ext uri="{FF2B5EF4-FFF2-40B4-BE49-F238E27FC236}">
                <a16:creationId xmlns:a16="http://schemas.microsoft.com/office/drawing/2014/main" id="{8E4E2FF2-096C-C349-8B44-CFA5388E9515}"/>
              </a:ext>
            </a:extLst>
          </p:cNvPr>
          <p:cNvSpPr>
            <a:spLocks noGrp="1"/>
          </p:cNvSpPr>
          <p:nvPr>
            <p:ph idx="1" hasCustomPrompt="1"/>
          </p:nvPr>
        </p:nvSpPr>
        <p:spPr>
          <a:xfrm>
            <a:off x="838200" y="698955"/>
            <a:ext cx="10515600" cy="4774919"/>
          </a:xfrm>
        </p:spPr>
        <p:txBody>
          <a:bodyPr anchor="t" anchorCtr="0"/>
          <a:lstStyle>
            <a:lvl1pPr>
              <a:defRPr sz="3200">
                <a:solidFill>
                  <a:schemeClr val="tx2"/>
                </a:solidFill>
              </a:defRPr>
            </a:lvl1pPr>
            <a:lvl2pPr>
              <a:defRPr sz="2800"/>
            </a:lvl2pPr>
            <a:lvl3pPr>
              <a:defRPr sz="2400"/>
            </a:lvl3pPr>
            <a:lvl4pPr>
              <a:defRPr sz="2000"/>
            </a:lvl4pPr>
            <a:lvl5pPr>
              <a:defRPr sz="2000"/>
            </a:lvl5pPr>
          </a:lstStyle>
          <a:p>
            <a:pPr lvl="0"/>
            <a:r>
              <a:rPr lang="en-US" dirty="0"/>
              <a:t>Add your chart here</a:t>
            </a:r>
          </a:p>
        </p:txBody>
      </p:sp>
    </p:spTree>
    <p:extLst>
      <p:ext uri="{BB962C8B-B14F-4D97-AF65-F5344CB8AC3E}">
        <p14:creationId xmlns:p14="http://schemas.microsoft.com/office/powerpoint/2010/main" val="317159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slide">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14DE38-8C4D-6F43-8595-E82C3F754B7A}"/>
              </a:ext>
            </a:extLst>
          </p:cNvPr>
          <p:cNvSpPr/>
          <p:nvPr userDrawn="1"/>
        </p:nvSpPr>
        <p:spPr>
          <a:xfrm>
            <a:off x="0" y="0"/>
            <a:ext cx="12192000" cy="6858000"/>
          </a:xfrm>
          <a:prstGeom prst="rect">
            <a:avLst/>
          </a:prstGeom>
          <a:solidFill>
            <a:schemeClr val="tx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3"/>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3"/>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wrap="square" lIns="91440" tIns="45720" rIns="0" bIns="45720" rtlCol="0" anchor="t" anchorCtr="0"/>
          <a:lstStyle>
            <a:lvl1pPr algn="r">
              <a:defRPr sz="2000" b="1">
                <a:solidFill>
                  <a:schemeClr val="bg1"/>
                </a:solidFill>
              </a:defRPr>
            </a:lvl1pPr>
          </a:lstStyle>
          <a:p>
            <a:endParaRPr lang="en-US" dirty="0"/>
          </a:p>
        </p:txBody>
      </p:sp>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077238"/>
            <a:ext cx="10515600" cy="2744886"/>
          </a:xfrm>
          <a:prstGeom prst="rect">
            <a:avLst/>
          </a:prstGeom>
        </p:spPr>
        <p:txBody>
          <a:bodyPr anchor="b" anchorCtr="1">
            <a:noAutofit/>
          </a:bodyPr>
          <a:lstStyle>
            <a:lvl1pPr algn="ctr">
              <a:defRPr sz="7200">
                <a:ln>
                  <a:noFill/>
                </a:ln>
                <a:solidFill>
                  <a:schemeClr val="bg1"/>
                </a:solidFill>
                <a:effectLst/>
              </a:defRPr>
            </a:lvl1pPr>
          </a:lstStyle>
          <a:p>
            <a:r>
              <a:rPr lang="en-US" dirty="0"/>
              <a:t>Image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12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slide ONS blue">
    <p:bg>
      <p:bgPr>
        <a:solidFill>
          <a:srgbClr val="003C57"/>
        </a:solidFill>
        <a:effectLst/>
      </p:bgPr>
    </p:bg>
    <p:spTree>
      <p:nvGrpSpPr>
        <p:cNvPr id="1" name=""/>
        <p:cNvGrpSpPr/>
        <p:nvPr/>
      </p:nvGrpSpPr>
      <p:grpSpPr>
        <a:xfrm>
          <a:off x="0" y="0"/>
          <a:ext cx="0" cy="0"/>
          <a:chOff x="0" y="0"/>
          <a:chExt cx="0" cy="0"/>
        </a:xfrm>
      </p:grpSpPr>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8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slide matisse">
    <p:bg>
      <p:bgPr>
        <a:solidFill>
          <a:srgbClr val="20609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slide astral">
    <p:bg>
      <p:bgPr>
        <a:solidFill>
          <a:srgbClr val="3B7A9E"/>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slide light blue">
    <p:bg>
      <p:bgPr>
        <a:solidFill>
          <a:srgbClr val="27A0CC"/>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dirty="0"/>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Straight Connector 9">
            <a:extLst>
              <a:ext uri="{FF2B5EF4-FFF2-40B4-BE49-F238E27FC236}">
                <a16:creationId xmlns:a16="http://schemas.microsoft.com/office/drawing/2014/main" id="{D13A9CD3-E6C3-0344-974D-58215B0ABAA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74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800" y="4669254"/>
            <a:ext cx="10515600" cy="1200329"/>
          </a:xfrm>
          <a:prstGeom prst="rect">
            <a:avLst/>
          </a:prstGeom>
        </p:spPr>
        <p:txBody>
          <a:bodyPr vert="horz" lIns="0" tIns="45720" rIns="91440" bIns="45720" rtlCol="0" anchor="b" anchorCtr="0">
            <a:spAutoFit/>
          </a:bodyPr>
          <a:lstStyle/>
          <a:p>
            <a:pPr>
              <a:lnSpc>
                <a:spcPct val="100000"/>
              </a:lnSpc>
            </a:pPr>
            <a:r>
              <a:rPr lang="en-US" b="1" dirty="0">
                <a:solidFill>
                  <a:srgbClr val="183E56"/>
                </a:solidFill>
                <a:latin typeface="Arial" panose="020B0604020202020204" pitchFamily="34" charset="0"/>
                <a:cs typeface="Arial" panose="020B0604020202020204" pitchFamily="34" charset="0"/>
              </a:rPr>
              <a:t>Presenter Name</a:t>
            </a:r>
            <a:br>
              <a:rPr lang="en-US" b="1"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Job Title | Department</a:t>
            </a:r>
            <a:br>
              <a:rPr lang="en-US"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@Twitter-handle</a:t>
            </a:r>
          </a:p>
        </p:txBody>
      </p:sp>
      <p:pic>
        <p:nvPicPr>
          <p:cNvPr id="6" name="Picture 5" descr="Office for National Statistics Logo">
            <a:extLst>
              <a:ext uri="{FF2B5EF4-FFF2-40B4-BE49-F238E27FC236}">
                <a16:creationId xmlns:a16="http://schemas.microsoft.com/office/drawing/2014/main" id="{9D6A1342-DE99-4B4D-B5AF-C43FDAE08636}"/>
              </a:ext>
            </a:extLst>
          </p:cNvPr>
          <p:cNvPicPr>
            <a:picLocks noChangeAspect="1"/>
          </p:cNvPicPr>
          <p:nvPr userDrawn="1"/>
        </p:nvPicPr>
        <p:blipFill>
          <a:blip r:embed="rId12"/>
          <a:stretch>
            <a:fillRect/>
          </a:stretch>
        </p:blipFill>
        <p:spPr>
          <a:xfrm>
            <a:off x="8439750" y="860003"/>
            <a:ext cx="2914650" cy="571500"/>
          </a:xfrm>
          <a:prstGeom prst="rect">
            <a:avLst/>
          </a:prstGeom>
        </p:spPr>
      </p:pic>
      <p:sp>
        <p:nvSpPr>
          <p:cNvPr id="12" name="Slide Number Placeholder 5">
            <a:extLst>
              <a:ext uri="{FF2B5EF4-FFF2-40B4-BE49-F238E27FC236}">
                <a16:creationId xmlns:a16="http://schemas.microsoft.com/office/drawing/2014/main" id="{948F094D-06E7-4D4C-A30E-6245801E4D2F}"/>
              </a:ext>
            </a:extLst>
          </p:cNvPr>
          <p:cNvSpPr>
            <a:spLocks noGrp="1"/>
          </p:cNvSpPr>
          <p:nvPr>
            <p:ph type="sldNum" sz="quarter" idx="4"/>
          </p:nvPr>
        </p:nvSpPr>
        <p:spPr>
          <a:xfrm>
            <a:off x="4662087" y="6250891"/>
            <a:ext cx="2867826" cy="365125"/>
          </a:xfrm>
          <a:prstGeom prst="rect">
            <a:avLst/>
          </a:prstGeom>
        </p:spPr>
        <p:txBody>
          <a:bodyPr/>
          <a:lstStyle>
            <a:lvl1pPr>
              <a:defRPr sz="2000">
                <a:solidFill>
                  <a:srgbClr val="003C57"/>
                </a:solidFill>
              </a:defRPr>
            </a:lvl1pPr>
          </a:lstStyle>
          <a:p>
            <a:pPr algn="ctr"/>
            <a:fld id="{232417FB-2EF4-EC49-BC13-97513C37E9E5}" type="slidenum">
              <a:rPr lang="en-US" smtClean="0"/>
              <a:pPr algn="ctr"/>
              <a:t>‹#›</a:t>
            </a:fld>
            <a:endParaRPr lang="en-US" dirty="0"/>
          </a:p>
        </p:txBody>
      </p:sp>
      <p:sp>
        <p:nvSpPr>
          <p:cNvPr id="14" name="Footer Placeholder 13">
            <a:extLst>
              <a:ext uri="{FF2B5EF4-FFF2-40B4-BE49-F238E27FC236}">
                <a16:creationId xmlns:a16="http://schemas.microsoft.com/office/drawing/2014/main" id="{2947E464-F91B-FD47-B97A-E5129B454413}"/>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ctr"/>
          <a:lstStyle>
            <a:lvl1pPr algn="r">
              <a:defRPr sz="2000" b="1">
                <a:solidFill>
                  <a:srgbClr val="003C57"/>
                </a:solidFill>
              </a:defRPr>
            </a:lvl1pPr>
          </a:lstStyle>
          <a:p>
            <a:endParaRPr lang="en-US" dirty="0"/>
          </a:p>
        </p:txBody>
      </p:sp>
      <p:sp>
        <p:nvSpPr>
          <p:cNvPr id="16" name="Date Placeholder 15">
            <a:extLst>
              <a:ext uri="{FF2B5EF4-FFF2-40B4-BE49-F238E27FC236}">
                <a16:creationId xmlns:a16="http://schemas.microsoft.com/office/drawing/2014/main" id="{C57F1779-22FA-E74D-A68A-DE59AC0306AC}"/>
              </a:ext>
            </a:extLst>
          </p:cNvPr>
          <p:cNvSpPr>
            <a:spLocks noGrp="1"/>
          </p:cNvSpPr>
          <p:nvPr>
            <p:ph type="dt" sz="half" idx="2"/>
          </p:nvPr>
        </p:nvSpPr>
        <p:spPr>
          <a:xfrm>
            <a:off x="838200" y="6250892"/>
            <a:ext cx="2743200" cy="365125"/>
          </a:xfrm>
          <a:prstGeom prst="rect">
            <a:avLst/>
          </a:prstGeom>
        </p:spPr>
        <p:txBody>
          <a:bodyPr vert="horz" lIns="0" tIns="45720" rIns="91440" bIns="45720" rtlCol="0" anchor="ctr"/>
          <a:lstStyle>
            <a:lvl1pPr algn="l">
              <a:defRPr sz="2000" b="1">
                <a:solidFill>
                  <a:srgbClr val="003C57"/>
                </a:solidFill>
              </a:defRPr>
            </a:lvl1pPr>
          </a:lstStyle>
          <a:p>
            <a:endParaRPr lang="en-US" dirty="0"/>
          </a:p>
        </p:txBody>
      </p:sp>
      <p:sp>
        <p:nvSpPr>
          <p:cNvPr id="9" name="Title Placeholder 1">
            <a:extLst>
              <a:ext uri="{FF2B5EF4-FFF2-40B4-BE49-F238E27FC236}">
                <a16:creationId xmlns:a16="http://schemas.microsoft.com/office/drawing/2014/main" id="{C7606C98-43DA-624E-A126-318E4E297157}"/>
              </a:ext>
            </a:extLst>
          </p:cNvPr>
          <p:cNvSpPr txBox="1">
            <a:spLocks/>
          </p:cNvSpPr>
          <p:nvPr userDrawn="1"/>
        </p:nvSpPr>
        <p:spPr>
          <a:xfrm>
            <a:off x="838200" y="714371"/>
            <a:ext cx="6691713" cy="3832846"/>
          </a:xfrm>
          <a:prstGeom prst="rect">
            <a:avLst/>
          </a:prstGeom>
          <a:ln>
            <a:no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baseline="0">
                <a:solidFill>
                  <a:srgbClr val="003C57"/>
                </a:solidFill>
                <a:latin typeface="+mj-lt"/>
                <a:ea typeface="+mj-ea"/>
                <a:cs typeface="+mj-cs"/>
              </a:defRPr>
            </a:lvl1pPr>
          </a:lstStyle>
          <a:p>
            <a:endParaRPr lang="en-US" sz="4800" dirty="0">
              <a:solidFill>
                <a:srgbClr val="183E56"/>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6E5DCB11-47E3-BC4E-87BE-ED66A7AC92CD}"/>
              </a:ext>
            </a:extLst>
          </p:cNvPr>
          <p:cNvCxnSpPr>
            <a:cxnSpLocks/>
          </p:cNvCxnSpPr>
          <p:nvPr userDrawn="1"/>
        </p:nvCxnSpPr>
        <p:spPr>
          <a:xfrm>
            <a:off x="823943" y="6055339"/>
            <a:ext cx="10548000" cy="0"/>
          </a:xfrm>
          <a:prstGeom prst="line">
            <a:avLst/>
          </a:prstGeom>
          <a:ln w="25400">
            <a:solidFill>
              <a:srgbClr val="003C57"/>
            </a:solidFill>
          </a:ln>
        </p:spPr>
        <p:style>
          <a:lnRef idx="1">
            <a:schemeClr val="accent1"/>
          </a:lnRef>
          <a:fillRef idx="0">
            <a:schemeClr val="accent1"/>
          </a:fillRef>
          <a:effectRef idx="0">
            <a:schemeClr val="accent1"/>
          </a:effectRef>
          <a:fontRef idx="minor">
            <a:schemeClr val="tx1"/>
          </a:fontRef>
        </p:style>
      </p:cxnSp>
      <p:sp>
        <p:nvSpPr>
          <p:cNvPr id="17" name="Title 4">
            <a:extLst>
              <a:ext uri="{FF2B5EF4-FFF2-40B4-BE49-F238E27FC236}">
                <a16:creationId xmlns:a16="http://schemas.microsoft.com/office/drawing/2014/main" id="{B695BB35-B7F9-BE46-A43E-B9B750880AE4}"/>
              </a:ext>
            </a:extLst>
          </p:cNvPr>
          <p:cNvSpPr txBox="1">
            <a:spLocks/>
          </p:cNvSpPr>
          <p:nvPr userDrawn="1"/>
        </p:nvSpPr>
        <p:spPr>
          <a:xfrm>
            <a:off x="838200" y="644843"/>
            <a:ext cx="7052953" cy="3490605"/>
          </a:xfrm>
          <a:prstGeom prst="rect">
            <a:avLst/>
          </a:prstGeom>
        </p:spPr>
        <p:txBody>
          <a:bodyPr/>
          <a:lst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a:lstStyle>
          <a:p>
            <a:endParaRPr lang="en-US" dirty="0"/>
          </a:p>
        </p:txBody>
      </p:sp>
      <p:sp>
        <p:nvSpPr>
          <p:cNvPr id="4" name="Title Placeholder 3">
            <a:extLst>
              <a:ext uri="{FF2B5EF4-FFF2-40B4-BE49-F238E27FC236}">
                <a16:creationId xmlns:a16="http://schemas.microsoft.com/office/drawing/2014/main" id="{4D2E5A76-65BE-0B4A-9E47-4BFC8F8BB5CE}"/>
              </a:ext>
            </a:extLst>
          </p:cNvPr>
          <p:cNvSpPr>
            <a:spLocks noGrp="1"/>
          </p:cNvSpPr>
          <p:nvPr>
            <p:ph type="title"/>
          </p:nvPr>
        </p:nvSpPr>
        <p:spPr>
          <a:xfrm>
            <a:off x="849343" y="880837"/>
            <a:ext cx="6910357" cy="3817821"/>
          </a:xfrm>
          <a:prstGeom prst="rect">
            <a:avLst/>
          </a:prstGeom>
        </p:spPr>
        <p:txBody>
          <a:bodyPr vert="horz" lIns="0" tIns="45720" rIns="91440" bIns="45720" rtlCol="0" anchor="t" anchorCtr="0">
            <a:normAutofit/>
          </a:bodyPr>
          <a:lstStyle/>
          <a:p>
            <a:r>
              <a:rPr lang="en-US" dirty="0"/>
              <a:t>Write your title here</a:t>
            </a:r>
            <a:br>
              <a:rPr lang="en-US" dirty="0"/>
            </a:br>
            <a:r>
              <a:rPr lang="en-US" dirty="0"/>
              <a:t>(in sentence case)</a:t>
            </a:r>
          </a:p>
        </p:txBody>
      </p:sp>
    </p:spTree>
    <p:extLst>
      <p:ext uri="{BB962C8B-B14F-4D97-AF65-F5344CB8AC3E}">
        <p14:creationId xmlns:p14="http://schemas.microsoft.com/office/powerpoint/2010/main" val="25979104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6" r:id="rId4"/>
    <p:sldLayoutId id="2147483671" r:id="rId5"/>
    <p:sldLayoutId id="2147483687" r:id="rId6"/>
    <p:sldLayoutId id="2147483674" r:id="rId7"/>
    <p:sldLayoutId id="2147483688" r:id="rId8"/>
    <p:sldLayoutId id="2147483675" r:id="rId9"/>
    <p:sldLayoutId id="2147483677" r:id="rId10"/>
  </p:sldLayoutIdLst>
  <p:hf sldNum="0" hdr="0" dt="0"/>
  <p:txStyles>
    <p:title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realpython.com/python-pep8/#blank-lines" TargetMode="External"/><Relationship Id="rId3" Type="http://schemas.openxmlformats.org/officeDocument/2006/relationships/hyperlink" Target="https://ukgovdatascience.github.io/rap-website/index.html" TargetMode="External"/><Relationship Id="rId7" Type="http://schemas.openxmlformats.org/officeDocument/2006/relationships/hyperlink" Target="https://www.python.org/dev/peps/pep-0008/" TargetMode="External"/><Relationship Id="rId2" Type="http://schemas.openxmlformats.org/officeDocument/2006/relationships/hyperlink" Target="https://share.sp.ons.statistics.gov.uk/sites/odts/wiki/Wiki/Good%20Practices.aspx" TargetMode="External"/><Relationship Id="rId1" Type="http://schemas.openxmlformats.org/officeDocument/2006/relationships/slideLayout" Target="../slideLayouts/slideLayout4.xml"/><Relationship Id="rId6" Type="http://schemas.openxmlformats.org/officeDocument/2006/relationships/hyperlink" Target="https://github.com/davified/clean-code-ml" TargetMode="External"/><Relationship Id="rId5" Type="http://schemas.openxmlformats.org/officeDocument/2006/relationships/hyperlink" Target="https://github.com/ParaSkeviPericleous/Clean_Code_Workshop" TargetMode="External"/><Relationship Id="rId10" Type="http://schemas.openxmlformats.org/officeDocument/2006/relationships/hyperlink" Target="https://drivendata.github.io/cookiecutter-data-science/" TargetMode="External"/><Relationship Id="rId4" Type="http://schemas.openxmlformats.org/officeDocument/2006/relationships/hyperlink" Target="https://www.investigatii.md/uploads/resurse/Clean_Code.pdf" TargetMode="External"/><Relationship Id="rId9" Type="http://schemas.openxmlformats.org/officeDocument/2006/relationships/hyperlink" Target="https://github.com/hblanks/zen-of-python-by-exampl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hare.sp.ons.statistics.gov.uk/sites/odts/wiki/Wiki/Home.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1B7135-CCEE-40AF-A591-F8CC225ED452}"/>
              </a:ext>
            </a:extLst>
          </p:cNvPr>
          <p:cNvSpPr>
            <a:spLocks noGrp="1"/>
          </p:cNvSpPr>
          <p:nvPr>
            <p:ph idx="1"/>
          </p:nvPr>
        </p:nvSpPr>
        <p:spPr>
          <a:xfrm>
            <a:off x="838200" y="4208615"/>
            <a:ext cx="7340600" cy="1660968"/>
          </a:xfrm>
        </p:spPr>
        <p:txBody>
          <a:bodyPr/>
          <a:lstStyle/>
          <a:p>
            <a:br>
              <a:rPr lang="en-US" b="1" dirty="0">
                <a:solidFill>
                  <a:srgbClr val="183E56"/>
                </a:solidFill>
                <a:latin typeface="Arial" panose="020B0604020202020204" pitchFamily="34" charset="0"/>
                <a:cs typeface="Arial" panose="020B0604020202020204" pitchFamily="34" charset="0"/>
              </a:rPr>
            </a:br>
            <a:r>
              <a:rPr lang="en-US" sz="2800" dirty="0">
                <a:solidFill>
                  <a:srgbClr val="183E56"/>
                </a:solidFill>
                <a:latin typeface="Arial" panose="020B0604020202020204" pitchFamily="34" charset="0"/>
                <a:cs typeface="Arial" panose="020B0604020202020204" pitchFamily="34" charset="0"/>
              </a:rPr>
              <a:t>Data Access Platform (DAP) </a:t>
            </a:r>
          </a:p>
          <a:p>
            <a:r>
              <a:rPr lang="en-US" sz="2800" dirty="0">
                <a:solidFill>
                  <a:srgbClr val="183E56"/>
                </a:solidFill>
                <a:latin typeface="Arial" panose="020B0604020202020204" pitchFamily="34" charset="0"/>
                <a:cs typeface="Arial" panose="020B0604020202020204" pitchFamily="34" charset="0"/>
              </a:rPr>
              <a:t>Capability and Training Support (CATS)</a:t>
            </a:r>
            <a:br>
              <a:rPr lang="en-US" dirty="0">
                <a:solidFill>
                  <a:srgbClr val="183E56"/>
                </a:solidFill>
                <a:latin typeface="Arial" panose="020B0604020202020204" pitchFamily="34" charset="0"/>
                <a:cs typeface="Arial" panose="020B0604020202020204" pitchFamily="34" charset="0"/>
              </a:rPr>
            </a:br>
            <a:endParaRPr lang="en-US" dirty="0">
              <a:solidFill>
                <a:srgbClr val="183E56"/>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1DB289BA-00B8-498F-AD84-CACB854807A8}"/>
              </a:ext>
            </a:extLst>
          </p:cNvPr>
          <p:cNvSpPr>
            <a:spLocks noGrp="1"/>
          </p:cNvSpPr>
          <p:nvPr>
            <p:ph type="ftr" sz="quarter" idx="3"/>
          </p:nvPr>
        </p:nvSpPr>
        <p:spPr/>
        <p:txBody>
          <a:bodyPr/>
          <a:lstStyle/>
          <a:p>
            <a:endParaRPr lang="en-US" dirty="0"/>
          </a:p>
        </p:txBody>
      </p:sp>
      <p:sp>
        <p:nvSpPr>
          <p:cNvPr id="4" name="Title 3">
            <a:extLst>
              <a:ext uri="{FF2B5EF4-FFF2-40B4-BE49-F238E27FC236}">
                <a16:creationId xmlns:a16="http://schemas.microsoft.com/office/drawing/2014/main" id="{86F66FF5-B941-4A29-9E9E-C39725536D35}"/>
              </a:ext>
            </a:extLst>
          </p:cNvPr>
          <p:cNvSpPr>
            <a:spLocks noGrp="1"/>
          </p:cNvSpPr>
          <p:nvPr>
            <p:ph type="title"/>
          </p:nvPr>
        </p:nvSpPr>
        <p:spPr/>
        <p:txBody>
          <a:bodyPr/>
          <a:lstStyle/>
          <a:p>
            <a:r>
              <a:rPr lang="en-GB" sz="5400" dirty="0"/>
              <a:t>RAP in DAP</a:t>
            </a:r>
            <a:br>
              <a:rPr lang="en-GB" sz="5400" dirty="0"/>
            </a:br>
            <a:br>
              <a:rPr lang="en-GB" sz="5400" dirty="0"/>
            </a:br>
            <a:r>
              <a:rPr lang="en-GB" sz="3200" dirty="0"/>
              <a:t>Reproducible Analytical Pipelines in practice</a:t>
            </a:r>
            <a:br>
              <a:rPr lang="en-GB" dirty="0"/>
            </a:br>
            <a:br>
              <a:rPr lang="en-GB" dirty="0"/>
            </a:br>
            <a:endParaRPr lang="en-GB" dirty="0"/>
          </a:p>
        </p:txBody>
      </p:sp>
      <p:sp>
        <p:nvSpPr>
          <p:cNvPr id="5" name="Date Placeholder 4">
            <a:extLst>
              <a:ext uri="{FF2B5EF4-FFF2-40B4-BE49-F238E27FC236}">
                <a16:creationId xmlns:a16="http://schemas.microsoft.com/office/drawing/2014/main" id="{1B068F5D-5F8E-4F6F-982F-6D5284062EE3}"/>
              </a:ext>
            </a:extLst>
          </p:cNvPr>
          <p:cNvSpPr>
            <a:spLocks noGrp="1"/>
          </p:cNvSpPr>
          <p:nvPr>
            <p:ph type="dt" sz="half" idx="2"/>
          </p:nvPr>
        </p:nvSpPr>
        <p:spPr/>
        <p:txBody>
          <a:bodyPr/>
          <a:lstStyle/>
          <a:p>
            <a:r>
              <a:rPr lang="en-US" dirty="0"/>
              <a:t>17</a:t>
            </a:r>
            <a:r>
              <a:rPr lang="en-US" baseline="30000" dirty="0"/>
              <a:t>th</a:t>
            </a:r>
            <a:r>
              <a:rPr lang="en-US" dirty="0"/>
              <a:t> December 2019</a:t>
            </a:r>
          </a:p>
        </p:txBody>
      </p:sp>
      <p:pic>
        <p:nvPicPr>
          <p:cNvPr id="6" name="Picture 5" descr="cid:image001.png@01D52C22.FF12F3C0">
            <a:extLst>
              <a:ext uri="{FF2B5EF4-FFF2-40B4-BE49-F238E27FC236}">
                <a16:creationId xmlns:a16="http://schemas.microsoft.com/office/drawing/2014/main" id="{440D7BA3-BD34-4E3D-B179-F017F8F008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65204" y="4355756"/>
            <a:ext cx="2088243" cy="1366685"/>
          </a:xfrm>
          <a:prstGeom prst="rect">
            <a:avLst/>
          </a:prstGeom>
          <a:noFill/>
          <a:ln>
            <a:noFill/>
          </a:ln>
        </p:spPr>
      </p:pic>
    </p:spTree>
    <p:extLst>
      <p:ext uri="{BB962C8B-B14F-4D97-AF65-F5344CB8AC3E}">
        <p14:creationId xmlns:p14="http://schemas.microsoft.com/office/powerpoint/2010/main" val="205039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13C165A-9596-4679-8528-C781DD99EFE5}"/>
              </a:ext>
            </a:extLst>
          </p:cNvPr>
          <p:cNvSpPr>
            <a:spLocks noGrp="1"/>
          </p:cNvSpPr>
          <p:nvPr>
            <p:ph type="subTitle" idx="1"/>
          </p:nvPr>
        </p:nvSpPr>
        <p:spPr/>
        <p:txBody>
          <a:bodyPr/>
          <a:lstStyle/>
          <a:p>
            <a:endParaRPr lang="en-GB" dirty="0"/>
          </a:p>
        </p:txBody>
      </p:sp>
      <p:sp>
        <p:nvSpPr>
          <p:cNvPr id="3" name="Title 2">
            <a:extLst>
              <a:ext uri="{FF2B5EF4-FFF2-40B4-BE49-F238E27FC236}">
                <a16:creationId xmlns:a16="http://schemas.microsoft.com/office/drawing/2014/main" id="{7AD07D13-6212-4041-951E-EBEED7E3DAD7}"/>
              </a:ext>
            </a:extLst>
          </p:cNvPr>
          <p:cNvSpPr>
            <a:spLocks noGrp="1"/>
          </p:cNvSpPr>
          <p:nvPr>
            <p:ph type="title"/>
          </p:nvPr>
        </p:nvSpPr>
        <p:spPr/>
        <p:txBody>
          <a:bodyPr/>
          <a:lstStyle/>
          <a:p>
            <a:r>
              <a:rPr lang="en-GB" dirty="0"/>
              <a:t>2.Clear structure layout</a:t>
            </a:r>
          </a:p>
        </p:txBody>
      </p:sp>
      <p:sp>
        <p:nvSpPr>
          <p:cNvPr id="4" name="Footer Placeholder 3">
            <a:extLst>
              <a:ext uri="{FF2B5EF4-FFF2-40B4-BE49-F238E27FC236}">
                <a16:creationId xmlns:a16="http://schemas.microsoft.com/office/drawing/2014/main" id="{425AE6E2-64E4-488D-B212-58665837C858}"/>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30221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3E4A48-32A0-4BE4-977B-9B504F7BF748}"/>
              </a:ext>
            </a:extLst>
          </p:cNvPr>
          <p:cNvSpPr>
            <a:spLocks noGrp="1"/>
          </p:cNvSpPr>
          <p:nvPr>
            <p:ph type="title"/>
          </p:nvPr>
        </p:nvSpPr>
        <p:spPr>
          <a:xfrm>
            <a:off x="676186" y="354760"/>
            <a:ext cx="10515600" cy="757130"/>
          </a:xfrm>
        </p:spPr>
        <p:txBody>
          <a:bodyPr/>
          <a:lstStyle/>
          <a:p>
            <a:r>
              <a:rPr lang="en-GB" dirty="0"/>
              <a:t>Level 2: Coding standards</a:t>
            </a:r>
          </a:p>
        </p:txBody>
      </p:sp>
      <p:sp>
        <p:nvSpPr>
          <p:cNvPr id="4" name="Footer Placeholder 3">
            <a:extLst>
              <a:ext uri="{FF2B5EF4-FFF2-40B4-BE49-F238E27FC236}">
                <a16:creationId xmlns:a16="http://schemas.microsoft.com/office/drawing/2014/main" id="{7FF0A29A-4364-4E74-83E5-ED7B6CF7BD30}"/>
              </a:ext>
            </a:extLst>
          </p:cNvPr>
          <p:cNvSpPr>
            <a:spLocks noGrp="1"/>
          </p:cNvSpPr>
          <p:nvPr>
            <p:ph type="ftr" sz="quarter" idx="3"/>
          </p:nvPr>
        </p:nvSpPr>
        <p:spPr/>
        <p:txBody>
          <a:bodyPr/>
          <a:lstStyle/>
          <a:p>
            <a:endParaRPr lang="en-US" dirty="0"/>
          </a:p>
        </p:txBody>
      </p:sp>
      <p:pic>
        <p:nvPicPr>
          <p:cNvPr id="7" name="Picture 6">
            <a:extLst>
              <a:ext uri="{FF2B5EF4-FFF2-40B4-BE49-F238E27FC236}">
                <a16:creationId xmlns:a16="http://schemas.microsoft.com/office/drawing/2014/main" id="{E2F8919D-DBDA-4886-837C-016B5055F860}"/>
              </a:ext>
            </a:extLst>
          </p:cNvPr>
          <p:cNvPicPr>
            <a:picLocks noChangeAspect="1"/>
          </p:cNvPicPr>
          <p:nvPr/>
        </p:nvPicPr>
        <p:blipFill>
          <a:blip r:embed="rId2"/>
          <a:stretch>
            <a:fillRect/>
          </a:stretch>
        </p:blipFill>
        <p:spPr>
          <a:xfrm>
            <a:off x="676186" y="1356180"/>
            <a:ext cx="10839627" cy="4145639"/>
          </a:xfrm>
          <a:prstGeom prst="rect">
            <a:avLst/>
          </a:prstGeom>
        </p:spPr>
      </p:pic>
      <p:pic>
        <p:nvPicPr>
          <p:cNvPr id="8" name="Picture 7">
            <a:extLst>
              <a:ext uri="{FF2B5EF4-FFF2-40B4-BE49-F238E27FC236}">
                <a16:creationId xmlns:a16="http://schemas.microsoft.com/office/drawing/2014/main" id="{B4749459-96AF-491F-A974-1F5B65F4C5FA}"/>
              </a:ext>
            </a:extLst>
          </p:cNvPr>
          <p:cNvPicPr>
            <a:picLocks noChangeAspect="1"/>
          </p:cNvPicPr>
          <p:nvPr/>
        </p:nvPicPr>
        <p:blipFill>
          <a:blip r:embed="rId3"/>
          <a:stretch>
            <a:fillRect/>
          </a:stretch>
        </p:blipFill>
        <p:spPr>
          <a:xfrm>
            <a:off x="3811604" y="1590063"/>
            <a:ext cx="991402" cy="713294"/>
          </a:xfrm>
          <a:prstGeom prst="rect">
            <a:avLst/>
          </a:prstGeom>
        </p:spPr>
      </p:pic>
    </p:spTree>
    <p:extLst>
      <p:ext uri="{BB962C8B-B14F-4D97-AF65-F5344CB8AC3E}">
        <p14:creationId xmlns:p14="http://schemas.microsoft.com/office/powerpoint/2010/main" val="43842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90A08F-24A5-4F7A-81F2-E51B2F84192E}"/>
              </a:ext>
            </a:extLst>
          </p:cNvPr>
          <p:cNvSpPr>
            <a:spLocks noGrp="1"/>
          </p:cNvSpPr>
          <p:nvPr>
            <p:ph type="ftr" sz="quarter" idx="3"/>
          </p:nvPr>
        </p:nvSpPr>
        <p:spPr/>
        <p:txBody>
          <a:bodyPr/>
          <a:lstStyle/>
          <a:p>
            <a:endParaRPr lang="en-US" dirty="0"/>
          </a:p>
        </p:txBody>
      </p:sp>
      <p:sp>
        <p:nvSpPr>
          <p:cNvPr id="3" name="Content Placeholder 2">
            <a:extLst>
              <a:ext uri="{FF2B5EF4-FFF2-40B4-BE49-F238E27FC236}">
                <a16:creationId xmlns:a16="http://schemas.microsoft.com/office/drawing/2014/main" id="{4FAEE201-4D05-4175-A41E-8C4CF1817F47}"/>
              </a:ext>
            </a:extLst>
          </p:cNvPr>
          <p:cNvSpPr>
            <a:spLocks noGrp="1"/>
          </p:cNvSpPr>
          <p:nvPr>
            <p:ph type="subTitle" idx="1"/>
          </p:nvPr>
        </p:nvSpPr>
        <p:spPr>
          <a:xfrm>
            <a:off x="770823" y="3233479"/>
            <a:ext cx="10515600" cy="1655762"/>
          </a:xfrm>
        </p:spPr>
        <p:txBody>
          <a:bodyPr/>
          <a:lstStyle/>
          <a:p>
            <a:r>
              <a:rPr lang="en-GB" dirty="0"/>
              <a:t>What is it and why should we care?</a:t>
            </a:r>
          </a:p>
        </p:txBody>
      </p:sp>
      <p:sp>
        <p:nvSpPr>
          <p:cNvPr id="2" name="Title 1">
            <a:extLst>
              <a:ext uri="{FF2B5EF4-FFF2-40B4-BE49-F238E27FC236}">
                <a16:creationId xmlns:a16="http://schemas.microsoft.com/office/drawing/2014/main" id="{B60C4C76-A4EB-42F7-8681-B4AE0399D624}"/>
              </a:ext>
            </a:extLst>
          </p:cNvPr>
          <p:cNvSpPr>
            <a:spLocks noGrp="1"/>
          </p:cNvSpPr>
          <p:nvPr>
            <p:ph type="title"/>
          </p:nvPr>
        </p:nvSpPr>
        <p:spPr>
          <a:xfrm>
            <a:off x="770823" y="732658"/>
            <a:ext cx="10515600" cy="1963310"/>
          </a:xfrm>
        </p:spPr>
        <p:txBody>
          <a:bodyPr/>
          <a:lstStyle/>
          <a:p>
            <a:r>
              <a:rPr lang="en-GB" dirty="0"/>
              <a:t>Clean Code</a:t>
            </a:r>
          </a:p>
        </p:txBody>
      </p:sp>
    </p:spTree>
    <p:extLst>
      <p:ext uri="{BB962C8B-B14F-4D97-AF65-F5344CB8AC3E}">
        <p14:creationId xmlns:p14="http://schemas.microsoft.com/office/powerpoint/2010/main" val="238538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B0DFCF-4231-4E6A-842C-F5279C045A9D}"/>
              </a:ext>
            </a:extLst>
          </p:cNvPr>
          <p:cNvSpPr>
            <a:spLocks noGrp="1"/>
          </p:cNvSpPr>
          <p:nvPr>
            <p:ph type="title"/>
          </p:nvPr>
        </p:nvSpPr>
        <p:spPr/>
        <p:txBody>
          <a:bodyPr/>
          <a:lstStyle/>
          <a:p>
            <a:r>
              <a:rPr lang="en-GB" dirty="0"/>
              <a:t>Name it Appropriately</a:t>
            </a:r>
          </a:p>
        </p:txBody>
      </p:sp>
      <p:pic>
        <p:nvPicPr>
          <p:cNvPr id="8" name="Content Placeholder 7">
            <a:extLst>
              <a:ext uri="{FF2B5EF4-FFF2-40B4-BE49-F238E27FC236}">
                <a16:creationId xmlns:a16="http://schemas.microsoft.com/office/drawing/2014/main" id="{E8039D4A-DB2A-4CA4-8805-A6556D5C76B9}"/>
              </a:ext>
            </a:extLst>
          </p:cNvPr>
          <p:cNvPicPr>
            <a:picLocks noGrp="1" noChangeAspect="1"/>
          </p:cNvPicPr>
          <p:nvPr>
            <p:ph idx="1"/>
          </p:nvPr>
        </p:nvPicPr>
        <p:blipFill>
          <a:blip r:embed="rId3"/>
          <a:stretch>
            <a:fillRect/>
          </a:stretch>
        </p:blipFill>
        <p:spPr>
          <a:xfrm>
            <a:off x="838200" y="1751864"/>
            <a:ext cx="3458762" cy="880412"/>
          </a:xfrm>
        </p:spPr>
      </p:pic>
      <p:sp>
        <p:nvSpPr>
          <p:cNvPr id="2" name="Footer Placeholder 1">
            <a:extLst>
              <a:ext uri="{FF2B5EF4-FFF2-40B4-BE49-F238E27FC236}">
                <a16:creationId xmlns:a16="http://schemas.microsoft.com/office/drawing/2014/main" id="{DB001444-B96B-4E9A-8CBD-40EB02FE488F}"/>
              </a:ext>
            </a:extLst>
          </p:cNvPr>
          <p:cNvSpPr>
            <a:spLocks noGrp="1"/>
          </p:cNvSpPr>
          <p:nvPr>
            <p:ph type="ftr" sz="quarter" idx="3"/>
          </p:nvPr>
        </p:nvSpPr>
        <p:spPr/>
        <p:txBody>
          <a:bodyPr/>
          <a:lstStyle/>
          <a:p>
            <a:endParaRPr lang="en-US" dirty="0"/>
          </a:p>
        </p:txBody>
      </p:sp>
      <p:pic>
        <p:nvPicPr>
          <p:cNvPr id="10" name="Picture 9">
            <a:extLst>
              <a:ext uri="{FF2B5EF4-FFF2-40B4-BE49-F238E27FC236}">
                <a16:creationId xmlns:a16="http://schemas.microsoft.com/office/drawing/2014/main" id="{8F1138C6-DF08-4065-89C7-D2DA62D0D60E}"/>
              </a:ext>
            </a:extLst>
          </p:cNvPr>
          <p:cNvPicPr>
            <a:picLocks noChangeAspect="1"/>
          </p:cNvPicPr>
          <p:nvPr/>
        </p:nvPicPr>
        <p:blipFill>
          <a:blip r:embed="rId4"/>
          <a:stretch>
            <a:fillRect/>
          </a:stretch>
        </p:blipFill>
        <p:spPr>
          <a:xfrm>
            <a:off x="838200" y="2671172"/>
            <a:ext cx="2434389" cy="392116"/>
          </a:xfrm>
          <a:prstGeom prst="rect">
            <a:avLst/>
          </a:prstGeom>
        </p:spPr>
      </p:pic>
      <p:pic>
        <p:nvPicPr>
          <p:cNvPr id="12" name="Picture 11">
            <a:extLst>
              <a:ext uri="{FF2B5EF4-FFF2-40B4-BE49-F238E27FC236}">
                <a16:creationId xmlns:a16="http://schemas.microsoft.com/office/drawing/2014/main" id="{73ABE2EA-5F61-42FA-9403-21B8A7D0F0E0}"/>
              </a:ext>
            </a:extLst>
          </p:cNvPr>
          <p:cNvPicPr>
            <a:picLocks noChangeAspect="1"/>
          </p:cNvPicPr>
          <p:nvPr/>
        </p:nvPicPr>
        <p:blipFill>
          <a:blip r:embed="rId5"/>
          <a:stretch>
            <a:fillRect/>
          </a:stretch>
        </p:blipFill>
        <p:spPr>
          <a:xfrm>
            <a:off x="838200" y="3132274"/>
            <a:ext cx="2683109" cy="1054555"/>
          </a:xfrm>
          <a:prstGeom prst="rect">
            <a:avLst/>
          </a:prstGeom>
        </p:spPr>
      </p:pic>
      <p:pic>
        <p:nvPicPr>
          <p:cNvPr id="14" name="Picture 13">
            <a:extLst>
              <a:ext uri="{FF2B5EF4-FFF2-40B4-BE49-F238E27FC236}">
                <a16:creationId xmlns:a16="http://schemas.microsoft.com/office/drawing/2014/main" id="{B66732D2-1509-488F-A602-726AE29FF807}"/>
              </a:ext>
            </a:extLst>
          </p:cNvPr>
          <p:cNvPicPr>
            <a:picLocks noChangeAspect="1"/>
          </p:cNvPicPr>
          <p:nvPr/>
        </p:nvPicPr>
        <p:blipFill>
          <a:blip r:embed="rId6"/>
          <a:stretch>
            <a:fillRect/>
          </a:stretch>
        </p:blipFill>
        <p:spPr>
          <a:xfrm>
            <a:off x="838200" y="4383398"/>
            <a:ext cx="5108974" cy="1444697"/>
          </a:xfrm>
          <a:prstGeom prst="rect">
            <a:avLst/>
          </a:prstGeom>
        </p:spPr>
      </p:pic>
    </p:spTree>
    <p:extLst>
      <p:ext uri="{BB962C8B-B14F-4D97-AF65-F5344CB8AC3E}">
        <p14:creationId xmlns:p14="http://schemas.microsoft.com/office/powerpoint/2010/main" val="63671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4C8A-6C51-4601-857A-0F30B729F7DA}"/>
              </a:ext>
            </a:extLst>
          </p:cNvPr>
          <p:cNvSpPr>
            <a:spLocks noGrp="1"/>
          </p:cNvSpPr>
          <p:nvPr>
            <p:ph type="title"/>
          </p:nvPr>
        </p:nvSpPr>
        <p:spPr/>
        <p:txBody>
          <a:bodyPr/>
          <a:lstStyle/>
          <a:p>
            <a:r>
              <a:rPr lang="en-GB" dirty="0"/>
              <a:t>Don’t be Misleading </a:t>
            </a:r>
          </a:p>
        </p:txBody>
      </p:sp>
      <p:pic>
        <p:nvPicPr>
          <p:cNvPr id="6" name="Content Placeholder 5">
            <a:extLst>
              <a:ext uri="{FF2B5EF4-FFF2-40B4-BE49-F238E27FC236}">
                <a16:creationId xmlns:a16="http://schemas.microsoft.com/office/drawing/2014/main" id="{37C337D0-E87E-471A-865E-EBF786A6110B}"/>
              </a:ext>
            </a:extLst>
          </p:cNvPr>
          <p:cNvPicPr>
            <a:picLocks noGrp="1" noChangeAspect="1"/>
          </p:cNvPicPr>
          <p:nvPr>
            <p:ph idx="1"/>
          </p:nvPr>
        </p:nvPicPr>
        <p:blipFill>
          <a:blip r:embed="rId3"/>
          <a:stretch>
            <a:fillRect/>
          </a:stretch>
        </p:blipFill>
        <p:spPr>
          <a:xfrm>
            <a:off x="841408" y="1741279"/>
            <a:ext cx="3309984" cy="549534"/>
          </a:xfrm>
        </p:spPr>
      </p:pic>
      <p:sp>
        <p:nvSpPr>
          <p:cNvPr id="4" name="Footer Placeholder 3">
            <a:extLst>
              <a:ext uri="{FF2B5EF4-FFF2-40B4-BE49-F238E27FC236}">
                <a16:creationId xmlns:a16="http://schemas.microsoft.com/office/drawing/2014/main" id="{0FD422FA-B4A8-4A94-9CBC-BA14E30BBEE7}"/>
              </a:ext>
            </a:extLst>
          </p:cNvPr>
          <p:cNvSpPr>
            <a:spLocks noGrp="1"/>
          </p:cNvSpPr>
          <p:nvPr>
            <p:ph type="ftr" sz="quarter" idx="3"/>
          </p:nvPr>
        </p:nvSpPr>
        <p:spPr/>
        <p:txBody>
          <a:bodyPr/>
          <a:lstStyle/>
          <a:p>
            <a:endParaRPr lang="en-US" dirty="0"/>
          </a:p>
        </p:txBody>
      </p:sp>
      <p:pic>
        <p:nvPicPr>
          <p:cNvPr id="8" name="Picture 7">
            <a:extLst>
              <a:ext uri="{FF2B5EF4-FFF2-40B4-BE49-F238E27FC236}">
                <a16:creationId xmlns:a16="http://schemas.microsoft.com/office/drawing/2014/main" id="{8DE703C2-1444-45A5-8446-715C80E6BFFF}"/>
              </a:ext>
            </a:extLst>
          </p:cNvPr>
          <p:cNvPicPr>
            <a:picLocks noChangeAspect="1"/>
          </p:cNvPicPr>
          <p:nvPr/>
        </p:nvPicPr>
        <p:blipFill>
          <a:blip r:embed="rId4"/>
          <a:stretch>
            <a:fillRect/>
          </a:stretch>
        </p:blipFill>
        <p:spPr>
          <a:xfrm>
            <a:off x="838199" y="2378803"/>
            <a:ext cx="7854315" cy="549534"/>
          </a:xfrm>
          <a:prstGeom prst="rect">
            <a:avLst/>
          </a:prstGeom>
        </p:spPr>
      </p:pic>
      <p:pic>
        <p:nvPicPr>
          <p:cNvPr id="10" name="Picture 9">
            <a:extLst>
              <a:ext uri="{FF2B5EF4-FFF2-40B4-BE49-F238E27FC236}">
                <a16:creationId xmlns:a16="http://schemas.microsoft.com/office/drawing/2014/main" id="{1C953E11-7C60-4FBB-A51B-E28882B72AB6}"/>
              </a:ext>
            </a:extLst>
          </p:cNvPr>
          <p:cNvPicPr>
            <a:picLocks noChangeAspect="1"/>
          </p:cNvPicPr>
          <p:nvPr/>
        </p:nvPicPr>
        <p:blipFill>
          <a:blip r:embed="rId5"/>
          <a:stretch>
            <a:fillRect/>
          </a:stretch>
        </p:blipFill>
        <p:spPr>
          <a:xfrm>
            <a:off x="838200" y="3717713"/>
            <a:ext cx="5286538" cy="551203"/>
          </a:xfrm>
          <a:prstGeom prst="rect">
            <a:avLst/>
          </a:prstGeom>
        </p:spPr>
      </p:pic>
      <p:pic>
        <p:nvPicPr>
          <p:cNvPr id="12" name="Picture 11">
            <a:extLst>
              <a:ext uri="{FF2B5EF4-FFF2-40B4-BE49-F238E27FC236}">
                <a16:creationId xmlns:a16="http://schemas.microsoft.com/office/drawing/2014/main" id="{EB17F297-C4BC-44CC-B805-36165188421B}"/>
              </a:ext>
            </a:extLst>
          </p:cNvPr>
          <p:cNvPicPr>
            <a:picLocks noChangeAspect="1"/>
          </p:cNvPicPr>
          <p:nvPr/>
        </p:nvPicPr>
        <p:blipFill>
          <a:blip r:embed="rId6"/>
          <a:stretch>
            <a:fillRect/>
          </a:stretch>
        </p:blipFill>
        <p:spPr>
          <a:xfrm>
            <a:off x="841408" y="4456497"/>
            <a:ext cx="4857476" cy="551203"/>
          </a:xfrm>
          <a:prstGeom prst="rect">
            <a:avLst/>
          </a:prstGeom>
        </p:spPr>
      </p:pic>
    </p:spTree>
    <p:extLst>
      <p:ext uri="{BB962C8B-B14F-4D97-AF65-F5344CB8AC3E}">
        <p14:creationId xmlns:p14="http://schemas.microsoft.com/office/powerpoint/2010/main" val="235715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EBD-9340-49C7-9880-C6680F5DD856}"/>
              </a:ext>
            </a:extLst>
          </p:cNvPr>
          <p:cNvSpPr>
            <a:spLocks noGrp="1"/>
          </p:cNvSpPr>
          <p:nvPr>
            <p:ph type="title"/>
          </p:nvPr>
        </p:nvSpPr>
        <p:spPr>
          <a:xfrm>
            <a:off x="838200" y="672393"/>
            <a:ext cx="10515600" cy="757130"/>
          </a:xfrm>
        </p:spPr>
        <p:txBody>
          <a:bodyPr/>
          <a:lstStyle/>
          <a:p>
            <a:r>
              <a:rPr lang="en-GB" dirty="0"/>
              <a:t>Distinct and Meaningful</a:t>
            </a:r>
          </a:p>
        </p:txBody>
      </p:sp>
      <p:sp>
        <p:nvSpPr>
          <p:cNvPr id="4" name="Footer Placeholder 3">
            <a:extLst>
              <a:ext uri="{FF2B5EF4-FFF2-40B4-BE49-F238E27FC236}">
                <a16:creationId xmlns:a16="http://schemas.microsoft.com/office/drawing/2014/main" id="{C534E612-01BF-430A-8A23-57DD49A74C26}"/>
              </a:ext>
            </a:extLst>
          </p:cNvPr>
          <p:cNvSpPr>
            <a:spLocks noGrp="1"/>
          </p:cNvSpPr>
          <p:nvPr>
            <p:ph type="ftr" sz="quarter" idx="3"/>
          </p:nvPr>
        </p:nvSpPr>
        <p:spPr/>
        <p:txBody>
          <a:bodyPr/>
          <a:lstStyle/>
          <a:p>
            <a:endParaRPr lang="en-US" dirty="0"/>
          </a:p>
        </p:txBody>
      </p:sp>
      <p:pic>
        <p:nvPicPr>
          <p:cNvPr id="6" name="Picture 5">
            <a:extLst>
              <a:ext uri="{FF2B5EF4-FFF2-40B4-BE49-F238E27FC236}">
                <a16:creationId xmlns:a16="http://schemas.microsoft.com/office/drawing/2014/main" id="{A3505B14-2C05-40BD-AC6E-50FADC16BA58}"/>
              </a:ext>
            </a:extLst>
          </p:cNvPr>
          <p:cNvPicPr>
            <a:picLocks noChangeAspect="1"/>
          </p:cNvPicPr>
          <p:nvPr/>
        </p:nvPicPr>
        <p:blipFill>
          <a:blip r:embed="rId3"/>
          <a:stretch>
            <a:fillRect/>
          </a:stretch>
        </p:blipFill>
        <p:spPr>
          <a:xfrm>
            <a:off x="838200" y="1638749"/>
            <a:ext cx="3130793" cy="537375"/>
          </a:xfrm>
          <a:prstGeom prst="rect">
            <a:avLst/>
          </a:prstGeom>
        </p:spPr>
      </p:pic>
      <p:pic>
        <p:nvPicPr>
          <p:cNvPr id="8" name="Picture 7">
            <a:extLst>
              <a:ext uri="{FF2B5EF4-FFF2-40B4-BE49-F238E27FC236}">
                <a16:creationId xmlns:a16="http://schemas.microsoft.com/office/drawing/2014/main" id="{FE5CD1F0-5564-452B-86FB-0FFB88EE7138}"/>
              </a:ext>
            </a:extLst>
          </p:cNvPr>
          <p:cNvPicPr>
            <a:picLocks noChangeAspect="1"/>
          </p:cNvPicPr>
          <p:nvPr/>
        </p:nvPicPr>
        <p:blipFill>
          <a:blip r:embed="rId4"/>
          <a:stretch>
            <a:fillRect/>
          </a:stretch>
        </p:blipFill>
        <p:spPr>
          <a:xfrm>
            <a:off x="838200" y="2149938"/>
            <a:ext cx="3516302" cy="537375"/>
          </a:xfrm>
          <a:prstGeom prst="rect">
            <a:avLst/>
          </a:prstGeom>
        </p:spPr>
      </p:pic>
      <p:pic>
        <p:nvPicPr>
          <p:cNvPr id="10" name="Picture 9">
            <a:extLst>
              <a:ext uri="{FF2B5EF4-FFF2-40B4-BE49-F238E27FC236}">
                <a16:creationId xmlns:a16="http://schemas.microsoft.com/office/drawing/2014/main" id="{9B25C8FD-8E5F-4B5F-B96B-D49E868934EE}"/>
              </a:ext>
            </a:extLst>
          </p:cNvPr>
          <p:cNvPicPr>
            <a:picLocks noChangeAspect="1"/>
          </p:cNvPicPr>
          <p:nvPr/>
        </p:nvPicPr>
        <p:blipFill>
          <a:blip r:embed="rId5"/>
          <a:stretch>
            <a:fillRect/>
          </a:stretch>
        </p:blipFill>
        <p:spPr>
          <a:xfrm>
            <a:off x="838200" y="3329039"/>
            <a:ext cx="2742398" cy="1011540"/>
          </a:xfrm>
          <a:prstGeom prst="rect">
            <a:avLst/>
          </a:prstGeom>
        </p:spPr>
      </p:pic>
      <p:pic>
        <p:nvPicPr>
          <p:cNvPr id="12" name="Picture 11">
            <a:extLst>
              <a:ext uri="{FF2B5EF4-FFF2-40B4-BE49-F238E27FC236}">
                <a16:creationId xmlns:a16="http://schemas.microsoft.com/office/drawing/2014/main" id="{0CDEFFBE-0E48-42CD-B10F-6C4FB0B823FC}"/>
              </a:ext>
            </a:extLst>
          </p:cNvPr>
          <p:cNvPicPr>
            <a:picLocks noChangeAspect="1"/>
          </p:cNvPicPr>
          <p:nvPr/>
        </p:nvPicPr>
        <p:blipFill>
          <a:blip r:embed="rId6"/>
          <a:stretch>
            <a:fillRect/>
          </a:stretch>
        </p:blipFill>
        <p:spPr>
          <a:xfrm>
            <a:off x="838200" y="4340579"/>
            <a:ext cx="2607644" cy="1022380"/>
          </a:xfrm>
          <a:prstGeom prst="rect">
            <a:avLst/>
          </a:prstGeom>
        </p:spPr>
      </p:pic>
    </p:spTree>
    <p:extLst>
      <p:ext uri="{BB962C8B-B14F-4D97-AF65-F5344CB8AC3E}">
        <p14:creationId xmlns:p14="http://schemas.microsoft.com/office/powerpoint/2010/main" val="297048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DB3D-EDD3-4F45-9E06-D32A6F3B200F}"/>
              </a:ext>
            </a:extLst>
          </p:cNvPr>
          <p:cNvSpPr>
            <a:spLocks noGrp="1"/>
          </p:cNvSpPr>
          <p:nvPr>
            <p:ph type="title"/>
          </p:nvPr>
        </p:nvSpPr>
        <p:spPr/>
        <p:txBody>
          <a:bodyPr/>
          <a:lstStyle/>
          <a:p>
            <a:r>
              <a:rPr lang="en-GB" dirty="0"/>
              <a:t>Cut Down Comments</a:t>
            </a:r>
          </a:p>
        </p:txBody>
      </p:sp>
      <p:sp>
        <p:nvSpPr>
          <p:cNvPr id="4" name="Footer Placeholder 3">
            <a:extLst>
              <a:ext uri="{FF2B5EF4-FFF2-40B4-BE49-F238E27FC236}">
                <a16:creationId xmlns:a16="http://schemas.microsoft.com/office/drawing/2014/main" id="{7BC9AFA1-474D-4B91-BC58-758016847F03}"/>
              </a:ext>
            </a:extLst>
          </p:cNvPr>
          <p:cNvSpPr>
            <a:spLocks noGrp="1"/>
          </p:cNvSpPr>
          <p:nvPr>
            <p:ph type="ftr" sz="quarter" idx="3"/>
          </p:nvPr>
        </p:nvSpPr>
        <p:spPr/>
        <p:txBody>
          <a:bodyPr/>
          <a:lstStyle/>
          <a:p>
            <a:endParaRPr lang="en-US" dirty="0"/>
          </a:p>
        </p:txBody>
      </p:sp>
      <p:pic>
        <p:nvPicPr>
          <p:cNvPr id="6" name="Picture 5">
            <a:extLst>
              <a:ext uri="{FF2B5EF4-FFF2-40B4-BE49-F238E27FC236}">
                <a16:creationId xmlns:a16="http://schemas.microsoft.com/office/drawing/2014/main" id="{AC63DD34-1DAB-4AF3-B667-A56505508EC9}"/>
              </a:ext>
            </a:extLst>
          </p:cNvPr>
          <p:cNvPicPr>
            <a:picLocks noChangeAspect="1"/>
          </p:cNvPicPr>
          <p:nvPr/>
        </p:nvPicPr>
        <p:blipFill>
          <a:blip r:embed="rId3"/>
          <a:stretch>
            <a:fillRect/>
          </a:stretch>
        </p:blipFill>
        <p:spPr>
          <a:xfrm>
            <a:off x="838198" y="1641279"/>
            <a:ext cx="3271789" cy="717911"/>
          </a:xfrm>
          <a:prstGeom prst="rect">
            <a:avLst/>
          </a:prstGeom>
        </p:spPr>
      </p:pic>
      <p:pic>
        <p:nvPicPr>
          <p:cNvPr id="8" name="Picture 7">
            <a:extLst>
              <a:ext uri="{FF2B5EF4-FFF2-40B4-BE49-F238E27FC236}">
                <a16:creationId xmlns:a16="http://schemas.microsoft.com/office/drawing/2014/main" id="{129FF620-7ADA-4949-98E6-7DD84817D688}"/>
              </a:ext>
            </a:extLst>
          </p:cNvPr>
          <p:cNvPicPr>
            <a:picLocks noChangeAspect="1"/>
          </p:cNvPicPr>
          <p:nvPr/>
        </p:nvPicPr>
        <p:blipFill>
          <a:blip r:embed="rId4"/>
          <a:stretch>
            <a:fillRect/>
          </a:stretch>
        </p:blipFill>
        <p:spPr>
          <a:xfrm>
            <a:off x="838200" y="2359190"/>
            <a:ext cx="2644529" cy="672731"/>
          </a:xfrm>
          <a:prstGeom prst="rect">
            <a:avLst/>
          </a:prstGeom>
        </p:spPr>
      </p:pic>
      <p:pic>
        <p:nvPicPr>
          <p:cNvPr id="10" name="Picture 9">
            <a:extLst>
              <a:ext uri="{FF2B5EF4-FFF2-40B4-BE49-F238E27FC236}">
                <a16:creationId xmlns:a16="http://schemas.microsoft.com/office/drawing/2014/main" id="{6E327CDC-5227-4E6F-998B-22E57D8189E3}"/>
              </a:ext>
            </a:extLst>
          </p:cNvPr>
          <p:cNvPicPr>
            <a:picLocks noChangeAspect="1"/>
          </p:cNvPicPr>
          <p:nvPr/>
        </p:nvPicPr>
        <p:blipFill>
          <a:blip r:embed="rId5"/>
          <a:stretch>
            <a:fillRect/>
          </a:stretch>
        </p:blipFill>
        <p:spPr>
          <a:xfrm>
            <a:off x="838199" y="3490735"/>
            <a:ext cx="4455695" cy="1194643"/>
          </a:xfrm>
          <a:prstGeom prst="rect">
            <a:avLst/>
          </a:prstGeom>
        </p:spPr>
      </p:pic>
      <p:pic>
        <p:nvPicPr>
          <p:cNvPr id="12" name="Picture 11">
            <a:extLst>
              <a:ext uri="{FF2B5EF4-FFF2-40B4-BE49-F238E27FC236}">
                <a16:creationId xmlns:a16="http://schemas.microsoft.com/office/drawing/2014/main" id="{5FA089DC-05FC-4AAD-925F-6F9B395EB918}"/>
              </a:ext>
            </a:extLst>
          </p:cNvPr>
          <p:cNvPicPr>
            <a:picLocks noChangeAspect="1"/>
          </p:cNvPicPr>
          <p:nvPr/>
        </p:nvPicPr>
        <p:blipFill>
          <a:blip r:embed="rId6"/>
          <a:stretch>
            <a:fillRect/>
          </a:stretch>
        </p:blipFill>
        <p:spPr>
          <a:xfrm>
            <a:off x="838200" y="4637363"/>
            <a:ext cx="3108158" cy="1070588"/>
          </a:xfrm>
          <a:prstGeom prst="rect">
            <a:avLst/>
          </a:prstGeom>
        </p:spPr>
      </p:pic>
    </p:spTree>
    <p:extLst>
      <p:ext uri="{BB962C8B-B14F-4D97-AF65-F5344CB8AC3E}">
        <p14:creationId xmlns:p14="http://schemas.microsoft.com/office/powerpoint/2010/main" val="1730320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13C165A-9596-4679-8528-C781DD99EFE5}"/>
              </a:ext>
            </a:extLst>
          </p:cNvPr>
          <p:cNvSpPr>
            <a:spLocks noGrp="1"/>
          </p:cNvSpPr>
          <p:nvPr>
            <p:ph type="subTitle" idx="1"/>
          </p:nvPr>
        </p:nvSpPr>
        <p:spPr/>
        <p:txBody>
          <a:bodyPr/>
          <a:lstStyle/>
          <a:p>
            <a:endParaRPr lang="en-GB" dirty="0"/>
          </a:p>
        </p:txBody>
      </p:sp>
      <p:sp>
        <p:nvSpPr>
          <p:cNvPr id="3" name="Title 2">
            <a:extLst>
              <a:ext uri="{FF2B5EF4-FFF2-40B4-BE49-F238E27FC236}">
                <a16:creationId xmlns:a16="http://schemas.microsoft.com/office/drawing/2014/main" id="{7AD07D13-6212-4041-951E-EBEED7E3DAD7}"/>
              </a:ext>
            </a:extLst>
          </p:cNvPr>
          <p:cNvSpPr>
            <a:spLocks noGrp="1"/>
          </p:cNvSpPr>
          <p:nvPr>
            <p:ph type="title"/>
          </p:nvPr>
        </p:nvSpPr>
        <p:spPr/>
        <p:txBody>
          <a:bodyPr/>
          <a:lstStyle/>
          <a:p>
            <a:r>
              <a:rPr lang="en-GB" dirty="0"/>
              <a:t>3.Version control</a:t>
            </a:r>
          </a:p>
        </p:txBody>
      </p:sp>
      <p:sp>
        <p:nvSpPr>
          <p:cNvPr id="4" name="Footer Placeholder 3">
            <a:extLst>
              <a:ext uri="{FF2B5EF4-FFF2-40B4-BE49-F238E27FC236}">
                <a16:creationId xmlns:a16="http://schemas.microsoft.com/office/drawing/2014/main" id="{425AE6E2-64E4-488D-B212-58665837C858}"/>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67318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6EDED37-04D0-4A9F-8E73-CDB286D61A63}"/>
              </a:ext>
            </a:extLst>
          </p:cNvPr>
          <p:cNvSpPr>
            <a:spLocks noGrp="1"/>
          </p:cNvSpPr>
          <p:nvPr>
            <p:ph type="title"/>
          </p:nvPr>
        </p:nvSpPr>
        <p:spPr>
          <a:xfrm>
            <a:off x="838200" y="788690"/>
            <a:ext cx="10515600" cy="757130"/>
          </a:xfrm>
        </p:spPr>
        <p:txBody>
          <a:bodyPr/>
          <a:lstStyle/>
          <a:p>
            <a:r>
              <a:rPr lang="en-US" dirty="0"/>
              <a:t>Level 3: Version Control</a:t>
            </a:r>
          </a:p>
        </p:txBody>
      </p:sp>
      <p:sp>
        <p:nvSpPr>
          <p:cNvPr id="8" name="Content Placeholder 7">
            <a:extLst>
              <a:ext uri="{FF2B5EF4-FFF2-40B4-BE49-F238E27FC236}">
                <a16:creationId xmlns:a16="http://schemas.microsoft.com/office/drawing/2014/main" id="{D8820A07-104A-45F8-ADD0-B1795E0454D2}"/>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3. Version Control</a:t>
            </a:r>
          </a:p>
        </p:txBody>
      </p:sp>
      <p:pic>
        <p:nvPicPr>
          <p:cNvPr id="9" name="Picture 8">
            <a:extLst>
              <a:ext uri="{FF2B5EF4-FFF2-40B4-BE49-F238E27FC236}">
                <a16:creationId xmlns:a16="http://schemas.microsoft.com/office/drawing/2014/main" id="{3F5E7083-966F-4155-AC4F-EFF855F1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8541"/>
            <a:ext cx="10838250" cy="4142204"/>
          </a:xfrm>
          <a:prstGeom prst="rect">
            <a:avLst/>
          </a:prstGeom>
        </p:spPr>
      </p:pic>
      <p:sp>
        <p:nvSpPr>
          <p:cNvPr id="2" name="Oval 1">
            <a:extLst>
              <a:ext uri="{FF2B5EF4-FFF2-40B4-BE49-F238E27FC236}">
                <a16:creationId xmlns:a16="http://schemas.microsoft.com/office/drawing/2014/main" id="{B537D35C-1B8D-4167-BEF8-FF9568B44867}"/>
              </a:ext>
            </a:extLst>
          </p:cNvPr>
          <p:cNvSpPr/>
          <p:nvPr/>
        </p:nvSpPr>
        <p:spPr>
          <a:xfrm>
            <a:off x="1479884" y="3428999"/>
            <a:ext cx="1335505" cy="4091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Oval 10">
            <a:extLst>
              <a:ext uri="{FF2B5EF4-FFF2-40B4-BE49-F238E27FC236}">
                <a16:creationId xmlns:a16="http://schemas.microsoft.com/office/drawing/2014/main" id="{37A642B1-E899-46BE-939D-0F66B9B451A9}"/>
              </a:ext>
            </a:extLst>
          </p:cNvPr>
          <p:cNvSpPr/>
          <p:nvPr/>
        </p:nvSpPr>
        <p:spPr>
          <a:xfrm>
            <a:off x="4921820" y="1595833"/>
            <a:ext cx="1484804" cy="1001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7069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8E083B-12E5-4EC4-87E9-8FA154F24095}"/>
              </a:ext>
            </a:extLst>
          </p:cNvPr>
          <p:cNvSpPr>
            <a:spLocks noGrp="1"/>
          </p:cNvSpPr>
          <p:nvPr>
            <p:ph type="ftr" sz="quarter" idx="3"/>
          </p:nvPr>
        </p:nvSpPr>
        <p:spPr/>
        <p:txBody>
          <a:bodyPr/>
          <a:lstStyle/>
          <a:p>
            <a:endParaRPr lang="en-US" dirty="0"/>
          </a:p>
        </p:txBody>
      </p:sp>
      <p:sp>
        <p:nvSpPr>
          <p:cNvPr id="3" name="Content Placeholder 2">
            <a:extLst>
              <a:ext uri="{FF2B5EF4-FFF2-40B4-BE49-F238E27FC236}">
                <a16:creationId xmlns:a16="http://schemas.microsoft.com/office/drawing/2014/main" id="{DA46DFF3-2FC1-48E3-9D6A-2ADCBFBA16AE}"/>
              </a:ext>
            </a:extLst>
          </p:cNvPr>
          <p:cNvSpPr>
            <a:spLocks noGrp="1"/>
          </p:cNvSpPr>
          <p:nvPr>
            <p:ph idx="1"/>
          </p:nvPr>
        </p:nvSpPr>
        <p:spPr>
          <a:xfrm>
            <a:off x="838200" y="2304076"/>
            <a:ext cx="10515600" cy="2249847"/>
          </a:xfrm>
        </p:spPr>
        <p:txBody>
          <a:bodyPr/>
          <a:lstStyle/>
          <a:p>
            <a:pPr marL="514350" indent="-514350">
              <a:buFont typeface="+mj-lt"/>
              <a:buAutoNum type="arabicPeriod"/>
            </a:pPr>
            <a:r>
              <a:rPr lang="en-GB" dirty="0"/>
              <a:t>Raise an issue</a:t>
            </a:r>
          </a:p>
          <a:p>
            <a:pPr marL="514350" indent="-514350">
              <a:buFont typeface="+mj-lt"/>
              <a:buAutoNum type="arabicPeriod"/>
            </a:pPr>
            <a:r>
              <a:rPr lang="en-GB" dirty="0"/>
              <a:t>Carry out work on a new branch</a:t>
            </a:r>
          </a:p>
          <a:p>
            <a:pPr marL="514350" indent="-514350">
              <a:buFont typeface="+mj-lt"/>
              <a:buAutoNum type="arabicPeriod"/>
            </a:pPr>
            <a:r>
              <a:rPr lang="en-GB" dirty="0"/>
              <a:t>Raise merge request</a:t>
            </a:r>
          </a:p>
          <a:p>
            <a:pPr marL="514350" indent="-514350">
              <a:buFont typeface="+mj-lt"/>
              <a:buAutoNum type="arabicPeriod"/>
            </a:pPr>
            <a:r>
              <a:rPr lang="en-GB" dirty="0"/>
              <a:t>Someone else reviews the code and merges branch</a:t>
            </a:r>
          </a:p>
        </p:txBody>
      </p:sp>
      <p:sp>
        <p:nvSpPr>
          <p:cNvPr id="4" name="Title 1">
            <a:extLst>
              <a:ext uri="{FF2B5EF4-FFF2-40B4-BE49-F238E27FC236}">
                <a16:creationId xmlns:a16="http://schemas.microsoft.com/office/drawing/2014/main" id="{E2D9253A-FB08-4153-83B8-26099350169A}"/>
              </a:ext>
            </a:extLst>
          </p:cNvPr>
          <p:cNvSpPr txBox="1">
            <a:spLocks/>
          </p:cNvSpPr>
          <p:nvPr/>
        </p:nvSpPr>
        <p:spPr>
          <a:xfrm>
            <a:off x="838200" y="788690"/>
            <a:ext cx="10515600" cy="757130"/>
          </a:xfrm>
          <a:prstGeom prst="rect">
            <a:avLst/>
          </a:prstGeom>
        </p:spPr>
        <p:txBody>
          <a:bodyPr/>
          <a:lst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a:lstStyle>
          <a:p>
            <a:r>
              <a:rPr lang="en-US" dirty="0"/>
              <a:t>Gitlab workflow</a:t>
            </a:r>
          </a:p>
        </p:txBody>
      </p:sp>
    </p:spTree>
    <p:extLst>
      <p:ext uri="{BB962C8B-B14F-4D97-AF65-F5344CB8AC3E}">
        <p14:creationId xmlns:p14="http://schemas.microsoft.com/office/powerpoint/2010/main" val="73672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BB0C3E-BD73-FF40-9D26-5EBA77F2FFFA}"/>
              </a:ext>
            </a:extLst>
          </p:cNvPr>
          <p:cNvSpPr>
            <a:spLocks noGrp="1"/>
          </p:cNvSpPr>
          <p:nvPr>
            <p:ph type="ftr" sz="quarter" idx="3"/>
          </p:nvPr>
        </p:nvSpPr>
        <p:spPr/>
        <p:txBody>
          <a:bodyPr/>
          <a:lstStyle/>
          <a:p>
            <a:endParaRPr lang="en-US" dirty="0"/>
          </a:p>
        </p:txBody>
      </p:sp>
      <p:sp>
        <p:nvSpPr>
          <p:cNvPr id="4" name="Title 3">
            <a:extLst>
              <a:ext uri="{FF2B5EF4-FFF2-40B4-BE49-F238E27FC236}">
                <a16:creationId xmlns:a16="http://schemas.microsoft.com/office/drawing/2014/main" id="{F3C9D2F2-003A-D34F-8C88-63FE9225BD5A}"/>
              </a:ext>
            </a:extLst>
          </p:cNvPr>
          <p:cNvSpPr>
            <a:spLocks noGrp="1"/>
          </p:cNvSpPr>
          <p:nvPr>
            <p:ph type="title"/>
          </p:nvPr>
        </p:nvSpPr>
        <p:spPr>
          <a:xfrm>
            <a:off x="838200" y="1922314"/>
            <a:ext cx="10515600" cy="1963310"/>
          </a:xfrm>
        </p:spPr>
        <p:txBody>
          <a:bodyPr/>
          <a:lstStyle/>
          <a:p>
            <a:r>
              <a:rPr lang="en-US" b="0" dirty="0"/>
              <a:t>What is RAP?</a:t>
            </a:r>
            <a:endParaRPr lang="en-US" dirty="0"/>
          </a:p>
        </p:txBody>
      </p:sp>
    </p:spTree>
    <p:extLst>
      <p:ext uri="{BB962C8B-B14F-4D97-AF65-F5344CB8AC3E}">
        <p14:creationId xmlns:p14="http://schemas.microsoft.com/office/powerpoint/2010/main" val="760808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1FD860D-497B-45CA-B234-EB36409A3C14}"/>
              </a:ext>
            </a:extLst>
          </p:cNvPr>
          <p:cNvSpPr>
            <a:spLocks noGrp="1"/>
          </p:cNvSpPr>
          <p:nvPr>
            <p:ph type="ftr" sz="quarter" idx="3"/>
          </p:nvPr>
        </p:nvSpPr>
        <p:spPr/>
        <p:txBody>
          <a:bodyPr/>
          <a:lstStyle/>
          <a:p>
            <a:endParaRPr lang="en-US" dirty="0"/>
          </a:p>
        </p:txBody>
      </p:sp>
      <p:cxnSp>
        <p:nvCxnSpPr>
          <p:cNvPr id="5" name="Straight Connector 4">
            <a:extLst>
              <a:ext uri="{FF2B5EF4-FFF2-40B4-BE49-F238E27FC236}">
                <a16:creationId xmlns:a16="http://schemas.microsoft.com/office/drawing/2014/main" id="{5FE0B09D-21E2-404F-B313-D78AA9201234}"/>
              </a:ext>
            </a:extLst>
          </p:cNvPr>
          <p:cNvCxnSpPr>
            <a:cxnSpLocks/>
          </p:cNvCxnSpPr>
          <p:nvPr/>
        </p:nvCxnSpPr>
        <p:spPr>
          <a:xfrm flipV="1">
            <a:off x="10188882" y="1888200"/>
            <a:ext cx="0" cy="175630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AF7661B-3107-41B5-B2BD-EDD3480E4688}"/>
              </a:ext>
            </a:extLst>
          </p:cNvPr>
          <p:cNvCxnSpPr>
            <a:cxnSpLocks/>
          </p:cNvCxnSpPr>
          <p:nvPr/>
        </p:nvCxnSpPr>
        <p:spPr>
          <a:xfrm flipV="1">
            <a:off x="6200400" y="1869608"/>
            <a:ext cx="0" cy="2528654"/>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423BBB-8B47-4279-8639-208EF796575F}"/>
              </a:ext>
            </a:extLst>
          </p:cNvPr>
          <p:cNvCxnSpPr>
            <a:cxnSpLocks/>
          </p:cNvCxnSpPr>
          <p:nvPr/>
        </p:nvCxnSpPr>
        <p:spPr>
          <a:xfrm flipV="1">
            <a:off x="7651534" y="1888201"/>
            <a:ext cx="0" cy="3274379"/>
          </a:xfrm>
          <a:prstGeom prst="line">
            <a:avLst/>
          </a:prstGeom>
          <a:ln w="28575">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F75153-C42B-4C94-9E3A-80C005A5109C}"/>
              </a:ext>
            </a:extLst>
          </p:cNvPr>
          <p:cNvCxnSpPr>
            <a:cxnSpLocks/>
          </p:cNvCxnSpPr>
          <p:nvPr/>
        </p:nvCxnSpPr>
        <p:spPr>
          <a:xfrm flipV="1">
            <a:off x="4141710" y="1888201"/>
            <a:ext cx="0" cy="175630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E9D58BD-8FA3-490A-A705-B3FB533AD64F}"/>
              </a:ext>
            </a:extLst>
          </p:cNvPr>
          <p:cNvCxnSpPr>
            <a:cxnSpLocks/>
          </p:cNvCxnSpPr>
          <p:nvPr/>
        </p:nvCxnSpPr>
        <p:spPr>
          <a:xfrm>
            <a:off x="4128902" y="3671130"/>
            <a:ext cx="1502778" cy="1491449"/>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1F698C-FB77-46CB-B447-804A95AE3A21}"/>
              </a:ext>
            </a:extLst>
          </p:cNvPr>
          <p:cNvCxnSpPr>
            <a:cxnSpLocks/>
          </p:cNvCxnSpPr>
          <p:nvPr/>
        </p:nvCxnSpPr>
        <p:spPr>
          <a:xfrm flipV="1">
            <a:off x="7651534" y="3671132"/>
            <a:ext cx="1495703" cy="1491447"/>
          </a:xfrm>
          <a:prstGeom prst="line">
            <a:avLst/>
          </a:prstGeom>
          <a:ln w="381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ECD216-2702-4C89-91C0-F05BA13E8697}"/>
              </a:ext>
            </a:extLst>
          </p:cNvPr>
          <p:cNvCxnSpPr>
            <a:cxnSpLocks/>
          </p:cNvCxnSpPr>
          <p:nvPr/>
        </p:nvCxnSpPr>
        <p:spPr>
          <a:xfrm flipV="1">
            <a:off x="4878557" y="4416854"/>
            <a:ext cx="1345476" cy="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C473E5-D671-43B2-95DC-C000DADA64CB}"/>
              </a:ext>
            </a:extLst>
          </p:cNvPr>
          <p:cNvCxnSpPr/>
          <p:nvPr/>
        </p:nvCxnSpPr>
        <p:spPr>
          <a:xfrm>
            <a:off x="2799702" y="2925409"/>
            <a:ext cx="745725" cy="745725"/>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479EA16-0032-4F81-AD12-99F55886F71D}"/>
              </a:ext>
            </a:extLst>
          </p:cNvPr>
          <p:cNvCxnSpPr>
            <a:cxnSpLocks/>
            <a:stCxn id="19" idx="3"/>
          </p:cNvCxnSpPr>
          <p:nvPr/>
        </p:nvCxnSpPr>
        <p:spPr>
          <a:xfrm>
            <a:off x="2203419" y="2925409"/>
            <a:ext cx="9083336"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581502-0C12-4E73-BA0B-A9279975FB25}"/>
              </a:ext>
            </a:extLst>
          </p:cNvPr>
          <p:cNvCxnSpPr>
            <a:cxnSpLocks/>
          </p:cNvCxnSpPr>
          <p:nvPr/>
        </p:nvCxnSpPr>
        <p:spPr>
          <a:xfrm>
            <a:off x="4141710" y="3671134"/>
            <a:ext cx="745725" cy="745725"/>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3584F1-4AC0-4926-8DE1-E3F5932BD5EC}"/>
              </a:ext>
            </a:extLst>
          </p:cNvPr>
          <p:cNvCxnSpPr>
            <a:cxnSpLocks/>
          </p:cNvCxnSpPr>
          <p:nvPr/>
        </p:nvCxnSpPr>
        <p:spPr>
          <a:xfrm>
            <a:off x="5631680" y="5162580"/>
            <a:ext cx="201985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1A4FCD-5AB9-4A89-B9E2-FF5018AB68C5}"/>
              </a:ext>
            </a:extLst>
          </p:cNvPr>
          <p:cNvCxnSpPr>
            <a:cxnSpLocks/>
          </p:cNvCxnSpPr>
          <p:nvPr/>
        </p:nvCxnSpPr>
        <p:spPr>
          <a:xfrm flipH="1">
            <a:off x="6209697" y="3671130"/>
            <a:ext cx="813835" cy="745724"/>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1BAAA3-3A36-4D0B-B9A4-3A34ED8D8E26}"/>
              </a:ext>
            </a:extLst>
          </p:cNvPr>
          <p:cNvCxnSpPr>
            <a:cxnSpLocks/>
          </p:cNvCxnSpPr>
          <p:nvPr/>
        </p:nvCxnSpPr>
        <p:spPr>
          <a:xfrm flipV="1">
            <a:off x="3536549" y="3671133"/>
            <a:ext cx="665825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3523E7A-55B1-4EB8-9A6D-B76942717015}"/>
              </a:ext>
            </a:extLst>
          </p:cNvPr>
          <p:cNvCxnSpPr>
            <a:cxnSpLocks/>
          </p:cNvCxnSpPr>
          <p:nvPr/>
        </p:nvCxnSpPr>
        <p:spPr>
          <a:xfrm flipH="1">
            <a:off x="10194801" y="2925409"/>
            <a:ext cx="736847" cy="745723"/>
          </a:xfrm>
          <a:prstGeom prst="line">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2E522E90-3795-4FF8-BA89-159B55A70ADC}"/>
              </a:ext>
            </a:extLst>
          </p:cNvPr>
          <p:cNvSpPr/>
          <p:nvPr/>
        </p:nvSpPr>
        <p:spPr>
          <a:xfrm>
            <a:off x="565376" y="2667959"/>
            <a:ext cx="1638043" cy="5149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Master</a:t>
            </a:r>
          </a:p>
        </p:txBody>
      </p:sp>
      <p:sp>
        <p:nvSpPr>
          <p:cNvPr id="20" name="Rectangle: Rounded Corners 19">
            <a:extLst>
              <a:ext uri="{FF2B5EF4-FFF2-40B4-BE49-F238E27FC236}">
                <a16:creationId xmlns:a16="http://schemas.microsoft.com/office/drawing/2014/main" id="{B481D171-5E6E-48B3-AAF2-D0F4E41848E6}"/>
              </a:ext>
            </a:extLst>
          </p:cNvPr>
          <p:cNvSpPr/>
          <p:nvPr/>
        </p:nvSpPr>
        <p:spPr>
          <a:xfrm>
            <a:off x="565376" y="3413682"/>
            <a:ext cx="1638043" cy="514900"/>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Development</a:t>
            </a:r>
          </a:p>
        </p:txBody>
      </p:sp>
      <p:sp>
        <p:nvSpPr>
          <p:cNvPr id="21" name="Rectangle: Rounded Corners 20">
            <a:extLst>
              <a:ext uri="{FF2B5EF4-FFF2-40B4-BE49-F238E27FC236}">
                <a16:creationId xmlns:a16="http://schemas.microsoft.com/office/drawing/2014/main" id="{04E279B6-B3BC-4E0B-B359-C46A9C66972F}"/>
              </a:ext>
            </a:extLst>
          </p:cNvPr>
          <p:cNvSpPr/>
          <p:nvPr/>
        </p:nvSpPr>
        <p:spPr>
          <a:xfrm>
            <a:off x="565376" y="4159407"/>
            <a:ext cx="1632125" cy="514900"/>
          </a:xfrm>
          <a:prstGeom prst="round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Feature 1</a:t>
            </a:r>
          </a:p>
        </p:txBody>
      </p:sp>
      <p:sp>
        <p:nvSpPr>
          <p:cNvPr id="22" name="Rectangle: Rounded Corners 21">
            <a:extLst>
              <a:ext uri="{FF2B5EF4-FFF2-40B4-BE49-F238E27FC236}">
                <a16:creationId xmlns:a16="http://schemas.microsoft.com/office/drawing/2014/main" id="{FEAAE08A-05DA-42B0-A5FB-1B8F02D647C1}"/>
              </a:ext>
            </a:extLst>
          </p:cNvPr>
          <p:cNvSpPr/>
          <p:nvPr/>
        </p:nvSpPr>
        <p:spPr>
          <a:xfrm>
            <a:off x="565376" y="4905130"/>
            <a:ext cx="1638785" cy="514900"/>
          </a:xfrm>
          <a:prstGeom prst="roundRect">
            <a:avLst/>
          </a:prstGeom>
          <a:solidFill>
            <a:schemeClr val="bg1"/>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Feature 2</a:t>
            </a:r>
          </a:p>
        </p:txBody>
      </p:sp>
      <p:cxnSp>
        <p:nvCxnSpPr>
          <p:cNvPr id="23" name="Straight Connector 22">
            <a:extLst>
              <a:ext uri="{FF2B5EF4-FFF2-40B4-BE49-F238E27FC236}">
                <a16:creationId xmlns:a16="http://schemas.microsoft.com/office/drawing/2014/main" id="{1EDF131E-830D-4CBC-9D91-71E86CD67A21}"/>
              </a:ext>
            </a:extLst>
          </p:cNvPr>
          <p:cNvCxnSpPr>
            <a:cxnSpLocks/>
          </p:cNvCxnSpPr>
          <p:nvPr/>
        </p:nvCxnSpPr>
        <p:spPr>
          <a:xfrm flipV="1">
            <a:off x="2835214" y="1888201"/>
            <a:ext cx="0" cy="10372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FEC3E78-6824-4D81-8E3F-E3E95929C012}"/>
              </a:ext>
            </a:extLst>
          </p:cNvPr>
          <p:cNvSpPr txBox="1"/>
          <p:nvPr/>
        </p:nvSpPr>
        <p:spPr>
          <a:xfrm>
            <a:off x="2435104" y="1169106"/>
            <a:ext cx="800219" cy="646331"/>
          </a:xfrm>
          <a:prstGeom prst="rect">
            <a:avLst/>
          </a:prstGeom>
          <a:noFill/>
        </p:spPr>
        <p:txBody>
          <a:bodyPr wrap="none" rtlCol="0">
            <a:spAutoFit/>
          </a:bodyPr>
          <a:lstStyle/>
          <a:p>
            <a:pPr algn="ctr"/>
            <a:r>
              <a:rPr lang="en-GB" dirty="0"/>
              <a:t>Issues</a:t>
            </a:r>
          </a:p>
          <a:p>
            <a:pPr algn="ctr"/>
            <a:r>
              <a:rPr lang="en-GB" dirty="0"/>
              <a:t>Raised</a:t>
            </a:r>
          </a:p>
        </p:txBody>
      </p:sp>
      <p:sp>
        <p:nvSpPr>
          <p:cNvPr id="25" name="TextBox 24">
            <a:extLst>
              <a:ext uri="{FF2B5EF4-FFF2-40B4-BE49-F238E27FC236}">
                <a16:creationId xmlns:a16="http://schemas.microsoft.com/office/drawing/2014/main" id="{16D34145-7963-469F-AD87-4B49E6AD10F5}"/>
              </a:ext>
            </a:extLst>
          </p:cNvPr>
          <p:cNvSpPr txBox="1"/>
          <p:nvPr/>
        </p:nvSpPr>
        <p:spPr>
          <a:xfrm>
            <a:off x="7105006" y="1178196"/>
            <a:ext cx="1093056" cy="646331"/>
          </a:xfrm>
          <a:prstGeom prst="rect">
            <a:avLst/>
          </a:prstGeom>
          <a:noFill/>
        </p:spPr>
        <p:txBody>
          <a:bodyPr wrap="none" rtlCol="0">
            <a:spAutoFit/>
          </a:bodyPr>
          <a:lstStyle/>
          <a:p>
            <a:pPr algn="ctr"/>
            <a:r>
              <a:rPr lang="en-GB" dirty="0"/>
              <a:t>Feature 2</a:t>
            </a:r>
          </a:p>
          <a:p>
            <a:pPr algn="ctr"/>
            <a:r>
              <a:rPr lang="en-GB" dirty="0"/>
              <a:t>Complete</a:t>
            </a:r>
          </a:p>
        </p:txBody>
      </p:sp>
      <p:sp>
        <p:nvSpPr>
          <p:cNvPr id="26" name="TextBox 25">
            <a:extLst>
              <a:ext uri="{FF2B5EF4-FFF2-40B4-BE49-F238E27FC236}">
                <a16:creationId xmlns:a16="http://schemas.microsoft.com/office/drawing/2014/main" id="{CC8655D1-DC1A-4944-A593-1C55662F09A1}"/>
              </a:ext>
            </a:extLst>
          </p:cNvPr>
          <p:cNvSpPr txBox="1"/>
          <p:nvPr/>
        </p:nvSpPr>
        <p:spPr>
          <a:xfrm>
            <a:off x="3402934" y="886452"/>
            <a:ext cx="1451936" cy="923330"/>
          </a:xfrm>
          <a:prstGeom prst="rect">
            <a:avLst/>
          </a:prstGeom>
          <a:noFill/>
        </p:spPr>
        <p:txBody>
          <a:bodyPr wrap="none" rtlCol="0">
            <a:spAutoFit/>
          </a:bodyPr>
          <a:lstStyle/>
          <a:p>
            <a:pPr algn="ctr"/>
            <a:r>
              <a:rPr lang="en-GB" dirty="0"/>
              <a:t>Development</a:t>
            </a:r>
          </a:p>
          <a:p>
            <a:pPr algn="ctr"/>
            <a:r>
              <a:rPr lang="en-GB" dirty="0"/>
              <a:t>On Features</a:t>
            </a:r>
          </a:p>
          <a:p>
            <a:pPr algn="ctr"/>
            <a:r>
              <a:rPr lang="en-GB" dirty="0"/>
              <a:t>Starts</a:t>
            </a:r>
          </a:p>
        </p:txBody>
      </p:sp>
      <p:sp>
        <p:nvSpPr>
          <p:cNvPr id="27" name="TextBox 26">
            <a:extLst>
              <a:ext uri="{FF2B5EF4-FFF2-40B4-BE49-F238E27FC236}">
                <a16:creationId xmlns:a16="http://schemas.microsoft.com/office/drawing/2014/main" id="{20CF9E0A-F6C6-415F-9E24-885EECD871FD}"/>
              </a:ext>
            </a:extLst>
          </p:cNvPr>
          <p:cNvSpPr txBox="1"/>
          <p:nvPr/>
        </p:nvSpPr>
        <p:spPr>
          <a:xfrm>
            <a:off x="5643885" y="1178196"/>
            <a:ext cx="1093056" cy="646331"/>
          </a:xfrm>
          <a:prstGeom prst="rect">
            <a:avLst/>
          </a:prstGeom>
          <a:noFill/>
        </p:spPr>
        <p:txBody>
          <a:bodyPr wrap="none" rtlCol="0">
            <a:spAutoFit/>
          </a:bodyPr>
          <a:lstStyle/>
          <a:p>
            <a:pPr algn="ctr"/>
            <a:r>
              <a:rPr lang="en-GB" dirty="0"/>
              <a:t>Feature 1</a:t>
            </a:r>
          </a:p>
          <a:p>
            <a:pPr algn="ctr"/>
            <a:r>
              <a:rPr lang="en-GB" dirty="0"/>
              <a:t>Complete</a:t>
            </a:r>
          </a:p>
        </p:txBody>
      </p:sp>
      <p:sp>
        <p:nvSpPr>
          <p:cNvPr id="28" name="TextBox 27">
            <a:extLst>
              <a:ext uri="{FF2B5EF4-FFF2-40B4-BE49-F238E27FC236}">
                <a16:creationId xmlns:a16="http://schemas.microsoft.com/office/drawing/2014/main" id="{C5F1BFC6-3A2E-4CCB-952C-40194D26B5DB}"/>
              </a:ext>
            </a:extLst>
          </p:cNvPr>
          <p:cNvSpPr txBox="1"/>
          <p:nvPr/>
        </p:nvSpPr>
        <p:spPr>
          <a:xfrm>
            <a:off x="9479712" y="965053"/>
            <a:ext cx="1451936" cy="923330"/>
          </a:xfrm>
          <a:prstGeom prst="rect">
            <a:avLst/>
          </a:prstGeom>
          <a:noFill/>
        </p:spPr>
        <p:txBody>
          <a:bodyPr wrap="none" rtlCol="0">
            <a:spAutoFit/>
          </a:bodyPr>
          <a:lstStyle/>
          <a:p>
            <a:pPr algn="ctr"/>
            <a:r>
              <a:rPr lang="en-GB" dirty="0"/>
              <a:t>Development</a:t>
            </a:r>
          </a:p>
          <a:p>
            <a:pPr algn="ctr"/>
            <a:r>
              <a:rPr lang="en-GB" dirty="0"/>
              <a:t>Ready For</a:t>
            </a:r>
          </a:p>
          <a:p>
            <a:pPr algn="ctr"/>
            <a:r>
              <a:rPr lang="en-GB" dirty="0"/>
              <a:t>Release</a:t>
            </a:r>
          </a:p>
        </p:txBody>
      </p:sp>
      <p:sp>
        <p:nvSpPr>
          <p:cNvPr id="29" name="Rectangle: Rounded Corners 28">
            <a:extLst>
              <a:ext uri="{FF2B5EF4-FFF2-40B4-BE49-F238E27FC236}">
                <a16:creationId xmlns:a16="http://schemas.microsoft.com/office/drawing/2014/main" id="{563F8F82-1C62-488A-8892-6AF208E53174}"/>
              </a:ext>
            </a:extLst>
          </p:cNvPr>
          <p:cNvSpPr/>
          <p:nvPr/>
        </p:nvSpPr>
        <p:spPr>
          <a:xfrm>
            <a:off x="565376" y="2068074"/>
            <a:ext cx="1735810" cy="514900"/>
          </a:xfrm>
          <a:prstGeom prst="round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Branches</a:t>
            </a:r>
          </a:p>
        </p:txBody>
      </p:sp>
    </p:spTree>
    <p:extLst>
      <p:ext uri="{BB962C8B-B14F-4D97-AF65-F5344CB8AC3E}">
        <p14:creationId xmlns:p14="http://schemas.microsoft.com/office/powerpoint/2010/main" val="12148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452A57B-FD96-42E1-BDB8-3CCD291ACC9B}"/>
              </a:ext>
            </a:extLst>
          </p:cNvPr>
          <p:cNvSpPr>
            <a:spLocks noGrp="1"/>
          </p:cNvSpPr>
          <p:nvPr>
            <p:ph type="subTitle" idx="1"/>
          </p:nvPr>
        </p:nvSpPr>
        <p:spPr/>
        <p:txBody>
          <a:bodyPr/>
          <a:lstStyle/>
          <a:p>
            <a:endParaRPr lang="en-GB" dirty="0"/>
          </a:p>
        </p:txBody>
      </p:sp>
      <p:sp>
        <p:nvSpPr>
          <p:cNvPr id="3" name="Title 2">
            <a:extLst>
              <a:ext uri="{FF2B5EF4-FFF2-40B4-BE49-F238E27FC236}">
                <a16:creationId xmlns:a16="http://schemas.microsoft.com/office/drawing/2014/main" id="{AEE79450-052D-4866-BA6B-B4CD48545F3D}"/>
              </a:ext>
            </a:extLst>
          </p:cNvPr>
          <p:cNvSpPr>
            <a:spLocks noGrp="1"/>
          </p:cNvSpPr>
          <p:nvPr>
            <p:ph type="title"/>
          </p:nvPr>
        </p:nvSpPr>
        <p:spPr/>
        <p:txBody>
          <a:bodyPr/>
          <a:lstStyle/>
          <a:p>
            <a:r>
              <a:rPr lang="en-GB" dirty="0"/>
              <a:t>4.Reusable functions</a:t>
            </a:r>
          </a:p>
        </p:txBody>
      </p:sp>
      <p:sp>
        <p:nvSpPr>
          <p:cNvPr id="4" name="Footer Placeholder 3">
            <a:extLst>
              <a:ext uri="{FF2B5EF4-FFF2-40B4-BE49-F238E27FC236}">
                <a16:creationId xmlns:a16="http://schemas.microsoft.com/office/drawing/2014/main" id="{3B37AC7B-6850-48CC-87ED-29D76E1465AF}"/>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4593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6EDED37-04D0-4A9F-8E73-CDB286D61A63}"/>
              </a:ext>
            </a:extLst>
          </p:cNvPr>
          <p:cNvSpPr>
            <a:spLocks noGrp="1"/>
          </p:cNvSpPr>
          <p:nvPr>
            <p:ph type="title"/>
          </p:nvPr>
        </p:nvSpPr>
        <p:spPr>
          <a:xfrm>
            <a:off x="838200" y="788690"/>
            <a:ext cx="10515600" cy="757130"/>
          </a:xfrm>
        </p:spPr>
        <p:txBody>
          <a:bodyPr/>
          <a:lstStyle/>
          <a:p>
            <a:r>
              <a:rPr lang="en-US" dirty="0"/>
              <a:t>Level 4: Reusable Functions</a:t>
            </a:r>
          </a:p>
        </p:txBody>
      </p:sp>
      <p:sp>
        <p:nvSpPr>
          <p:cNvPr id="8" name="Content Placeholder 7">
            <a:extLst>
              <a:ext uri="{FF2B5EF4-FFF2-40B4-BE49-F238E27FC236}">
                <a16:creationId xmlns:a16="http://schemas.microsoft.com/office/drawing/2014/main" id="{D8820A07-104A-45F8-ADD0-B1795E0454D2}"/>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9" name="Picture 8">
            <a:extLst>
              <a:ext uri="{FF2B5EF4-FFF2-40B4-BE49-F238E27FC236}">
                <a16:creationId xmlns:a16="http://schemas.microsoft.com/office/drawing/2014/main" id="{3F5E7083-966F-4155-AC4F-EFF855F1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8541"/>
            <a:ext cx="10838250" cy="4142204"/>
          </a:xfrm>
          <a:prstGeom prst="rect">
            <a:avLst/>
          </a:prstGeom>
        </p:spPr>
      </p:pic>
      <p:sp>
        <p:nvSpPr>
          <p:cNvPr id="2" name="Oval 1">
            <a:extLst>
              <a:ext uri="{FF2B5EF4-FFF2-40B4-BE49-F238E27FC236}">
                <a16:creationId xmlns:a16="http://schemas.microsoft.com/office/drawing/2014/main" id="{B537D35C-1B8D-4167-BEF8-FF9568B44867}"/>
              </a:ext>
            </a:extLst>
          </p:cNvPr>
          <p:cNvSpPr/>
          <p:nvPr/>
        </p:nvSpPr>
        <p:spPr>
          <a:xfrm>
            <a:off x="1479884" y="3838074"/>
            <a:ext cx="1335505" cy="67736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4685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1262062" y="544719"/>
            <a:ext cx="10513927" cy="535531"/>
          </a:xfrm>
        </p:spPr>
        <p:txBody>
          <a:bodyPr/>
          <a:lstStyle/>
          <a:p>
            <a:pPr marL="0" indent="0">
              <a:buNone/>
            </a:pPr>
            <a:r>
              <a:rPr lang="en-US" dirty="0"/>
              <a:t>Don’t Repeat Yourself</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5" name="Picture 4">
            <a:extLst>
              <a:ext uri="{FF2B5EF4-FFF2-40B4-BE49-F238E27FC236}">
                <a16:creationId xmlns:a16="http://schemas.microsoft.com/office/drawing/2014/main" id="{0C2E2CF7-1775-482D-BA6D-3CC8C5EF303C}"/>
              </a:ext>
            </a:extLst>
          </p:cNvPr>
          <p:cNvPicPr>
            <a:picLocks noChangeAspect="1"/>
          </p:cNvPicPr>
          <p:nvPr/>
        </p:nvPicPr>
        <p:blipFill>
          <a:blip r:embed="rId3"/>
          <a:stretch>
            <a:fillRect/>
          </a:stretch>
        </p:blipFill>
        <p:spPr>
          <a:xfrm>
            <a:off x="1262062" y="1262714"/>
            <a:ext cx="9667875" cy="4610100"/>
          </a:xfrm>
          <a:prstGeom prst="rect">
            <a:avLst/>
          </a:prstGeom>
        </p:spPr>
      </p:pic>
    </p:spTree>
    <p:extLst>
      <p:ext uri="{BB962C8B-B14F-4D97-AF65-F5344CB8AC3E}">
        <p14:creationId xmlns:p14="http://schemas.microsoft.com/office/powerpoint/2010/main" val="37478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BB0C3E-BD73-FF40-9D26-5EBA77F2FFFA}"/>
              </a:ext>
            </a:extLst>
          </p:cNvPr>
          <p:cNvSpPr>
            <a:spLocks noGrp="1"/>
          </p:cNvSpPr>
          <p:nvPr>
            <p:ph type="ftr" sz="quarter" idx="3"/>
          </p:nvPr>
        </p:nvSpPr>
        <p:spPr/>
        <p:txBody>
          <a:bodyPr/>
          <a:lstStyle/>
          <a:p>
            <a:r>
              <a:rPr lang="en-US" dirty="0"/>
              <a:t>4. Reusable Functions</a:t>
            </a:r>
          </a:p>
        </p:txBody>
      </p:sp>
      <p:sp>
        <p:nvSpPr>
          <p:cNvPr id="4" name="Title 3">
            <a:extLst>
              <a:ext uri="{FF2B5EF4-FFF2-40B4-BE49-F238E27FC236}">
                <a16:creationId xmlns:a16="http://schemas.microsoft.com/office/drawing/2014/main" id="{F3C9D2F2-003A-D34F-8C88-63FE9225BD5A}"/>
              </a:ext>
            </a:extLst>
          </p:cNvPr>
          <p:cNvSpPr>
            <a:spLocks noGrp="1"/>
          </p:cNvSpPr>
          <p:nvPr>
            <p:ph type="title"/>
          </p:nvPr>
        </p:nvSpPr>
        <p:spPr>
          <a:xfrm>
            <a:off x="838200" y="2671614"/>
            <a:ext cx="10515600" cy="1963310"/>
          </a:xfrm>
        </p:spPr>
        <p:txBody>
          <a:bodyPr/>
          <a:lstStyle/>
          <a:p>
            <a:r>
              <a:rPr lang="en-US" sz="4800" b="0" dirty="0"/>
              <a:t>“The first rule of functions is that they should be small. The second rule of functions is that they should be </a:t>
            </a:r>
            <a:r>
              <a:rPr lang="en-US" sz="4800" b="0" i="1" dirty="0"/>
              <a:t>smaller than that.”</a:t>
            </a:r>
            <a:endParaRPr lang="en-US" sz="4800" dirty="0"/>
          </a:p>
        </p:txBody>
      </p:sp>
      <p:sp>
        <p:nvSpPr>
          <p:cNvPr id="3" name="TextBox 2">
            <a:extLst>
              <a:ext uri="{FF2B5EF4-FFF2-40B4-BE49-F238E27FC236}">
                <a16:creationId xmlns:a16="http://schemas.microsoft.com/office/drawing/2014/main" id="{74D90C68-ADFB-4354-A02C-1A793A192E2A}"/>
              </a:ext>
            </a:extLst>
          </p:cNvPr>
          <p:cNvSpPr txBox="1"/>
          <p:nvPr/>
        </p:nvSpPr>
        <p:spPr>
          <a:xfrm>
            <a:off x="3473129" y="4796576"/>
            <a:ext cx="8113568" cy="430887"/>
          </a:xfrm>
          <a:prstGeom prst="rect">
            <a:avLst/>
          </a:prstGeom>
          <a:noFill/>
        </p:spPr>
        <p:txBody>
          <a:bodyPr wrap="none" rtlCol="0">
            <a:spAutoFit/>
          </a:bodyPr>
          <a:lstStyle/>
          <a:p>
            <a:r>
              <a:rPr lang="en-GB" sz="2200" dirty="0">
                <a:solidFill>
                  <a:schemeClr val="bg1"/>
                </a:solidFill>
              </a:rPr>
              <a:t>Robert C. Martin, author of </a:t>
            </a:r>
            <a:r>
              <a:rPr lang="en-GB" sz="2200" i="1" dirty="0">
                <a:solidFill>
                  <a:schemeClr val="bg1"/>
                </a:solidFill>
              </a:rPr>
              <a:t>Clean Code </a:t>
            </a:r>
            <a:r>
              <a:rPr lang="en-GB" sz="2200" dirty="0">
                <a:solidFill>
                  <a:schemeClr val="bg1"/>
                </a:solidFill>
              </a:rPr>
              <a:t>and the Agile Manifesto</a:t>
            </a:r>
          </a:p>
        </p:txBody>
      </p:sp>
    </p:spTree>
    <p:extLst>
      <p:ext uri="{BB962C8B-B14F-4D97-AF65-F5344CB8AC3E}">
        <p14:creationId xmlns:p14="http://schemas.microsoft.com/office/powerpoint/2010/main" val="332117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1262062" y="544719"/>
            <a:ext cx="10513927" cy="535531"/>
          </a:xfrm>
        </p:spPr>
        <p:txBody>
          <a:bodyPr/>
          <a:lstStyle/>
          <a:p>
            <a:pPr marL="0" indent="0">
              <a:buNone/>
            </a:pPr>
            <a:r>
              <a:rPr lang="en-US" dirty="0"/>
              <a:t>Keep it Small</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2" name="Picture 1">
            <a:extLst>
              <a:ext uri="{FF2B5EF4-FFF2-40B4-BE49-F238E27FC236}">
                <a16:creationId xmlns:a16="http://schemas.microsoft.com/office/drawing/2014/main" id="{1308F438-5A46-468F-B05D-9D0E91D524CC}"/>
              </a:ext>
            </a:extLst>
          </p:cNvPr>
          <p:cNvPicPr>
            <a:picLocks noChangeAspect="1"/>
          </p:cNvPicPr>
          <p:nvPr/>
        </p:nvPicPr>
        <p:blipFill>
          <a:blip r:embed="rId3"/>
          <a:stretch>
            <a:fillRect/>
          </a:stretch>
        </p:blipFill>
        <p:spPr>
          <a:xfrm>
            <a:off x="1257300" y="1660608"/>
            <a:ext cx="9677400" cy="2790825"/>
          </a:xfrm>
          <a:prstGeom prst="rect">
            <a:avLst/>
          </a:prstGeom>
        </p:spPr>
      </p:pic>
    </p:spTree>
    <p:extLst>
      <p:ext uri="{BB962C8B-B14F-4D97-AF65-F5344CB8AC3E}">
        <p14:creationId xmlns:p14="http://schemas.microsoft.com/office/powerpoint/2010/main" val="2613124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BB0C3E-BD73-FF40-9D26-5EBA77F2FFFA}"/>
              </a:ext>
            </a:extLst>
          </p:cNvPr>
          <p:cNvSpPr>
            <a:spLocks noGrp="1"/>
          </p:cNvSpPr>
          <p:nvPr>
            <p:ph type="ftr" sz="quarter" idx="3"/>
          </p:nvPr>
        </p:nvSpPr>
        <p:spPr/>
        <p:txBody>
          <a:bodyPr/>
          <a:lstStyle/>
          <a:p>
            <a:r>
              <a:rPr lang="en-US" dirty="0"/>
              <a:t>4. Reusable Functions</a:t>
            </a:r>
          </a:p>
        </p:txBody>
      </p:sp>
      <p:sp>
        <p:nvSpPr>
          <p:cNvPr id="4" name="Title 3">
            <a:extLst>
              <a:ext uri="{FF2B5EF4-FFF2-40B4-BE49-F238E27FC236}">
                <a16:creationId xmlns:a16="http://schemas.microsoft.com/office/drawing/2014/main" id="{F3C9D2F2-003A-D34F-8C88-63FE9225BD5A}"/>
              </a:ext>
            </a:extLst>
          </p:cNvPr>
          <p:cNvSpPr>
            <a:spLocks noGrp="1"/>
          </p:cNvSpPr>
          <p:nvPr>
            <p:ph type="title"/>
          </p:nvPr>
        </p:nvSpPr>
        <p:spPr>
          <a:xfrm>
            <a:off x="838200" y="2321553"/>
            <a:ext cx="10515600" cy="1963310"/>
          </a:xfrm>
        </p:spPr>
        <p:txBody>
          <a:bodyPr/>
          <a:lstStyle/>
          <a:p>
            <a:r>
              <a:rPr lang="en-US" sz="4800" b="0" dirty="0"/>
              <a:t>“Functions should do one thing.</a:t>
            </a:r>
            <a:br>
              <a:rPr lang="en-US" sz="4800" b="0" dirty="0"/>
            </a:br>
            <a:r>
              <a:rPr lang="en-US" sz="4800" b="0" dirty="0"/>
              <a:t>They should do it well.</a:t>
            </a:r>
            <a:br>
              <a:rPr lang="en-US" sz="4800" b="0" dirty="0"/>
            </a:br>
            <a:r>
              <a:rPr lang="en-US" sz="4800" b="0" dirty="0"/>
              <a:t>They should do it only.”</a:t>
            </a:r>
            <a:endParaRPr lang="en-US" sz="4800" dirty="0"/>
          </a:p>
        </p:txBody>
      </p:sp>
      <p:sp>
        <p:nvSpPr>
          <p:cNvPr id="3" name="TextBox 2">
            <a:extLst>
              <a:ext uri="{FF2B5EF4-FFF2-40B4-BE49-F238E27FC236}">
                <a16:creationId xmlns:a16="http://schemas.microsoft.com/office/drawing/2014/main" id="{74D90C68-ADFB-4354-A02C-1A793A192E2A}"/>
              </a:ext>
            </a:extLst>
          </p:cNvPr>
          <p:cNvSpPr txBox="1"/>
          <p:nvPr/>
        </p:nvSpPr>
        <p:spPr>
          <a:xfrm>
            <a:off x="3473129" y="4796576"/>
            <a:ext cx="8113568" cy="430887"/>
          </a:xfrm>
          <a:prstGeom prst="rect">
            <a:avLst/>
          </a:prstGeom>
          <a:noFill/>
        </p:spPr>
        <p:txBody>
          <a:bodyPr wrap="none" rtlCol="0">
            <a:spAutoFit/>
          </a:bodyPr>
          <a:lstStyle/>
          <a:p>
            <a:r>
              <a:rPr lang="en-GB" sz="2200" dirty="0">
                <a:solidFill>
                  <a:schemeClr val="bg1"/>
                </a:solidFill>
              </a:rPr>
              <a:t>Robert C. Martin, author of </a:t>
            </a:r>
            <a:r>
              <a:rPr lang="en-GB" sz="2200" i="1" dirty="0">
                <a:solidFill>
                  <a:schemeClr val="bg1"/>
                </a:solidFill>
              </a:rPr>
              <a:t>Clean Code </a:t>
            </a:r>
            <a:r>
              <a:rPr lang="en-GB" sz="2200" dirty="0">
                <a:solidFill>
                  <a:schemeClr val="bg1"/>
                </a:solidFill>
              </a:rPr>
              <a:t>and the Agile Manifesto</a:t>
            </a:r>
          </a:p>
        </p:txBody>
      </p:sp>
    </p:spTree>
    <p:extLst>
      <p:ext uri="{BB962C8B-B14F-4D97-AF65-F5344CB8AC3E}">
        <p14:creationId xmlns:p14="http://schemas.microsoft.com/office/powerpoint/2010/main" val="245512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1262062" y="544719"/>
            <a:ext cx="10513927" cy="535531"/>
          </a:xfrm>
        </p:spPr>
        <p:txBody>
          <a:bodyPr/>
          <a:lstStyle/>
          <a:p>
            <a:pPr marL="0" indent="0">
              <a:buNone/>
            </a:pPr>
            <a:r>
              <a:rPr lang="en-US" dirty="0"/>
              <a:t>Do One Thing</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2" name="Picture 1">
            <a:extLst>
              <a:ext uri="{FF2B5EF4-FFF2-40B4-BE49-F238E27FC236}">
                <a16:creationId xmlns:a16="http://schemas.microsoft.com/office/drawing/2014/main" id="{DFFC653C-4CD0-4C41-B7E9-003A63DF6A8D}"/>
              </a:ext>
            </a:extLst>
          </p:cNvPr>
          <p:cNvPicPr>
            <a:picLocks noChangeAspect="1"/>
          </p:cNvPicPr>
          <p:nvPr/>
        </p:nvPicPr>
        <p:blipFill rotWithShape="1">
          <a:blip r:embed="rId3"/>
          <a:srcRect b="66339"/>
          <a:stretch/>
        </p:blipFill>
        <p:spPr>
          <a:xfrm>
            <a:off x="1262062" y="1495675"/>
            <a:ext cx="9658350" cy="1933325"/>
          </a:xfrm>
          <a:prstGeom prst="rect">
            <a:avLst/>
          </a:prstGeom>
        </p:spPr>
      </p:pic>
    </p:spTree>
    <p:extLst>
      <p:ext uri="{BB962C8B-B14F-4D97-AF65-F5344CB8AC3E}">
        <p14:creationId xmlns:p14="http://schemas.microsoft.com/office/powerpoint/2010/main" val="3919199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5" name="Picture 4">
            <a:extLst>
              <a:ext uri="{FF2B5EF4-FFF2-40B4-BE49-F238E27FC236}">
                <a16:creationId xmlns:a16="http://schemas.microsoft.com/office/drawing/2014/main" id="{0F7BFA91-AA45-42CC-AFCB-CE82265A8664}"/>
              </a:ext>
            </a:extLst>
          </p:cNvPr>
          <p:cNvPicPr>
            <a:picLocks noChangeAspect="1"/>
          </p:cNvPicPr>
          <p:nvPr/>
        </p:nvPicPr>
        <p:blipFill rotWithShape="1">
          <a:blip r:embed="rId3"/>
          <a:srcRect t="34289"/>
          <a:stretch/>
        </p:blipFill>
        <p:spPr>
          <a:xfrm>
            <a:off x="1262062" y="1323474"/>
            <a:ext cx="9658350" cy="3774155"/>
          </a:xfrm>
          <a:prstGeom prst="rect">
            <a:avLst/>
          </a:prstGeom>
        </p:spPr>
      </p:pic>
    </p:spTree>
    <p:extLst>
      <p:ext uri="{BB962C8B-B14F-4D97-AF65-F5344CB8AC3E}">
        <p14:creationId xmlns:p14="http://schemas.microsoft.com/office/powerpoint/2010/main" val="298777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1262062" y="544719"/>
            <a:ext cx="10513927" cy="535531"/>
          </a:xfrm>
        </p:spPr>
        <p:txBody>
          <a:bodyPr/>
          <a:lstStyle/>
          <a:p>
            <a:pPr marL="0" indent="0">
              <a:buNone/>
            </a:pPr>
            <a:r>
              <a:rPr lang="en-US" dirty="0"/>
              <a:t>No More Nesting</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2" name="Picture 1">
            <a:extLst>
              <a:ext uri="{FF2B5EF4-FFF2-40B4-BE49-F238E27FC236}">
                <a16:creationId xmlns:a16="http://schemas.microsoft.com/office/drawing/2014/main" id="{42EC48CF-0E02-4418-B182-1192A04B61AD}"/>
              </a:ext>
            </a:extLst>
          </p:cNvPr>
          <p:cNvPicPr>
            <a:picLocks noChangeAspect="1"/>
          </p:cNvPicPr>
          <p:nvPr/>
        </p:nvPicPr>
        <p:blipFill>
          <a:blip r:embed="rId3"/>
          <a:stretch>
            <a:fillRect/>
          </a:stretch>
        </p:blipFill>
        <p:spPr>
          <a:xfrm>
            <a:off x="1266825" y="1226468"/>
            <a:ext cx="9658350" cy="3514725"/>
          </a:xfrm>
          <a:prstGeom prst="rect">
            <a:avLst/>
          </a:prstGeom>
        </p:spPr>
      </p:pic>
    </p:spTree>
    <p:extLst>
      <p:ext uri="{BB962C8B-B14F-4D97-AF65-F5344CB8AC3E}">
        <p14:creationId xmlns:p14="http://schemas.microsoft.com/office/powerpoint/2010/main" val="291824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BB0C3E-BD73-FF40-9D26-5EBA77F2FFFA}"/>
              </a:ext>
            </a:extLst>
          </p:cNvPr>
          <p:cNvSpPr>
            <a:spLocks noGrp="1"/>
          </p:cNvSpPr>
          <p:nvPr>
            <p:ph type="ftr" sz="quarter" idx="3"/>
          </p:nvPr>
        </p:nvSpPr>
        <p:spPr/>
        <p:txBody>
          <a:bodyPr/>
          <a:lstStyle/>
          <a:p>
            <a:endParaRPr lang="en-US" dirty="0"/>
          </a:p>
        </p:txBody>
      </p:sp>
      <p:sp>
        <p:nvSpPr>
          <p:cNvPr id="4" name="Title 3">
            <a:extLst>
              <a:ext uri="{FF2B5EF4-FFF2-40B4-BE49-F238E27FC236}">
                <a16:creationId xmlns:a16="http://schemas.microsoft.com/office/drawing/2014/main" id="{F3C9D2F2-003A-D34F-8C88-63FE9225BD5A}"/>
              </a:ext>
            </a:extLst>
          </p:cNvPr>
          <p:cNvSpPr>
            <a:spLocks noGrp="1"/>
          </p:cNvSpPr>
          <p:nvPr>
            <p:ph type="title"/>
          </p:nvPr>
        </p:nvSpPr>
        <p:spPr>
          <a:xfrm>
            <a:off x="838200" y="2671614"/>
            <a:ext cx="10515600" cy="1963310"/>
          </a:xfrm>
        </p:spPr>
        <p:txBody>
          <a:bodyPr/>
          <a:lstStyle/>
          <a:p>
            <a:r>
              <a:rPr lang="en-US" sz="4800" b="0" dirty="0"/>
              <a:t>“The Reproducible Analytical Pipeline (RAP) is a methodology for automating the bulk of steps involved in creating a statistical report”</a:t>
            </a:r>
            <a:endParaRPr lang="en-US" sz="4800" dirty="0"/>
          </a:p>
        </p:txBody>
      </p:sp>
      <p:sp>
        <p:nvSpPr>
          <p:cNvPr id="5" name="TextBox 4">
            <a:extLst>
              <a:ext uri="{FF2B5EF4-FFF2-40B4-BE49-F238E27FC236}">
                <a16:creationId xmlns:a16="http://schemas.microsoft.com/office/drawing/2014/main" id="{F8768972-75D6-4CCA-992B-EA6E243158D9}"/>
              </a:ext>
            </a:extLst>
          </p:cNvPr>
          <p:cNvSpPr txBox="1"/>
          <p:nvPr/>
        </p:nvSpPr>
        <p:spPr>
          <a:xfrm>
            <a:off x="8312758" y="4919239"/>
            <a:ext cx="3023585" cy="430887"/>
          </a:xfrm>
          <a:prstGeom prst="rect">
            <a:avLst/>
          </a:prstGeom>
          <a:noFill/>
        </p:spPr>
        <p:txBody>
          <a:bodyPr wrap="none" rtlCol="0">
            <a:spAutoFit/>
          </a:bodyPr>
          <a:lstStyle/>
          <a:p>
            <a:r>
              <a:rPr lang="en-GB" sz="2200" dirty="0">
                <a:solidFill>
                  <a:schemeClr val="bg1"/>
                </a:solidFill>
              </a:rPr>
              <a:t>- UK </a:t>
            </a:r>
            <a:r>
              <a:rPr lang="en-GB" sz="2200" dirty="0" err="1">
                <a:solidFill>
                  <a:schemeClr val="bg1"/>
                </a:solidFill>
              </a:rPr>
              <a:t>GovDataScience</a:t>
            </a:r>
            <a:endParaRPr lang="en-GB" sz="2200" dirty="0">
              <a:solidFill>
                <a:schemeClr val="bg1"/>
              </a:solidFill>
            </a:endParaRPr>
          </a:p>
        </p:txBody>
      </p:sp>
    </p:spTree>
    <p:extLst>
      <p:ext uri="{BB962C8B-B14F-4D97-AF65-F5344CB8AC3E}">
        <p14:creationId xmlns:p14="http://schemas.microsoft.com/office/powerpoint/2010/main" val="29456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5" name="Picture 4">
            <a:extLst>
              <a:ext uri="{FF2B5EF4-FFF2-40B4-BE49-F238E27FC236}">
                <a16:creationId xmlns:a16="http://schemas.microsoft.com/office/drawing/2014/main" id="{367471B8-E734-4D66-AFC6-05C117344C0B}"/>
              </a:ext>
            </a:extLst>
          </p:cNvPr>
          <p:cNvPicPr>
            <a:picLocks noChangeAspect="1"/>
          </p:cNvPicPr>
          <p:nvPr/>
        </p:nvPicPr>
        <p:blipFill>
          <a:blip r:embed="rId3"/>
          <a:stretch>
            <a:fillRect/>
          </a:stretch>
        </p:blipFill>
        <p:spPr>
          <a:xfrm>
            <a:off x="1276350" y="241985"/>
            <a:ext cx="9639300" cy="5572125"/>
          </a:xfrm>
          <a:prstGeom prst="rect">
            <a:avLst/>
          </a:prstGeom>
        </p:spPr>
      </p:pic>
    </p:spTree>
    <p:extLst>
      <p:ext uri="{BB962C8B-B14F-4D97-AF65-F5344CB8AC3E}">
        <p14:creationId xmlns:p14="http://schemas.microsoft.com/office/powerpoint/2010/main" val="2189684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1281113" y="460498"/>
            <a:ext cx="10513927" cy="535531"/>
          </a:xfrm>
        </p:spPr>
        <p:txBody>
          <a:bodyPr/>
          <a:lstStyle/>
          <a:p>
            <a:pPr marL="0" indent="0">
              <a:buNone/>
            </a:pPr>
            <a:r>
              <a:rPr lang="en-US" dirty="0"/>
              <a:t>Axe Those Arguments</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5" name="Picture 4">
            <a:extLst>
              <a:ext uri="{FF2B5EF4-FFF2-40B4-BE49-F238E27FC236}">
                <a16:creationId xmlns:a16="http://schemas.microsoft.com/office/drawing/2014/main" id="{62086AC0-E09C-43CF-9A77-55E5FB830DC8}"/>
              </a:ext>
            </a:extLst>
          </p:cNvPr>
          <p:cNvPicPr>
            <a:picLocks noChangeAspect="1"/>
          </p:cNvPicPr>
          <p:nvPr/>
        </p:nvPicPr>
        <p:blipFill rotWithShape="1">
          <a:blip r:embed="rId3"/>
          <a:srcRect/>
          <a:stretch/>
        </p:blipFill>
        <p:spPr>
          <a:xfrm>
            <a:off x="1262062" y="996029"/>
            <a:ext cx="9648825" cy="5048250"/>
          </a:xfrm>
          <a:prstGeom prst="rect">
            <a:avLst/>
          </a:prstGeom>
        </p:spPr>
      </p:pic>
    </p:spTree>
    <p:extLst>
      <p:ext uri="{BB962C8B-B14F-4D97-AF65-F5344CB8AC3E}">
        <p14:creationId xmlns:p14="http://schemas.microsoft.com/office/powerpoint/2010/main" val="268610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1281113" y="460498"/>
            <a:ext cx="10513927" cy="535531"/>
          </a:xfrm>
        </p:spPr>
        <p:txBody>
          <a:bodyPr/>
          <a:lstStyle/>
          <a:p>
            <a:pPr marL="0" indent="0">
              <a:buNone/>
            </a:pPr>
            <a:r>
              <a:rPr lang="en-US" dirty="0"/>
              <a:t>Axe Those Arguments</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US" dirty="0"/>
              <a:t>4. Reusable Functions</a:t>
            </a:r>
          </a:p>
        </p:txBody>
      </p:sp>
      <p:pic>
        <p:nvPicPr>
          <p:cNvPr id="2" name="Picture 1">
            <a:extLst>
              <a:ext uri="{FF2B5EF4-FFF2-40B4-BE49-F238E27FC236}">
                <a16:creationId xmlns:a16="http://schemas.microsoft.com/office/drawing/2014/main" id="{05AF65E9-6CE3-4A3F-B2EF-1A2694E837DB}"/>
              </a:ext>
            </a:extLst>
          </p:cNvPr>
          <p:cNvPicPr>
            <a:picLocks noChangeAspect="1"/>
          </p:cNvPicPr>
          <p:nvPr/>
        </p:nvPicPr>
        <p:blipFill>
          <a:blip r:embed="rId3"/>
          <a:stretch>
            <a:fillRect/>
          </a:stretch>
        </p:blipFill>
        <p:spPr>
          <a:xfrm>
            <a:off x="1100137" y="1009650"/>
            <a:ext cx="9991725" cy="4838700"/>
          </a:xfrm>
          <a:prstGeom prst="rect">
            <a:avLst/>
          </a:prstGeom>
        </p:spPr>
      </p:pic>
    </p:spTree>
    <p:extLst>
      <p:ext uri="{BB962C8B-B14F-4D97-AF65-F5344CB8AC3E}">
        <p14:creationId xmlns:p14="http://schemas.microsoft.com/office/powerpoint/2010/main" val="2239982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975237-DD4D-4280-84E3-72C8885F857F}"/>
              </a:ext>
            </a:extLst>
          </p:cNvPr>
          <p:cNvPicPr>
            <a:picLocks noChangeAspect="1"/>
          </p:cNvPicPr>
          <p:nvPr/>
        </p:nvPicPr>
        <p:blipFill>
          <a:blip r:embed="rId3"/>
          <a:stretch>
            <a:fillRect/>
          </a:stretch>
        </p:blipFill>
        <p:spPr>
          <a:xfrm>
            <a:off x="2899611" y="37606"/>
            <a:ext cx="6428221" cy="6820394"/>
          </a:xfrm>
          <a:prstGeom prst="rect">
            <a:avLst/>
          </a:prstGeom>
        </p:spPr>
      </p:pic>
    </p:spTree>
    <p:extLst>
      <p:ext uri="{BB962C8B-B14F-4D97-AF65-F5344CB8AC3E}">
        <p14:creationId xmlns:p14="http://schemas.microsoft.com/office/powerpoint/2010/main" val="2316998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BB0C3E-BD73-FF40-9D26-5EBA77F2FFFA}"/>
              </a:ext>
            </a:extLst>
          </p:cNvPr>
          <p:cNvSpPr>
            <a:spLocks noGrp="1"/>
          </p:cNvSpPr>
          <p:nvPr>
            <p:ph type="ftr" sz="quarter" idx="3"/>
          </p:nvPr>
        </p:nvSpPr>
        <p:spPr/>
        <p:txBody>
          <a:bodyPr/>
          <a:lstStyle/>
          <a:p>
            <a:r>
              <a:rPr lang="en-US" dirty="0"/>
              <a:t>4. Reusable Functions</a:t>
            </a:r>
          </a:p>
        </p:txBody>
      </p:sp>
      <p:sp>
        <p:nvSpPr>
          <p:cNvPr id="4" name="Title 3">
            <a:extLst>
              <a:ext uri="{FF2B5EF4-FFF2-40B4-BE49-F238E27FC236}">
                <a16:creationId xmlns:a16="http://schemas.microsoft.com/office/drawing/2014/main" id="{F3C9D2F2-003A-D34F-8C88-63FE9225BD5A}"/>
              </a:ext>
            </a:extLst>
          </p:cNvPr>
          <p:cNvSpPr>
            <a:spLocks noGrp="1"/>
          </p:cNvSpPr>
          <p:nvPr>
            <p:ph type="title"/>
          </p:nvPr>
        </p:nvSpPr>
        <p:spPr>
          <a:xfrm>
            <a:off x="838200" y="2321553"/>
            <a:ext cx="10515600" cy="1963310"/>
          </a:xfrm>
        </p:spPr>
        <p:txBody>
          <a:bodyPr/>
          <a:lstStyle/>
          <a:p>
            <a:r>
              <a:rPr lang="en-US" sz="4800" b="0" dirty="0"/>
              <a:t>“I don’t write that way to start. </a:t>
            </a:r>
            <a:br>
              <a:rPr lang="en-US" sz="4800" b="0" dirty="0"/>
            </a:br>
            <a:r>
              <a:rPr lang="en-US" sz="4800" b="0" dirty="0"/>
              <a:t>I don’t think anyone could.”</a:t>
            </a:r>
            <a:endParaRPr lang="en-US" sz="4800" dirty="0"/>
          </a:p>
        </p:txBody>
      </p:sp>
      <p:sp>
        <p:nvSpPr>
          <p:cNvPr id="3" name="TextBox 2">
            <a:extLst>
              <a:ext uri="{FF2B5EF4-FFF2-40B4-BE49-F238E27FC236}">
                <a16:creationId xmlns:a16="http://schemas.microsoft.com/office/drawing/2014/main" id="{74D90C68-ADFB-4354-A02C-1A793A192E2A}"/>
              </a:ext>
            </a:extLst>
          </p:cNvPr>
          <p:cNvSpPr txBox="1"/>
          <p:nvPr/>
        </p:nvSpPr>
        <p:spPr>
          <a:xfrm>
            <a:off x="3473129" y="4796576"/>
            <a:ext cx="8113568" cy="430887"/>
          </a:xfrm>
          <a:prstGeom prst="rect">
            <a:avLst/>
          </a:prstGeom>
          <a:noFill/>
        </p:spPr>
        <p:txBody>
          <a:bodyPr wrap="none" rtlCol="0">
            <a:spAutoFit/>
          </a:bodyPr>
          <a:lstStyle/>
          <a:p>
            <a:r>
              <a:rPr lang="en-GB" sz="2200" dirty="0">
                <a:solidFill>
                  <a:schemeClr val="bg1"/>
                </a:solidFill>
              </a:rPr>
              <a:t>Robert C. Martin, author of </a:t>
            </a:r>
            <a:r>
              <a:rPr lang="en-GB" sz="2200" i="1" dirty="0">
                <a:solidFill>
                  <a:schemeClr val="bg1"/>
                </a:solidFill>
              </a:rPr>
              <a:t>Clean Code </a:t>
            </a:r>
            <a:r>
              <a:rPr lang="en-GB" sz="2200" dirty="0">
                <a:solidFill>
                  <a:schemeClr val="bg1"/>
                </a:solidFill>
              </a:rPr>
              <a:t>and the Agile Manifesto</a:t>
            </a:r>
          </a:p>
        </p:txBody>
      </p:sp>
    </p:spTree>
    <p:extLst>
      <p:ext uri="{BB962C8B-B14F-4D97-AF65-F5344CB8AC3E}">
        <p14:creationId xmlns:p14="http://schemas.microsoft.com/office/powerpoint/2010/main" val="700387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07D13-6212-4041-951E-EBEED7E3DAD7}"/>
              </a:ext>
            </a:extLst>
          </p:cNvPr>
          <p:cNvSpPr>
            <a:spLocks noGrp="1"/>
          </p:cNvSpPr>
          <p:nvPr>
            <p:ph type="title"/>
          </p:nvPr>
        </p:nvSpPr>
        <p:spPr/>
        <p:txBody>
          <a:bodyPr/>
          <a:lstStyle/>
          <a:p>
            <a:r>
              <a:rPr lang="en-GB" dirty="0"/>
              <a:t>5.Packaged Code</a:t>
            </a:r>
          </a:p>
        </p:txBody>
      </p:sp>
    </p:spTree>
    <p:extLst>
      <p:ext uri="{BB962C8B-B14F-4D97-AF65-F5344CB8AC3E}">
        <p14:creationId xmlns:p14="http://schemas.microsoft.com/office/powerpoint/2010/main" val="1844657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8820A07-104A-45F8-ADD0-B1795E0454D2}"/>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3F5E7083-966F-4155-AC4F-EFF855F1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90" y="1548541"/>
            <a:ext cx="10838250" cy="4142204"/>
          </a:xfrm>
          <a:prstGeom prst="rect">
            <a:avLst/>
          </a:prstGeom>
        </p:spPr>
      </p:pic>
      <p:sp>
        <p:nvSpPr>
          <p:cNvPr id="10" name="Title 1">
            <a:extLst>
              <a:ext uri="{FF2B5EF4-FFF2-40B4-BE49-F238E27FC236}">
                <a16:creationId xmlns:a16="http://schemas.microsoft.com/office/drawing/2014/main" id="{E6EDED37-04D0-4A9F-8E73-CDB286D61A63}"/>
              </a:ext>
            </a:extLst>
          </p:cNvPr>
          <p:cNvSpPr>
            <a:spLocks noGrp="1"/>
          </p:cNvSpPr>
          <p:nvPr>
            <p:ph type="title"/>
          </p:nvPr>
        </p:nvSpPr>
        <p:spPr>
          <a:xfrm>
            <a:off x="838200" y="788690"/>
            <a:ext cx="10515600" cy="757130"/>
          </a:xfrm>
        </p:spPr>
        <p:txBody>
          <a:bodyPr/>
          <a:lstStyle/>
          <a:p>
            <a:r>
              <a:rPr lang="en-US" dirty="0"/>
              <a:t>Level 5: Packaged Code</a:t>
            </a:r>
          </a:p>
        </p:txBody>
      </p:sp>
      <p:pic>
        <p:nvPicPr>
          <p:cNvPr id="2" name="Picture 1">
            <a:extLst>
              <a:ext uri="{FF2B5EF4-FFF2-40B4-BE49-F238E27FC236}">
                <a16:creationId xmlns:a16="http://schemas.microsoft.com/office/drawing/2014/main" id="{6D7443AB-2AB6-425E-BFC5-5D69B679C71B}"/>
              </a:ext>
            </a:extLst>
          </p:cNvPr>
          <p:cNvPicPr>
            <a:picLocks noChangeAspect="1"/>
          </p:cNvPicPr>
          <p:nvPr/>
        </p:nvPicPr>
        <p:blipFill>
          <a:blip r:embed="rId4"/>
          <a:stretch>
            <a:fillRect/>
          </a:stretch>
        </p:blipFill>
        <p:spPr>
          <a:xfrm>
            <a:off x="8534399" y="1548540"/>
            <a:ext cx="1028699" cy="965417"/>
          </a:xfrm>
          <a:prstGeom prst="rect">
            <a:avLst/>
          </a:prstGeom>
        </p:spPr>
      </p:pic>
      <p:sp>
        <p:nvSpPr>
          <p:cNvPr id="7" name="Oval 6">
            <a:extLst>
              <a:ext uri="{FF2B5EF4-FFF2-40B4-BE49-F238E27FC236}">
                <a16:creationId xmlns:a16="http://schemas.microsoft.com/office/drawing/2014/main" id="{05EBD2C1-49C4-4F0E-8A96-1B84D4511ACC}"/>
              </a:ext>
            </a:extLst>
          </p:cNvPr>
          <p:cNvSpPr/>
          <p:nvPr/>
        </p:nvSpPr>
        <p:spPr>
          <a:xfrm>
            <a:off x="1447060" y="4456590"/>
            <a:ext cx="1287262" cy="3728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ooter Placeholder 3">
            <a:extLst>
              <a:ext uri="{FF2B5EF4-FFF2-40B4-BE49-F238E27FC236}">
                <a16:creationId xmlns:a16="http://schemas.microsoft.com/office/drawing/2014/main" id="{C553D615-11D7-4F8B-9112-56EF28FBC2E7}"/>
              </a:ext>
            </a:extLst>
          </p:cNvPr>
          <p:cNvSpPr>
            <a:spLocks noGrp="1"/>
          </p:cNvSpPr>
          <p:nvPr>
            <p:ph type="ftr" sz="quarter" idx="3"/>
          </p:nvPr>
        </p:nvSpPr>
        <p:spPr>
          <a:xfrm>
            <a:off x="7529913" y="6250890"/>
            <a:ext cx="3842030" cy="365125"/>
          </a:xfrm>
        </p:spPr>
        <p:txBody>
          <a:bodyPr/>
          <a:lstStyle/>
          <a:p>
            <a:r>
              <a:rPr lang="en-GB" dirty="0"/>
              <a:t>5. Packaged Code</a:t>
            </a:r>
            <a:endParaRPr lang="en-US" dirty="0"/>
          </a:p>
        </p:txBody>
      </p:sp>
    </p:spTree>
    <p:extLst>
      <p:ext uri="{BB962C8B-B14F-4D97-AF65-F5344CB8AC3E}">
        <p14:creationId xmlns:p14="http://schemas.microsoft.com/office/powerpoint/2010/main" val="3239672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166B-C579-DF48-900E-C835F581A794}"/>
              </a:ext>
            </a:extLst>
          </p:cNvPr>
          <p:cNvSpPr>
            <a:spLocks noGrp="1"/>
          </p:cNvSpPr>
          <p:nvPr>
            <p:ph type="title"/>
          </p:nvPr>
        </p:nvSpPr>
        <p:spPr>
          <a:xfrm>
            <a:off x="838200" y="604749"/>
            <a:ext cx="10515600" cy="757130"/>
          </a:xfrm>
        </p:spPr>
        <p:txBody>
          <a:bodyPr/>
          <a:lstStyle/>
          <a:p>
            <a:r>
              <a:rPr lang="en-US" dirty="0"/>
              <a:t>Purpose</a:t>
            </a:r>
          </a:p>
        </p:txBody>
      </p:sp>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838200" y="1801566"/>
            <a:ext cx="10845800" cy="3964162"/>
          </a:xfrm>
        </p:spPr>
        <p:txBody>
          <a:bodyPr/>
          <a:lstStyle/>
          <a:p>
            <a:r>
              <a:rPr lang="en-US" dirty="0"/>
              <a:t>Packaging code for distribution is about making it:</a:t>
            </a:r>
          </a:p>
          <a:p>
            <a:pPr marL="457200" indent="-457200">
              <a:buFont typeface="Arial" panose="020B0604020202020204" pitchFamily="34" charset="0"/>
              <a:buChar char="•"/>
            </a:pPr>
            <a:r>
              <a:rPr lang="en-US" dirty="0"/>
              <a:t>Installable </a:t>
            </a:r>
          </a:p>
          <a:p>
            <a:pPr marL="457200" indent="-457200">
              <a:buFont typeface="Arial" panose="020B0604020202020204" pitchFamily="34" charset="0"/>
              <a:buChar char="•"/>
            </a:pPr>
            <a:r>
              <a:rPr lang="en-US" dirty="0"/>
              <a:t>Versioned</a:t>
            </a:r>
          </a:p>
          <a:p>
            <a:endParaRPr lang="en-US" dirty="0"/>
          </a:p>
          <a:p>
            <a:r>
              <a:rPr lang="en-US" dirty="0"/>
              <a:t>This easily facilitates:</a:t>
            </a:r>
          </a:p>
          <a:p>
            <a:pPr marL="457200" indent="-457200">
              <a:buFont typeface="Arial" panose="020B0604020202020204" pitchFamily="34" charset="0"/>
              <a:buChar char="•"/>
            </a:pPr>
            <a:r>
              <a:rPr lang="en-US" dirty="0"/>
              <a:t>Use </a:t>
            </a:r>
          </a:p>
          <a:p>
            <a:pPr marL="457200" indent="-457200">
              <a:buFont typeface="Arial" panose="020B0604020202020204" pitchFamily="34" charset="0"/>
              <a:buChar char="•"/>
            </a:pPr>
            <a:r>
              <a:rPr lang="en-US" dirty="0"/>
              <a:t>Reuse</a:t>
            </a:r>
            <a:endParaRPr lang="en-US" i="1"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GB" dirty="0"/>
              <a:t>5. Packaged Code</a:t>
            </a:r>
            <a:endParaRPr lang="en-US" dirty="0"/>
          </a:p>
        </p:txBody>
      </p:sp>
    </p:spTree>
    <p:extLst>
      <p:ext uri="{BB962C8B-B14F-4D97-AF65-F5344CB8AC3E}">
        <p14:creationId xmlns:p14="http://schemas.microsoft.com/office/powerpoint/2010/main" val="2186837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166B-C579-DF48-900E-C835F581A794}"/>
              </a:ext>
            </a:extLst>
          </p:cNvPr>
          <p:cNvSpPr>
            <a:spLocks noGrp="1"/>
          </p:cNvSpPr>
          <p:nvPr>
            <p:ph type="title"/>
          </p:nvPr>
        </p:nvSpPr>
        <p:spPr>
          <a:xfrm>
            <a:off x="838200" y="604749"/>
            <a:ext cx="10515600" cy="757130"/>
          </a:xfrm>
        </p:spPr>
        <p:txBody>
          <a:bodyPr/>
          <a:lstStyle/>
          <a:p>
            <a:r>
              <a:rPr lang="en-US" dirty="0"/>
              <a:t>How does this apply to RAP?</a:t>
            </a:r>
          </a:p>
        </p:txBody>
      </p:sp>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673100" y="1623147"/>
            <a:ext cx="10845800" cy="4071371"/>
          </a:xfrm>
        </p:spPr>
        <p:txBody>
          <a:bodyPr/>
          <a:lstStyle/>
          <a:p>
            <a:r>
              <a:rPr lang="en-GB" i="1" dirty="0"/>
              <a:t>‘</a:t>
            </a:r>
            <a:r>
              <a:rPr lang="en-US" i="1" dirty="0"/>
              <a:t>The Reproducible Analytical Pipeline (RAP) is a methodology for automating the bulk of steps involved in creating a statistical report.</a:t>
            </a:r>
            <a:r>
              <a:rPr lang="en-GB" i="1" dirty="0"/>
              <a:t>’</a:t>
            </a:r>
          </a:p>
          <a:p>
            <a:endParaRPr lang="en-GB" sz="800" i="1" dirty="0"/>
          </a:p>
          <a:p>
            <a:r>
              <a:rPr lang="en-GB" dirty="0"/>
              <a:t>If we can install and import prewritten functionality we know we can trust, this will help the automation process.</a:t>
            </a:r>
          </a:p>
          <a:p>
            <a:endParaRPr lang="en-GB" sz="900" dirty="0"/>
          </a:p>
          <a:p>
            <a:pPr marL="457200" indent="-457200">
              <a:buFont typeface="Wingdings" panose="05000000000000000000" pitchFamily="2" charset="2"/>
              <a:buChar char="v"/>
            </a:pPr>
            <a:r>
              <a:rPr lang="en-GB" dirty="0"/>
              <a:t>What python packages do you make regular use of?</a:t>
            </a:r>
          </a:p>
          <a:p>
            <a:pPr marL="457200" indent="-457200">
              <a:buFont typeface="Wingdings" panose="05000000000000000000" pitchFamily="2" charset="2"/>
              <a:buChar char="v"/>
            </a:pPr>
            <a:r>
              <a:rPr lang="en-GB" dirty="0"/>
              <a:t>How do you install them?</a:t>
            </a:r>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r>
              <a:rPr lang="en-GB" dirty="0"/>
              <a:t>5. Packaged Code</a:t>
            </a:r>
            <a:endParaRPr lang="en-US" dirty="0"/>
          </a:p>
        </p:txBody>
      </p:sp>
    </p:spTree>
    <p:extLst>
      <p:ext uri="{BB962C8B-B14F-4D97-AF65-F5344CB8AC3E}">
        <p14:creationId xmlns:p14="http://schemas.microsoft.com/office/powerpoint/2010/main" val="405284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166B-C579-DF48-900E-C835F581A794}"/>
              </a:ext>
            </a:extLst>
          </p:cNvPr>
          <p:cNvSpPr>
            <a:spLocks noGrp="1"/>
          </p:cNvSpPr>
          <p:nvPr>
            <p:ph type="title"/>
          </p:nvPr>
        </p:nvSpPr>
        <p:spPr/>
        <p:txBody>
          <a:bodyPr/>
          <a:lstStyle/>
          <a:p>
            <a:r>
              <a:rPr lang="en-US" dirty="0"/>
              <a:t>Creating a package</a:t>
            </a:r>
          </a:p>
        </p:txBody>
      </p:sp>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838200" y="1923634"/>
            <a:ext cx="10937789" cy="2821285"/>
          </a:xfrm>
        </p:spPr>
        <p:txBody>
          <a:bodyPr/>
          <a:lstStyle/>
          <a:p>
            <a:r>
              <a:rPr lang="en-US" dirty="0"/>
              <a:t>License</a:t>
            </a:r>
          </a:p>
          <a:p>
            <a:r>
              <a:rPr lang="en-US" dirty="0"/>
              <a:t>Versioning scheme </a:t>
            </a:r>
          </a:p>
          <a:p>
            <a:r>
              <a:rPr lang="en-US" dirty="0"/>
              <a:t>Documentation </a:t>
            </a:r>
          </a:p>
          <a:p>
            <a:r>
              <a:rPr lang="en-US" dirty="0"/>
              <a:t>Installation </a:t>
            </a:r>
          </a:p>
          <a:p>
            <a:r>
              <a:rPr lang="en-US" dirty="0"/>
              <a:t>Contribution management</a:t>
            </a:r>
          </a:p>
        </p:txBody>
      </p:sp>
      <p:sp>
        <p:nvSpPr>
          <p:cNvPr id="5" name="Footer Placeholder 3">
            <a:extLst>
              <a:ext uri="{FF2B5EF4-FFF2-40B4-BE49-F238E27FC236}">
                <a16:creationId xmlns:a16="http://schemas.microsoft.com/office/drawing/2014/main" id="{349B0252-BFDF-4747-8B3D-3C74A49299B3}"/>
              </a:ext>
            </a:extLst>
          </p:cNvPr>
          <p:cNvSpPr>
            <a:spLocks noGrp="1"/>
          </p:cNvSpPr>
          <p:nvPr>
            <p:ph type="ftr" sz="quarter" idx="3"/>
          </p:nvPr>
        </p:nvSpPr>
        <p:spPr>
          <a:xfrm>
            <a:off x="7529513" y="6251575"/>
            <a:ext cx="3841750" cy="365125"/>
          </a:xfrm>
        </p:spPr>
        <p:txBody>
          <a:bodyPr/>
          <a:lstStyle/>
          <a:p>
            <a:r>
              <a:rPr lang="en-GB" dirty="0"/>
              <a:t>5. Packaged Code</a:t>
            </a:r>
            <a:endParaRPr lang="en-US" dirty="0"/>
          </a:p>
        </p:txBody>
      </p:sp>
    </p:spTree>
    <p:extLst>
      <p:ext uri="{BB962C8B-B14F-4D97-AF65-F5344CB8AC3E}">
        <p14:creationId xmlns:p14="http://schemas.microsoft.com/office/powerpoint/2010/main" val="103833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966D-B559-4D7D-8859-AB72BB7D4164}"/>
              </a:ext>
            </a:extLst>
          </p:cNvPr>
          <p:cNvSpPr>
            <a:spLocks noGrp="1"/>
          </p:cNvSpPr>
          <p:nvPr>
            <p:ph type="title"/>
          </p:nvPr>
        </p:nvSpPr>
        <p:spPr/>
        <p:txBody>
          <a:bodyPr/>
          <a:lstStyle/>
          <a:p>
            <a:r>
              <a:rPr lang="en-GB" dirty="0"/>
              <a:t>Current processes</a:t>
            </a:r>
          </a:p>
        </p:txBody>
      </p:sp>
      <p:sp>
        <p:nvSpPr>
          <p:cNvPr id="4" name="Footer Placeholder 3">
            <a:extLst>
              <a:ext uri="{FF2B5EF4-FFF2-40B4-BE49-F238E27FC236}">
                <a16:creationId xmlns:a16="http://schemas.microsoft.com/office/drawing/2014/main" id="{00100AAF-0D99-48C4-869E-C3235E429717}"/>
              </a:ext>
            </a:extLst>
          </p:cNvPr>
          <p:cNvSpPr>
            <a:spLocks noGrp="1"/>
          </p:cNvSpPr>
          <p:nvPr>
            <p:ph type="ftr" sz="quarter" idx="3"/>
          </p:nvPr>
        </p:nvSpPr>
        <p:spPr/>
        <p:txBody>
          <a:bodyPr/>
          <a:lstStyle/>
          <a:p>
            <a:endParaRPr lang="en-US" dirty="0"/>
          </a:p>
        </p:txBody>
      </p:sp>
      <p:sp>
        <p:nvSpPr>
          <p:cNvPr id="3" name="TextBox 2">
            <a:extLst>
              <a:ext uri="{FF2B5EF4-FFF2-40B4-BE49-F238E27FC236}">
                <a16:creationId xmlns:a16="http://schemas.microsoft.com/office/drawing/2014/main" id="{F189A998-7155-4195-A444-92535BB45CE7}"/>
              </a:ext>
            </a:extLst>
          </p:cNvPr>
          <p:cNvSpPr txBox="1"/>
          <p:nvPr/>
        </p:nvSpPr>
        <p:spPr>
          <a:xfrm>
            <a:off x="1200774" y="2347431"/>
            <a:ext cx="2683748" cy="461665"/>
          </a:xfrm>
          <a:prstGeom prst="rect">
            <a:avLst/>
          </a:prstGeom>
          <a:noFill/>
        </p:spPr>
        <p:txBody>
          <a:bodyPr wrap="none" rtlCol="0">
            <a:spAutoFit/>
          </a:bodyPr>
          <a:lstStyle/>
          <a:p>
            <a:r>
              <a:rPr lang="en-GB" sz="2400" dirty="0"/>
              <a:t>Common software</a:t>
            </a:r>
          </a:p>
        </p:txBody>
      </p:sp>
      <p:sp>
        <p:nvSpPr>
          <p:cNvPr id="6" name="TextBox 5">
            <a:extLst>
              <a:ext uri="{FF2B5EF4-FFF2-40B4-BE49-F238E27FC236}">
                <a16:creationId xmlns:a16="http://schemas.microsoft.com/office/drawing/2014/main" id="{B6A4383A-45D6-4F6B-8515-5BC189E29333}"/>
              </a:ext>
            </a:extLst>
          </p:cNvPr>
          <p:cNvSpPr txBox="1"/>
          <p:nvPr/>
        </p:nvSpPr>
        <p:spPr>
          <a:xfrm>
            <a:off x="4438476" y="4639549"/>
            <a:ext cx="1040670" cy="461665"/>
          </a:xfrm>
          <a:prstGeom prst="rect">
            <a:avLst/>
          </a:prstGeom>
          <a:noFill/>
        </p:spPr>
        <p:txBody>
          <a:bodyPr wrap="none" rtlCol="0">
            <a:spAutoFit/>
          </a:bodyPr>
          <a:lstStyle/>
          <a:p>
            <a:r>
              <a:rPr lang="en-GB" sz="2400" dirty="0"/>
              <a:t>CSDB</a:t>
            </a:r>
          </a:p>
        </p:txBody>
      </p:sp>
      <p:sp>
        <p:nvSpPr>
          <p:cNvPr id="7" name="TextBox 6">
            <a:extLst>
              <a:ext uri="{FF2B5EF4-FFF2-40B4-BE49-F238E27FC236}">
                <a16:creationId xmlns:a16="http://schemas.microsoft.com/office/drawing/2014/main" id="{AB4EB8E1-C282-48A6-8D13-76CB9FBF93A9}"/>
              </a:ext>
            </a:extLst>
          </p:cNvPr>
          <p:cNvSpPr txBox="1"/>
          <p:nvPr/>
        </p:nvSpPr>
        <p:spPr>
          <a:xfrm>
            <a:off x="10082561" y="2809096"/>
            <a:ext cx="1091966" cy="461665"/>
          </a:xfrm>
          <a:prstGeom prst="rect">
            <a:avLst/>
          </a:prstGeom>
          <a:noFill/>
        </p:spPr>
        <p:txBody>
          <a:bodyPr wrap="none" rtlCol="0">
            <a:spAutoFit/>
          </a:bodyPr>
          <a:lstStyle/>
          <a:p>
            <a:r>
              <a:rPr lang="en-GB" sz="2400" dirty="0"/>
              <a:t>CORD</a:t>
            </a:r>
          </a:p>
        </p:txBody>
      </p:sp>
      <p:sp>
        <p:nvSpPr>
          <p:cNvPr id="8" name="TextBox 7">
            <a:extLst>
              <a:ext uri="{FF2B5EF4-FFF2-40B4-BE49-F238E27FC236}">
                <a16:creationId xmlns:a16="http://schemas.microsoft.com/office/drawing/2014/main" id="{F5D92E32-72B9-49C5-9BE3-D198B56DC4E9}"/>
              </a:ext>
            </a:extLst>
          </p:cNvPr>
          <p:cNvSpPr txBox="1"/>
          <p:nvPr/>
        </p:nvSpPr>
        <p:spPr>
          <a:xfrm>
            <a:off x="6514503" y="1885766"/>
            <a:ext cx="938077" cy="461665"/>
          </a:xfrm>
          <a:prstGeom prst="rect">
            <a:avLst/>
          </a:prstGeom>
          <a:noFill/>
        </p:spPr>
        <p:txBody>
          <a:bodyPr wrap="none" rtlCol="0">
            <a:spAutoFit/>
          </a:bodyPr>
          <a:lstStyle/>
          <a:p>
            <a:r>
              <a:rPr lang="en-GB" sz="2400" dirty="0"/>
              <a:t>Excel</a:t>
            </a:r>
          </a:p>
        </p:txBody>
      </p:sp>
      <p:sp>
        <p:nvSpPr>
          <p:cNvPr id="9" name="TextBox 8">
            <a:extLst>
              <a:ext uri="{FF2B5EF4-FFF2-40B4-BE49-F238E27FC236}">
                <a16:creationId xmlns:a16="http://schemas.microsoft.com/office/drawing/2014/main" id="{F36A463C-C2B2-4F5D-BDBD-6220A45D5E0F}"/>
              </a:ext>
            </a:extLst>
          </p:cNvPr>
          <p:cNvSpPr txBox="1"/>
          <p:nvPr/>
        </p:nvSpPr>
        <p:spPr>
          <a:xfrm>
            <a:off x="1600883" y="5100480"/>
            <a:ext cx="800219" cy="461665"/>
          </a:xfrm>
          <a:prstGeom prst="rect">
            <a:avLst/>
          </a:prstGeom>
          <a:noFill/>
        </p:spPr>
        <p:txBody>
          <a:bodyPr wrap="none" rtlCol="0">
            <a:spAutoFit/>
          </a:bodyPr>
          <a:lstStyle/>
          <a:p>
            <a:r>
              <a:rPr lang="en-GB" sz="2400" dirty="0"/>
              <a:t>SAS</a:t>
            </a:r>
          </a:p>
        </p:txBody>
      </p:sp>
      <p:sp>
        <p:nvSpPr>
          <p:cNvPr id="10" name="TextBox 9">
            <a:extLst>
              <a:ext uri="{FF2B5EF4-FFF2-40B4-BE49-F238E27FC236}">
                <a16:creationId xmlns:a16="http://schemas.microsoft.com/office/drawing/2014/main" id="{6997801F-10B4-4395-A974-DE125E1CEA2C}"/>
              </a:ext>
            </a:extLst>
          </p:cNvPr>
          <p:cNvSpPr txBox="1"/>
          <p:nvPr/>
        </p:nvSpPr>
        <p:spPr>
          <a:xfrm>
            <a:off x="8829159" y="5019341"/>
            <a:ext cx="1005403" cy="461665"/>
          </a:xfrm>
          <a:prstGeom prst="rect">
            <a:avLst/>
          </a:prstGeom>
          <a:noFill/>
        </p:spPr>
        <p:txBody>
          <a:bodyPr wrap="none" rtlCol="0">
            <a:spAutoFit/>
          </a:bodyPr>
          <a:lstStyle/>
          <a:p>
            <a:r>
              <a:rPr lang="en-GB" sz="2400" dirty="0"/>
              <a:t>SPSS</a:t>
            </a:r>
          </a:p>
        </p:txBody>
      </p:sp>
      <p:pic>
        <p:nvPicPr>
          <p:cNvPr id="18" name="Picture 17">
            <a:extLst>
              <a:ext uri="{FF2B5EF4-FFF2-40B4-BE49-F238E27FC236}">
                <a16:creationId xmlns:a16="http://schemas.microsoft.com/office/drawing/2014/main" id="{0D291AD2-D73B-4629-9033-ECBB88C9DF80}"/>
              </a:ext>
            </a:extLst>
          </p:cNvPr>
          <p:cNvPicPr>
            <a:picLocks noChangeAspect="1"/>
          </p:cNvPicPr>
          <p:nvPr/>
        </p:nvPicPr>
        <p:blipFill rotWithShape="1">
          <a:blip r:embed="rId3"/>
          <a:srcRect b="19231"/>
          <a:stretch/>
        </p:blipFill>
        <p:spPr>
          <a:xfrm>
            <a:off x="2357437" y="3147695"/>
            <a:ext cx="7477125" cy="1346324"/>
          </a:xfrm>
          <a:prstGeom prst="rect">
            <a:avLst/>
          </a:prstGeom>
        </p:spPr>
      </p:pic>
    </p:spTree>
    <p:extLst>
      <p:ext uri="{BB962C8B-B14F-4D97-AF65-F5344CB8AC3E}">
        <p14:creationId xmlns:p14="http://schemas.microsoft.com/office/powerpoint/2010/main" val="3127747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07D13-6212-4041-951E-EBEED7E3DAD7}"/>
              </a:ext>
            </a:extLst>
          </p:cNvPr>
          <p:cNvSpPr>
            <a:spLocks noGrp="1"/>
          </p:cNvSpPr>
          <p:nvPr>
            <p:ph type="title"/>
          </p:nvPr>
        </p:nvSpPr>
        <p:spPr/>
        <p:txBody>
          <a:bodyPr/>
          <a:lstStyle/>
          <a:p>
            <a:r>
              <a:rPr lang="en-GB" dirty="0"/>
              <a:t>6.Testing</a:t>
            </a:r>
          </a:p>
        </p:txBody>
      </p:sp>
    </p:spTree>
    <p:extLst>
      <p:ext uri="{BB962C8B-B14F-4D97-AF65-F5344CB8AC3E}">
        <p14:creationId xmlns:p14="http://schemas.microsoft.com/office/powerpoint/2010/main" val="98214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8820A07-104A-45F8-ADD0-B1795E0454D2}"/>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3F5E7083-966F-4155-AC4F-EFF855F1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90" y="1548541"/>
            <a:ext cx="10838250" cy="4142204"/>
          </a:xfrm>
          <a:prstGeom prst="rect">
            <a:avLst/>
          </a:prstGeom>
        </p:spPr>
      </p:pic>
      <p:sp>
        <p:nvSpPr>
          <p:cNvPr id="10" name="Title 1">
            <a:extLst>
              <a:ext uri="{FF2B5EF4-FFF2-40B4-BE49-F238E27FC236}">
                <a16:creationId xmlns:a16="http://schemas.microsoft.com/office/drawing/2014/main" id="{E6EDED37-04D0-4A9F-8E73-CDB286D61A63}"/>
              </a:ext>
            </a:extLst>
          </p:cNvPr>
          <p:cNvSpPr>
            <a:spLocks noGrp="1"/>
          </p:cNvSpPr>
          <p:nvPr>
            <p:ph type="title"/>
          </p:nvPr>
        </p:nvSpPr>
        <p:spPr>
          <a:xfrm>
            <a:off x="838200" y="788690"/>
            <a:ext cx="10515600" cy="757130"/>
          </a:xfrm>
        </p:spPr>
        <p:txBody>
          <a:bodyPr/>
          <a:lstStyle/>
          <a:p>
            <a:r>
              <a:rPr lang="en-US" dirty="0"/>
              <a:t>Level 6a: Fully Tested Package</a:t>
            </a:r>
          </a:p>
        </p:txBody>
      </p:sp>
      <p:pic>
        <p:nvPicPr>
          <p:cNvPr id="2" name="Picture 1">
            <a:extLst>
              <a:ext uri="{FF2B5EF4-FFF2-40B4-BE49-F238E27FC236}">
                <a16:creationId xmlns:a16="http://schemas.microsoft.com/office/drawing/2014/main" id="{6D7443AB-2AB6-425E-BFC5-5D69B679C71B}"/>
              </a:ext>
            </a:extLst>
          </p:cNvPr>
          <p:cNvPicPr>
            <a:picLocks noChangeAspect="1"/>
          </p:cNvPicPr>
          <p:nvPr/>
        </p:nvPicPr>
        <p:blipFill>
          <a:blip r:embed="rId4"/>
          <a:stretch>
            <a:fillRect/>
          </a:stretch>
        </p:blipFill>
        <p:spPr>
          <a:xfrm>
            <a:off x="9473230" y="1556971"/>
            <a:ext cx="1108311" cy="1040132"/>
          </a:xfrm>
          <a:prstGeom prst="rect">
            <a:avLst/>
          </a:prstGeom>
        </p:spPr>
      </p:pic>
      <p:sp>
        <p:nvSpPr>
          <p:cNvPr id="7" name="Oval 6">
            <a:extLst>
              <a:ext uri="{FF2B5EF4-FFF2-40B4-BE49-F238E27FC236}">
                <a16:creationId xmlns:a16="http://schemas.microsoft.com/office/drawing/2014/main" id="{05EBD2C1-49C4-4F0E-8A96-1B84D4511ACC}"/>
              </a:ext>
            </a:extLst>
          </p:cNvPr>
          <p:cNvSpPr/>
          <p:nvPr/>
        </p:nvSpPr>
        <p:spPr>
          <a:xfrm>
            <a:off x="1360449" y="4869184"/>
            <a:ext cx="1483111" cy="3728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ooter Placeholder 3">
            <a:extLst>
              <a:ext uri="{FF2B5EF4-FFF2-40B4-BE49-F238E27FC236}">
                <a16:creationId xmlns:a16="http://schemas.microsoft.com/office/drawing/2014/main" id="{C553D615-11D7-4F8B-9112-56EF28FBC2E7}"/>
              </a:ext>
            </a:extLst>
          </p:cNvPr>
          <p:cNvSpPr>
            <a:spLocks noGrp="1"/>
          </p:cNvSpPr>
          <p:nvPr>
            <p:ph type="ftr" sz="quarter" idx="3"/>
          </p:nvPr>
        </p:nvSpPr>
        <p:spPr>
          <a:xfrm>
            <a:off x="7529913" y="6250890"/>
            <a:ext cx="3842030" cy="365125"/>
          </a:xfrm>
        </p:spPr>
        <p:txBody>
          <a:bodyPr/>
          <a:lstStyle/>
          <a:p>
            <a:r>
              <a:rPr lang="en-GB" dirty="0"/>
              <a:t>5. Packaged Code</a:t>
            </a:r>
            <a:endParaRPr lang="en-US" dirty="0"/>
          </a:p>
        </p:txBody>
      </p:sp>
    </p:spTree>
    <p:extLst>
      <p:ext uri="{BB962C8B-B14F-4D97-AF65-F5344CB8AC3E}">
        <p14:creationId xmlns:p14="http://schemas.microsoft.com/office/powerpoint/2010/main" val="2428346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ABFE-3010-4341-96C1-5D5CF58BA5AA}"/>
              </a:ext>
            </a:extLst>
          </p:cNvPr>
          <p:cNvSpPr>
            <a:spLocks noGrp="1"/>
          </p:cNvSpPr>
          <p:nvPr>
            <p:ph type="title"/>
          </p:nvPr>
        </p:nvSpPr>
        <p:spPr/>
        <p:txBody>
          <a:bodyPr/>
          <a:lstStyle/>
          <a:p>
            <a:r>
              <a:rPr lang="en-GB" dirty="0"/>
              <a:t>What is Unit Testing?</a:t>
            </a:r>
          </a:p>
        </p:txBody>
      </p:sp>
      <p:sp>
        <p:nvSpPr>
          <p:cNvPr id="3" name="Content Placeholder 2">
            <a:extLst>
              <a:ext uri="{FF2B5EF4-FFF2-40B4-BE49-F238E27FC236}">
                <a16:creationId xmlns:a16="http://schemas.microsoft.com/office/drawing/2014/main" id="{D967C790-554C-420B-A6C8-4C1A39DA5B47}"/>
              </a:ext>
            </a:extLst>
          </p:cNvPr>
          <p:cNvSpPr>
            <a:spLocks noGrp="1"/>
          </p:cNvSpPr>
          <p:nvPr>
            <p:ph idx="1"/>
          </p:nvPr>
        </p:nvSpPr>
        <p:spPr>
          <a:xfrm>
            <a:off x="838200" y="1923634"/>
            <a:ext cx="10515600" cy="3322961"/>
          </a:xfrm>
        </p:spPr>
        <p:txBody>
          <a:bodyPr/>
          <a:lstStyle/>
          <a:p>
            <a:pPr marL="457200" indent="-457200">
              <a:buFont typeface="Arial" panose="020B0604020202020204" pitchFamily="34" charset="0"/>
              <a:buChar char="•"/>
            </a:pPr>
            <a:r>
              <a:rPr lang="en-GB" dirty="0"/>
              <a:t>“</a:t>
            </a:r>
            <a:r>
              <a:rPr lang="en-US" dirty="0"/>
              <a:t>Since each function or group of functions (unit) is generic, it can be tested with a generic example, so that we know that our unit of code works as expected. If we discover cases where our units do not do perform as expected, we can codify these cases into new tests and work to fix the problem until the test passes. ”</a:t>
            </a:r>
          </a:p>
          <a:p>
            <a:r>
              <a:rPr lang="en-US" dirty="0"/>
              <a:t>                                                 - Data in Government Blog</a:t>
            </a:r>
            <a:endParaRPr lang="en-GB" dirty="0"/>
          </a:p>
        </p:txBody>
      </p:sp>
      <p:sp>
        <p:nvSpPr>
          <p:cNvPr id="4" name="Footer Placeholder 3">
            <a:extLst>
              <a:ext uri="{FF2B5EF4-FFF2-40B4-BE49-F238E27FC236}">
                <a16:creationId xmlns:a16="http://schemas.microsoft.com/office/drawing/2014/main" id="{1493A741-6EE3-4843-B34C-140AAA529D1A}"/>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480170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0039-F8DD-4AA7-B829-7E883C1A4655}"/>
              </a:ext>
            </a:extLst>
          </p:cNvPr>
          <p:cNvSpPr>
            <a:spLocks noGrp="1"/>
          </p:cNvSpPr>
          <p:nvPr>
            <p:ph type="title"/>
          </p:nvPr>
        </p:nvSpPr>
        <p:spPr>
          <a:xfrm>
            <a:off x="838200" y="884149"/>
            <a:ext cx="10515600" cy="757130"/>
          </a:xfrm>
        </p:spPr>
        <p:txBody>
          <a:bodyPr/>
          <a:lstStyle/>
          <a:p>
            <a:r>
              <a:rPr lang="en-GB" dirty="0"/>
              <a:t>Why Unit Test?</a:t>
            </a:r>
          </a:p>
        </p:txBody>
      </p:sp>
      <p:sp>
        <p:nvSpPr>
          <p:cNvPr id="3" name="Content Placeholder 2">
            <a:extLst>
              <a:ext uri="{FF2B5EF4-FFF2-40B4-BE49-F238E27FC236}">
                <a16:creationId xmlns:a16="http://schemas.microsoft.com/office/drawing/2014/main" id="{299FAF3E-00F3-415B-9738-73B2985CBB07}"/>
              </a:ext>
            </a:extLst>
          </p:cNvPr>
          <p:cNvSpPr>
            <a:spLocks noGrp="1"/>
          </p:cNvSpPr>
          <p:nvPr>
            <p:ph idx="1"/>
          </p:nvPr>
        </p:nvSpPr>
        <p:spPr>
          <a:xfrm>
            <a:off x="838200" y="1923634"/>
            <a:ext cx="10515600" cy="3136243"/>
          </a:xfrm>
        </p:spPr>
        <p:txBody>
          <a:bodyPr/>
          <a:lstStyle/>
          <a:p>
            <a:pPr marL="457200" indent="-457200">
              <a:buFont typeface="Arial" panose="020B0604020202020204" pitchFamily="34" charset="0"/>
              <a:buChar char="•"/>
            </a:pPr>
            <a:r>
              <a:rPr lang="en-GB" dirty="0"/>
              <a:t>Ensuring code does what you think it does</a:t>
            </a:r>
          </a:p>
          <a:p>
            <a:pPr marL="457200" indent="-457200">
              <a:buFont typeface="Arial" panose="020B0604020202020204" pitchFamily="34" charset="0"/>
              <a:buChar char="•"/>
            </a:pPr>
            <a:r>
              <a:rPr lang="en-GB" dirty="0"/>
              <a:t>Discovering errors in your code and then testing for these errors in future</a:t>
            </a:r>
          </a:p>
          <a:p>
            <a:pPr marL="457200" indent="-457200">
              <a:buFont typeface="Arial" panose="020B0604020202020204" pitchFamily="34" charset="0"/>
              <a:buChar char="•"/>
            </a:pPr>
            <a:r>
              <a:rPr lang="en-GB" dirty="0"/>
              <a:t>Ensuring code works as expected after making changes</a:t>
            </a:r>
          </a:p>
          <a:p>
            <a:endParaRPr lang="en-GB" dirty="0"/>
          </a:p>
        </p:txBody>
      </p:sp>
      <p:sp>
        <p:nvSpPr>
          <p:cNvPr id="4" name="Footer Placeholder 3">
            <a:extLst>
              <a:ext uri="{FF2B5EF4-FFF2-40B4-BE49-F238E27FC236}">
                <a16:creationId xmlns:a16="http://schemas.microsoft.com/office/drawing/2014/main" id="{335D31B0-4DD6-425F-A405-546AB50EE5D1}"/>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48155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8820A07-104A-45F8-ADD0-B1795E0454D2}"/>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3F5E7083-966F-4155-AC4F-EFF855F1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90" y="1548541"/>
            <a:ext cx="10838250" cy="4142204"/>
          </a:xfrm>
          <a:prstGeom prst="rect">
            <a:avLst/>
          </a:prstGeom>
        </p:spPr>
      </p:pic>
      <p:sp>
        <p:nvSpPr>
          <p:cNvPr id="10" name="Title 1">
            <a:extLst>
              <a:ext uri="{FF2B5EF4-FFF2-40B4-BE49-F238E27FC236}">
                <a16:creationId xmlns:a16="http://schemas.microsoft.com/office/drawing/2014/main" id="{E6EDED37-04D0-4A9F-8E73-CDB286D61A63}"/>
              </a:ext>
            </a:extLst>
          </p:cNvPr>
          <p:cNvSpPr>
            <a:spLocks noGrp="1"/>
          </p:cNvSpPr>
          <p:nvPr>
            <p:ph type="title"/>
          </p:nvPr>
        </p:nvSpPr>
        <p:spPr>
          <a:xfrm>
            <a:off x="838200" y="788690"/>
            <a:ext cx="10515600" cy="757130"/>
          </a:xfrm>
        </p:spPr>
        <p:txBody>
          <a:bodyPr/>
          <a:lstStyle/>
          <a:p>
            <a:r>
              <a:rPr lang="en-US" dirty="0"/>
              <a:t>Level 6b : CI and Build</a:t>
            </a:r>
          </a:p>
        </p:txBody>
      </p:sp>
      <p:pic>
        <p:nvPicPr>
          <p:cNvPr id="2" name="Picture 1">
            <a:extLst>
              <a:ext uri="{FF2B5EF4-FFF2-40B4-BE49-F238E27FC236}">
                <a16:creationId xmlns:a16="http://schemas.microsoft.com/office/drawing/2014/main" id="{6D7443AB-2AB6-425E-BFC5-5D69B679C71B}"/>
              </a:ext>
            </a:extLst>
          </p:cNvPr>
          <p:cNvPicPr>
            <a:picLocks noChangeAspect="1"/>
          </p:cNvPicPr>
          <p:nvPr/>
        </p:nvPicPr>
        <p:blipFill>
          <a:blip r:embed="rId4"/>
          <a:stretch>
            <a:fillRect/>
          </a:stretch>
        </p:blipFill>
        <p:spPr>
          <a:xfrm>
            <a:off x="10510229" y="1545820"/>
            <a:ext cx="1108311" cy="1040132"/>
          </a:xfrm>
          <a:prstGeom prst="rect">
            <a:avLst/>
          </a:prstGeom>
        </p:spPr>
      </p:pic>
      <p:sp>
        <p:nvSpPr>
          <p:cNvPr id="7" name="Oval 6">
            <a:extLst>
              <a:ext uri="{FF2B5EF4-FFF2-40B4-BE49-F238E27FC236}">
                <a16:creationId xmlns:a16="http://schemas.microsoft.com/office/drawing/2014/main" id="{05EBD2C1-49C4-4F0E-8A96-1B84D4511ACC}"/>
              </a:ext>
            </a:extLst>
          </p:cNvPr>
          <p:cNvSpPr/>
          <p:nvPr/>
        </p:nvSpPr>
        <p:spPr>
          <a:xfrm>
            <a:off x="1360449" y="5242046"/>
            <a:ext cx="1483111" cy="3728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ooter Placeholder 3">
            <a:extLst>
              <a:ext uri="{FF2B5EF4-FFF2-40B4-BE49-F238E27FC236}">
                <a16:creationId xmlns:a16="http://schemas.microsoft.com/office/drawing/2014/main" id="{C553D615-11D7-4F8B-9112-56EF28FBC2E7}"/>
              </a:ext>
            </a:extLst>
          </p:cNvPr>
          <p:cNvSpPr>
            <a:spLocks noGrp="1"/>
          </p:cNvSpPr>
          <p:nvPr>
            <p:ph type="ftr" sz="quarter" idx="3"/>
          </p:nvPr>
        </p:nvSpPr>
        <p:spPr>
          <a:xfrm>
            <a:off x="7529913" y="6250890"/>
            <a:ext cx="3842030" cy="365125"/>
          </a:xfrm>
        </p:spPr>
        <p:txBody>
          <a:bodyPr/>
          <a:lstStyle/>
          <a:p>
            <a:r>
              <a:rPr lang="en-GB" dirty="0"/>
              <a:t>5. Packaged Code</a:t>
            </a:r>
            <a:endParaRPr lang="en-US" dirty="0"/>
          </a:p>
        </p:txBody>
      </p:sp>
    </p:spTree>
    <p:extLst>
      <p:ext uri="{BB962C8B-B14F-4D97-AF65-F5344CB8AC3E}">
        <p14:creationId xmlns:p14="http://schemas.microsoft.com/office/powerpoint/2010/main" val="1455443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4345-9212-4F24-AF7B-72A32CFCE490}"/>
              </a:ext>
            </a:extLst>
          </p:cNvPr>
          <p:cNvSpPr>
            <a:spLocks noGrp="1"/>
          </p:cNvSpPr>
          <p:nvPr>
            <p:ph type="title"/>
          </p:nvPr>
        </p:nvSpPr>
        <p:spPr>
          <a:xfrm>
            <a:off x="838200" y="884149"/>
            <a:ext cx="10515600" cy="757130"/>
          </a:xfrm>
        </p:spPr>
        <p:txBody>
          <a:bodyPr/>
          <a:lstStyle/>
          <a:p>
            <a:r>
              <a:rPr lang="en-GB" dirty="0"/>
              <a:t>How could we improve our testing?</a:t>
            </a:r>
          </a:p>
        </p:txBody>
      </p:sp>
      <p:sp>
        <p:nvSpPr>
          <p:cNvPr id="3" name="Content Placeholder 2">
            <a:extLst>
              <a:ext uri="{FF2B5EF4-FFF2-40B4-BE49-F238E27FC236}">
                <a16:creationId xmlns:a16="http://schemas.microsoft.com/office/drawing/2014/main" id="{72E8674F-04E6-403A-82D8-350A8FF31089}"/>
              </a:ext>
            </a:extLst>
          </p:cNvPr>
          <p:cNvSpPr>
            <a:spLocks noGrp="1"/>
          </p:cNvSpPr>
          <p:nvPr>
            <p:ph idx="1"/>
          </p:nvPr>
        </p:nvSpPr>
        <p:spPr>
          <a:xfrm>
            <a:off x="838200" y="2008238"/>
            <a:ext cx="10515600" cy="1678408"/>
          </a:xfrm>
        </p:spPr>
        <p:txBody>
          <a:bodyPr/>
          <a:lstStyle/>
          <a:p>
            <a:pPr marL="457200" indent="-457200">
              <a:buFont typeface="Arial" panose="020B0604020202020204" pitchFamily="34" charset="0"/>
              <a:buChar char="•"/>
            </a:pPr>
            <a:r>
              <a:rPr lang="en-GB" dirty="0"/>
              <a:t>Test Driven Development</a:t>
            </a:r>
          </a:p>
          <a:p>
            <a:pPr marL="457200" indent="-457200">
              <a:buFont typeface="Arial" panose="020B0604020202020204" pitchFamily="34" charset="0"/>
              <a:buChar char="•"/>
            </a:pPr>
            <a:r>
              <a:rPr lang="en-GB" dirty="0"/>
              <a:t>Automated Testing</a:t>
            </a:r>
          </a:p>
          <a:p>
            <a:pPr marL="457200" indent="-457200">
              <a:buFont typeface="Arial" panose="020B0604020202020204" pitchFamily="34" charset="0"/>
              <a:buChar char="•"/>
            </a:pPr>
            <a:r>
              <a:rPr lang="en-GB" dirty="0"/>
              <a:t>Code Coverage</a:t>
            </a:r>
          </a:p>
        </p:txBody>
      </p:sp>
      <p:sp>
        <p:nvSpPr>
          <p:cNvPr id="4" name="Footer Placeholder 3">
            <a:extLst>
              <a:ext uri="{FF2B5EF4-FFF2-40B4-BE49-F238E27FC236}">
                <a16:creationId xmlns:a16="http://schemas.microsoft.com/office/drawing/2014/main" id="{933ED0AB-C028-437A-BEF2-241CA1A14859}"/>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242634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32AE18-404B-4324-8EE9-95864BC4FDB3}"/>
              </a:ext>
            </a:extLst>
          </p:cNvPr>
          <p:cNvSpPr>
            <a:spLocks noGrp="1"/>
          </p:cNvSpPr>
          <p:nvPr>
            <p:ph type="ftr" sz="quarter" idx="3"/>
          </p:nvPr>
        </p:nvSpPr>
        <p:spPr/>
        <p:txBody>
          <a:bodyPr/>
          <a:lstStyle/>
          <a:p>
            <a:endParaRPr lang="en-US" dirty="0"/>
          </a:p>
        </p:txBody>
      </p:sp>
      <p:sp>
        <p:nvSpPr>
          <p:cNvPr id="3" name="Content Placeholder 2">
            <a:extLst>
              <a:ext uri="{FF2B5EF4-FFF2-40B4-BE49-F238E27FC236}">
                <a16:creationId xmlns:a16="http://schemas.microsoft.com/office/drawing/2014/main" id="{1CC7E192-8229-40B7-91DE-356AA0104231}"/>
              </a:ext>
            </a:extLst>
          </p:cNvPr>
          <p:cNvSpPr>
            <a:spLocks noGrp="1"/>
          </p:cNvSpPr>
          <p:nvPr>
            <p:ph idx="1"/>
          </p:nvPr>
        </p:nvSpPr>
        <p:spPr>
          <a:xfrm>
            <a:off x="838200" y="698955"/>
            <a:ext cx="10515600" cy="535531"/>
          </a:xfrm>
        </p:spPr>
        <p:txBody>
          <a:bodyPr/>
          <a:lstStyle/>
          <a:p>
            <a:r>
              <a:rPr lang="en-GB" dirty="0"/>
              <a:t>Links to RAP related resources</a:t>
            </a:r>
          </a:p>
        </p:txBody>
      </p:sp>
      <p:sp>
        <p:nvSpPr>
          <p:cNvPr id="4" name="Rectangle 3">
            <a:extLst>
              <a:ext uri="{FF2B5EF4-FFF2-40B4-BE49-F238E27FC236}">
                <a16:creationId xmlns:a16="http://schemas.microsoft.com/office/drawing/2014/main" id="{6B9D6895-3174-4071-9EAB-DEECF287EA77}"/>
              </a:ext>
            </a:extLst>
          </p:cNvPr>
          <p:cNvSpPr/>
          <p:nvPr/>
        </p:nvSpPr>
        <p:spPr>
          <a:xfrm>
            <a:off x="568712" y="1538578"/>
            <a:ext cx="11262732" cy="5109091"/>
          </a:xfrm>
          <a:prstGeom prst="rect">
            <a:avLst/>
          </a:prstGeom>
        </p:spPr>
        <p:txBody>
          <a:bodyPr wrap="square">
            <a:spAutoFit/>
          </a:bodyPr>
          <a:lstStyle/>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RAP in DAP: </a:t>
            </a:r>
            <a:r>
              <a:rPr lang="en-GB" dirty="0">
                <a:solidFill>
                  <a:srgbClr val="000000"/>
                </a:solidFill>
                <a:ea typeface="Calibri" panose="020F0502020204030204" pitchFamily="34" charset="0"/>
                <a:cs typeface="Calibri" panose="020F0502020204030204" pitchFamily="34" charset="0"/>
                <a:hlinkClick r:id="rId2"/>
              </a:rPr>
              <a:t>https://share.sp.ons.statistics.gov.uk/sites/odts/wiki/Wiki/Good%20Practices.aspx</a:t>
            </a:r>
            <a:endParaRPr lang="en-GB" dirty="0">
              <a:solidFill>
                <a:srgbClr val="000000"/>
              </a:solidFill>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UK </a:t>
            </a:r>
            <a:r>
              <a:rPr lang="en-GB" dirty="0" err="1">
                <a:solidFill>
                  <a:srgbClr val="000000"/>
                </a:solidFill>
                <a:ea typeface="Calibri" panose="020F0502020204030204" pitchFamily="34" charset="0"/>
                <a:cs typeface="Calibri" panose="020F0502020204030204" pitchFamily="34" charset="0"/>
              </a:rPr>
              <a:t>GovDataScience</a:t>
            </a:r>
            <a:r>
              <a:rPr lang="en-GB" dirty="0">
                <a:solidFill>
                  <a:srgbClr val="000000"/>
                </a:solidFill>
                <a:ea typeface="Calibri" panose="020F0502020204030204" pitchFamily="34" charset="0"/>
                <a:cs typeface="Calibri" panose="020F0502020204030204" pitchFamily="34" charset="0"/>
              </a:rPr>
              <a:t>: </a:t>
            </a:r>
            <a:r>
              <a:rPr lang="en-GB" dirty="0">
                <a:solidFill>
                  <a:srgbClr val="000000"/>
                </a:solidFill>
                <a:ea typeface="Calibri" panose="020F0502020204030204" pitchFamily="34" charset="0"/>
                <a:cs typeface="Calibri" panose="020F0502020204030204" pitchFamily="34" charset="0"/>
                <a:hlinkClick r:id="rId3"/>
              </a:rPr>
              <a:t>https://ukgovdatascience.github.io/rap-website/index.html</a:t>
            </a:r>
            <a:endParaRPr lang="en-GB" dirty="0">
              <a:solidFill>
                <a:srgbClr val="000000"/>
              </a:solidFill>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Clean Code: </a:t>
            </a:r>
            <a:r>
              <a:rPr lang="en-GB" u="sng" dirty="0">
                <a:solidFill>
                  <a:srgbClr val="337AB7"/>
                </a:solidFill>
                <a:ea typeface="Calibri" panose="020F0502020204030204" pitchFamily="34" charset="0"/>
                <a:cs typeface="Calibri" panose="020F0502020204030204" pitchFamily="34" charset="0"/>
                <a:hlinkClick r:id="rId4"/>
              </a:rPr>
              <a:t>https://www.investigatii.md/uploads/resurse/Clean_Code.pdf</a:t>
            </a:r>
            <a:endParaRPr lang="en-GB" dirty="0">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Skevi’s clean code course: </a:t>
            </a:r>
            <a:r>
              <a:rPr lang="en-GB" u="sng" dirty="0">
                <a:solidFill>
                  <a:srgbClr val="337AB7"/>
                </a:solidFill>
                <a:ea typeface="Calibri" panose="020F0502020204030204" pitchFamily="34" charset="0"/>
                <a:cs typeface="Calibri" panose="020F0502020204030204" pitchFamily="34" charset="0"/>
                <a:hlinkClick r:id="rId5"/>
              </a:rPr>
              <a:t>https://github.com/ParaSkeviPericleous/Clean_Code_Workshop</a:t>
            </a:r>
            <a:endParaRPr lang="en-GB" dirty="0">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clean-code-ml: </a:t>
            </a:r>
            <a:r>
              <a:rPr lang="en-GB" u="sng" dirty="0">
                <a:solidFill>
                  <a:srgbClr val="337AB7"/>
                </a:solidFill>
                <a:ea typeface="Calibri" panose="020F0502020204030204" pitchFamily="34" charset="0"/>
                <a:cs typeface="Calibri" panose="020F0502020204030204" pitchFamily="34" charset="0"/>
                <a:hlinkClick r:id="rId6"/>
              </a:rPr>
              <a:t>https://github.com/davified/clean-code-ml</a:t>
            </a:r>
            <a:endParaRPr lang="en-GB" dirty="0">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PEP 8: </a:t>
            </a:r>
            <a:r>
              <a:rPr lang="en-GB" u="sng" dirty="0">
                <a:solidFill>
                  <a:srgbClr val="337AB7"/>
                </a:solidFill>
                <a:ea typeface="Calibri" panose="020F0502020204030204" pitchFamily="34" charset="0"/>
                <a:cs typeface="Calibri" panose="020F0502020204030204" pitchFamily="34" charset="0"/>
                <a:hlinkClick r:id="rId7"/>
              </a:rPr>
              <a:t>https://www.python.org/dev/peps/pep-0008/</a:t>
            </a:r>
            <a:endParaRPr lang="en-GB" dirty="0">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How to Write Beautiful Python Code with PEP 8: </a:t>
            </a:r>
            <a:r>
              <a:rPr lang="en-GB" u="sng" dirty="0">
                <a:solidFill>
                  <a:srgbClr val="337AB7"/>
                </a:solidFill>
                <a:ea typeface="Calibri" panose="020F0502020204030204" pitchFamily="34" charset="0"/>
                <a:cs typeface="Calibri" panose="020F0502020204030204" pitchFamily="34" charset="0"/>
                <a:hlinkClick r:id="rId8"/>
              </a:rPr>
              <a:t>https://realpython.com/python-pep8/#blank-lines</a:t>
            </a:r>
            <a:endParaRPr lang="en-GB" dirty="0">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ea typeface="Calibri" panose="020F0502020204030204" pitchFamily="34" charset="0"/>
                <a:cs typeface="Calibri" panose="020F0502020204030204" pitchFamily="34" charset="0"/>
              </a:rPr>
              <a:t>The Zen on Python by Example: </a:t>
            </a:r>
            <a:r>
              <a:rPr lang="en-GB" u="sng" dirty="0">
                <a:solidFill>
                  <a:srgbClr val="337AB7"/>
                </a:solidFill>
                <a:ea typeface="Calibri" panose="020F0502020204030204" pitchFamily="34" charset="0"/>
                <a:cs typeface="Calibri" panose="020F0502020204030204" pitchFamily="34" charset="0"/>
                <a:hlinkClick r:id="rId9"/>
              </a:rPr>
              <a:t>https://github.com/hblanks/zen-of-python-by-example</a:t>
            </a:r>
            <a:endParaRPr lang="en-GB" u="sng" dirty="0">
              <a:solidFill>
                <a:srgbClr val="337AB7"/>
              </a:solidFill>
              <a:ea typeface="Calibri" panose="020F0502020204030204" pitchFamily="34" charset="0"/>
              <a:cs typeface="Calibri" panose="020F0502020204030204" pitchFamily="34" charset="0"/>
            </a:endParaRPr>
          </a:p>
          <a:p>
            <a:pPr>
              <a:spcBef>
                <a:spcPts val="1200"/>
              </a:spcBef>
              <a:spcAft>
                <a:spcPts val="0"/>
              </a:spcAft>
            </a:pPr>
            <a:r>
              <a:rPr lang="en-GB" dirty="0">
                <a:solidFill>
                  <a:srgbClr val="000000"/>
                </a:solidFill>
              </a:rPr>
              <a:t>Cookie Cutter, a handy tool for structuring a project: </a:t>
            </a:r>
            <a:r>
              <a:rPr lang="en-GB" u="sng" dirty="0">
                <a:solidFill>
                  <a:srgbClr val="337AB7"/>
                </a:solidFill>
                <a:ea typeface="Calibri" panose="020F0502020204030204" pitchFamily="34" charset="0"/>
                <a:cs typeface="Calibri" panose="020F0502020204030204" pitchFamily="34" charset="0"/>
                <a:hlinkClick r:id="rId10"/>
              </a:rPr>
              <a:t>https://drivendata.github.io/cookiecutter-data-science/</a:t>
            </a:r>
            <a:endParaRPr lang="en-GB" u="sng" dirty="0">
              <a:solidFill>
                <a:srgbClr val="337AB7"/>
              </a:solidFill>
              <a:ea typeface="Calibri" panose="020F0502020204030204" pitchFamily="34" charset="0"/>
              <a:cs typeface="Calibri" panose="020F0502020204030204" pitchFamily="34" charset="0"/>
            </a:endParaRPr>
          </a:p>
          <a:p>
            <a:pPr>
              <a:spcBef>
                <a:spcPts val="1200"/>
              </a:spcBef>
              <a:spcAft>
                <a:spcPts val="0"/>
              </a:spcAft>
            </a:pPr>
            <a:r>
              <a:rPr lang="en-GB" dirty="0">
                <a:ea typeface="Calibri" panose="020F0502020204030204" pitchFamily="34" charset="0"/>
                <a:cs typeface="Calibri" panose="020F0502020204030204" pitchFamily="34" charset="0"/>
              </a:rPr>
              <a:t>Open Government Licence: https://www.nationalarchives.gov.uk/doc/open-government-licence/version/3/</a:t>
            </a:r>
          </a:p>
          <a:p>
            <a:pPr>
              <a:spcBef>
                <a:spcPts val="1200"/>
              </a:spcBef>
              <a:spcAft>
                <a:spcPts val="0"/>
              </a:spcAft>
            </a:pPr>
            <a:endParaRPr lang="en-GB" dirty="0">
              <a:effectLst/>
              <a:ea typeface="Calibri" panose="020F0502020204030204" pitchFamily="34" charset="0"/>
              <a:cs typeface="Calibri" panose="020F0502020204030204" pitchFamily="34" charset="0"/>
            </a:endParaRPr>
          </a:p>
          <a:p>
            <a:pPr>
              <a:spcBef>
                <a:spcPts val="1200"/>
              </a:spcBef>
              <a:spcAft>
                <a:spcPts val="0"/>
              </a:spcAft>
            </a:pPr>
            <a:endParaRPr lang="en-GB"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8117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C80561-0A02-2443-B2B5-32D965F82027}"/>
              </a:ext>
            </a:extLst>
          </p:cNvPr>
          <p:cNvSpPr>
            <a:spLocks noGrp="1"/>
          </p:cNvSpPr>
          <p:nvPr>
            <p:ph type="title"/>
          </p:nvPr>
        </p:nvSpPr>
        <p:spPr>
          <a:xfrm>
            <a:off x="838200" y="1609271"/>
            <a:ext cx="10515600" cy="1963310"/>
          </a:xfrm>
        </p:spPr>
        <p:txBody>
          <a:bodyPr/>
          <a:lstStyle/>
          <a:p>
            <a:r>
              <a:rPr lang="en-US" dirty="0"/>
              <a:t>Thanks</a:t>
            </a:r>
          </a:p>
        </p:txBody>
      </p:sp>
      <p:sp>
        <p:nvSpPr>
          <p:cNvPr id="4" name="Footer Placeholder 3">
            <a:extLst>
              <a:ext uri="{FF2B5EF4-FFF2-40B4-BE49-F238E27FC236}">
                <a16:creationId xmlns:a16="http://schemas.microsoft.com/office/drawing/2014/main" id="{C2A71BBE-C9DF-FF4C-B181-9AE85ED631A2}"/>
              </a:ext>
            </a:extLst>
          </p:cNvPr>
          <p:cNvSpPr>
            <a:spLocks noGrp="1"/>
          </p:cNvSpPr>
          <p:nvPr>
            <p:ph type="ftr" sz="quarter" idx="3"/>
          </p:nvPr>
        </p:nvSpPr>
        <p:spPr/>
        <p:txBody>
          <a:bodyPr/>
          <a:lstStyle/>
          <a:p>
            <a:r>
              <a:rPr lang="en-US" dirty="0"/>
              <a:t>DAPCATS@ons.gov.uk</a:t>
            </a:r>
          </a:p>
          <a:p>
            <a:endParaRPr lang="en-US" dirty="0"/>
          </a:p>
        </p:txBody>
      </p:sp>
      <p:sp>
        <p:nvSpPr>
          <p:cNvPr id="5" name="TextBox 4">
            <a:extLst>
              <a:ext uri="{FF2B5EF4-FFF2-40B4-BE49-F238E27FC236}">
                <a16:creationId xmlns:a16="http://schemas.microsoft.com/office/drawing/2014/main" id="{02E098A0-4F6E-4D20-9A7F-7F267C44011A}"/>
              </a:ext>
            </a:extLst>
          </p:cNvPr>
          <p:cNvSpPr txBox="1"/>
          <p:nvPr/>
        </p:nvSpPr>
        <p:spPr>
          <a:xfrm>
            <a:off x="3458736" y="3969059"/>
            <a:ext cx="5274527" cy="2031325"/>
          </a:xfrm>
          <a:prstGeom prst="rect">
            <a:avLst/>
          </a:prstGeom>
          <a:noFill/>
        </p:spPr>
        <p:txBody>
          <a:bodyPr wrap="square" rtlCol="0">
            <a:spAutoFit/>
          </a:bodyPr>
          <a:lstStyle/>
          <a:p>
            <a:pPr algn="ctr"/>
            <a:r>
              <a:rPr lang="en-US" dirty="0">
                <a:solidFill>
                  <a:schemeClr val="bg1"/>
                </a:solidFill>
              </a:rPr>
              <a:t>In order of appearance:</a:t>
            </a:r>
          </a:p>
          <a:p>
            <a:pPr algn="ctr"/>
            <a:endParaRPr lang="en-US" dirty="0">
              <a:solidFill>
                <a:schemeClr val="bg1"/>
              </a:solidFill>
            </a:endParaRPr>
          </a:p>
          <a:p>
            <a:pPr algn="ctr"/>
            <a:r>
              <a:rPr lang="en-US" dirty="0">
                <a:solidFill>
                  <a:schemeClr val="bg1"/>
                </a:solidFill>
              </a:rPr>
              <a:t>Wil Roberts,</a:t>
            </a:r>
          </a:p>
          <a:p>
            <a:pPr algn="ctr"/>
            <a:r>
              <a:rPr lang="en-US" dirty="0">
                <a:solidFill>
                  <a:schemeClr val="bg1"/>
                </a:solidFill>
              </a:rPr>
              <a:t>Lucy Fergusson, </a:t>
            </a:r>
          </a:p>
          <a:p>
            <a:pPr algn="ctr"/>
            <a:r>
              <a:rPr lang="en-US" dirty="0">
                <a:solidFill>
                  <a:schemeClr val="bg1"/>
                </a:solidFill>
              </a:rPr>
              <a:t>Dion Watts-Evans,</a:t>
            </a:r>
          </a:p>
          <a:p>
            <a:pPr algn="ctr"/>
            <a:r>
              <a:rPr lang="en-US" dirty="0">
                <a:solidFill>
                  <a:schemeClr val="bg1"/>
                </a:solidFill>
              </a:rPr>
              <a:t>Rowan </a:t>
            </a:r>
            <a:r>
              <a:rPr lang="en-US" dirty="0" err="1">
                <a:solidFill>
                  <a:schemeClr val="bg1"/>
                </a:solidFill>
              </a:rPr>
              <a:t>Hemsi</a:t>
            </a:r>
            <a:r>
              <a:rPr lang="en-US" dirty="0">
                <a:solidFill>
                  <a:schemeClr val="bg1"/>
                </a:solidFill>
              </a:rPr>
              <a:t>, </a:t>
            </a:r>
          </a:p>
          <a:p>
            <a:pPr algn="ctr"/>
            <a:r>
              <a:rPr lang="en-US" dirty="0">
                <a:solidFill>
                  <a:schemeClr val="bg1"/>
                </a:solidFill>
              </a:rPr>
              <a:t>Sarah Parry</a:t>
            </a:r>
          </a:p>
        </p:txBody>
      </p:sp>
    </p:spTree>
    <p:extLst>
      <p:ext uri="{BB962C8B-B14F-4D97-AF65-F5344CB8AC3E}">
        <p14:creationId xmlns:p14="http://schemas.microsoft.com/office/powerpoint/2010/main" val="363942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D93C-18F7-4E89-AE15-83552BE82CCD}"/>
              </a:ext>
            </a:extLst>
          </p:cNvPr>
          <p:cNvSpPr>
            <a:spLocks noGrp="1"/>
          </p:cNvSpPr>
          <p:nvPr>
            <p:ph type="title"/>
          </p:nvPr>
        </p:nvSpPr>
        <p:spPr/>
        <p:txBody>
          <a:bodyPr/>
          <a:lstStyle/>
          <a:p>
            <a:r>
              <a:rPr lang="en-GB" dirty="0"/>
              <a:t>RAP – good practices</a:t>
            </a:r>
          </a:p>
        </p:txBody>
      </p:sp>
      <p:sp>
        <p:nvSpPr>
          <p:cNvPr id="4" name="Footer Placeholder 3">
            <a:extLst>
              <a:ext uri="{FF2B5EF4-FFF2-40B4-BE49-F238E27FC236}">
                <a16:creationId xmlns:a16="http://schemas.microsoft.com/office/drawing/2014/main" id="{1DA012AA-202B-4B57-BCA5-67CE1D00D7AD}"/>
              </a:ext>
            </a:extLst>
          </p:cNvPr>
          <p:cNvSpPr>
            <a:spLocks noGrp="1"/>
          </p:cNvSpPr>
          <p:nvPr>
            <p:ph type="ftr" sz="quarter" idx="3"/>
          </p:nvPr>
        </p:nvSpPr>
        <p:spPr/>
        <p:txBody>
          <a:bodyPr/>
          <a:lstStyle/>
          <a:p>
            <a:endParaRPr lang="en-US" dirty="0"/>
          </a:p>
        </p:txBody>
      </p:sp>
      <p:sp>
        <p:nvSpPr>
          <p:cNvPr id="6" name="Content Placeholder 5">
            <a:extLst>
              <a:ext uri="{FF2B5EF4-FFF2-40B4-BE49-F238E27FC236}">
                <a16:creationId xmlns:a16="http://schemas.microsoft.com/office/drawing/2014/main" id="{111096B0-3E3F-49E7-B701-C0F185B20ABB}"/>
              </a:ext>
            </a:extLst>
          </p:cNvPr>
          <p:cNvSpPr>
            <a:spLocks noGrp="1"/>
          </p:cNvSpPr>
          <p:nvPr>
            <p:ph idx="1"/>
          </p:nvPr>
        </p:nvSpPr>
        <p:spPr>
          <a:xfrm>
            <a:off x="838200" y="2347381"/>
            <a:ext cx="10515600" cy="2821285"/>
          </a:xfrm>
        </p:spPr>
        <p:txBody>
          <a:bodyPr/>
          <a:lstStyle/>
          <a:p>
            <a:pPr marL="457200" indent="-457200">
              <a:buFont typeface="Arial" panose="020B0604020202020204" pitchFamily="34" charset="0"/>
              <a:buChar char="•"/>
            </a:pPr>
            <a:r>
              <a:rPr lang="en-GB" dirty="0"/>
              <a:t>Reproducible</a:t>
            </a:r>
          </a:p>
          <a:p>
            <a:pPr marL="457200" indent="-457200">
              <a:buFont typeface="Arial" panose="020B0604020202020204" pitchFamily="34" charset="0"/>
              <a:buChar char="•"/>
            </a:pPr>
            <a:r>
              <a:rPr lang="en-GB" dirty="0"/>
              <a:t>Transparency</a:t>
            </a:r>
          </a:p>
          <a:p>
            <a:pPr marL="457200" indent="-457200">
              <a:buFont typeface="Arial" panose="020B0604020202020204" pitchFamily="34" charset="0"/>
              <a:buChar char="•"/>
            </a:pPr>
            <a:r>
              <a:rPr lang="en-GB" dirty="0"/>
              <a:t>Accountability</a:t>
            </a:r>
          </a:p>
          <a:p>
            <a:pPr marL="457200" indent="-457200">
              <a:buFont typeface="Arial" panose="020B0604020202020204" pitchFamily="34" charset="0"/>
              <a:buChar char="•"/>
            </a:pPr>
            <a:r>
              <a:rPr lang="en-GB" dirty="0"/>
              <a:t>Harmonisation</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317822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166B-C579-DF48-900E-C835F581A794}"/>
              </a:ext>
            </a:extLst>
          </p:cNvPr>
          <p:cNvSpPr>
            <a:spLocks noGrp="1"/>
          </p:cNvSpPr>
          <p:nvPr>
            <p:ph type="title"/>
          </p:nvPr>
        </p:nvSpPr>
        <p:spPr/>
        <p:txBody>
          <a:bodyPr/>
          <a:lstStyle/>
          <a:p>
            <a:r>
              <a:rPr lang="en-US" dirty="0"/>
              <a:t>Existing material</a:t>
            </a:r>
          </a:p>
        </p:txBody>
      </p:sp>
      <p:sp>
        <p:nvSpPr>
          <p:cNvPr id="3" name="Content Placeholder 2">
            <a:extLst>
              <a:ext uri="{FF2B5EF4-FFF2-40B4-BE49-F238E27FC236}">
                <a16:creationId xmlns:a16="http://schemas.microsoft.com/office/drawing/2014/main" id="{19AD2BF1-FCE7-EB46-BAF0-0EE2D6421865}"/>
              </a:ext>
            </a:extLst>
          </p:cNvPr>
          <p:cNvSpPr>
            <a:spLocks noGrp="1"/>
          </p:cNvSpPr>
          <p:nvPr>
            <p:ph idx="1"/>
          </p:nvPr>
        </p:nvSpPr>
        <p:spPr>
          <a:xfrm>
            <a:off x="838200" y="1923634"/>
            <a:ext cx="10937789" cy="2821285"/>
          </a:xfrm>
        </p:spPr>
        <p:txBody>
          <a:bodyPr/>
          <a:lstStyle/>
          <a:p>
            <a:endParaRPr lang="en-US" dirty="0"/>
          </a:p>
          <a:p>
            <a:r>
              <a:rPr lang="en-US" dirty="0"/>
              <a:t>RAP companion – </a:t>
            </a:r>
            <a:r>
              <a:rPr lang="en-US" i="1" dirty="0"/>
              <a:t>Matthew Gregory, Matthew Upson</a:t>
            </a:r>
          </a:p>
          <a:p>
            <a:r>
              <a:rPr lang="en-US" dirty="0"/>
              <a:t>RAP using R – </a:t>
            </a:r>
            <a:r>
              <a:rPr lang="en-US" i="1" dirty="0"/>
              <a:t>Matthew Gregory</a:t>
            </a:r>
            <a:endParaRPr lang="en-US" dirty="0"/>
          </a:p>
          <a:p>
            <a:endParaRPr lang="en-US" dirty="0"/>
          </a:p>
          <a:p>
            <a:r>
              <a:rPr lang="en-GB" dirty="0"/>
              <a:t>ONS specific - </a:t>
            </a:r>
            <a:r>
              <a:rPr lang="en-GB" dirty="0">
                <a:hlinkClick r:id="rId3"/>
              </a:rPr>
              <a:t>RAP in DAP</a:t>
            </a:r>
            <a:endParaRPr lang="en-US" dirty="0"/>
          </a:p>
        </p:txBody>
      </p:sp>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84972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endParaRPr lang="en-US" dirty="0"/>
          </a:p>
        </p:txBody>
      </p:sp>
      <p:pic>
        <p:nvPicPr>
          <p:cNvPr id="1028" name="Picture 4" descr="Image result for teamwork">
            <a:extLst>
              <a:ext uri="{FF2B5EF4-FFF2-40B4-BE49-F238E27FC236}">
                <a16:creationId xmlns:a16="http://schemas.microsoft.com/office/drawing/2014/main" id="{1CD79769-0AB5-4252-A0DE-184B742564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66" t="21333" r="4848" b="7357"/>
          <a:stretch/>
        </p:blipFill>
        <p:spPr bwMode="auto">
          <a:xfrm rot="20308630">
            <a:off x="1302233" y="2825882"/>
            <a:ext cx="4462949" cy="20882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odium">
            <a:extLst>
              <a:ext uri="{FF2B5EF4-FFF2-40B4-BE49-F238E27FC236}">
                <a16:creationId xmlns:a16="http://schemas.microsoft.com/office/drawing/2014/main" id="{B96E5C67-FC9A-4F31-B975-D4592FA3E8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819" b="14897"/>
          <a:stretch/>
        </p:blipFill>
        <p:spPr bwMode="auto">
          <a:xfrm>
            <a:off x="6911545" y="2185246"/>
            <a:ext cx="4740876" cy="35216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eproducible analytical pipeline R course">
            <a:extLst>
              <a:ext uri="{FF2B5EF4-FFF2-40B4-BE49-F238E27FC236}">
                <a16:creationId xmlns:a16="http://schemas.microsoft.com/office/drawing/2014/main" id="{713F65E6-36A0-4E22-99A9-180DDE9415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4750" y="2402885"/>
            <a:ext cx="2134467" cy="24723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reproducible analytical pipeline R course">
            <a:extLst>
              <a:ext uri="{FF2B5EF4-FFF2-40B4-BE49-F238E27FC236}">
                <a16:creationId xmlns:a16="http://schemas.microsoft.com/office/drawing/2014/main" id="{6C41DC7E-282B-4816-AC1D-063961A975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885562">
            <a:off x="1983991" y="3341306"/>
            <a:ext cx="914895" cy="10597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reproducible analytical pipeline R course">
            <a:extLst>
              <a:ext uri="{FF2B5EF4-FFF2-40B4-BE49-F238E27FC236}">
                <a16:creationId xmlns:a16="http://schemas.microsoft.com/office/drawing/2014/main" id="{AEB67D41-2A1F-4CA8-BBFE-AECF745B2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885562">
            <a:off x="3720371" y="3025351"/>
            <a:ext cx="1035315" cy="119920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5D4907A-C3D8-4DD8-A717-998776B2EFA7}"/>
              </a:ext>
            </a:extLst>
          </p:cNvPr>
          <p:cNvSpPr>
            <a:spLocks noGrp="1"/>
          </p:cNvSpPr>
          <p:nvPr>
            <p:ph type="title"/>
          </p:nvPr>
        </p:nvSpPr>
        <p:spPr>
          <a:xfrm>
            <a:off x="856343" y="724890"/>
            <a:ext cx="10515600" cy="757130"/>
          </a:xfrm>
        </p:spPr>
        <p:txBody>
          <a:bodyPr/>
          <a:lstStyle/>
          <a:p>
            <a:r>
              <a:rPr lang="en-GB" dirty="0"/>
              <a:t>Today’s session</a:t>
            </a:r>
          </a:p>
        </p:txBody>
      </p:sp>
      <p:pic>
        <p:nvPicPr>
          <p:cNvPr id="2" name="Picture 1">
            <a:extLst>
              <a:ext uri="{FF2B5EF4-FFF2-40B4-BE49-F238E27FC236}">
                <a16:creationId xmlns:a16="http://schemas.microsoft.com/office/drawing/2014/main" id="{CDA4B14E-6615-44CC-9CF4-6B9C17192C09}"/>
              </a:ext>
            </a:extLst>
          </p:cNvPr>
          <p:cNvPicPr>
            <a:picLocks noChangeAspect="1"/>
          </p:cNvPicPr>
          <p:nvPr/>
        </p:nvPicPr>
        <p:blipFill>
          <a:blip r:embed="rId6"/>
          <a:stretch>
            <a:fillRect/>
          </a:stretch>
        </p:blipFill>
        <p:spPr>
          <a:xfrm>
            <a:off x="921731" y="2109228"/>
            <a:ext cx="1232220" cy="1319772"/>
          </a:xfrm>
          <a:prstGeom prst="rect">
            <a:avLst/>
          </a:prstGeom>
        </p:spPr>
      </p:pic>
      <p:pic>
        <p:nvPicPr>
          <p:cNvPr id="3" name="Picture 2">
            <a:extLst>
              <a:ext uri="{FF2B5EF4-FFF2-40B4-BE49-F238E27FC236}">
                <a16:creationId xmlns:a16="http://schemas.microsoft.com/office/drawing/2014/main" id="{CD07CA9D-5737-47B1-BB64-EA116E923423}"/>
              </a:ext>
            </a:extLst>
          </p:cNvPr>
          <p:cNvPicPr>
            <a:picLocks noChangeAspect="1"/>
          </p:cNvPicPr>
          <p:nvPr/>
        </p:nvPicPr>
        <p:blipFill>
          <a:blip r:embed="rId7"/>
          <a:stretch>
            <a:fillRect/>
          </a:stretch>
        </p:blipFill>
        <p:spPr>
          <a:xfrm>
            <a:off x="10444803" y="2111399"/>
            <a:ext cx="1207618" cy="1227689"/>
          </a:xfrm>
          <a:prstGeom prst="rect">
            <a:avLst/>
          </a:prstGeom>
        </p:spPr>
      </p:pic>
    </p:spTree>
    <p:extLst>
      <p:ext uri="{BB962C8B-B14F-4D97-AF65-F5344CB8AC3E}">
        <p14:creationId xmlns:p14="http://schemas.microsoft.com/office/powerpoint/2010/main" val="332095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A9B15D-06A2-2844-94E2-47E48B0CFFC0}"/>
              </a:ext>
            </a:extLst>
          </p:cNvPr>
          <p:cNvSpPr>
            <a:spLocks noGrp="1"/>
          </p:cNvSpPr>
          <p:nvPr>
            <p:ph type="ftr" sz="quarter" idx="3"/>
          </p:nvPr>
        </p:nvSpPr>
        <p:spPr/>
        <p:txBody>
          <a:bodyPr/>
          <a:lstStyle/>
          <a:p>
            <a:endParaRPr lang="en-US" dirty="0"/>
          </a:p>
        </p:txBody>
      </p:sp>
      <p:pic>
        <p:nvPicPr>
          <p:cNvPr id="9" name="Picture 8">
            <a:extLst>
              <a:ext uri="{FF2B5EF4-FFF2-40B4-BE49-F238E27FC236}">
                <a16:creationId xmlns:a16="http://schemas.microsoft.com/office/drawing/2014/main" id="{3F5E7083-966F-4155-AC4F-EFF855F1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71" y="1548541"/>
            <a:ext cx="10838250" cy="4142204"/>
          </a:xfrm>
          <a:prstGeom prst="rect">
            <a:avLst/>
          </a:prstGeom>
        </p:spPr>
      </p:pic>
      <p:sp>
        <p:nvSpPr>
          <p:cNvPr id="10" name="Title 1">
            <a:extLst>
              <a:ext uri="{FF2B5EF4-FFF2-40B4-BE49-F238E27FC236}">
                <a16:creationId xmlns:a16="http://schemas.microsoft.com/office/drawing/2014/main" id="{E6EDED37-04D0-4A9F-8E73-CDB286D61A63}"/>
              </a:ext>
            </a:extLst>
          </p:cNvPr>
          <p:cNvSpPr>
            <a:spLocks noGrp="1"/>
          </p:cNvSpPr>
          <p:nvPr>
            <p:ph type="title"/>
          </p:nvPr>
        </p:nvSpPr>
        <p:spPr>
          <a:xfrm>
            <a:off x="838200" y="788690"/>
            <a:ext cx="10515600" cy="757130"/>
          </a:xfrm>
        </p:spPr>
        <p:txBody>
          <a:bodyPr/>
          <a:lstStyle/>
          <a:p>
            <a:r>
              <a:rPr lang="en-US" dirty="0"/>
              <a:t>RAP in DAP</a:t>
            </a:r>
          </a:p>
        </p:txBody>
      </p:sp>
      <p:sp>
        <p:nvSpPr>
          <p:cNvPr id="6" name="Arrow: Down 5">
            <a:extLst>
              <a:ext uri="{FF2B5EF4-FFF2-40B4-BE49-F238E27FC236}">
                <a16:creationId xmlns:a16="http://schemas.microsoft.com/office/drawing/2014/main" id="{B120D540-807F-49D3-9EB3-05ABFD01D60F}"/>
              </a:ext>
            </a:extLst>
          </p:cNvPr>
          <p:cNvSpPr/>
          <p:nvPr/>
        </p:nvSpPr>
        <p:spPr>
          <a:xfrm>
            <a:off x="253468" y="2828306"/>
            <a:ext cx="827903" cy="23230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t>Project maturity</a:t>
            </a:r>
          </a:p>
        </p:txBody>
      </p:sp>
    </p:spTree>
    <p:extLst>
      <p:ext uri="{BB962C8B-B14F-4D97-AF65-F5344CB8AC3E}">
        <p14:creationId xmlns:p14="http://schemas.microsoft.com/office/powerpoint/2010/main" val="38233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C80561-0A02-2443-B2B5-32D965F82027}"/>
              </a:ext>
            </a:extLst>
          </p:cNvPr>
          <p:cNvSpPr>
            <a:spLocks noGrp="1"/>
          </p:cNvSpPr>
          <p:nvPr>
            <p:ph type="title"/>
          </p:nvPr>
        </p:nvSpPr>
        <p:spPr/>
        <p:txBody>
          <a:bodyPr/>
          <a:lstStyle/>
          <a:p>
            <a:r>
              <a:rPr lang="en-US" dirty="0"/>
              <a:t>CDSW (dev n test)</a:t>
            </a:r>
          </a:p>
        </p:txBody>
      </p:sp>
      <p:sp>
        <p:nvSpPr>
          <p:cNvPr id="4" name="Footer Placeholder 3">
            <a:extLst>
              <a:ext uri="{FF2B5EF4-FFF2-40B4-BE49-F238E27FC236}">
                <a16:creationId xmlns:a16="http://schemas.microsoft.com/office/drawing/2014/main" id="{C2A71BBE-C9DF-FF4C-B181-9AE85ED631A2}"/>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691375876"/>
      </p:ext>
    </p:extLst>
  </p:cSld>
  <p:clrMapOvr>
    <a:masterClrMapping/>
  </p:clrMapOvr>
</p:sld>
</file>

<file path=ppt/theme/theme1.xml><?xml version="1.0" encoding="utf-8"?>
<a:theme xmlns:a="http://schemas.openxmlformats.org/drawingml/2006/main" name="ONS">
  <a:themeElements>
    <a:clrScheme name="Custom 7">
      <a:dk1>
        <a:srgbClr val="003B57"/>
      </a:dk1>
      <a:lt1>
        <a:srgbClr val="FFFFFF"/>
      </a:lt1>
      <a:dk2>
        <a:srgbClr val="414041"/>
      </a:dk2>
      <a:lt2>
        <a:srgbClr val="CFD2D3"/>
      </a:lt2>
      <a:accent1>
        <a:srgbClr val="205F95"/>
      </a:accent1>
      <a:accent2>
        <a:srgbClr val="B8860A"/>
      </a:accent2>
      <a:accent3>
        <a:srgbClr val="003B57"/>
      </a:accent3>
      <a:accent4>
        <a:srgbClr val="007F7F"/>
      </a:accent4>
      <a:accent5>
        <a:srgbClr val="27A0CC"/>
      </a:accent5>
      <a:accent6>
        <a:srgbClr val="0E8242"/>
      </a:accent6>
      <a:hlink>
        <a:srgbClr val="3A799D"/>
      </a:hlink>
      <a:folHlink>
        <a:srgbClr val="D2366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for National Statistics Powerpoint Template v1-00.potx  -  Read-Only" id="{7175716B-1E18-4964-8759-B1EB48667239}" vid="{8B43B9C6-9A79-4D0D-A3A6-57DF7E7562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SharedContentType xmlns="Microsoft.SharePoint.Taxonomy.ContentTypeSync" SourceId="a7dd7a64-f5c5-4f30-b8c4-f5626f639d1b" ContentTypeId="0x0101009474F28905C5184CB892F1AFF07ACE7F" PreviousValue="false"/>
</file>

<file path=customXml/item2.xml><?xml version="1.0" encoding="utf-8"?>
<ct:contentTypeSchema xmlns:ct="http://schemas.microsoft.com/office/2006/metadata/contentType" xmlns:ma="http://schemas.microsoft.com/office/2006/metadata/properties/metaAttributes" ct:_="" ma:_="" ma:contentTypeName="ONS Project" ma:contentTypeID="0x0101009474F28905C5184CB892F1AFF07ACE7F005F71D7C8475F4B48958636B897F4D9D5" ma:contentTypeVersion="0" ma:contentTypeDescription="" ma:contentTypeScope="" ma:versionID="df821fae9434902e6106a87bc946fcde">
  <xsd:schema xmlns:xsd="http://www.w3.org/2001/XMLSchema" xmlns:xs="http://www.w3.org/2001/XMLSchema" xmlns:p="http://schemas.microsoft.com/office/2006/metadata/properties" xmlns:ns1="http://schemas.microsoft.com/sharepoint/v3" xmlns:ns3="e14115de-03ae-49b5-af01-31035404c456" xmlns:ns4="11db2dc9-1d1c-45eb-8b5b-ac58ae3319db" xmlns:ns5="37655e2e-3ff4-440c-aed8-80b3c3e7d4fa" targetNamespace="http://schemas.microsoft.com/office/2006/metadata/properties" ma:root="true" ma:fieldsID="247675b5aefce6a6a198e2175bcd024b" ns1:_="" ns3:_="" ns4:_="" ns5:_="">
    <xsd:import namespace="http://schemas.microsoft.com/sharepoint/v3"/>
    <xsd:import namespace="e14115de-03ae-49b5-af01-31035404c456"/>
    <xsd:import namespace="11db2dc9-1d1c-45eb-8b5b-ac58ae3319db"/>
    <xsd:import namespace="37655e2e-3ff4-440c-aed8-80b3c3e7d4fa"/>
    <xsd:element name="properties">
      <xsd:complexType>
        <xsd:sequence>
          <xsd:element name="documentManagement">
            <xsd:complexType>
              <xsd:all>
                <xsd:element ref="ns3:o5359087ad404c199aee74686ab194d3" minOccurs="0"/>
                <xsd:element ref="ns3:TaxCatchAll" minOccurs="0"/>
                <xsd:element ref="ns3:TaxCatchAllLabel" minOccurs="0"/>
                <xsd:element ref="ns4:RetentionDate" minOccurs="0"/>
                <xsd:element ref="ns4:Retention" minOccurs="0"/>
                <xsd:element ref="ns4:EDRMSOwner" minOccurs="0"/>
                <xsd:element ref="ns4:RetentionType" minOccurs="0"/>
                <xsd:element ref="ns3:TaxKeywordTaxHTField" minOccurs="0"/>
                <xsd:element ref="ns1:_dlc_Exempt" minOccurs="0"/>
                <xsd:element ref="ns1:_dlc_ExpireDateSaved" minOccurs="0"/>
                <xsd:element ref="ns1:_dlc_ExpireDate" minOccurs="0"/>
                <xsd:element ref="ns5:_dlc_DocId" minOccurs="0"/>
                <xsd:element ref="ns5:_dlc_DocIdUrl" minOccurs="0"/>
                <xsd:element ref="ns5: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8" nillable="true" ma:displayName="Exempt from Policy" ma:hidden="true" ma:internalName="_dlc_Exempt" ma:readOnly="true">
      <xsd:simpleType>
        <xsd:restriction base="dms:Unknown"/>
      </xsd:simpleType>
    </xsd:element>
    <xsd:element name="_dlc_ExpireDateSaved" ma:index="19" nillable="true" ma:displayName="Original Expiration Date" ma:hidden="true" ma:internalName="_dlc_ExpireDateSaved" ma:readOnly="true">
      <xsd:simpleType>
        <xsd:restriction base="dms:DateTime"/>
      </xsd:simpleType>
    </xsd:element>
    <xsd:element name="_dlc_ExpireDate" ma:index="2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14115de-03ae-49b5-af01-31035404c456" elementFormDefault="qualified">
    <xsd:import namespace="http://schemas.microsoft.com/office/2006/documentManagement/types"/>
    <xsd:import namespace="http://schemas.microsoft.com/office/infopath/2007/PartnerControls"/>
    <xsd:element name="o5359087ad404c199aee74686ab194d3" ma:index="7" ma:taxonomy="true" ma:internalName="o5359087ad404c199aee74686ab194d3" ma:taxonomyFieldName="RecordType" ma:displayName="Record Type" ma:readOnly="false" ma:default="" ma:fieldId="{85359087-ad40-4c19-9aee-74686ab194d3}" ma:sspId="a7dd7a64-f5c5-4f30-b8c4-f5626f639d1b" ma:termSetId="b7884471-767e-4886-9e04-df700fa96fc2" ma:anchorId="00000000-0000-0000-0000-000000000000" ma:open="false" ma:isKeyword="false">
      <xsd:complexType>
        <xsd:sequence>
          <xsd:element ref="pc:Terms" minOccurs="0" maxOccurs="1"/>
        </xsd:sequence>
      </xsd:complexType>
    </xsd:element>
    <xsd:element name="TaxCatchAll" ma:index="8" nillable="true" ma:displayName="Taxonomy Catch All Column" ma:hidden="true" ma:list="{30868ce5-7f07-4c2f-9c26-fb258ce74e1d}" ma:internalName="TaxCatchAll" ma:showField="CatchAllData" ma:web="b6493025-d3ae-41b1-a8f6-50fff004a9b6">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30868ce5-7f07-4c2f-9c26-fb258ce74e1d}" ma:internalName="TaxCatchAllLabel" ma:readOnly="true" ma:showField="CatchAllDataLabel" ma:web="b6493025-d3ae-41b1-a8f6-50fff004a9b6">
      <xsd:complexType>
        <xsd:complexContent>
          <xsd:extension base="dms:MultiChoiceLookup">
            <xsd:sequence>
              <xsd:element name="Value" type="dms:Lookup" maxOccurs="unbounded" minOccurs="0" nillable="true"/>
            </xsd:sequence>
          </xsd:extension>
        </xsd:complexContent>
      </xsd:complexType>
    </xsd:element>
    <xsd:element name="TaxKeywordTaxHTField" ma:index="16" nillable="true" ma:taxonomy="true" ma:internalName="TaxKeywordTaxHTField" ma:taxonomyFieldName="TaxKeyword" ma:displayName="Enterprise Keywords" ma:fieldId="{23f27201-bee3-471e-b2e7-b64fd8b7ca38}" ma:taxonomyMulti="true" ma:sspId="a7dd7a64-f5c5-4f30-b8c4-f5626f639d1b"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1db2dc9-1d1c-45eb-8b5b-ac58ae3319db" elementFormDefault="qualified">
    <xsd:import namespace="http://schemas.microsoft.com/office/2006/documentManagement/types"/>
    <xsd:import namespace="http://schemas.microsoft.com/office/infopath/2007/PartnerControls"/>
    <xsd:element name="RetentionDate" ma:index="12" nillable="true" ma:displayName="Retention Date" ma:format="DateOnly" ma:internalName="Retention_x0020_Date" ma:readOnly="false">
      <xsd:simpleType>
        <xsd:restriction base="dms:DateTime"/>
      </xsd:simpleType>
    </xsd:element>
    <xsd:element name="Retention" ma:index="13" nillable="true" ma:displayName="Retention" ma:default="0" ma:internalName="Retention" ma:readOnly="false">
      <xsd:simpleType>
        <xsd:restriction base="dms:Number"/>
      </xsd:simpleType>
    </xsd:element>
    <xsd:element name="EDRMSOwner" ma:index="14" nillable="true" ma:displayName="EDRMSOwner" ma:hidden="true" ma:internalName="EDRMSOwner" ma:readOnly="false">
      <xsd:simpleType>
        <xsd:restriction base="dms:Text"/>
      </xsd:simpleType>
    </xsd:element>
    <xsd:element name="RetentionType" ma:index="15" nillable="true" ma:displayName="Retention Type" ma:default="Notify" ma:internalName="Retention_x0020_Type" ma:readOnly="false">
      <xsd:simpleType>
        <xsd:restriction base="dms:Choice">
          <xsd:enumeration value="Notify"/>
          <xsd:enumeration value="Delete"/>
          <xsd:enumeration value="Declare"/>
        </xsd:restriction>
      </xsd:simpleType>
    </xsd:element>
  </xsd:schema>
  <xsd:schema xmlns:xsd="http://www.w3.org/2001/XMLSchema" xmlns:xs="http://www.w3.org/2001/XMLSchema" xmlns:dms="http://schemas.microsoft.com/office/2006/documentManagement/types" xmlns:pc="http://schemas.microsoft.com/office/infopath/2007/PartnerControls" targetNamespace="37655e2e-3ff4-440c-aed8-80b3c3e7d4fa" elementFormDefault="qualified">
    <xsd:import namespace="http://schemas.microsoft.com/office/2006/documentManagement/types"/>
    <xsd:import namespace="http://schemas.microsoft.com/office/infopath/2007/PartnerControls"/>
    <xsd:element name="_dlc_DocId" ma:index="21" nillable="true" ma:displayName="Document ID Value" ma:description="The value of the document ID assigned to this item." ma:internalName="_dlc_DocId" ma:readOnly="true">
      <xsd:simpleType>
        <xsd:restriction base="dms:Text"/>
      </xsd:simpleType>
    </xsd:element>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ONS Project</p:Name>
  <p:Description/>
  <p:Statement/>
  <p:PolicyItems>
    <p:PolicyItem featureId="Microsoft.Office.RecordsManagement.PolicyFeatures.Expiration" staticId="0x0101009474F28905C5184CB892F1AFF07ACE7F|2057524105" UniqueId="d2a256d9-2ae8-4bca-b0b4-4c45f6b7bd9f">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100</number>
                  <property>Retention_x0020_Date</property>
                  <period>years</period>
                </formula>
                <action type="action" id="ONS-RetentionAction"/>
              </data>
            </stages>
          </Schedule>
        </Schedules>
      </p:CustomData>
    </p:PolicyItem>
  </p:PolicyItems>
</p:Policy>
</file>

<file path=customXml/item5.xml><?xml version="1.0" encoding="utf-8"?>
<?mso-contentType ?>
<customXsn xmlns="http://schemas.microsoft.com/office/2006/metadata/customXsn">
  <xsnLocation/>
  <cached>True</cached>
  <openByDefault>True</openByDefault>
  <xsnScope/>
</customXsn>
</file>

<file path=customXml/item6.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7.xml><?xml version="1.0" encoding="utf-8"?>
<p:properties xmlns:p="http://schemas.microsoft.com/office/2006/metadata/properties" xmlns:xsi="http://www.w3.org/2001/XMLSchema-instance" xmlns:pc="http://schemas.microsoft.com/office/infopath/2007/PartnerControls">
  <documentManagement>
    <o5359087ad404c199aee74686ab194d3 xmlns="e14115de-03ae-49b5-af01-31035404c456">
      <Terms xmlns="http://schemas.microsoft.com/office/infopath/2007/PartnerControls">
        <TermInfo xmlns="http://schemas.microsoft.com/office/infopath/2007/PartnerControls">
          <TermName xmlns="http://schemas.microsoft.com/office/infopath/2007/PartnerControls">Meeting papers (inc. agendas minutes etc)</TermName>
          <TermId xmlns="http://schemas.microsoft.com/office/infopath/2007/PartnerControls">ce21491e-24bf-490d-8d19-382be1f405d0</TermId>
        </TermInfo>
      </Terms>
    </o5359087ad404c199aee74686ab194d3>
    <RetentionType xmlns="11db2dc9-1d1c-45eb-8b5b-ac58ae3319db">Notify</RetentionType>
    <TaxCatchAll xmlns="e14115de-03ae-49b5-af01-31035404c456">
      <Value>73</Value>
    </TaxCatchAll>
    <RetentionDate xmlns="11db2dc9-1d1c-45eb-8b5b-ac58ae3319db" xsi:nil="true"/>
    <Retention xmlns="11db2dc9-1d1c-45eb-8b5b-ac58ae3319db">0</Retention>
    <TaxKeywordTaxHTField xmlns="e14115de-03ae-49b5-af01-31035404c456">
      <Terms xmlns="http://schemas.microsoft.com/office/infopath/2007/PartnerControls"/>
    </TaxKeywordTaxHTField>
    <EDRMSOwner xmlns="11db2dc9-1d1c-45eb-8b5b-ac58ae3319db" xsi:nil="true"/>
    <_dlc_DocId xmlns="37655e2e-3ff4-440c-aed8-80b3c3e7d4fa">D5PZWENCX5VS-1797289432-171</_dlc_DocId>
    <_dlc_DocIdUrl xmlns="37655e2e-3ff4-440c-aed8-80b3c3e7d4fa">
      <Url>https://share.sp.ons.statistics.gov.uk/sites/ito/DSTPMO/_layouts/15/DocIdRedir.aspx?ID=D5PZWENCX5VS-1797289432-171</Url>
      <Description>D5PZWENCX5VS-1797289432-171</Description>
    </_dlc_DocIdUrl>
  </documentManagement>
</p:properties>
</file>

<file path=customXml/itemProps1.xml><?xml version="1.0" encoding="utf-8"?>
<ds:datastoreItem xmlns:ds="http://schemas.openxmlformats.org/officeDocument/2006/customXml" ds:itemID="{F715CCC0-9831-4F55-A21E-D7BE5ECC37EF}">
  <ds:schemaRefs>
    <ds:schemaRef ds:uri="Microsoft.SharePoint.Taxonomy.ContentTypeSync"/>
  </ds:schemaRefs>
</ds:datastoreItem>
</file>

<file path=customXml/itemProps2.xml><?xml version="1.0" encoding="utf-8"?>
<ds:datastoreItem xmlns:ds="http://schemas.openxmlformats.org/officeDocument/2006/customXml" ds:itemID="{9F7AFF30-D124-4AD1-8C43-94CCDB544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4115de-03ae-49b5-af01-31035404c456"/>
    <ds:schemaRef ds:uri="11db2dc9-1d1c-45eb-8b5b-ac58ae3319db"/>
    <ds:schemaRef ds:uri="37655e2e-3ff4-440c-aed8-80b3c3e7d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8FD334-05C8-4EE9-A360-41502A017C33}">
  <ds:schemaRefs>
    <ds:schemaRef ds:uri="http://schemas.microsoft.com/sharepoint/v3/contenttype/forms"/>
  </ds:schemaRefs>
</ds:datastoreItem>
</file>

<file path=customXml/itemProps4.xml><?xml version="1.0" encoding="utf-8"?>
<ds:datastoreItem xmlns:ds="http://schemas.openxmlformats.org/officeDocument/2006/customXml" ds:itemID="{753F054C-840C-416E-B8FC-74484AAF61BD}">
  <ds:schemaRefs>
    <ds:schemaRef ds:uri="office.server.policy"/>
  </ds:schemaRefs>
</ds:datastoreItem>
</file>

<file path=customXml/itemProps5.xml><?xml version="1.0" encoding="utf-8"?>
<ds:datastoreItem xmlns:ds="http://schemas.openxmlformats.org/officeDocument/2006/customXml" ds:itemID="{23007399-BB62-4968-8A4C-91ED688C5751}">
  <ds:schemaRefs>
    <ds:schemaRef ds:uri="http://schemas.microsoft.com/office/2006/metadata/customXsn"/>
  </ds:schemaRefs>
</ds:datastoreItem>
</file>

<file path=customXml/itemProps6.xml><?xml version="1.0" encoding="utf-8"?>
<ds:datastoreItem xmlns:ds="http://schemas.openxmlformats.org/officeDocument/2006/customXml" ds:itemID="{7A94A377-554B-4841-BAA1-6595F786DC89}">
  <ds:schemaRefs>
    <ds:schemaRef ds:uri="http://schemas.microsoft.com/sharepoint/events"/>
  </ds:schemaRefs>
</ds:datastoreItem>
</file>

<file path=customXml/itemProps7.xml><?xml version="1.0" encoding="utf-8"?>
<ds:datastoreItem xmlns:ds="http://schemas.openxmlformats.org/officeDocument/2006/customXml" ds:itemID="{F0D25E3D-49DF-4AA1-90C1-C73B5E6661F5}">
  <ds:schemaRefs>
    <ds:schemaRef ds:uri="http://schemas.microsoft.com/office/2006/metadata/properties"/>
    <ds:schemaRef ds:uri="11db2dc9-1d1c-45eb-8b5b-ac58ae3319db"/>
    <ds:schemaRef ds:uri="e14115de-03ae-49b5-af01-31035404c456"/>
    <ds:schemaRef ds:uri="http://purl.org/dc/terms/"/>
    <ds:schemaRef ds:uri="37655e2e-3ff4-440c-aed8-80b3c3e7d4fa"/>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2322</TotalTime>
  <Words>3562</Words>
  <Application>Microsoft Office PowerPoint</Application>
  <PresentationFormat>Widescreen</PresentationFormat>
  <Paragraphs>327</Paragraphs>
  <Slides>47</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ONS</vt:lpstr>
      <vt:lpstr>RAP in DAP  Reproducible Analytical Pipelines in practice  </vt:lpstr>
      <vt:lpstr>What is RAP?</vt:lpstr>
      <vt:lpstr>“The Reproducible Analytical Pipeline (RAP) is a methodology for automating the bulk of steps involved in creating a statistical report”</vt:lpstr>
      <vt:lpstr>Current processes</vt:lpstr>
      <vt:lpstr>RAP – good practices</vt:lpstr>
      <vt:lpstr>Existing material</vt:lpstr>
      <vt:lpstr>Today’s session</vt:lpstr>
      <vt:lpstr>RAP in DAP</vt:lpstr>
      <vt:lpstr>CDSW (dev n test)</vt:lpstr>
      <vt:lpstr>2.Clear structure layout</vt:lpstr>
      <vt:lpstr>Level 2: Coding standards</vt:lpstr>
      <vt:lpstr>Clean Code</vt:lpstr>
      <vt:lpstr>Name it Appropriately</vt:lpstr>
      <vt:lpstr>Don’t be Misleading </vt:lpstr>
      <vt:lpstr>Distinct and Meaningful</vt:lpstr>
      <vt:lpstr>Cut Down Comments</vt:lpstr>
      <vt:lpstr>3.Version control</vt:lpstr>
      <vt:lpstr>Level 3: Version Control</vt:lpstr>
      <vt:lpstr>PowerPoint Presentation</vt:lpstr>
      <vt:lpstr>PowerPoint Presentation</vt:lpstr>
      <vt:lpstr>4.Reusable functions</vt:lpstr>
      <vt:lpstr>Level 4: Reusable Functions</vt:lpstr>
      <vt:lpstr>PowerPoint Presentation</vt:lpstr>
      <vt:lpstr>“The first rule of functions is that they should be small. The second rule of functions is that they should be smaller than that.”</vt:lpstr>
      <vt:lpstr>PowerPoint Presentation</vt:lpstr>
      <vt:lpstr>“Functions should do one thing. They should do it well. They should do it only.”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don’t write that way to start.  I don’t think anyone could.”</vt:lpstr>
      <vt:lpstr>5.Packaged Code</vt:lpstr>
      <vt:lpstr>Level 5: Packaged Code</vt:lpstr>
      <vt:lpstr>Purpose</vt:lpstr>
      <vt:lpstr>How does this apply to RAP?</vt:lpstr>
      <vt:lpstr>Creating a package</vt:lpstr>
      <vt:lpstr>6.Testing</vt:lpstr>
      <vt:lpstr>Level 6a: Fully Tested Package</vt:lpstr>
      <vt:lpstr>What is Unit Testing?</vt:lpstr>
      <vt:lpstr>Why Unit Test?</vt:lpstr>
      <vt:lpstr>Level 6b : CI and Build</vt:lpstr>
      <vt:lpstr>How could we improve our testing?</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digital services and technology</dc:title>
  <dc:creator>Andy Budd</dc:creator>
  <cp:lastModifiedBy> </cp:lastModifiedBy>
  <cp:revision>170</cp:revision>
  <dcterms:created xsi:type="dcterms:W3CDTF">2018-07-16T11:41:44Z</dcterms:created>
  <dcterms:modified xsi:type="dcterms:W3CDTF">2019-12-17T11:46:24Z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0x0101009474F28905C5184CB892F1AFF07ACE7F005F71D7C8475F4B48958636B897F4D9D5</vt:lpwstr>
  </property>
  <property fmtid="{D5CDD505-2E9C-101B-9397-08002B2CF9AE}" pid="3" name="_dlc_policyId">
    <vt:lpwstr>0x0101009474F28905C5184CB892F1AFF07ACE7F|2057524105</vt:lpwstr>
  </property>
  <property fmtid="{D5CDD505-2E9C-101B-9397-08002B2CF9AE}" pid="4" name="ItemRetentionFormula">
    <vt:lpwstr>&lt;formula id="Microsoft.Office.RecordsManagement.PolicyFeatures.Expiration.Formula.BuiltIn"&gt;&lt;number&gt;100&lt;/number&gt;&lt;property&gt;Retention_x005f_x0020_Date&lt;/property&gt;&lt;period&gt;years&lt;/period&gt;&lt;/formula&gt;</vt:lpwstr>
  </property>
  <property fmtid="{D5CDD505-2E9C-101B-9397-08002B2CF9AE}" pid="5" name="_dlc_DocIdItemGuid">
    <vt:lpwstr>98b747f3-1995-4214-8a84-662cd52dfdee</vt:lpwstr>
  </property>
  <property fmtid="{D5CDD505-2E9C-101B-9397-08002B2CF9AE}" pid="6" name="RecordType">
    <vt:lpwstr>73;#Meeting papers (inc. agendas minutes etc)|ce21491e-24bf-490d-8d19-382be1f405d0</vt:lpwstr>
  </property>
  <property fmtid="{D5CDD505-2E9C-101B-9397-08002B2CF9AE}" pid="7" name="TaxCatchAll">
    <vt:lpwstr>4;#Programme and Project|96356c75-f26d-45f0-a4b1-e809250f704c</vt:lpwstr>
  </property>
  <property fmtid="{D5CDD505-2E9C-101B-9397-08002B2CF9AE}" pid="8" name="Enterprise Keywords">
    <vt:lpwstr/>
  </property>
  <property fmtid="{D5CDD505-2E9C-101B-9397-08002B2CF9AE}" pid="9" name="TaxKeyword">
    <vt:lpwstr/>
  </property>
</Properties>
</file>