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666666"/>
    <a:srgbClr val="CCCCCC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7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3" Type="http://schemas.openxmlformats.org/officeDocument/2006/relationships/image" Target="../media/image1.png"/><Relationship Id="rId4" Type="http://schemas.openxmlformats.org/officeDocument/2006/relationships/tags" Target="../tags/tag3.xml"/><Relationship Id="rId5" Type="http://schemas.openxmlformats.org/officeDocument/2006/relationships/tags" Target="../tags/tag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56625" y="4763135"/>
            <a:ext cx="302895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56625" y="4763135"/>
            <a:ext cx="302895" cy="302895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单击此处添加标题</a:t>
            </a:r>
            <a:endParaRPr lang="en-US" noProof="0" dirty="0"/>
          </a:p>
        </p:txBody>
      </p:sp>
      <p:sp>
        <p:nvSpPr>
          <p:cNvPr id="8" name="Text Placeholder 42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单击此处添加副标题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单击此处添加标题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单击此处添加副标题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单击编辑母版样式</a:t>
            </a:r>
            <a:endParaRPr lang="en-US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/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6625" y="4763135"/>
            <a:ext cx="302895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725" y="701040"/>
            <a:ext cx="3433445" cy="16262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4800" kern="1200" baseline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GB">
                <a:sym typeface="+mn-ea"/>
              </a:rPr>
              <a:t>点击改标题</a:t>
            </a:r>
            <a:r>
              <a:rPr>
                <a:sym typeface="+mn-ea"/>
              </a:rPr>
              <a:t> 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(2 </a:t>
            </a:r>
            <a:r>
              <a:rPr lang="zh-CN" altLang="en-GB" dirty="0"/>
              <a:t>行</a:t>
            </a:r>
            <a:r>
              <a:rPr lang="en-GB" dirty="0"/>
              <a:t>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535673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zh-CN" altLang="en-GB" dirty="0">
                <a:sym typeface="+mn-ea"/>
              </a:rPr>
              <a:t>点击修改</a:t>
            </a:r>
            <a:r>
              <a:rPr lang="zh-CN" altLang="en-US" dirty="0">
                <a:sym typeface="+mn-ea"/>
              </a:rPr>
              <a:t>作者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小标题</a:t>
            </a:r>
            <a:endParaRPr lang="zh-CN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 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4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1920875" y="1327150"/>
            <a:ext cx="6693535" cy="1244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GB" sz="4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</a:t>
            </a:r>
            <a:r>
              <a:rPr lang="zh-CN" altLang="en-GB" sz="4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修改标题</a:t>
            </a:r>
            <a:r>
              <a:rPr 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GB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2524706" y="288428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zh-CN" altLang="en-GB" dirty="0">
                <a:sym typeface="+mn-ea"/>
              </a:rPr>
              <a:t>点击修改</a:t>
            </a:r>
            <a:r>
              <a:rPr lang="zh-CN" altLang="en-US" dirty="0"/>
              <a:t>作者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830" y="1634490"/>
            <a:ext cx="3909695" cy="1597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4800" kern="1200" baseline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GB">
                <a:sym typeface="+mn-ea"/>
              </a:rPr>
              <a:t>点击</a:t>
            </a:r>
            <a:r>
              <a:rPr lang="zh-CN" altLang="en-GB">
                <a:sym typeface="+mn-ea"/>
              </a:rPr>
              <a:t>修改标题</a:t>
            </a:r>
            <a:r>
              <a:rPr>
                <a:sym typeface="+mn-ea"/>
              </a:rPr>
              <a:t> </a:t>
            </a:r>
            <a:r>
              <a:rPr>
                <a:sym typeface="+mn-ea"/>
              </a:rPr>
              <a:t> </a:t>
            </a:r>
            <a:br>
              <a:rPr>
                <a:sym typeface="+mn-ea"/>
              </a:rPr>
            </a:br>
            <a:r>
              <a:rPr>
                <a:sym typeface="+mn-ea"/>
              </a:rPr>
              <a:t>(2 </a:t>
            </a:r>
            <a:r>
              <a:rPr lang="zh-CN" altLang="en-GB">
                <a:sym typeface="+mn-ea"/>
              </a:rPr>
              <a:t>行</a:t>
            </a:r>
            <a:r>
              <a:rPr>
                <a:sym typeface="+mn-ea"/>
              </a:rPr>
              <a:t>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341015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zh-CN" altLang="en-GB" dirty="0">
                <a:sym typeface="+mn-ea"/>
              </a:rPr>
              <a:t>点击修改</a:t>
            </a:r>
            <a:r>
              <a:rPr lang="zh-CN" altLang="en-US" dirty="0">
                <a:sym typeface="+mn-ea"/>
              </a:rPr>
              <a:t>作者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小标题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© 2023 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  <a:t>2023</a:t>
            </a:r>
            <a:endParaRPr lang="en-US" sz="800" noProof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Nokia Pure Text Light" panose="020B0304040602060303" pitchFamily="34" charset="0"/>
              </a:rPr>
            </a:fld>
            <a:endParaRPr lang="en-US" sz="800" noProof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Nokia Pure Text Light" panose="020B0304040602060303" pitchFamily="34" charset="0"/>
            </a:endParaRPr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>
          <a:xfrm>
            <a:off x="0" y="3841001"/>
            <a:ext cx="3433727" cy="365760"/>
          </a:xfrm>
        </p:spPr>
        <p:txBody>
          <a:bodyPr/>
          <a:lstStyle/>
          <a:p>
            <a:pPr>
              <a:defRPr sz="4000"/>
            </a:pPr>
            <a:r>
              <a:t>逻辑学基础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形式逻辑的应用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形式逻辑可以应用于数学、计算机科学、人工智能等领域。</a:t>
            </a:r>
          </a:p>
          <a:p>
            <a:pPr>
              <a:buFont typeface="+mj-lt"/>
              <a:buChar char="•"/>
            </a:pPr>
            <a:r>
              <a:t>形式逻辑可以用来描述和分析复杂的逻辑关系和推理过程。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命题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命题是陈述句，可以判断为真或假的陈述。</a:t>
            </a:r>
          </a:p>
          <a:p>
            <a:pPr>
              <a:buFont typeface="+mj-lt"/>
              <a:buChar char="•"/>
            </a:pPr>
            <a:r>
              <a:t>命题可以用符号表示，如P、Q、R等。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逻辑运算符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与运算：∧（合取）</a:t>
            </a:r>
          </a:p>
          <a:p>
            <a:pPr>
              <a:buFont typeface="+mj-lt"/>
              <a:buChar char="•"/>
            </a:pPr>
            <a:r>
              <a:t>或运算：∨（析取）</a:t>
            </a:r>
          </a:p>
          <a:p>
            <a:pPr>
              <a:buFont typeface="+mj-lt"/>
              <a:buChar char="•"/>
            </a:pPr>
            <a:r>
              <a:t>非运算：¬（否定）</a:t>
            </a:r>
          </a:p>
          <a:p>
            <a:pPr>
              <a:buFont typeface="+mj-lt"/>
              <a:buChar char="•"/>
            </a:pPr>
            <a:r>
              <a:t>条件运算：→（蕴含）</a:t>
            </a:r>
          </a:p>
          <a:p>
            <a:pPr>
              <a:buFont typeface="+mj-lt"/>
              <a:buChar char="•"/>
            </a:pPr>
            <a:r>
              <a:t>双条件运算：↔（等价）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真值表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真值表用来列出命题在不同情况下的真假值。</a:t>
            </a:r>
          </a:p>
          <a:p>
            <a:pPr>
              <a:buFont typeface="+mj-lt"/>
              <a:buChar char="•"/>
            </a:pPr>
            <a:r>
              <a:t>真值表可以用来验证逻辑运算的正确性。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谓词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谓词是带有变量的命题。</a:t>
            </a:r>
          </a:p>
          <a:p>
            <a:pPr>
              <a:buFont typeface="+mj-lt"/>
              <a:buChar char="•"/>
            </a:pPr>
            <a:r>
              <a:t>谓词可以用符号表示，如P(x)、Q(x, y)等。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量词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全称量词：∀（对于所有）</a:t>
            </a:r>
          </a:p>
          <a:p>
            <a:pPr>
              <a:buFont typeface="+mj-lt"/>
              <a:buChar char="•"/>
            </a:pPr>
            <a:r>
              <a:t>存在量词：∃（存在）</a:t>
            </a:r>
          </a:p>
          <a:p>
            <a:pPr>
              <a:buFont typeface="+mj-lt"/>
              <a:buChar char="•"/>
            </a:pPr>
            <a:r>
              <a:t>量词可以用来描述谓词在不同变量取值下的真假性。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谓词逻辑的推理规则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全称推理规则：∀xP(x) → P(a)（对于所有x，如果P(x)成立，则P(a)成立）</a:t>
            </a:r>
          </a:p>
          <a:p>
            <a:pPr>
              <a:buFont typeface="+mj-lt"/>
              <a:buChar char="•"/>
            </a:pPr>
            <a:r>
              <a:t>存在推理规则：P(a) → ∃xP(x)（如果P(a)成立，则存在x使得P(x)成立）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范式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范式是命题逻辑中的标准形式。</a:t>
            </a:r>
          </a:p>
          <a:p>
            <a:pPr>
              <a:buFont typeface="+mj-lt"/>
              <a:buChar char="•"/>
            </a:pPr>
            <a:r>
              <a:t>主范式：合取范式（CNF）和析取范式（DNF）</a:t>
            </a:r>
          </a:p>
          <a:p>
            <a:pPr>
              <a:buFont typeface="+mj-lt"/>
              <a:buChar char="•"/>
            </a:pPr>
            <a:r>
              <a:t>合取范式：多个子句的合取</a:t>
            </a:r>
          </a:p>
          <a:p>
            <a:pPr>
              <a:buFont typeface="+mj-lt"/>
              <a:buChar char="•"/>
            </a:pPr>
            <a:r>
              <a:t>析取范式：多个子句的析取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形式推理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形式推理是通过逻辑规则和推理规则进行的推理过程。</a:t>
            </a:r>
          </a:p>
          <a:p>
            <a:pPr>
              <a:buFont typeface="+mj-lt"/>
              <a:buChar char="•"/>
            </a:pPr>
            <a:r>
              <a:t>形式推理可以用来证明命题的有效性。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3" baseType="lpstr">
      <vt:lpstr>Arial</vt:lpstr>
      <vt:lpstr>宋体</vt:lpstr>
      <vt:lpstr>Wingdings</vt:lpstr>
      <vt:lpstr>Nokia Pure Text Light</vt:lpstr>
      <vt:lpstr>Segoe Print</vt:lpstr>
      <vt:lpstr>微软雅黑</vt:lpstr>
      <vt:lpstr>Nokia Pure Text Light</vt:lpstr>
      <vt:lpstr>Yu Gothic UI Light</vt:lpstr>
      <vt:lpstr>Nokia Pure Text</vt:lpstr>
      <vt:lpstr>DejaVu Math TeX Gyre</vt:lpstr>
      <vt:lpstr>Arial Unicode MS</vt:lpstr>
      <vt:lpstr>Calibri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12</cp:revision>
  <dcterms:created xsi:type="dcterms:W3CDTF">2023-02-07T12:20:00Z</dcterms:created>
  <dcterms:modified xsi:type="dcterms:W3CDTF">2023-08-03T14:45:21Z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B6FFF5B025204741A946C788B1A450C2_12</vt:lpwstr>
  </property>
  <property fmtid="{D5CDD505-2E9C-101B-9397-08002B2CF9AE}" pid="3" name="KSOProductBuildVer">
    <vt:lpwstr>2052-11.1.0.14309</vt:lpwstr>
  </property>
</Properties>
</file>