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6" r:id="rId10"/>
    <p:sldId id="268" r:id="rId11"/>
    <p:sldId id="27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 panose="02040805050506020204"/>
        <a:ea typeface="Iowan Old Style" panose="02040805050506020204"/>
        <a:cs typeface="Iowan Old Style" panose="02040805050506020204"/>
        <a:sym typeface="Iowan Old Style" panose="02040805050506020204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 panose="02040805050506020204"/>
        <a:ea typeface="Iowan Old Style" panose="02040805050506020204"/>
        <a:cs typeface="Iowan Old Style" panose="02040805050506020204"/>
        <a:sym typeface="Iowan Old Style" panose="02040805050506020204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 panose="02040805050506020204"/>
        <a:ea typeface="Iowan Old Style" panose="02040805050506020204"/>
        <a:cs typeface="Iowan Old Style" panose="02040805050506020204"/>
        <a:sym typeface="Iowan Old Style" panose="02040805050506020204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 panose="02040805050506020204"/>
        <a:ea typeface="Iowan Old Style" panose="02040805050506020204"/>
        <a:cs typeface="Iowan Old Style" panose="02040805050506020204"/>
        <a:sym typeface="Iowan Old Style" panose="02040805050506020204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 panose="02040805050506020204"/>
        <a:ea typeface="Iowan Old Style" panose="02040805050506020204"/>
        <a:cs typeface="Iowan Old Style" panose="02040805050506020204"/>
        <a:sym typeface="Iowan Old Style" panose="02040805050506020204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 panose="02040805050506020204"/>
        <a:ea typeface="Iowan Old Style" panose="02040805050506020204"/>
        <a:cs typeface="Iowan Old Style" panose="02040805050506020204"/>
        <a:sym typeface="Iowan Old Style" panose="02040805050506020204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 panose="02040805050506020204"/>
        <a:ea typeface="Iowan Old Style" panose="02040805050506020204"/>
        <a:cs typeface="Iowan Old Style" panose="02040805050506020204"/>
        <a:sym typeface="Iowan Old Style" panose="02040805050506020204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 panose="02040805050506020204"/>
        <a:ea typeface="Iowan Old Style" panose="02040805050506020204"/>
        <a:cs typeface="Iowan Old Style" panose="02040805050506020204"/>
        <a:sym typeface="Iowan Old Style" panose="02040805050506020204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 panose="02040805050506020204"/>
        <a:ea typeface="Iowan Old Style" panose="02040805050506020204"/>
        <a:cs typeface="Iowan Old Style" panose="02040805050506020204"/>
        <a:sym typeface="Iowan Old Style" panose="02040805050506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线条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标题文本"/>
          <p:cNvSpPr txBox="1"/>
          <p:nvPr>
            <p:ph type="title" hasCustomPrompt="1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half" idx="1" hasCustomPrompt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2080416" y="9189156"/>
            <a:ext cx="317501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b="1" i="0" spc="0">
                <a:solidFill>
                  <a:srgbClr val="E4E4E4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r>
              <a:t>“</a:t>
            </a:r>
          </a:p>
        </p:txBody>
      </p:sp>
      <p:sp>
        <p:nvSpPr>
          <p:cNvPr id="102" name="在此键入引文。"/>
          <p:cNvSpPr txBox="1"/>
          <p:nvPr>
            <p:ph type="body" sz="quarter" idx="13" hasCustomPrompt="1"/>
          </p:nvPr>
        </p:nvSpPr>
        <p:spPr>
          <a:xfrm>
            <a:off x="1943100" y="3870536"/>
            <a:ext cx="104902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03" name="-Johnny Appleseed"/>
          <p:cNvSpPr txBox="1"/>
          <p:nvPr>
            <p:ph type="body" sz="quarter" idx="14" hasCustomPrompt="1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 i="1">
                <a:solidFill>
                  <a:srgbClr val="6B6D6D"/>
                </a:solidFill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矩形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</a:p>
        </p:txBody>
      </p:sp>
      <p:sp>
        <p:nvSpPr>
          <p:cNvPr id="23" name="线条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 hasCustomPrompt="1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 hasCustomPrompt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 hasCustomPrompt="1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2075329" y="9189156"/>
            <a:ext cx="317501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42" name="线条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 hasCustomPrompt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线条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线条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2" name="线条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标题文本"/>
          <p:cNvSpPr txBox="1"/>
          <p:nvPr>
            <p:ph type="title" hasCustomPrompt="1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sz="half" idx="1" hasCustomPrompt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i="1" spc="28"/>
            </a:lvl1pPr>
            <a:lvl2pPr marL="0" indent="0">
              <a:spcBef>
                <a:spcPts val="1400"/>
              </a:spcBef>
              <a:buSzTx/>
              <a:buFontTx/>
              <a:buNone/>
              <a:defRPr sz="2800" i="1" spc="28"/>
            </a:lvl2pPr>
            <a:lvl3pPr marL="0" indent="0">
              <a:spcBef>
                <a:spcPts val="1400"/>
              </a:spcBef>
              <a:buSzTx/>
              <a:buFontTx/>
              <a:buNone/>
              <a:defRPr sz="2800" i="1" spc="28"/>
            </a:lvl3pPr>
            <a:lvl4pPr marL="0" indent="0">
              <a:spcBef>
                <a:spcPts val="1400"/>
              </a:spcBef>
              <a:buSzTx/>
              <a:buFontTx/>
              <a:buNone/>
              <a:defRPr sz="2800" i="1" spc="28"/>
            </a:lvl4pPr>
            <a:lvl5pPr marL="0" indent="0">
              <a:spcBef>
                <a:spcPts val="1400"/>
              </a:spcBef>
              <a:buSzTx/>
              <a:buFontTx/>
              <a:buNone/>
              <a:defRPr sz="2800" i="1" spc="28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72911" y="91948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i="0" spc="0">
                <a:solidFill>
                  <a:srgbClr val="747676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 panose="02020502070401020303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 panose="02020502070401020303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 panose="02020502070401020303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 panose="02020502070401020303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 panose="02020502070401020303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 panose="02020502070401020303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 panose="02020502070401020303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 panose="02020502070401020303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 panose="02020502070401020303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 panose="05020102010704020609"/>
        <a:buChar char="➤"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 panose="02040805050506020204"/>
          <a:ea typeface="Iowan Old Style" panose="02040805050506020204"/>
          <a:cs typeface="Iowan Old Style" panose="02040805050506020204"/>
          <a:sym typeface="Iowan Old Style" panose="02040805050506020204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 panose="05020102010704020609"/>
        <a:buChar char="➤"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 panose="02040805050506020204"/>
          <a:ea typeface="Iowan Old Style" panose="02040805050506020204"/>
          <a:cs typeface="Iowan Old Style" panose="02040805050506020204"/>
          <a:sym typeface="Iowan Old Style" panose="02040805050506020204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 panose="05020102010704020609"/>
        <a:buChar char="➤"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 panose="02040805050506020204"/>
          <a:ea typeface="Iowan Old Style" panose="02040805050506020204"/>
          <a:cs typeface="Iowan Old Style" panose="02040805050506020204"/>
          <a:sym typeface="Iowan Old Style" panose="02040805050506020204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 panose="05020102010704020609"/>
        <a:buChar char="➤"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 panose="02040805050506020204"/>
          <a:ea typeface="Iowan Old Style" panose="02040805050506020204"/>
          <a:cs typeface="Iowan Old Style" panose="02040805050506020204"/>
          <a:sym typeface="Iowan Old Style" panose="02040805050506020204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 panose="05020102010704020609"/>
        <a:buChar char="➤"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 panose="02040805050506020204"/>
          <a:ea typeface="Iowan Old Style" panose="02040805050506020204"/>
          <a:cs typeface="Iowan Old Style" panose="02040805050506020204"/>
          <a:sym typeface="Iowan Old Style" panose="02040805050506020204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 panose="05020102010704020609"/>
        <a:buChar char="➤"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 panose="02040805050506020204"/>
          <a:ea typeface="Iowan Old Style" panose="02040805050506020204"/>
          <a:cs typeface="Iowan Old Style" panose="02040805050506020204"/>
          <a:sym typeface="Iowan Old Style" panose="02040805050506020204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 panose="05020102010704020609"/>
        <a:buChar char="➤"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 panose="02040805050506020204"/>
          <a:ea typeface="Iowan Old Style" panose="02040805050506020204"/>
          <a:cs typeface="Iowan Old Style" panose="02040805050506020204"/>
          <a:sym typeface="Iowan Old Style" panose="02040805050506020204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 panose="05020102010704020609"/>
        <a:buChar char="➤"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 panose="02040805050506020204"/>
          <a:ea typeface="Iowan Old Style" panose="02040805050506020204"/>
          <a:cs typeface="Iowan Old Style" panose="02040805050506020204"/>
          <a:sym typeface="Iowan Old Style" panose="02040805050506020204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 panose="05020102010704020609"/>
        <a:buChar char="➤"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 panose="02040805050506020204"/>
          <a:ea typeface="Iowan Old Style" panose="02040805050506020204"/>
          <a:cs typeface="Iowan Old Style" panose="02040805050506020204"/>
          <a:sym typeface="Iowan Old Style" panose="02040805050506020204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个人日记网站"/>
          <p:cNvSpPr txBox="1"/>
          <p:nvPr>
            <p:ph type="ctrTitle"/>
          </p:nvPr>
        </p:nvSpPr>
        <p:spPr>
          <a:xfrm>
            <a:off x="482600" y="444500"/>
            <a:ext cx="11861800" cy="5181600"/>
          </a:xfrm>
          <a:prstGeom prst="rect">
            <a:avLst/>
          </a:prstGeom>
        </p:spPr>
        <p:txBody>
          <a:bodyPr/>
          <a:lstStyle>
            <a:lvl1pPr>
              <a:defRPr>
                <a:latin typeface="宋体-简" panose="02010600040101010101" charset="-122"/>
                <a:ea typeface="宋体-简" panose="02010600040101010101" charset="-122"/>
                <a:cs typeface="宋体-简" panose="02010600040101010101" charset="-122"/>
                <a:sym typeface="宋体-简" panose="02010600040101010101" charset="-122"/>
              </a:defRPr>
            </a:lvl1pPr>
          </a:lstStyle>
          <a:p>
            <a:r>
              <a:t>个人日记网站</a:t>
            </a:r>
          </a:p>
        </p:txBody>
      </p:sp>
      <p:sp>
        <p:nvSpPr>
          <p:cNvPr id="129" name="author : 杨旭东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  <a:defRPr sz="2000"/>
            </a:pPr>
            <a:r>
              <a:t>author : 杨旭东</a:t>
            </a:r>
          </a:p>
          <a:p>
            <a:pPr algn="r">
              <a:lnSpc>
                <a:spcPct val="100000"/>
              </a:lnSpc>
              <a:defRPr sz="2000"/>
            </a:pPr>
            <a:r>
              <a:t>E-mail : </a:t>
            </a:r>
            <a:r>
              <a:rPr u="sng"/>
              <a:t>yang.xudong@outlook.com</a:t>
            </a:r>
            <a:endParaRPr u="sng"/>
          </a:p>
          <a:p>
            <a:pPr algn="r">
              <a:lnSpc>
                <a:spcPct val="100000"/>
              </a:lnSpc>
              <a:defRPr sz="2000"/>
            </a:pPr>
            <a:r>
              <a:t>GitHub : Stuart Yang</a:t>
            </a:r>
          </a:p>
        </p:txBody>
      </p:sp>
      <p:sp>
        <p:nvSpPr>
          <p:cNvPr id="130" name="线条"/>
          <p:cNvSpPr/>
          <p:nvPr>
            <p:ph type="body" idx="13"/>
          </p:nvPr>
        </p:nvSpPr>
        <p:spPr>
          <a:xfrm flipH="1">
            <a:off x="292097" y="5587999"/>
            <a:ext cx="4" cy="124102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谢谢观看，再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谢谢观看，再见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三年我学会了什么？…"/>
          <p:cNvSpPr txBox="1"/>
          <p:nvPr>
            <p:ph type="body" idx="13"/>
          </p:nvPr>
        </p:nvSpPr>
        <p:spPr>
          <a:xfrm>
            <a:off x="1943100" y="3870536"/>
            <a:ext cx="10490200" cy="2108201"/>
          </a:xfrm>
          <a:prstGeom prst="rect">
            <a:avLst/>
          </a:prstGeom>
        </p:spPr>
        <p:txBody>
          <a:bodyPr/>
          <a:lstStyle/>
          <a:p>
            <a:pPr marL="572770" indent="-572770">
              <a:buSzPct val="75000"/>
              <a:buFont typeface="Zapf Dingbats" panose="05020102010704020609"/>
              <a:buChar char="-"/>
              <a:defRPr sz="3000"/>
            </a:pPr>
            <a:r>
              <a:t>三年我学会了什么？</a:t>
            </a:r>
          </a:p>
          <a:p>
            <a:pPr marL="572770" indent="-572770">
              <a:buSzPct val="75000"/>
              <a:buFont typeface="Zapf Dingbats" panose="05020102010704020609"/>
              <a:buChar char="-"/>
              <a:defRPr sz="3000"/>
            </a:pPr>
            <a:r>
              <a:t>我该如何为自己的大学完美的画一个句号？</a:t>
            </a:r>
          </a:p>
          <a:p>
            <a:pPr marL="572770" indent="-572770">
              <a:buSzPct val="75000"/>
              <a:buFont typeface="Zapf Dingbats" panose="05020102010704020609"/>
              <a:buChar char="-"/>
              <a:defRPr sz="3000"/>
            </a:pPr>
            <a:r>
              <a:t>我能给互联网回馈什么？</a:t>
            </a:r>
          </a:p>
        </p:txBody>
      </p:sp>
      <p:sp>
        <p:nvSpPr>
          <p:cNvPr id="133" name="-反思自己"/>
          <p:cNvSpPr txBox="1"/>
          <p:nvPr>
            <p:ph type="body" idx="14"/>
          </p:nvPr>
        </p:nvSpPr>
        <p:spPr>
          <a:xfrm>
            <a:off x="1943100" y="7772400"/>
            <a:ext cx="10490200" cy="952500"/>
          </a:xfrm>
          <a:prstGeom prst="rect">
            <a:avLst/>
          </a:prstGeom>
        </p:spPr>
        <p:txBody>
          <a:bodyPr/>
          <a:lstStyle/>
          <a:p>
            <a:r>
              <a:t>-反思自己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1.我要什么样子的界面？是华丽吗？…"/>
          <p:cNvSpPr txBox="1"/>
          <p:nvPr>
            <p:ph type="body" idx="13"/>
          </p:nvPr>
        </p:nvSpPr>
        <p:spPr>
          <a:xfrm>
            <a:off x="1943100" y="3870536"/>
            <a:ext cx="10490200" cy="3581401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1.我要什么样子的界面？是华丽吗？</a:t>
            </a:r>
          </a:p>
          <a:p>
            <a:pPr>
              <a:defRPr sz="3000"/>
            </a:pPr>
            <a:r>
              <a:t>2. 我在意什么？</a:t>
            </a:r>
          </a:p>
          <a:p>
            <a:pPr>
              <a:defRPr sz="3000"/>
            </a:pPr>
            <a:r>
              <a:t>3. 什么是好的代码？</a:t>
            </a:r>
          </a:p>
          <a:p>
            <a:pPr>
              <a:defRPr sz="3000"/>
            </a:pPr>
            <a:r>
              <a:t>4. 我和我作品的价值在哪里？</a:t>
            </a:r>
          </a:p>
          <a:p>
            <a:pPr>
              <a:defRPr sz="3000"/>
            </a:pPr>
            <a:r>
              <a:t>5. 我为梦想打工(永远都是),不信的话走着瞧….</a:t>
            </a:r>
          </a:p>
        </p:txBody>
      </p:sp>
      <p:sp>
        <p:nvSpPr>
          <p:cNvPr id="136" name="-定义自己"/>
          <p:cNvSpPr txBox="1"/>
          <p:nvPr>
            <p:ph type="body" idx="14"/>
          </p:nvPr>
        </p:nvSpPr>
        <p:spPr>
          <a:xfrm>
            <a:off x="1943100" y="7772400"/>
            <a:ext cx="10490200" cy="952500"/>
          </a:xfrm>
          <a:prstGeom prst="rect">
            <a:avLst/>
          </a:prstGeom>
        </p:spPr>
        <p:txBody>
          <a:bodyPr/>
          <a:lstStyle/>
          <a:p>
            <a:r>
              <a:t>-定义自己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What you wa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8790">
              <a:spcBef>
                <a:spcPts val="1800"/>
              </a:spcBef>
              <a:defRPr sz="4265" b="1"/>
            </a:lvl1pPr>
          </a:lstStyle>
          <a:p>
            <a:r>
              <a:t>What you want?</a:t>
            </a:r>
          </a:p>
        </p:txBody>
      </p:sp>
      <p:sp>
        <p:nvSpPr>
          <p:cNvPr id="140" name="简书 — 简约却不简单的界面风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简书 — 简约却不简单的界面风格</a:t>
            </a:r>
          </a:p>
          <a:p>
            <a:r>
              <a:t>markdown编辑器</a:t>
            </a:r>
          </a:p>
          <a:p>
            <a:r>
              <a:t>用户与作者的简单互动</a:t>
            </a:r>
          </a:p>
          <a:p>
            <a:r>
              <a:t>响应式的布局</a:t>
            </a:r>
          </a:p>
          <a:p>
            <a:r>
              <a:t>有贞操的彩蛋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图像" descr="图像"/>
          <p:cNvPicPr>
            <a:picLocks noChangeAspect="1"/>
          </p:cNvPicPr>
          <p:nvPr>
            <p:ph type="pic" idx="13"/>
          </p:nvPr>
        </p:nvPicPr>
        <p:blipFill>
          <a:blip r:embed="rId1"/>
          <a:srcRect t="4553" b="4553"/>
          <a:stretch>
            <a:fillRect/>
          </a:stretch>
        </p:blipFill>
        <p:spPr>
          <a:xfrm>
            <a:off x="7357627" y="0"/>
            <a:ext cx="5361381" cy="9553458"/>
          </a:xfrm>
          <a:prstGeom prst="rect">
            <a:avLst/>
          </a:prstGeom>
        </p:spPr>
      </p:pic>
      <p:sp>
        <p:nvSpPr>
          <p:cNvPr id="152" name="简介：…"/>
          <p:cNvSpPr txBox="1"/>
          <p:nvPr>
            <p:ph type="body" idx="1"/>
          </p:nvPr>
        </p:nvSpPr>
        <p:spPr>
          <a:xfrm>
            <a:off x="439976" y="1505788"/>
            <a:ext cx="6451601" cy="8063417"/>
          </a:xfrm>
          <a:prstGeom prst="rect">
            <a:avLst/>
          </a:prstGeom>
        </p:spPr>
        <p:txBody>
          <a:bodyPr/>
          <a:lstStyle/>
          <a:p>
            <a:pPr algn="l">
              <a:defRPr sz="2200" i="0"/>
            </a:pPr>
            <a:r>
              <a:t>简介：</a:t>
            </a:r>
          </a:p>
          <a:p>
            <a:pPr lvl="2" algn="l">
              <a:lnSpc>
                <a:spcPct val="100000"/>
              </a:lnSpc>
              <a:defRPr sz="2200" i="0"/>
            </a:pPr>
            <a:r>
              <a:t>     </a:t>
            </a:r>
          </a:p>
          <a:p>
            <a:pPr marL="0" lvl="6" indent="711200">
              <a:spcBef>
                <a:spcPts val="600"/>
              </a:spcBef>
              <a:buSzTx/>
              <a:buFontTx/>
              <a:buNone/>
              <a:defRPr sz="2200">
                <a:solidFill>
                  <a:srgbClr val="747676"/>
                </a:solidFill>
              </a:defRPr>
            </a:pPr>
            <a:r>
              <a:t>之间学过springboot的一些皮毛，作为spring项目下的脚手架子框架，避免了常规SSM框架开发Web项目的一些磨人的配置工作，总所周知，这对程序员来说是一种“减寿”的操作。所以我的大框架选择了springboot。</a:t>
            </a:r>
          </a:p>
          <a:p>
            <a:pPr lvl="4" algn="l">
              <a:lnSpc>
                <a:spcPct val="100000"/>
              </a:lnSpc>
              <a:defRPr sz="2200" i="0"/>
            </a:pPr>
          </a:p>
          <a:p>
            <a:pPr lvl="4" algn="l">
              <a:lnSpc>
                <a:spcPct val="100000"/>
              </a:lnSpc>
              <a:defRPr sz="2200" i="0"/>
            </a:pPr>
            <a:r>
              <a:t>利用maven模块化开发项目历程 ：</a:t>
            </a:r>
          </a:p>
          <a:p>
            <a:pPr marL="0" lvl="6" indent="711200">
              <a:spcBef>
                <a:spcPts val="600"/>
              </a:spcBef>
              <a:buSzTx/>
              <a:buFontTx/>
              <a:buNone/>
              <a:defRPr sz="2200">
                <a:solidFill>
                  <a:srgbClr val="747676"/>
                </a:solidFill>
              </a:defRPr>
            </a:pPr>
          </a:p>
          <a:p>
            <a:pPr marL="0" lvl="6" indent="711200">
              <a:spcBef>
                <a:spcPts val="600"/>
              </a:spcBef>
              <a:buSzTx/>
              <a:buFontTx/>
              <a:buNone/>
              <a:defRPr sz="2200">
                <a:solidFill>
                  <a:srgbClr val="747676"/>
                </a:solidFill>
              </a:defRPr>
            </a:pPr>
            <a:r>
              <a:t>core：核心（控制层，服务层）</a:t>
            </a:r>
          </a:p>
          <a:p>
            <a:pPr marL="0" lvl="6" indent="711200">
              <a:spcBef>
                <a:spcPts val="600"/>
              </a:spcBef>
              <a:buSzTx/>
              <a:buFontTx/>
              <a:buNone/>
              <a:defRPr sz="2200">
                <a:solidFill>
                  <a:srgbClr val="747676"/>
                </a:solidFill>
              </a:defRPr>
            </a:pPr>
            <a:r>
              <a:t>dao ：数据访问层</a:t>
            </a:r>
          </a:p>
          <a:p>
            <a:pPr marL="0" lvl="6" indent="711200">
              <a:spcBef>
                <a:spcPts val="600"/>
              </a:spcBef>
              <a:buSzTx/>
              <a:buFontTx/>
              <a:buNone/>
              <a:defRPr sz="2200">
                <a:solidFill>
                  <a:srgbClr val="747676"/>
                </a:solidFill>
              </a:defRPr>
            </a:pPr>
            <a:r>
              <a:t>portal ：项目入口（项目所用到的配置，springboot的启动类）</a:t>
            </a:r>
          </a:p>
          <a:p>
            <a:pPr marL="0" lvl="6" indent="711200">
              <a:spcBef>
                <a:spcPts val="600"/>
              </a:spcBef>
              <a:buSzTx/>
              <a:buFontTx/>
              <a:buNone/>
              <a:defRPr sz="2200">
                <a:solidFill>
                  <a:srgbClr val="747676"/>
                </a:solidFill>
              </a:defRPr>
            </a:pPr>
            <a:r>
              <a:t>resources： 静态文件等</a:t>
            </a:r>
          </a:p>
          <a:p>
            <a:pPr marL="0" lvl="5" indent="355600">
              <a:spcBef>
                <a:spcPts val="600"/>
              </a:spcBef>
              <a:buSzTx/>
              <a:buFontTx/>
              <a:buNone/>
              <a:defRPr sz="2200">
                <a:solidFill>
                  <a:srgbClr val="747676"/>
                </a:solidFill>
              </a:defRPr>
            </a:pPr>
            <a:r>
              <a:t>  </a:t>
            </a:r>
          </a:p>
        </p:txBody>
      </p:sp>
      <p:sp>
        <p:nvSpPr>
          <p:cNvPr id="153" name="后端"/>
          <p:cNvSpPr txBox="1"/>
          <p:nvPr>
            <p:ph type="title"/>
          </p:nvPr>
        </p:nvSpPr>
        <p:spPr>
          <a:xfrm>
            <a:off x="717375" y="336395"/>
            <a:ext cx="6159850" cy="723901"/>
          </a:xfrm>
          <a:prstGeom prst="rect">
            <a:avLst/>
          </a:prstGeom>
        </p:spPr>
        <p:txBody>
          <a:bodyPr anchor="ctr"/>
          <a:lstStyle/>
          <a:p>
            <a:pPr lvl="7" indent="1631950" algn="just" defTabSz="396875">
              <a:spcBef>
                <a:spcPts val="1500"/>
              </a:spcBef>
              <a:defRPr sz="3535" b="1"/>
            </a:pPr>
            <a:r>
              <a:t>后端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普通业务层进一步优化：…"/>
          <p:cNvSpPr txBox="1"/>
          <p:nvPr>
            <p:ph type="title"/>
          </p:nvPr>
        </p:nvSpPr>
        <p:spPr>
          <a:xfrm>
            <a:off x="5896093" y="1461324"/>
            <a:ext cx="6451601" cy="7213601"/>
          </a:xfrm>
          <a:prstGeom prst="rect">
            <a:avLst/>
          </a:prstGeom>
        </p:spPr>
        <p:txBody>
          <a:bodyPr anchor="t"/>
          <a:lstStyle/>
          <a:p>
            <a:pPr algn="l">
              <a:defRPr sz="3000"/>
            </a:pPr>
            <a:r>
              <a:t>普通业务层进一步优化：</a:t>
            </a:r>
          </a:p>
          <a:p>
            <a:pPr algn="l">
              <a:defRPr sz="3000"/>
            </a:pPr>
          </a:p>
          <a:p>
            <a:pPr lvl="1">
              <a:lnSpc>
                <a:spcPct val="80000"/>
              </a:lnSpc>
              <a:spcBef>
                <a:spcPts val="0"/>
              </a:spcBef>
              <a:defRPr sz="3000">
                <a:solidFill>
                  <a:srgbClr val="5C5C5C"/>
                </a:solidFill>
              </a:defRPr>
            </a:pPr>
          </a:p>
          <a:p>
            <a:pPr lvl="1">
              <a:lnSpc>
                <a:spcPct val="80000"/>
              </a:lnSpc>
              <a:spcBef>
                <a:spcPts val="0"/>
              </a:spcBef>
              <a:defRPr sz="2200">
                <a:solidFill>
                  <a:srgbClr val="5C5C5C"/>
                </a:solidFill>
              </a:defRPr>
            </a:pPr>
            <a:r>
              <a:t>通用接口IService&lt;泛类型pojo&gt;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2200">
                <a:solidFill>
                  <a:srgbClr val="5C5C5C"/>
                </a:solidFill>
              </a:defRPr>
            </a:pPr>
          </a:p>
          <a:p>
            <a:pPr lvl="1">
              <a:lnSpc>
                <a:spcPct val="80000"/>
              </a:lnSpc>
              <a:spcBef>
                <a:spcPts val="0"/>
              </a:spcBef>
              <a:defRPr sz="2200">
                <a:solidFill>
                  <a:srgbClr val="5C5C5C"/>
                </a:solidFill>
              </a:defRPr>
            </a:pPr>
            <a:r>
              <a:t>抽象通用类BaseService&lt;泛类型pojo&gt;实现通用接口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2200">
                <a:solidFill>
                  <a:srgbClr val="5C5C5C"/>
                </a:solidFill>
              </a:defRPr>
            </a:pPr>
          </a:p>
          <a:p>
            <a:pPr lvl="1">
              <a:lnSpc>
                <a:spcPct val="80000"/>
              </a:lnSpc>
              <a:spcBef>
                <a:spcPts val="0"/>
              </a:spcBef>
              <a:defRPr sz="2200">
                <a:solidFill>
                  <a:srgbClr val="5C5C5C"/>
                </a:solidFill>
              </a:defRPr>
            </a:pPr>
            <a:r>
              <a:t>具体的业务层接口继承通用接口（方便自定义的扩展）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2200">
                <a:solidFill>
                  <a:srgbClr val="5C5C5C"/>
                </a:solidFill>
              </a:defRPr>
            </a:pPr>
          </a:p>
          <a:p>
            <a:pPr lvl="1">
              <a:lnSpc>
                <a:spcPct val="80000"/>
              </a:lnSpc>
              <a:spcBef>
                <a:spcPts val="0"/>
              </a:spcBef>
              <a:defRPr sz="2200">
                <a:solidFill>
                  <a:srgbClr val="5C5C5C"/>
                </a:solidFill>
              </a:defRPr>
            </a:pPr>
            <a:r>
              <a:t>具体的业务层实现类继承抽象通用类，实现具体业务层接口</a:t>
            </a:r>
          </a:p>
        </p:txBody>
      </p:sp>
      <p:pic>
        <p:nvPicPr>
          <p:cNvPr id="15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191" y="832423"/>
            <a:ext cx="4676044" cy="30978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补充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96875">
              <a:spcBef>
                <a:spcPts val="1500"/>
              </a:spcBef>
              <a:defRPr sz="3535"/>
            </a:lvl1pPr>
          </a:lstStyle>
          <a:p>
            <a:r>
              <a:t>补充</a:t>
            </a:r>
          </a:p>
        </p:txBody>
      </p:sp>
      <p:sp>
        <p:nvSpPr>
          <p:cNvPr id="159" name="关于前后端分离：…"/>
          <p:cNvSpPr txBox="1"/>
          <p:nvPr>
            <p:ph type="body" idx="4294967295"/>
          </p:nvPr>
        </p:nvSpPr>
        <p:spPr>
          <a:prstGeom prst="rect">
            <a:avLst/>
          </a:prstGeom>
          <a:ln w="25400">
            <a:solidFill>
              <a:srgbClr val="747676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关于前后端分离：</a:t>
            </a:r>
          </a:p>
          <a:p>
            <a:pPr marL="0" lvl="3" indent="10287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用swagger2定义url的格式:</a:t>
            </a:r>
          </a:p>
          <a:p>
            <a:pPr marL="0" lvl="5" indent="17145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- /api/*  前台数据的访问</a:t>
            </a:r>
          </a:p>
          <a:p>
            <a:pPr marL="0" lvl="5" indent="17145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- /admin/* 后台数据的访问</a:t>
            </a:r>
          </a:p>
          <a:p>
            <a:pPr marL="0" lvl="3" indent="10287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一些很难（对我来说）分离的模块，采用freemaker模版引擎进行数据填充。</a:t>
            </a:r>
          </a:p>
          <a:p>
            <a:pPr marL="0" lvl="5" indent="17145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关于freemarker的选取：</a:t>
            </a:r>
          </a:p>
          <a:p>
            <a:pPr marL="0" lvl="7" indent="24003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1. 放弃jsp</a:t>
            </a:r>
          </a:p>
          <a:p>
            <a:pPr marL="0" lvl="8" indent="27432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网友呼声：</a:t>
            </a:r>
          </a:p>
          <a:p>
            <a:pPr marL="0" lvl="8" indent="27432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rPr u="sng"/>
              <a:t>https://blog.csdn.net/lzxomg/article/details/72799676</a:t>
            </a:r>
            <a:endParaRPr u="sng"/>
          </a:p>
          <a:p>
            <a:pPr marL="0" lvl="8" indent="27432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个人方面： </a:t>
            </a:r>
          </a:p>
          <a:p>
            <a:pPr marL="0" lvl="8" indent="27432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任性，springboot对jsp的配置相对复杂。个人觉得书写jsp页面比较鸡肋，除了丑，更多的是看着文档敲还会报错。（虽说学过，但是真的讨厌jsp，这是个呼应前后端分离的时代，如果我能做到前后端的开发且方便，freemarker我都会不用。）</a:t>
            </a:r>
          </a:p>
          <a:p>
            <a:pPr marL="0" lvl="7" indent="24003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2. freemarker和thymeleaf的选择</a:t>
            </a:r>
          </a:p>
          <a:p>
            <a:pPr marL="0" lvl="8" indent="274320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虽然thymeleaf是springboot自天然的模版引擎，但是我先学的freemaker,再加上配置也不复杂，就选择了Freemarker。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补充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96875">
              <a:spcBef>
                <a:spcPts val="1500"/>
              </a:spcBef>
              <a:defRPr sz="3535"/>
            </a:lvl1pPr>
          </a:lstStyle>
          <a:p>
            <a:r>
              <a:t>补充</a:t>
            </a:r>
          </a:p>
        </p:txBody>
      </p:sp>
      <p:sp>
        <p:nvSpPr>
          <p:cNvPr id="165" name="关于数据库：…"/>
          <p:cNvSpPr txBox="1"/>
          <p:nvPr>
            <p:ph type="body" idx="4294967295"/>
          </p:nvPr>
        </p:nvSpPr>
        <p:spPr>
          <a:prstGeom prst="rect">
            <a:avLst/>
          </a:prstGeom>
          <a:ln w="25400">
            <a:solidFill>
              <a:srgbClr val="747676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关于数据库：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  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pPr>
            <a:r>
              <a:t>     利用mysqlworkbench先构E-R图，逆向生成数据库。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871" y="1863338"/>
            <a:ext cx="8828537" cy="45423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sigar.jar使用截图"/>
          <p:cNvSpPr txBox="1"/>
          <p:nvPr>
            <p:ph type="title" idx="4294967295"/>
          </p:nvPr>
        </p:nvSpPr>
        <p:spPr>
          <a:xfrm>
            <a:off x="69179" y="408155"/>
            <a:ext cx="11861801" cy="723901"/>
          </a:xfrm>
          <a:prstGeom prst="rect">
            <a:avLst/>
          </a:prstGeom>
        </p:spPr>
        <p:txBody>
          <a:bodyPr/>
          <a:lstStyle>
            <a:lvl1pPr defTabSz="426085">
              <a:lnSpc>
                <a:spcPct val="70000"/>
              </a:lnSpc>
              <a:spcBef>
                <a:spcPts val="1100"/>
              </a:spcBef>
              <a:defRPr sz="3505" i="1" cap="none">
                <a:solidFill>
                  <a:srgbClr val="6B6D6D"/>
                </a:solidFill>
                <a:latin typeface="Iowan Old Style" panose="02040805050506020204"/>
                <a:ea typeface="Iowan Old Style" panose="02040805050506020204"/>
                <a:cs typeface="Iowan Old Style" panose="02040805050506020204"/>
                <a:sym typeface="Iowan Old Style" panose="02040805050506020204"/>
              </a:defRPr>
            </a:lvl1pPr>
          </a:lstStyle>
          <a:p>
            <a:r>
              <a:t>sigar.jar使用截图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 panose="020205020704010203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 panose="02040805050506020204"/>
            <a:ea typeface="Iowan Old Style" panose="02040805050506020204"/>
            <a:cs typeface="Iowan Old Style" panose="02040805050506020204"/>
            <a:sym typeface="Iowan Old Style" panose="02040805050506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 panose="020205020704010203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 panose="02040805050506020204"/>
            <a:ea typeface="Iowan Old Style" panose="02040805050506020204"/>
            <a:cs typeface="Iowan Old Style" panose="02040805050506020204"/>
            <a:sym typeface="Iowan Old Style" panose="02040805050506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演示</Application>
  <PresentationFormat/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方正书宋_GBK</vt:lpstr>
      <vt:lpstr>Wingdings</vt:lpstr>
      <vt:lpstr>Iowan Old Style</vt:lpstr>
      <vt:lpstr>Baskerville</vt:lpstr>
      <vt:lpstr>Zapf Dingbats</vt:lpstr>
      <vt:lpstr>Helvetica</vt:lpstr>
      <vt:lpstr>Helvetica Neue</vt:lpstr>
      <vt:lpstr>宋体-简</vt:lpstr>
      <vt:lpstr>宋体</vt:lpstr>
      <vt:lpstr>微软雅黑</vt:lpstr>
      <vt:lpstr>黑体-简</vt:lpstr>
      <vt:lpstr>Arial Unicode MS</vt:lpstr>
      <vt:lpstr>Wingdings</vt:lpstr>
      <vt:lpstr>苹方-简</vt:lpstr>
      <vt:lpstr>New_Template9</vt:lpstr>
      <vt:lpstr>个人日记网站</vt:lpstr>
      <vt:lpstr>PowerPoint 演示文稿</vt:lpstr>
      <vt:lpstr>PowerPoint 演示文稿</vt:lpstr>
      <vt:lpstr>What you want?</vt:lpstr>
      <vt:lpstr>后端</vt:lpstr>
      <vt:lpstr>具体的业务层实现类继承抽象通用类，实现具体业务层接口</vt:lpstr>
      <vt:lpstr>补充</vt:lpstr>
      <vt:lpstr>补充</vt:lpstr>
      <vt:lpstr>sigar.jar使用截图</vt:lpstr>
      <vt:lpstr>谢谢观看，再见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个人日记网站</dc:title>
  <dc:creator/>
  <cp:lastModifiedBy>xudongyang</cp:lastModifiedBy>
  <cp:revision>3</cp:revision>
  <dcterms:created xsi:type="dcterms:W3CDTF">2019-01-18T15:32:12Z</dcterms:created>
  <dcterms:modified xsi:type="dcterms:W3CDTF">2019-01-18T15:32:12Z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