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65" r:id="rId4"/>
    <p:sldId id="266" r:id="rId5"/>
    <p:sldId id="26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C841B-21BA-44C3-A70A-6DCE32EE7927}" v="11" dt="2025-04-11T07:52:26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p.me/p84uY8-1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4161" y="3715822"/>
            <a:ext cx="4747491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 :</a:t>
            </a:r>
            <a:endParaRPr lang="en-I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36640" y="375441"/>
            <a:ext cx="826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Hackvengers-2025</a:t>
            </a:r>
            <a:endParaRPr lang="en-IN" sz="3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3699" y="1361942"/>
            <a:ext cx="4747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Epsilon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6650" y="2390767"/>
            <a:ext cx="8936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 :  </a:t>
            </a:r>
            <a:r>
              <a:rPr lang="en-IN" sz="2400" dirty="0">
                <a:solidFill>
                  <a:srgbClr val="212529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2. AI Powered Healthcare Assistant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CDE83-D531-9AC9-D519-D4B2C91D7057}"/>
              </a:ext>
            </a:extLst>
          </p:cNvPr>
          <p:cNvSpPr txBox="1"/>
          <p:nvPr/>
        </p:nvSpPr>
        <p:spPr>
          <a:xfrm>
            <a:off x="5438153" y="3679825"/>
            <a:ext cx="6285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Access to timely diagnostics and mental health support is a global issue. AI can bridge these gaps through smart tools. 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11DC1-D789-C301-3546-8A9A8B42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724B-1108-3139-BAAA-D7709FD8E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610" y="4464958"/>
            <a:ext cx="8561747" cy="254143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u="sng" dirty="0">
                <a:solidFill>
                  <a:srgbClr val="002060"/>
                </a:solidFill>
              </a:rPr>
              <a:t>Our Vision: An AI Health Assistant</a:t>
            </a:r>
            <a:br>
              <a:rPr lang="en-US" sz="2800" b="1" u="sng" dirty="0">
                <a:solidFill>
                  <a:srgbClr val="002060"/>
                </a:solidFill>
              </a:rPr>
            </a:br>
            <a:br>
              <a:rPr lang="en-US" sz="2000" b="1" dirty="0"/>
            </a:br>
            <a:r>
              <a:rPr lang="en-US" sz="2000" b="1" dirty="0"/>
              <a:t>Title:</a:t>
            </a:r>
            <a:r>
              <a:rPr lang="en-US" sz="2000" dirty="0"/>
              <a:t> Developing a Comprehensive AI Health Assistant</a:t>
            </a:r>
            <a:br>
              <a:rPr lang="en-US" sz="2000" dirty="0"/>
            </a:br>
            <a:r>
              <a:rPr lang="en-US" sz="2000" b="1" dirty="0"/>
              <a:t>Objective:</a:t>
            </a:r>
            <a:r>
              <a:rPr lang="en-US" sz="2000" dirty="0"/>
              <a:t> To develop an intelligent AI-powered health assistant capable of: </a:t>
            </a:r>
            <a:br>
              <a:rPr lang="en-US" sz="2000" dirty="0"/>
            </a:br>
            <a:r>
              <a:rPr lang="en-US" sz="2000" dirty="0"/>
              <a:t>Providing initial </a:t>
            </a:r>
            <a:r>
              <a:rPr lang="en-US" sz="2000" b="1" dirty="0"/>
              <a:t>diagnostics</a:t>
            </a:r>
            <a:r>
              <a:rPr lang="en-US" sz="2000" dirty="0"/>
              <a:t> support.</a:t>
            </a:r>
            <a:br>
              <a:rPr lang="en-US" sz="2000" dirty="0"/>
            </a:br>
            <a:r>
              <a:rPr lang="en-US" sz="2000" dirty="0"/>
              <a:t>Facilitating regular </a:t>
            </a:r>
            <a:r>
              <a:rPr lang="en-US" sz="2000" b="1" dirty="0"/>
              <a:t>mental health check-ins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Enabling </a:t>
            </a:r>
            <a:r>
              <a:rPr lang="en-US" sz="2000" b="1" dirty="0"/>
              <a:t>fitness tracking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r>
              <a:rPr lang="en-US" sz="2800" b="1" u="sng" dirty="0">
                <a:solidFill>
                  <a:srgbClr val="002060"/>
                </a:solidFill>
              </a:rPr>
              <a:t>The Global Healthcare Challenge</a:t>
            </a:r>
            <a:br>
              <a:rPr lang="en-US" sz="2800" b="1" u="sng" dirty="0">
                <a:solidFill>
                  <a:srgbClr val="002060"/>
                </a:solidFill>
              </a:rPr>
            </a:br>
            <a:br>
              <a:rPr lang="en-US" sz="2000" b="1" dirty="0"/>
            </a:br>
            <a:r>
              <a:rPr lang="en-US" sz="2000" b="1" dirty="0"/>
              <a:t>Title:</a:t>
            </a:r>
            <a:r>
              <a:rPr lang="en-US" sz="2000" dirty="0"/>
              <a:t> Addressing Critical Gaps in Healthcare</a:t>
            </a:r>
            <a:br>
              <a:rPr lang="en-US" sz="2000" dirty="0"/>
            </a:br>
            <a:r>
              <a:rPr lang="en-US" sz="2000" b="1" dirty="0"/>
              <a:t>Problem Statement: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Access to </a:t>
            </a:r>
            <a:r>
              <a:rPr lang="en-US" sz="2000" b="1" dirty="0"/>
              <a:t>timely diagnostics</a:t>
            </a:r>
            <a:r>
              <a:rPr lang="en-US" sz="2000" dirty="0"/>
              <a:t> is a significant global challenge.</a:t>
            </a:r>
            <a:br>
              <a:rPr lang="en-US" sz="2000" dirty="0"/>
            </a:br>
            <a:r>
              <a:rPr lang="en-US" sz="2000" dirty="0"/>
              <a:t>Availability of adequate </a:t>
            </a:r>
            <a:r>
              <a:rPr lang="en-US" sz="2000" b="1" dirty="0"/>
              <a:t>mental health support</a:t>
            </a:r>
            <a:r>
              <a:rPr lang="en-US" sz="2000" dirty="0"/>
              <a:t> remains a critical concern worldwide.</a:t>
            </a:r>
            <a:br>
              <a:rPr lang="en-US" sz="2000" dirty="0"/>
            </a:br>
            <a:r>
              <a:rPr lang="en-US" sz="2000" b="1" dirty="0"/>
              <a:t>The Opportunity: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Artificial Intelligence (AI)</a:t>
            </a:r>
            <a:r>
              <a:rPr lang="en-US" sz="2000" dirty="0"/>
              <a:t> offers a powerful tool to bridge these gaps through smart and accessible solutions.</a:t>
            </a:r>
            <a:br>
              <a:rPr lang="en-US" sz="2000" dirty="0"/>
            </a:b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b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242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8152" y="151179"/>
            <a:ext cx="676342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</a:rPr>
              <a:t>Core Features: Mental Health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Direct Mental Health Consultation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Feature:</a:t>
            </a:r>
            <a:r>
              <a:rPr lang="en-US" dirty="0"/>
              <a:t> </a:t>
            </a:r>
            <a:r>
              <a:rPr lang="en-US" b="1" dirty="0"/>
              <a:t>Video Call with a Doctor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Functionality: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 secure and private platform for users to connect directly with mental health professionals.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real-time interaction, diagnosis, and personalized support.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u="sng" dirty="0">
                <a:solidFill>
                  <a:srgbClr val="002060"/>
                </a:solidFill>
              </a:rPr>
              <a:t>Core Features: Physical Health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AI-Powered Physical Health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Feature:</a:t>
            </a:r>
            <a:r>
              <a:rPr lang="en-US" dirty="0"/>
              <a:t> </a:t>
            </a:r>
            <a:r>
              <a:rPr lang="en-US" b="1" dirty="0"/>
              <a:t>AI Symptom Checker Chatbot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Functionality: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can describe their symptoms through text-based interaction.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AI chatbot analyzes the input to provide preliminary information and potential next steps.</a:t>
            </a:r>
          </a:p>
          <a:p>
            <a:pPr lvl="1"/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741A11-31AB-0339-549E-B22826C9D325}"/>
              </a:ext>
            </a:extLst>
          </p:cNvPr>
          <p:cNvSpPr txBox="1"/>
          <p:nvPr/>
        </p:nvSpPr>
        <p:spPr>
          <a:xfrm>
            <a:off x="6941575" y="1360547"/>
            <a:ext cx="4916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</a:rPr>
              <a:t>Core Features: Fitness Tracking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Tracking Physical Well-being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Feature:</a:t>
            </a:r>
            <a:r>
              <a:rPr lang="en-US" dirty="0"/>
              <a:t> </a:t>
            </a:r>
            <a:r>
              <a:rPr lang="en-US" b="1" dirty="0"/>
              <a:t>Step Tracker or Health Habit Log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Functionality: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users to monitor their physical activity </a:t>
            </a:r>
          </a:p>
          <a:p>
            <a:pPr lvl="1"/>
            <a:r>
              <a:rPr lang="en-US" dirty="0"/>
              <a:t>levels and healthy habits.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insights and encourages a </a:t>
            </a:r>
          </a:p>
          <a:p>
            <a:pPr lvl="1"/>
            <a:r>
              <a:rPr lang="en-US" dirty="0"/>
              <a:t>healthy lifestyle.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031916-CD8E-E7E5-4067-C84B1A050787}"/>
              </a:ext>
            </a:extLst>
          </p:cNvPr>
          <p:cNvCxnSpPr>
            <a:cxnSpLocks/>
          </p:cNvCxnSpPr>
          <p:nvPr/>
        </p:nvCxnSpPr>
        <p:spPr>
          <a:xfrm>
            <a:off x="6853084" y="151179"/>
            <a:ext cx="0" cy="646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16">
            <a:extLst>
              <a:ext uri="{FF2B5EF4-FFF2-40B4-BE49-F238E27FC236}">
                <a16:creationId xmlns:a16="http://schemas.microsoft.com/office/drawing/2014/main" id="{9992F5C5-8BEB-1426-83E1-57C466BE66DD}"/>
              </a:ext>
            </a:extLst>
          </p:cNvPr>
          <p:cNvSpPr txBox="1"/>
          <p:nvPr/>
        </p:nvSpPr>
        <p:spPr>
          <a:xfrm>
            <a:off x="8250284" y="159390"/>
            <a:ext cx="2020457" cy="30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16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C7CCE-C5C9-0917-5642-74C68E9BBACB}"/>
              </a:ext>
            </a:extLst>
          </p:cNvPr>
          <p:cNvSpPr txBox="1"/>
          <p:nvPr/>
        </p:nvSpPr>
        <p:spPr>
          <a:xfrm>
            <a:off x="1238721" y="312174"/>
            <a:ext cx="3142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Architecture/Block diagram</a:t>
            </a:r>
            <a:endParaRPr lang="en-IN" u="sng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3C44C8-A1F9-466B-E03D-1DA5ED04B832}"/>
              </a:ext>
            </a:extLst>
          </p:cNvPr>
          <p:cNvCxnSpPr/>
          <p:nvPr/>
        </p:nvCxnSpPr>
        <p:spPr>
          <a:xfrm>
            <a:off x="7232918" y="337655"/>
            <a:ext cx="0" cy="5566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B41FF5A-E213-2B6A-8250-D4F907D33356}"/>
              </a:ext>
            </a:extLst>
          </p:cNvPr>
          <p:cNvSpPr/>
          <p:nvPr/>
        </p:nvSpPr>
        <p:spPr>
          <a:xfrm>
            <a:off x="61896" y="3179435"/>
            <a:ext cx="879095" cy="698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E62438-6164-515A-D5DA-383C33C79B29}"/>
              </a:ext>
            </a:extLst>
          </p:cNvPr>
          <p:cNvSpPr/>
          <p:nvPr/>
        </p:nvSpPr>
        <p:spPr>
          <a:xfrm>
            <a:off x="891997" y="2438400"/>
            <a:ext cx="1658179" cy="5337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9698063-048A-39B6-8D9A-F6A10A49C718}"/>
              </a:ext>
            </a:extLst>
          </p:cNvPr>
          <p:cNvSpPr/>
          <p:nvPr/>
        </p:nvSpPr>
        <p:spPr>
          <a:xfrm>
            <a:off x="2946569" y="971376"/>
            <a:ext cx="2320413" cy="1120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34C337E-EF7C-8E04-130E-51AB2439C3ED}"/>
              </a:ext>
            </a:extLst>
          </p:cNvPr>
          <p:cNvSpPr/>
          <p:nvPr/>
        </p:nvSpPr>
        <p:spPr>
          <a:xfrm>
            <a:off x="4360888" y="2228023"/>
            <a:ext cx="2271246" cy="12683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A24B5D-8554-42FD-19A9-F995C6B7CBC6}"/>
              </a:ext>
            </a:extLst>
          </p:cNvPr>
          <p:cNvSpPr/>
          <p:nvPr/>
        </p:nvSpPr>
        <p:spPr>
          <a:xfrm>
            <a:off x="4381509" y="3742332"/>
            <a:ext cx="2320408" cy="1120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A07FEC-0349-4C7B-A6D1-59B114BFF00E}"/>
              </a:ext>
            </a:extLst>
          </p:cNvPr>
          <p:cNvSpPr/>
          <p:nvPr/>
        </p:nvSpPr>
        <p:spPr>
          <a:xfrm>
            <a:off x="3121517" y="5083606"/>
            <a:ext cx="2478742" cy="10717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8D353-9065-51BF-5935-8EB81BF5F082}"/>
              </a:ext>
            </a:extLst>
          </p:cNvPr>
          <p:cNvSpPr txBox="1"/>
          <p:nvPr/>
        </p:nvSpPr>
        <p:spPr>
          <a:xfrm>
            <a:off x="8983" y="3205314"/>
            <a:ext cx="94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sign up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F4C35E-9193-5EF7-E1BE-CE72FB751EDD}"/>
              </a:ext>
            </a:extLst>
          </p:cNvPr>
          <p:cNvSpPr txBox="1"/>
          <p:nvPr/>
        </p:nvSpPr>
        <p:spPr>
          <a:xfrm>
            <a:off x="1231387" y="2382124"/>
            <a:ext cx="134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Fitness Tracker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230CB94-C298-1322-32B3-9221B774B1C7}"/>
              </a:ext>
            </a:extLst>
          </p:cNvPr>
          <p:cNvSpPr/>
          <p:nvPr/>
        </p:nvSpPr>
        <p:spPr>
          <a:xfrm>
            <a:off x="1682828" y="3105834"/>
            <a:ext cx="1681315" cy="646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F2AF90-AD89-DCD6-CEF8-479782D18C48}"/>
              </a:ext>
            </a:extLst>
          </p:cNvPr>
          <p:cNvSpPr txBox="1"/>
          <p:nvPr/>
        </p:nvSpPr>
        <p:spPr>
          <a:xfrm>
            <a:off x="1992784" y="3120960"/>
            <a:ext cx="1224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AI Assistant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1B44FE-9623-C4FB-C645-5E091D5121D3}"/>
              </a:ext>
            </a:extLst>
          </p:cNvPr>
          <p:cNvSpPr/>
          <p:nvPr/>
        </p:nvSpPr>
        <p:spPr>
          <a:xfrm>
            <a:off x="1806885" y="3895107"/>
            <a:ext cx="1681315" cy="698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C161A9-431D-203B-86D1-DD9D5A2EBD47}"/>
              </a:ext>
            </a:extLst>
          </p:cNvPr>
          <p:cNvSpPr txBox="1"/>
          <p:nvPr/>
        </p:nvSpPr>
        <p:spPr>
          <a:xfrm>
            <a:off x="1916396" y="3911937"/>
            <a:ext cx="155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Doctor’s appointment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301D92-F01B-3E4A-C937-47786227572C}"/>
              </a:ext>
            </a:extLst>
          </p:cNvPr>
          <p:cNvSpPr/>
          <p:nvPr/>
        </p:nvSpPr>
        <p:spPr>
          <a:xfrm>
            <a:off x="1151340" y="4910966"/>
            <a:ext cx="1681315" cy="698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BCA847-95EE-CDBE-92E8-027C9B304134}"/>
              </a:ext>
            </a:extLst>
          </p:cNvPr>
          <p:cNvSpPr txBox="1"/>
          <p:nvPr/>
        </p:nvSpPr>
        <p:spPr>
          <a:xfrm>
            <a:off x="1463019" y="4952068"/>
            <a:ext cx="105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Medical Records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B51D08-8DBE-9947-FD56-3D94F3C83C55}"/>
              </a:ext>
            </a:extLst>
          </p:cNvPr>
          <p:cNvSpPr txBox="1"/>
          <p:nvPr/>
        </p:nvSpPr>
        <p:spPr>
          <a:xfrm>
            <a:off x="3239875" y="931650"/>
            <a:ext cx="1887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health report , steps , heart rate , sleep hours , calories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48D386-A208-F216-9071-F8F03BA49DA2}"/>
              </a:ext>
            </a:extLst>
          </p:cNvPr>
          <p:cNvSpPr txBox="1"/>
          <p:nvPr/>
        </p:nvSpPr>
        <p:spPr>
          <a:xfrm>
            <a:off x="4611677" y="2400538"/>
            <a:ext cx="2020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Chat with AI assistant for instant support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A3555A-24C8-AA82-42EE-9B4E9AD4EE41}"/>
              </a:ext>
            </a:extLst>
          </p:cNvPr>
          <p:cNvSpPr txBox="1"/>
          <p:nvPr/>
        </p:nvSpPr>
        <p:spPr>
          <a:xfrm>
            <a:off x="4611677" y="3724135"/>
            <a:ext cx="2037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Book appointment or go live with available doctor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16557F-2EE0-7A4A-17DE-F9873142E874}"/>
              </a:ext>
            </a:extLst>
          </p:cNvPr>
          <p:cNvSpPr txBox="1"/>
          <p:nvPr/>
        </p:nvSpPr>
        <p:spPr>
          <a:xfrm>
            <a:off x="3449741" y="5183160"/>
            <a:ext cx="2202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Show all the medical records saved by the user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50858E-30AD-D385-5436-C60EAF77B9F7}"/>
              </a:ext>
            </a:extLst>
          </p:cNvPr>
          <p:cNvCxnSpPr/>
          <p:nvPr/>
        </p:nvCxnSpPr>
        <p:spPr>
          <a:xfrm flipV="1">
            <a:off x="698090" y="2862203"/>
            <a:ext cx="242901" cy="258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B49CFE-DDF1-ED0E-40C6-9B7D871DEAFD}"/>
              </a:ext>
            </a:extLst>
          </p:cNvPr>
          <p:cNvCxnSpPr>
            <a:cxnSpLocks/>
          </p:cNvCxnSpPr>
          <p:nvPr/>
        </p:nvCxnSpPr>
        <p:spPr>
          <a:xfrm>
            <a:off x="1005799" y="3318935"/>
            <a:ext cx="608650" cy="105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A591D1-F101-A62D-DB8A-EB89E9138AF3}"/>
              </a:ext>
            </a:extLst>
          </p:cNvPr>
          <p:cNvCxnSpPr/>
          <p:nvPr/>
        </p:nvCxnSpPr>
        <p:spPr>
          <a:xfrm>
            <a:off x="1042195" y="3686270"/>
            <a:ext cx="655545" cy="426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969AA56-EF8D-69FD-5077-EA68EE4F7A30}"/>
              </a:ext>
            </a:extLst>
          </p:cNvPr>
          <p:cNvCxnSpPr/>
          <p:nvPr/>
        </p:nvCxnSpPr>
        <p:spPr>
          <a:xfrm>
            <a:off x="698090" y="3911937"/>
            <a:ext cx="612034" cy="999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9267D1-BBD6-4000-C5EB-46FFD865F8A7}"/>
              </a:ext>
            </a:extLst>
          </p:cNvPr>
          <p:cNvCxnSpPr/>
          <p:nvPr/>
        </p:nvCxnSpPr>
        <p:spPr>
          <a:xfrm flipV="1">
            <a:off x="2281084" y="1740310"/>
            <a:ext cx="551571" cy="64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4F63BA-3F23-C382-3323-14BE8BD04A4C}"/>
              </a:ext>
            </a:extLst>
          </p:cNvPr>
          <p:cNvCxnSpPr>
            <a:cxnSpLocks/>
          </p:cNvCxnSpPr>
          <p:nvPr/>
        </p:nvCxnSpPr>
        <p:spPr>
          <a:xfrm flipV="1">
            <a:off x="3401571" y="2822435"/>
            <a:ext cx="893225" cy="566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67C3F3-B613-AFE8-3D99-4E2B6D452355}"/>
              </a:ext>
            </a:extLst>
          </p:cNvPr>
          <p:cNvCxnSpPr/>
          <p:nvPr/>
        </p:nvCxnSpPr>
        <p:spPr>
          <a:xfrm>
            <a:off x="3570511" y="4235102"/>
            <a:ext cx="705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1D2BC85-75DC-F158-B710-76C38D463A9A}"/>
              </a:ext>
            </a:extLst>
          </p:cNvPr>
          <p:cNvCxnSpPr/>
          <p:nvPr/>
        </p:nvCxnSpPr>
        <p:spPr>
          <a:xfrm>
            <a:off x="2523485" y="5581339"/>
            <a:ext cx="547751" cy="27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49F6A25C-E0F0-1EBC-E1E4-05D60065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326" y="1199399"/>
            <a:ext cx="3829584" cy="36581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568" y="1837471"/>
            <a:ext cx="7137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                     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002060"/>
                </a:solidFill>
              </a:rPr>
              <a:t>Bonus Features:</a:t>
            </a:r>
            <a:r>
              <a:rPr lang="en-US" u="sng" dirty="0">
                <a:solidFill>
                  <a:srgbClr val="00206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Emergency Contact Notifications:</a:t>
            </a:r>
            <a:r>
              <a:rPr lang="en-US" dirty="0"/>
              <a:t> For immediate </a:t>
            </a:r>
          </a:p>
          <a:p>
            <a:pPr lvl="1"/>
            <a:r>
              <a:rPr lang="en-US" dirty="0"/>
              <a:t>assistance in critical situations.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Health Tips Based on User Data:</a:t>
            </a:r>
            <a:r>
              <a:rPr lang="en-US" dirty="0"/>
              <a:t> Personalized </a:t>
            </a:r>
          </a:p>
          <a:p>
            <a:pPr lvl="1"/>
            <a:r>
              <a:rPr lang="en-US" dirty="0"/>
              <a:t>recommendations for improved health and </a:t>
            </a:r>
          </a:p>
          <a:p>
            <a:pPr lvl="1"/>
            <a:r>
              <a:rPr lang="en-US" dirty="0"/>
              <a:t>wellness.</a:t>
            </a:r>
          </a:p>
          <a:p>
            <a:pPr>
              <a:buNone/>
            </a:pPr>
            <a:r>
              <a:rPr lang="en-US" b="1" dirty="0"/>
              <a:t>Voice-Command Capabilities:</a:t>
            </a:r>
            <a:r>
              <a:rPr lang="en-US" dirty="0"/>
              <a:t> For hands-free</a:t>
            </a:r>
          </a:p>
          <a:p>
            <a:pPr>
              <a:buNone/>
            </a:pPr>
            <a:r>
              <a:rPr lang="en-US" dirty="0"/>
              <a:t> interaction and accessibility.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Potential Impact: Transforming Healthcare Access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899D3-C125-38C7-E2EF-2C2C0C84593B}"/>
              </a:ext>
            </a:extLst>
          </p:cNvPr>
          <p:cNvSpPr txBox="1"/>
          <p:nvPr/>
        </p:nvSpPr>
        <p:spPr>
          <a:xfrm>
            <a:off x="47123" y="83145"/>
            <a:ext cx="120977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2060"/>
                </a:solidFill>
              </a:rPr>
              <a:t>Our Solution</a:t>
            </a:r>
            <a:r>
              <a:rPr lang="en-US" b="1" dirty="0"/>
              <a:t>: An AI-Enhanced Healthcare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Our Implemented AI Health Assistant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Physical Health Detection :</a:t>
            </a:r>
            <a:r>
              <a:rPr lang="en-US" dirty="0"/>
              <a:t> AI-powered </a:t>
            </a:r>
            <a:r>
              <a:rPr lang="en-US" b="1" dirty="0"/>
              <a:t>Chatbot</a:t>
            </a:r>
            <a:r>
              <a:rPr lang="en-US" dirty="0"/>
              <a:t> for initial symptom assessment and guidance.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Mental Health Detection:</a:t>
            </a:r>
            <a:r>
              <a:rPr lang="en-US" dirty="0"/>
              <a:t> Direct </a:t>
            </a:r>
            <a:r>
              <a:rPr lang="en-US" b="1" dirty="0"/>
              <a:t>Video Call with a Doctor</a:t>
            </a:r>
            <a:r>
              <a:rPr lang="en-US" dirty="0"/>
              <a:t> for professional consultation and support.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Fitness Tracking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0E76D-39C5-6BEB-4C7A-A50C24DD0F64}"/>
              </a:ext>
            </a:extLst>
          </p:cNvPr>
          <p:cNvSpPr txBox="1"/>
          <p:nvPr/>
        </p:nvSpPr>
        <p:spPr>
          <a:xfrm>
            <a:off x="6095999" y="2668468"/>
            <a:ext cx="61205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Title:</a:t>
            </a:r>
            <a:r>
              <a:rPr lang="en-US" dirty="0"/>
              <a:t> Expected Outcomes and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Access:</a:t>
            </a:r>
            <a:r>
              <a:rPr lang="en-US" dirty="0"/>
              <a:t> Making basic diagnostics and mental health support more readily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Early Detection:</a:t>
            </a:r>
            <a:r>
              <a:rPr lang="en-US" dirty="0"/>
              <a:t> Potentially identifying health issues and mental health concerns earlier.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Personalized Support:</a:t>
            </a:r>
            <a:r>
              <a:rPr lang="en-US" dirty="0"/>
              <a:t> Providing tailored insights and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Empowering Users:</a:t>
            </a:r>
            <a:r>
              <a:rPr lang="en-US" dirty="0"/>
              <a:t> Enabling individuals to take a more proactive role in managing their health and well-being.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33C01B-9B81-0668-3C9D-04D60866A86F}"/>
              </a:ext>
            </a:extLst>
          </p:cNvPr>
          <p:cNvCxnSpPr>
            <a:cxnSpLocks/>
          </p:cNvCxnSpPr>
          <p:nvPr/>
        </p:nvCxnSpPr>
        <p:spPr>
          <a:xfrm>
            <a:off x="6015789" y="2454442"/>
            <a:ext cx="0" cy="368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E2ADB-A6EA-1A4C-4274-78257487B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34F08FE-2051-6B98-FF33-C2BB76A0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64632" y="284496"/>
            <a:ext cx="9079831" cy="555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90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226</TotalTime>
  <Words>502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Palatino Linotype</vt:lpstr>
      <vt:lpstr>Poppins</vt:lpstr>
      <vt:lpstr>Times New Roman</vt:lpstr>
      <vt:lpstr>Gallery</vt:lpstr>
      <vt:lpstr>PowerPoint Presentation</vt:lpstr>
      <vt:lpstr>Our Vision: An AI Health Assistant  Title: Developing a Comprehensive AI Health Assistant Objective: To develop an intelligent AI-powered health assistant capable of:  Providing initial diagnostics support. Facilitating regular mental health check-ins. Enabling fitness tracking.  The Global Healthcare Challenge  Title: Addressing Critical Gaps in Healthcare Problem Statement:  Access to timely diagnostics is a significant global challenge. Availability of adequate mental health support remains a critical concern worldwide. The Opportunity:  Artificial Intelligence (AI) offers a powerful tool to bridge these gaps through smart and accessible solutions.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Amrita mallick</dc:creator>
  <cp:lastModifiedBy>Amrita mallick</cp:lastModifiedBy>
  <cp:revision>2</cp:revision>
  <dcterms:created xsi:type="dcterms:W3CDTF">2025-04-11T04:29:56Z</dcterms:created>
  <dcterms:modified xsi:type="dcterms:W3CDTF">2025-04-11T08:16:23Z</dcterms:modified>
</cp:coreProperties>
</file>