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326" r:id="rId4"/>
    <p:sldId id="327" r:id="rId5"/>
    <p:sldId id="328" r:id="rId6"/>
    <p:sldId id="329" r:id="rId7"/>
    <p:sldId id="330" r:id="rId8"/>
    <p:sldId id="331" r:id="rId9"/>
    <p:sldId id="332" r:id="rId10"/>
    <p:sldId id="345" r:id="rId11"/>
    <p:sldId id="333" r:id="rId12"/>
    <p:sldId id="334" r:id="rId13"/>
    <p:sldId id="346" r:id="rId14"/>
    <p:sldId id="335" r:id="rId15"/>
    <p:sldId id="336" r:id="rId16"/>
    <p:sldId id="337" r:id="rId17"/>
    <p:sldId id="338" r:id="rId18"/>
    <p:sldId id="339" r:id="rId19"/>
    <p:sldId id="340" r:id="rId20"/>
    <p:sldId id="341" r:id="rId21"/>
    <p:sldId id="342" r:id="rId22"/>
    <p:sldId id="343"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347" r:id="rId47"/>
    <p:sldId id="348" r:id="rId48"/>
    <p:sldId id="349" r:id="rId49"/>
    <p:sldId id="350" r:id="rId50"/>
    <p:sldId id="351" r:id="rId51"/>
    <p:sldId id="352" r:id="rId52"/>
    <p:sldId id="353" r:id="rId53"/>
    <p:sldId id="354" r:id="rId54"/>
    <p:sldId id="355" r:id="rId55"/>
    <p:sldId id="344" r:id="rId56"/>
    <p:sldId id="323" r:id="rId57"/>
    <p:sldId id="324" r:id="rId58"/>
    <p:sldId id="312" r:id="rId5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C6D72C5E-822F-4599-8570-6E40E8039377}" type="datetimeFigureOut">
              <a:rPr lang="pt-BR" smtClean="0"/>
              <a:t>13/03/2024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D0B1013-CEE9-48C7-A017-0543E309DA34}" type="slidenum">
              <a:rPr lang="pt-BR" smtClean="0"/>
              <a:t>‹nº›</a:t>
            </a:fld>
            <a:endParaRPr lang="pt-BR"/>
          </a:p>
        </p:txBody>
      </p:sp>
    </p:spTree>
    <p:extLst>
      <p:ext uri="{BB962C8B-B14F-4D97-AF65-F5344CB8AC3E}">
        <p14:creationId xmlns:p14="http://schemas.microsoft.com/office/powerpoint/2010/main" val="332059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6D72C5E-822F-4599-8570-6E40E8039377}" type="datetimeFigureOut">
              <a:rPr lang="pt-BR" smtClean="0"/>
              <a:t>13/03/2024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D0B1013-CEE9-48C7-A017-0543E309DA34}" type="slidenum">
              <a:rPr lang="pt-BR" smtClean="0"/>
              <a:t>‹nº›</a:t>
            </a:fld>
            <a:endParaRPr lang="pt-BR"/>
          </a:p>
        </p:txBody>
      </p:sp>
    </p:spTree>
    <p:extLst>
      <p:ext uri="{BB962C8B-B14F-4D97-AF65-F5344CB8AC3E}">
        <p14:creationId xmlns:p14="http://schemas.microsoft.com/office/powerpoint/2010/main" val="34447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6D72C5E-822F-4599-8570-6E40E8039377}" type="datetimeFigureOut">
              <a:rPr lang="pt-BR" smtClean="0"/>
              <a:t>13/03/2024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D0B1013-CEE9-48C7-A017-0543E309DA34}" type="slidenum">
              <a:rPr lang="pt-BR" smtClean="0"/>
              <a:t>‹nº›</a:t>
            </a:fld>
            <a:endParaRPr lang="pt-BR"/>
          </a:p>
        </p:txBody>
      </p:sp>
    </p:spTree>
    <p:extLst>
      <p:ext uri="{BB962C8B-B14F-4D97-AF65-F5344CB8AC3E}">
        <p14:creationId xmlns:p14="http://schemas.microsoft.com/office/powerpoint/2010/main" val="131596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6D72C5E-822F-4599-8570-6E40E8039377}" type="datetimeFigureOut">
              <a:rPr lang="pt-BR" smtClean="0"/>
              <a:t>13/03/2024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D0B1013-CEE9-48C7-A017-0543E309DA34}" type="slidenum">
              <a:rPr lang="pt-BR" smtClean="0"/>
              <a:t>‹nº›</a:t>
            </a:fld>
            <a:endParaRPr lang="pt-BR"/>
          </a:p>
        </p:txBody>
      </p:sp>
    </p:spTree>
    <p:extLst>
      <p:ext uri="{BB962C8B-B14F-4D97-AF65-F5344CB8AC3E}">
        <p14:creationId xmlns:p14="http://schemas.microsoft.com/office/powerpoint/2010/main" val="191993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C6D72C5E-822F-4599-8570-6E40E8039377}" type="datetimeFigureOut">
              <a:rPr lang="pt-BR" smtClean="0"/>
              <a:t>13/03/2024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D0B1013-CEE9-48C7-A017-0543E309DA34}" type="slidenum">
              <a:rPr lang="pt-BR" smtClean="0"/>
              <a:t>‹nº›</a:t>
            </a:fld>
            <a:endParaRPr lang="pt-BR"/>
          </a:p>
        </p:txBody>
      </p:sp>
    </p:spTree>
    <p:extLst>
      <p:ext uri="{BB962C8B-B14F-4D97-AF65-F5344CB8AC3E}">
        <p14:creationId xmlns:p14="http://schemas.microsoft.com/office/powerpoint/2010/main" val="132698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C6D72C5E-822F-4599-8570-6E40E8039377}" type="datetimeFigureOut">
              <a:rPr lang="pt-BR" smtClean="0"/>
              <a:t>13/03/2024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D0B1013-CEE9-48C7-A017-0543E309DA34}" type="slidenum">
              <a:rPr lang="pt-BR" smtClean="0"/>
              <a:t>‹nº›</a:t>
            </a:fld>
            <a:endParaRPr lang="pt-BR"/>
          </a:p>
        </p:txBody>
      </p:sp>
    </p:spTree>
    <p:extLst>
      <p:ext uri="{BB962C8B-B14F-4D97-AF65-F5344CB8AC3E}">
        <p14:creationId xmlns:p14="http://schemas.microsoft.com/office/powerpoint/2010/main" val="343620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C6D72C5E-822F-4599-8570-6E40E8039377}" type="datetimeFigureOut">
              <a:rPr lang="pt-BR" smtClean="0"/>
              <a:t>13/03/2024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D0B1013-CEE9-48C7-A017-0543E309DA34}" type="slidenum">
              <a:rPr lang="pt-BR" smtClean="0"/>
              <a:t>‹nº›</a:t>
            </a:fld>
            <a:endParaRPr lang="pt-BR"/>
          </a:p>
        </p:txBody>
      </p:sp>
    </p:spTree>
    <p:extLst>
      <p:ext uri="{BB962C8B-B14F-4D97-AF65-F5344CB8AC3E}">
        <p14:creationId xmlns:p14="http://schemas.microsoft.com/office/powerpoint/2010/main" val="100680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C6D72C5E-822F-4599-8570-6E40E8039377}" type="datetimeFigureOut">
              <a:rPr lang="pt-BR" smtClean="0"/>
              <a:t>13/03/2024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D0B1013-CEE9-48C7-A017-0543E309DA34}" type="slidenum">
              <a:rPr lang="pt-BR" smtClean="0"/>
              <a:t>‹nº›</a:t>
            </a:fld>
            <a:endParaRPr lang="pt-BR"/>
          </a:p>
        </p:txBody>
      </p:sp>
    </p:spTree>
    <p:extLst>
      <p:ext uri="{BB962C8B-B14F-4D97-AF65-F5344CB8AC3E}">
        <p14:creationId xmlns:p14="http://schemas.microsoft.com/office/powerpoint/2010/main" val="25038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6D72C5E-822F-4599-8570-6E40E8039377}" type="datetimeFigureOut">
              <a:rPr lang="pt-BR" smtClean="0"/>
              <a:t>13/03/2024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D0B1013-CEE9-48C7-A017-0543E309DA34}" type="slidenum">
              <a:rPr lang="pt-BR" smtClean="0"/>
              <a:t>‹nº›</a:t>
            </a:fld>
            <a:endParaRPr lang="pt-BR"/>
          </a:p>
        </p:txBody>
      </p:sp>
    </p:spTree>
    <p:extLst>
      <p:ext uri="{BB962C8B-B14F-4D97-AF65-F5344CB8AC3E}">
        <p14:creationId xmlns:p14="http://schemas.microsoft.com/office/powerpoint/2010/main" val="16222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C6D72C5E-822F-4599-8570-6E40E8039377}" type="datetimeFigureOut">
              <a:rPr lang="pt-BR" smtClean="0"/>
              <a:t>13/03/2024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D0B1013-CEE9-48C7-A017-0543E309DA34}" type="slidenum">
              <a:rPr lang="pt-BR" smtClean="0"/>
              <a:t>‹nº›</a:t>
            </a:fld>
            <a:endParaRPr lang="pt-BR"/>
          </a:p>
        </p:txBody>
      </p:sp>
    </p:spTree>
    <p:extLst>
      <p:ext uri="{BB962C8B-B14F-4D97-AF65-F5344CB8AC3E}">
        <p14:creationId xmlns:p14="http://schemas.microsoft.com/office/powerpoint/2010/main" val="27528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C6D72C5E-822F-4599-8570-6E40E8039377}" type="datetimeFigureOut">
              <a:rPr lang="pt-BR" smtClean="0"/>
              <a:t>13/03/2024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D0B1013-CEE9-48C7-A017-0543E309DA34}" type="slidenum">
              <a:rPr lang="pt-BR" smtClean="0"/>
              <a:t>‹nº›</a:t>
            </a:fld>
            <a:endParaRPr lang="pt-BR"/>
          </a:p>
        </p:txBody>
      </p:sp>
    </p:spTree>
    <p:extLst>
      <p:ext uri="{BB962C8B-B14F-4D97-AF65-F5344CB8AC3E}">
        <p14:creationId xmlns:p14="http://schemas.microsoft.com/office/powerpoint/2010/main" val="169528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72C5E-822F-4599-8570-6E40E8039377}" type="datetimeFigureOut">
              <a:rPr lang="pt-BR" smtClean="0"/>
              <a:t>13/03/2024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B1013-CEE9-48C7-A017-0543E309DA34}" type="slidenum">
              <a:rPr lang="pt-BR" smtClean="0"/>
              <a:t>‹nº›</a:t>
            </a:fld>
            <a:endParaRPr lang="pt-BR"/>
          </a:p>
        </p:txBody>
      </p:sp>
    </p:spTree>
    <p:extLst>
      <p:ext uri="{BB962C8B-B14F-4D97-AF65-F5344CB8AC3E}">
        <p14:creationId xmlns:p14="http://schemas.microsoft.com/office/powerpoint/2010/main" val="138833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cielo.org/php/index.ph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youtube.com/watch?v=jJ87B0UFy9s" TargetMode="External"/><Relationship Id="rId2" Type="http://schemas.openxmlformats.org/officeDocument/2006/relationships/hyperlink" Target="https://www.youtube.com/watch?v=5MIC-McqPUw" TargetMode="External"/><Relationship Id="rId1" Type="http://schemas.openxmlformats.org/officeDocument/2006/relationships/slideLayout" Target="../slideLayouts/slideLayout2.xml"/><Relationship Id="rId5" Type="http://schemas.openxmlformats.org/officeDocument/2006/relationships/hyperlink" Target="https://www.youtube.com/watch?v=HeZm-ekW8O4" TargetMode="External"/><Relationship Id="rId4" Type="http://schemas.openxmlformats.org/officeDocument/2006/relationships/hyperlink" Target="https://www.youtube.com/watch?v=7uFgLMqYMj0"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s://www.youtube.com/watch?v=ey9bTshV308" TargetMode="External"/><Relationship Id="rId3" Type="http://schemas.openxmlformats.org/officeDocument/2006/relationships/hyperlink" Target="https://www.youtube.com/watch?v=t6d4Ku4jpu4" TargetMode="External"/><Relationship Id="rId7" Type="http://schemas.openxmlformats.org/officeDocument/2006/relationships/hyperlink" Target="http://mptcufal.blogspot.com.br/" TargetMode="External"/><Relationship Id="rId2" Type="http://schemas.openxmlformats.org/officeDocument/2006/relationships/hyperlink" Target="https://www.youtube.com/watch?v=eQ48lhWADLs" TargetMode="External"/><Relationship Id="rId1" Type="http://schemas.openxmlformats.org/officeDocument/2006/relationships/slideLayout" Target="../slideLayouts/slideLayout2.xml"/><Relationship Id="rId6" Type="http://schemas.openxmlformats.org/officeDocument/2006/relationships/hyperlink" Target="https://www.youtube.com/watch?v=YUJ7cDSuS1U" TargetMode="External"/><Relationship Id="rId5" Type="http://schemas.openxmlformats.org/officeDocument/2006/relationships/hyperlink" Target="https://www.youtube.com/watch?v=hHXky5ILlMc" TargetMode="External"/><Relationship Id="rId10" Type="http://schemas.openxmlformats.org/officeDocument/2006/relationships/hyperlink" Target="https://www.youtube.com/watch?v=uZ_vdGFMbBA&amp;list=PL2F82356A80B61F6D" TargetMode="External"/><Relationship Id="rId4" Type="http://schemas.openxmlformats.org/officeDocument/2006/relationships/hyperlink" Target="https://www.youtube.com/watch?v=ykTVjILFy-I" TargetMode="External"/><Relationship Id="rId9" Type="http://schemas.openxmlformats.org/officeDocument/2006/relationships/hyperlink" Target="https://www.youtube.com/watch?v=CXXY9MmtmqA"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www.youtube.com/watch?v=xLZYsCn2Y4g" TargetMode="External"/><Relationship Id="rId2" Type="http://schemas.openxmlformats.org/officeDocument/2006/relationships/hyperlink" Target="https://www.youtube.com/watch?v=YUJ7cDSuS1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Metodologia da Pesquisa Científica</a:t>
            </a:r>
          </a:p>
        </p:txBody>
      </p:sp>
      <p:sp>
        <p:nvSpPr>
          <p:cNvPr id="3" name="Subtítulo 2"/>
          <p:cNvSpPr>
            <a:spLocks noGrp="1"/>
          </p:cNvSpPr>
          <p:nvPr>
            <p:ph type="subTitle" idx="1"/>
          </p:nvPr>
        </p:nvSpPr>
        <p:spPr/>
        <p:txBody>
          <a:bodyPr/>
          <a:lstStyle/>
          <a:p>
            <a:r>
              <a:rPr lang="pt-BR" dirty="0"/>
              <a:t>Luiz Marcos Garcia Gonçalves</a:t>
            </a:r>
          </a:p>
          <a:p>
            <a:r>
              <a:rPr lang="pt-BR" dirty="0" err="1"/>
              <a:t>PPgEEC</a:t>
            </a:r>
            <a:r>
              <a:rPr lang="pt-BR" dirty="0"/>
              <a:t> - UFRN</a:t>
            </a:r>
          </a:p>
        </p:txBody>
      </p:sp>
    </p:spTree>
    <p:extLst>
      <p:ext uri="{BB962C8B-B14F-4D97-AF65-F5344CB8AC3E}">
        <p14:creationId xmlns:p14="http://schemas.microsoft.com/office/powerpoint/2010/main" val="3516859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highlight>
                  <a:srgbClr val="FFFF00"/>
                </a:highlight>
              </a:rPr>
              <a:t>Pausa</a:t>
            </a:r>
          </a:p>
        </p:txBody>
      </p:sp>
      <p:sp>
        <p:nvSpPr>
          <p:cNvPr id="3" name="Espaço Reservado para Conteúdo 2"/>
          <p:cNvSpPr>
            <a:spLocks noGrp="1"/>
          </p:cNvSpPr>
          <p:nvPr>
            <p:ph idx="1"/>
          </p:nvPr>
        </p:nvSpPr>
        <p:spPr/>
        <p:txBody>
          <a:bodyPr/>
          <a:lstStyle/>
          <a:p>
            <a:r>
              <a:rPr lang="pt-BR" dirty="0"/>
              <a:t>Escolher e escrever o seu tema de trabalho</a:t>
            </a:r>
          </a:p>
          <a:p>
            <a:pPr lvl="1"/>
            <a:r>
              <a:rPr lang="pt-BR" dirty="0"/>
              <a:t>Este tema será usado a partir de agora na disciplina</a:t>
            </a:r>
          </a:p>
          <a:p>
            <a:pPr lvl="1"/>
            <a:r>
              <a:rPr lang="pt-BR" dirty="0"/>
              <a:t>O artigo final a ser submetido ao nosso evento (WMPC) será no tema em questão</a:t>
            </a:r>
          </a:p>
        </p:txBody>
      </p:sp>
    </p:spTree>
    <p:extLst>
      <p:ext uri="{BB962C8B-B14F-4D97-AF65-F5344CB8AC3E}">
        <p14:creationId xmlns:p14="http://schemas.microsoft.com/office/powerpoint/2010/main" val="344776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Levantamento das publicações</a:t>
            </a:r>
          </a:p>
        </p:txBody>
      </p:sp>
      <p:sp>
        <p:nvSpPr>
          <p:cNvPr id="3" name="Espaço Reservado para Conteúdo 2"/>
          <p:cNvSpPr>
            <a:spLocks noGrp="1"/>
          </p:cNvSpPr>
          <p:nvPr>
            <p:ph idx="1"/>
          </p:nvPr>
        </p:nvSpPr>
        <p:spPr/>
        <p:txBody>
          <a:bodyPr>
            <a:normAutofit fontScale="92500" lnSpcReduction="10000"/>
          </a:bodyPr>
          <a:lstStyle/>
          <a:p>
            <a:r>
              <a:rPr lang="pt-BR" dirty="0"/>
              <a:t>Uma boa técnica para localizar as fontes é ir na bibliografia utilizada por autores que versem sobre o tema;</a:t>
            </a:r>
          </a:p>
          <a:p>
            <a:r>
              <a:rPr lang="pt-BR" dirty="0"/>
              <a:t>Consultar os portais de periódicos (CAPES, </a:t>
            </a:r>
            <a:r>
              <a:rPr lang="pt-BR" dirty="0" err="1"/>
              <a:t>Elsevier</a:t>
            </a:r>
            <a:r>
              <a:rPr lang="pt-BR" dirty="0"/>
              <a:t>, IEEE-</a:t>
            </a:r>
            <a:r>
              <a:rPr lang="pt-BR" dirty="0" err="1"/>
              <a:t>Xplore</a:t>
            </a:r>
            <a:r>
              <a:rPr lang="pt-BR" dirty="0"/>
              <a:t>, ACM, Web </a:t>
            </a:r>
            <a:r>
              <a:rPr lang="pt-BR" dirty="0" err="1"/>
              <a:t>of</a:t>
            </a:r>
            <a:r>
              <a:rPr lang="pt-BR" dirty="0"/>
              <a:t> Science, </a:t>
            </a:r>
            <a:r>
              <a:rPr lang="pt-BR" dirty="0" err="1"/>
              <a:t>etc</a:t>
            </a:r>
            <a:r>
              <a:rPr lang="pt-BR" dirty="0"/>
              <a:t>);</a:t>
            </a:r>
          </a:p>
          <a:p>
            <a:r>
              <a:rPr lang="pt-BR" dirty="0"/>
              <a:t>Consultar jornais e revistas;</a:t>
            </a:r>
          </a:p>
          <a:p>
            <a:r>
              <a:rPr lang="pt-BR" dirty="0"/>
              <a:t>Consultar seu orientador ou outro especialista que saiba do assunto;</a:t>
            </a:r>
          </a:p>
          <a:p>
            <a:r>
              <a:rPr lang="pt-BR" dirty="0"/>
              <a:t>Consultar a cartomante ou o guia espiritual</a:t>
            </a:r>
            <a:r>
              <a:rPr lang="pt-BR" dirty="0">
                <a:sym typeface="Wingdings" pitchFamily="2" charset="2"/>
              </a:rPr>
              <a:t></a:t>
            </a:r>
            <a:r>
              <a:rPr lang="pt-BR" dirty="0"/>
              <a:t>.</a:t>
            </a:r>
          </a:p>
        </p:txBody>
      </p:sp>
    </p:spTree>
    <p:extLst>
      <p:ext uri="{BB962C8B-B14F-4D97-AF65-F5344CB8AC3E}">
        <p14:creationId xmlns:p14="http://schemas.microsoft.com/office/powerpoint/2010/main" val="196967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Delimitação do problema</a:t>
            </a:r>
          </a:p>
        </p:txBody>
      </p:sp>
      <p:sp>
        <p:nvSpPr>
          <p:cNvPr id="3" name="Espaço Reservado para Conteúdo 2"/>
          <p:cNvSpPr>
            <a:spLocks noGrp="1"/>
          </p:cNvSpPr>
          <p:nvPr>
            <p:ph idx="1"/>
          </p:nvPr>
        </p:nvSpPr>
        <p:spPr/>
        <p:txBody>
          <a:bodyPr>
            <a:normAutofit fontScale="92500" lnSpcReduction="10000"/>
          </a:bodyPr>
          <a:lstStyle/>
          <a:p>
            <a:r>
              <a:rPr lang="pt-BR" dirty="0"/>
              <a:t>Um problema está bem delimitado quando, através de perguntas pertinentes, especifica com clareza as diversas dúvidas. O problema é a dificuldade sem solução que deve ser respondida, expresso em forma de enunciado interrogativo que contém no mínimo a relação entre duas variáveis.</a:t>
            </a:r>
          </a:p>
          <a:p>
            <a:r>
              <a:rPr lang="pt-BR" dirty="0"/>
              <a:t>Se não manifestar essa relação, é sinal que ele ainda não está suficientemente claro para a investigação.</a:t>
            </a:r>
          </a:p>
        </p:txBody>
      </p:sp>
    </p:spTree>
    <p:extLst>
      <p:ext uri="{BB962C8B-B14F-4D97-AF65-F5344CB8AC3E}">
        <p14:creationId xmlns:p14="http://schemas.microsoft.com/office/powerpoint/2010/main" val="321475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highlight>
                  <a:srgbClr val="FFFF00"/>
                </a:highlight>
              </a:rPr>
              <a:t>Pausa</a:t>
            </a:r>
          </a:p>
        </p:txBody>
      </p:sp>
      <p:sp>
        <p:nvSpPr>
          <p:cNvPr id="3" name="Espaço Reservado para Conteúdo 2"/>
          <p:cNvSpPr>
            <a:spLocks noGrp="1"/>
          </p:cNvSpPr>
          <p:nvPr>
            <p:ph idx="1"/>
          </p:nvPr>
        </p:nvSpPr>
        <p:spPr/>
        <p:txBody>
          <a:bodyPr/>
          <a:lstStyle/>
          <a:p>
            <a:r>
              <a:rPr lang="pt-BR" dirty="0"/>
              <a:t>Formular o seu problema, dentro do tema escolhido</a:t>
            </a:r>
          </a:p>
          <a:p>
            <a:pPr lvl="1"/>
            <a:r>
              <a:rPr lang="pt-BR" dirty="0"/>
              <a:t>Em forma de pergunta</a:t>
            </a:r>
          </a:p>
          <a:p>
            <a:pPr lvl="1"/>
            <a:r>
              <a:rPr lang="pt-BR" dirty="0"/>
              <a:t>Especificando o problema de modo claro</a:t>
            </a:r>
          </a:p>
          <a:p>
            <a:endParaRPr lang="pt-BR" dirty="0"/>
          </a:p>
        </p:txBody>
      </p:sp>
    </p:spTree>
    <p:extLst>
      <p:ext uri="{BB962C8B-B14F-4D97-AF65-F5344CB8AC3E}">
        <p14:creationId xmlns:p14="http://schemas.microsoft.com/office/powerpoint/2010/main" val="407600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Revisão da literatura</a:t>
            </a:r>
          </a:p>
        </p:txBody>
      </p:sp>
      <p:sp>
        <p:nvSpPr>
          <p:cNvPr id="3" name="Espaço Reservado para Conteúdo 2"/>
          <p:cNvSpPr>
            <a:spLocks noGrp="1"/>
          </p:cNvSpPr>
          <p:nvPr>
            <p:ph idx="1"/>
          </p:nvPr>
        </p:nvSpPr>
        <p:spPr/>
        <p:txBody>
          <a:bodyPr>
            <a:normAutofit/>
          </a:bodyPr>
          <a:lstStyle/>
          <a:p>
            <a:r>
              <a:rPr lang="pt-BR" dirty="0"/>
              <a:t>Finalidade é aumentar o acervo de informações e de conhecimentos do investigador com as contribuições teóricas já produzidas pela ciência para que, sustentando-se em alicerces de conhecimentos mais sólidos, possa tratar o seu objeto de investigação de forma mais segura.</a:t>
            </a:r>
          </a:p>
        </p:txBody>
      </p:sp>
    </p:spTree>
    <p:extLst>
      <p:ext uri="{BB962C8B-B14F-4D97-AF65-F5344CB8AC3E}">
        <p14:creationId xmlns:p14="http://schemas.microsoft.com/office/powerpoint/2010/main" val="422679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Revisão da literatura</a:t>
            </a:r>
          </a:p>
        </p:txBody>
      </p:sp>
      <p:sp>
        <p:nvSpPr>
          <p:cNvPr id="3" name="Espaço Reservado para Conteúdo 2"/>
          <p:cNvSpPr>
            <a:spLocks noGrp="1"/>
          </p:cNvSpPr>
          <p:nvPr>
            <p:ph idx="1"/>
          </p:nvPr>
        </p:nvSpPr>
        <p:spPr/>
        <p:txBody>
          <a:bodyPr>
            <a:normAutofit fontScale="77500" lnSpcReduction="20000"/>
          </a:bodyPr>
          <a:lstStyle/>
          <a:p>
            <a:r>
              <a:rPr lang="pt-BR" dirty="0"/>
              <a:t>Deve-se conhecer as contribuições relevantes já existentes ou arrisca-se a perder tempo buscando soluções que talvez outros já tenham encontrado, ou percorrer caminhos já trilhados com insucesso.</a:t>
            </a:r>
          </a:p>
          <a:p>
            <a:r>
              <a:rPr lang="pt-BR" dirty="0"/>
              <a:t>A revisão da literatura provoca um abrir de horizontes, habilitando o investigador para a análise do seu problema. </a:t>
            </a:r>
          </a:p>
          <a:p>
            <a:r>
              <a:rPr lang="pt-BR" dirty="0"/>
              <a:t>A revisão da literatura contém os resultados de pesquisas já efetuadas, apontando as variáveis que podem estar presentes em um determinado fenômeno, bem como a explicação e a definição dos construtos constantes nas variáveis que fazem parte do problema investigado.</a:t>
            </a:r>
          </a:p>
        </p:txBody>
      </p:sp>
    </p:spTree>
    <p:extLst>
      <p:ext uri="{BB962C8B-B14F-4D97-AF65-F5344CB8AC3E}">
        <p14:creationId xmlns:p14="http://schemas.microsoft.com/office/powerpoint/2010/main" val="3369482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Revisão da literatura</a:t>
            </a:r>
          </a:p>
        </p:txBody>
      </p:sp>
      <p:sp>
        <p:nvSpPr>
          <p:cNvPr id="3" name="Espaço Reservado para Conteúdo 2"/>
          <p:cNvSpPr>
            <a:spLocks noGrp="1"/>
          </p:cNvSpPr>
          <p:nvPr>
            <p:ph idx="1"/>
          </p:nvPr>
        </p:nvSpPr>
        <p:spPr/>
        <p:txBody>
          <a:bodyPr>
            <a:normAutofit fontScale="92500"/>
          </a:bodyPr>
          <a:lstStyle/>
          <a:p>
            <a:r>
              <a:rPr lang="pt-BR" dirty="0"/>
              <a:t>A revisão da literatura é feita buscando-se nas fontes primárias e na bibliografia secundária, relatos de resultados das pesquisas efetuadas, as informações relevantes que foram produzidas e que têm relação com o problema investigado.</a:t>
            </a:r>
          </a:p>
          <a:p>
            <a:r>
              <a:rPr lang="pt-BR" dirty="0"/>
              <a:t>Essas fontes de consulta podem ser obras publicadas, livros, monografias, periódicos especializados e documentos e registros existentes em institutos de pesquisa.</a:t>
            </a:r>
          </a:p>
        </p:txBody>
      </p:sp>
    </p:spTree>
    <p:extLst>
      <p:ext uri="{BB962C8B-B14F-4D97-AF65-F5344CB8AC3E}">
        <p14:creationId xmlns:p14="http://schemas.microsoft.com/office/powerpoint/2010/main" val="1877790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Revisão da literatura</a:t>
            </a:r>
          </a:p>
        </p:txBody>
      </p:sp>
      <p:sp>
        <p:nvSpPr>
          <p:cNvPr id="3" name="Espaço Reservado para Conteúdo 2"/>
          <p:cNvSpPr>
            <a:spLocks noGrp="1"/>
          </p:cNvSpPr>
          <p:nvPr>
            <p:ph idx="1"/>
          </p:nvPr>
        </p:nvSpPr>
        <p:spPr/>
        <p:txBody>
          <a:bodyPr>
            <a:normAutofit fontScale="92500" lnSpcReduction="20000"/>
          </a:bodyPr>
          <a:lstStyle/>
          <a:p>
            <a:r>
              <a:rPr lang="pt-BR" dirty="0"/>
              <a:t>A revisão da literatura qualifica e capacita o investigador, fornecendo-lhe a base teórica disponível na ciência para que possa perceber, à luz das teorias, os diferentes aspectos presentes no problema investigado!</a:t>
            </a:r>
          </a:p>
          <a:p>
            <a:r>
              <a:rPr lang="pt-BR" dirty="0"/>
              <a:t>O objetivo é acumular e organizar as ideias relevantes já produzidas na ciência, registrando-as de forma sistemática para que seja mais fácil o seu uso posterior como referências bibliográficas das citações (anotar todos os dados bibliográficos completos da fonte - </a:t>
            </a:r>
            <a:r>
              <a:rPr lang="pt-BR" dirty="0" err="1"/>
              <a:t>bibtex</a:t>
            </a:r>
            <a:r>
              <a:rPr lang="pt-BR" dirty="0"/>
              <a:t>).</a:t>
            </a:r>
          </a:p>
        </p:txBody>
      </p:sp>
    </p:spTree>
    <p:extLst>
      <p:ext uri="{BB962C8B-B14F-4D97-AF65-F5344CB8AC3E}">
        <p14:creationId xmlns:p14="http://schemas.microsoft.com/office/powerpoint/2010/main" val="3923918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Levantamento das publicações</a:t>
            </a:r>
          </a:p>
        </p:txBody>
      </p:sp>
      <p:sp>
        <p:nvSpPr>
          <p:cNvPr id="3" name="Espaço Reservado para Conteúdo 2"/>
          <p:cNvSpPr>
            <a:spLocks noGrp="1"/>
          </p:cNvSpPr>
          <p:nvPr>
            <p:ph idx="1"/>
          </p:nvPr>
        </p:nvSpPr>
        <p:spPr/>
        <p:txBody>
          <a:bodyPr>
            <a:normAutofit fontScale="70000" lnSpcReduction="20000"/>
          </a:bodyPr>
          <a:lstStyle/>
          <a:p>
            <a:r>
              <a:rPr lang="pt-BR" dirty="0"/>
              <a:t>Portal de periódicos da CAPES</a:t>
            </a:r>
          </a:p>
          <a:p>
            <a:pPr lvl="1"/>
            <a:r>
              <a:rPr lang="pt-BR" dirty="0"/>
              <a:t>http://www.periodicos.capes.gov.br/</a:t>
            </a:r>
          </a:p>
          <a:p>
            <a:r>
              <a:rPr lang="pt-BR" dirty="0"/>
              <a:t>Web </a:t>
            </a:r>
            <a:r>
              <a:rPr lang="pt-BR" dirty="0" err="1"/>
              <a:t>of</a:t>
            </a:r>
            <a:r>
              <a:rPr lang="pt-BR" dirty="0"/>
              <a:t> Science</a:t>
            </a:r>
          </a:p>
          <a:p>
            <a:pPr lvl="1"/>
            <a:r>
              <a:rPr lang="pt-BR" b="1" dirty="0"/>
              <a:t>http://www.webofknowledge.com/</a:t>
            </a:r>
            <a:endParaRPr lang="pt-BR" dirty="0"/>
          </a:p>
          <a:p>
            <a:r>
              <a:rPr lang="pt-BR" dirty="0" err="1"/>
              <a:t>Scopus</a:t>
            </a:r>
            <a:endParaRPr lang="pt-BR" dirty="0"/>
          </a:p>
          <a:p>
            <a:pPr lvl="1"/>
            <a:r>
              <a:rPr lang="pt-BR" dirty="0"/>
              <a:t>scopus.com</a:t>
            </a:r>
          </a:p>
          <a:p>
            <a:pPr lvl="1"/>
            <a:r>
              <a:rPr lang="pt-BR" dirty="0"/>
              <a:t>http://www.elsevier.com/online-tools/scopus/support-and-training</a:t>
            </a:r>
          </a:p>
          <a:p>
            <a:r>
              <a:rPr lang="pt-BR" dirty="0"/>
              <a:t>Bancos de teses e dissertações</a:t>
            </a:r>
          </a:p>
          <a:p>
            <a:pPr lvl="1"/>
            <a:r>
              <a:rPr lang="pt-BR" dirty="0"/>
              <a:t>http://bancodeteses.capes.gov.br/</a:t>
            </a:r>
          </a:p>
          <a:p>
            <a:r>
              <a:rPr lang="pt-BR" dirty="0" err="1"/>
              <a:t>Scielo</a:t>
            </a:r>
            <a:endParaRPr lang="pt-BR" dirty="0"/>
          </a:p>
          <a:p>
            <a:pPr lvl="1"/>
            <a:r>
              <a:rPr lang="pt-BR" dirty="0">
                <a:hlinkClick r:id="rId2"/>
              </a:rPr>
              <a:t>http://www.scielo.org/php/index.php</a:t>
            </a:r>
            <a:endParaRPr lang="pt-BR" dirty="0"/>
          </a:p>
          <a:p>
            <a:r>
              <a:rPr lang="pt-BR" dirty="0"/>
              <a:t>Banco de Teses </a:t>
            </a:r>
            <a:r>
              <a:rPr lang="pt-BR" dirty="0" err="1"/>
              <a:t>Zilla</a:t>
            </a:r>
            <a:r>
              <a:rPr lang="pt-BR" dirty="0"/>
              <a:t> </a:t>
            </a:r>
            <a:r>
              <a:rPr lang="pt-BR" dirty="0" err="1"/>
              <a:t>Mammed</a:t>
            </a:r>
            <a:r>
              <a:rPr lang="pt-BR" dirty="0"/>
              <a:t> (UFRN) </a:t>
            </a:r>
          </a:p>
          <a:p>
            <a:r>
              <a:rPr lang="pt-BR" dirty="0"/>
              <a:t>Google </a:t>
            </a:r>
            <a:r>
              <a:rPr lang="pt-BR" dirty="0" err="1"/>
              <a:t>Academico</a:t>
            </a:r>
            <a:endParaRPr lang="pt-BR" dirty="0"/>
          </a:p>
          <a:p>
            <a:pPr lvl="1"/>
            <a:r>
              <a:rPr lang="pt-BR" dirty="0"/>
              <a:t>Em ultimo caso, pois geralmente apresenta </a:t>
            </a:r>
            <a:r>
              <a:rPr lang="pt-BR" dirty="0" err="1"/>
              <a:t>muiiitas</a:t>
            </a:r>
            <a:r>
              <a:rPr lang="pt-BR" dirty="0"/>
              <a:t> referências</a:t>
            </a:r>
          </a:p>
          <a:p>
            <a:endParaRPr lang="pt-BR" dirty="0"/>
          </a:p>
        </p:txBody>
      </p:sp>
    </p:spTree>
    <p:extLst>
      <p:ext uri="{BB962C8B-B14F-4D97-AF65-F5344CB8AC3E}">
        <p14:creationId xmlns:p14="http://schemas.microsoft.com/office/powerpoint/2010/main" val="2923218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Construção do marco teórico</a:t>
            </a:r>
          </a:p>
        </p:txBody>
      </p:sp>
      <p:sp>
        <p:nvSpPr>
          <p:cNvPr id="3" name="Espaço Reservado para Conteúdo 2"/>
          <p:cNvSpPr>
            <a:spLocks noGrp="1"/>
          </p:cNvSpPr>
          <p:nvPr>
            <p:ph idx="1"/>
          </p:nvPr>
        </p:nvSpPr>
        <p:spPr/>
        <p:txBody>
          <a:bodyPr>
            <a:normAutofit lnSpcReduction="10000"/>
          </a:bodyPr>
          <a:lstStyle/>
          <a:p>
            <a:r>
              <a:rPr lang="pt-BR" dirty="0"/>
              <a:t>Criticar e estabelecer o confronto entre as ideias consideradas relevantes examinando a sua consistência, o seu nível de coerência interna e externa e comparando-as entre si.</a:t>
            </a:r>
          </a:p>
          <a:p>
            <a:r>
              <a:rPr lang="pt-BR" dirty="0"/>
              <a:t>Notar os pontos positivos e negativos nas teorias analisadas, inter-relacionando-as umas com as outras. </a:t>
            </a:r>
          </a:p>
          <a:p>
            <a:r>
              <a:rPr lang="pt-BR" dirty="0"/>
              <a:t>Não esquecer que a crítica tem sempre em vista o problema investigado.</a:t>
            </a:r>
          </a:p>
        </p:txBody>
      </p:sp>
    </p:spTree>
    <p:extLst>
      <p:ext uri="{BB962C8B-B14F-4D97-AF65-F5344CB8AC3E}">
        <p14:creationId xmlns:p14="http://schemas.microsoft.com/office/powerpoint/2010/main" val="411560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Fluxograma da pesquisa científica (Castro)</a:t>
            </a:r>
          </a:p>
        </p:txBody>
      </p:sp>
      <p:sp>
        <p:nvSpPr>
          <p:cNvPr id="3" name="Espaço Reservado para Conteúdo 2"/>
          <p:cNvSpPr>
            <a:spLocks noGrp="1"/>
          </p:cNvSpPr>
          <p:nvPr>
            <p:ph idx="1"/>
          </p:nvPr>
        </p:nvSpPr>
        <p:spPr/>
        <p:txBody>
          <a:bodyPr>
            <a:normAutofit fontScale="92500" lnSpcReduction="20000"/>
          </a:bodyPr>
          <a:lstStyle/>
          <a:p>
            <a:r>
              <a:rPr lang="pt-BR" dirty="0"/>
              <a:t>Toda pesquisa de certa magnitude tem que passar por uma fase preparatória de planejamento. </a:t>
            </a:r>
          </a:p>
          <a:p>
            <a:r>
              <a:rPr lang="pt-BR" dirty="0"/>
              <a:t>A própria necessidade de sua realização deve ser obrigatoriamente posta em questão. </a:t>
            </a:r>
          </a:p>
          <a:p>
            <a:r>
              <a:rPr lang="pt-BR" dirty="0"/>
              <a:t>Devem estabelecer-se certas diretrizes de ação e fixar-se uma estratégica global. </a:t>
            </a:r>
          </a:p>
          <a:p>
            <a:r>
              <a:rPr lang="pt-BR" dirty="0"/>
              <a:t>Certas decisões cruciais deverão ser colocadas em primeiro plano, embora a vitalidade da pesquisa dependa de um certo grau de flexibilidade que se deve manter.</a:t>
            </a:r>
          </a:p>
        </p:txBody>
      </p:sp>
    </p:spTree>
    <p:extLst>
      <p:ext uri="{BB962C8B-B14F-4D97-AF65-F5344CB8AC3E}">
        <p14:creationId xmlns:p14="http://schemas.microsoft.com/office/powerpoint/2010/main" val="1970882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Construção do marco teórico</a:t>
            </a:r>
          </a:p>
        </p:txBody>
      </p:sp>
      <p:sp>
        <p:nvSpPr>
          <p:cNvPr id="3" name="Espaço Reservado para Conteúdo 2"/>
          <p:cNvSpPr>
            <a:spLocks noGrp="1"/>
          </p:cNvSpPr>
          <p:nvPr>
            <p:ph idx="1"/>
          </p:nvPr>
        </p:nvSpPr>
        <p:spPr/>
        <p:txBody>
          <a:bodyPr>
            <a:normAutofit lnSpcReduction="10000"/>
          </a:bodyPr>
          <a:lstStyle/>
          <a:p>
            <a:r>
              <a:rPr lang="pt-BR" dirty="0"/>
              <a:t>É a crítica que seleciona o acervo de ideias trabalhadas para a montagem posterior do quadro de referências teóricas.</a:t>
            </a:r>
          </a:p>
          <a:p>
            <a:r>
              <a:rPr lang="pt-BR" dirty="0"/>
              <a:t>Após a crítica se inicia a ordenação das ideias coletadas, tendo em vista o problema investigado, os objetivos da investigação, as teorias relevantes que o abordam com seus pontos positivos e negativos e as hipóteses propostas pelo autor.</a:t>
            </a:r>
          </a:p>
          <a:p>
            <a:endParaRPr lang="pt-BR" dirty="0"/>
          </a:p>
        </p:txBody>
      </p:sp>
    </p:spTree>
    <p:extLst>
      <p:ext uri="{BB962C8B-B14F-4D97-AF65-F5344CB8AC3E}">
        <p14:creationId xmlns:p14="http://schemas.microsoft.com/office/powerpoint/2010/main" val="3609876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Construção do marco teórico</a:t>
            </a:r>
          </a:p>
        </p:txBody>
      </p:sp>
      <p:sp>
        <p:nvSpPr>
          <p:cNvPr id="3" name="Espaço Reservado para Conteúdo 2"/>
          <p:cNvSpPr>
            <a:spLocks noGrp="1"/>
          </p:cNvSpPr>
          <p:nvPr>
            <p:ph idx="1"/>
          </p:nvPr>
        </p:nvSpPr>
        <p:spPr/>
        <p:txBody>
          <a:bodyPr>
            <a:normAutofit fontScale="85000" lnSpcReduction="20000"/>
          </a:bodyPr>
          <a:lstStyle/>
          <a:p>
            <a:r>
              <a:rPr lang="pt-BR" dirty="0"/>
              <a:t>Fase da construção, montagem e exposição do quadro de referência teórica que será utilizado para a delimitação e a análise do problema abordado.</a:t>
            </a:r>
          </a:p>
          <a:p>
            <a:r>
              <a:rPr lang="pt-BR" dirty="0"/>
              <a:t>Sustentação das hipóteses sugeridas e construção das definições que traduzem os conceitos abstratos das variáveis em seus correspondentes empíricos observáveis. </a:t>
            </a:r>
          </a:p>
          <a:p>
            <a:r>
              <a:rPr lang="pt-BR" dirty="0"/>
              <a:t>Envolve um período em que se exige reflexão, crítica e poder criativo, para se examinar e ponderar as colocações dos diferentes autores consultados, comparando-as e ordenando-as tendo em vista a explicação do problema. </a:t>
            </a:r>
          </a:p>
        </p:txBody>
      </p:sp>
    </p:spTree>
    <p:extLst>
      <p:ext uri="{BB962C8B-B14F-4D97-AF65-F5344CB8AC3E}">
        <p14:creationId xmlns:p14="http://schemas.microsoft.com/office/powerpoint/2010/main" val="3044933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Fechando o marco teórico</a:t>
            </a:r>
          </a:p>
        </p:txBody>
      </p:sp>
      <p:sp>
        <p:nvSpPr>
          <p:cNvPr id="3" name="Espaço Reservado para Conteúdo 2"/>
          <p:cNvSpPr>
            <a:spLocks noGrp="1"/>
          </p:cNvSpPr>
          <p:nvPr>
            <p:ph idx="1"/>
          </p:nvPr>
        </p:nvSpPr>
        <p:spPr/>
        <p:txBody>
          <a:bodyPr>
            <a:normAutofit fontScale="92500" lnSpcReduction="20000"/>
          </a:bodyPr>
          <a:lstStyle/>
          <a:p>
            <a:r>
              <a:rPr lang="pt-BR" dirty="0"/>
              <a:t>Se a pesquisa for bibliográfica, após análise gradativa, constrói-se o quadro de referência teórica que sustenta as conclusões e se está, então, apto a construir o plano do relatório da pesquisa e redigi-la (não é o nosso caso</a:t>
            </a:r>
            <a:r>
              <a:rPr lang="pt-BR" dirty="0">
                <a:sym typeface="Wingdings" pitchFamily="2" charset="2"/>
              </a:rPr>
              <a:t>)</a:t>
            </a:r>
            <a:r>
              <a:rPr lang="pt-BR" dirty="0"/>
              <a:t>.</a:t>
            </a:r>
          </a:p>
          <a:p>
            <a:r>
              <a:rPr lang="pt-BR" dirty="0"/>
              <a:t>Se a pesquisa for ou experimental ou descritiva (nosso caso</a:t>
            </a:r>
            <a:r>
              <a:rPr lang="pt-BR" dirty="0">
                <a:sym typeface="Wingdings" pitchFamily="2" charset="2"/>
              </a:rPr>
              <a:t></a:t>
            </a:r>
            <a:r>
              <a:rPr lang="pt-BR" dirty="0"/>
              <a:t>), a fase seguinte é a explicitação de hipóteses, o estabelecimento das variáveis e suas definições empíricas e a realização de implementações e experimentos para comprovar a hipótese empiricamente.</a:t>
            </a:r>
          </a:p>
        </p:txBody>
      </p:sp>
    </p:spTree>
    <p:extLst>
      <p:ext uri="{BB962C8B-B14F-4D97-AF65-F5344CB8AC3E}">
        <p14:creationId xmlns:p14="http://schemas.microsoft.com/office/powerpoint/2010/main" val="1089954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HIPÓTESE</a:t>
            </a:r>
          </a:p>
        </p:txBody>
      </p:sp>
      <p:sp>
        <p:nvSpPr>
          <p:cNvPr id="3" name="Espaço Reservado para Conteúdo 2"/>
          <p:cNvSpPr>
            <a:spLocks noGrp="1"/>
          </p:cNvSpPr>
          <p:nvPr>
            <p:ph idx="1"/>
          </p:nvPr>
        </p:nvSpPr>
        <p:spPr/>
        <p:txBody>
          <a:bodyPr>
            <a:normAutofit fontScale="92500"/>
          </a:bodyPr>
          <a:lstStyle/>
          <a:p>
            <a:r>
              <a:rPr lang="pt-BR" dirty="0"/>
              <a:t>A hipótese é um enunciado geral de relações entre variáveis (fatos, fenômenos): </a:t>
            </a:r>
          </a:p>
          <a:p>
            <a:pPr lvl="1"/>
            <a:r>
              <a:rPr lang="pt-BR" dirty="0"/>
              <a:t>a) formulado como solução provisória para um determinado problema; </a:t>
            </a:r>
          </a:p>
          <a:p>
            <a:pPr lvl="1"/>
            <a:r>
              <a:rPr lang="pt-BR" dirty="0"/>
              <a:t>b) apresentando caráter ou explicativo ou preditivo; </a:t>
            </a:r>
          </a:p>
          <a:p>
            <a:pPr lvl="1"/>
            <a:r>
              <a:rPr lang="pt-BR" dirty="0"/>
              <a:t>c) compatível com o conhecimento científico (coerência externa) e revelando consistência lógica (coerência interna); </a:t>
            </a:r>
          </a:p>
          <a:p>
            <a:pPr lvl="1"/>
            <a:r>
              <a:rPr lang="pt-BR" dirty="0"/>
              <a:t>d) sendo passível de verificação empírica em suas consequências. </a:t>
            </a:r>
          </a:p>
        </p:txBody>
      </p:sp>
    </p:spTree>
    <p:extLst>
      <p:ext uri="{BB962C8B-B14F-4D97-AF65-F5344CB8AC3E}">
        <p14:creationId xmlns:p14="http://schemas.microsoft.com/office/powerpoint/2010/main" val="1234450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HIPÓTESE</a:t>
            </a:r>
          </a:p>
        </p:txBody>
      </p:sp>
      <p:sp>
        <p:nvSpPr>
          <p:cNvPr id="3" name="Espaço Reservado para Conteúdo 2"/>
          <p:cNvSpPr>
            <a:spLocks noGrp="1"/>
          </p:cNvSpPr>
          <p:nvPr>
            <p:ph idx="1"/>
          </p:nvPr>
        </p:nvSpPr>
        <p:spPr/>
        <p:txBody>
          <a:bodyPr>
            <a:normAutofit/>
          </a:bodyPr>
          <a:lstStyle/>
          <a:p>
            <a:r>
              <a:rPr lang="pt-BR" dirty="0"/>
              <a:t>A hipótese constitui-se em uma suposta, provável e provisória resposta a um problema, cuja adequação (ou comprovação que é  a sua sustentabilidade ou validez) será verificada através da pesquisa; </a:t>
            </a:r>
          </a:p>
          <a:p>
            <a:r>
              <a:rPr lang="pt-BR" dirty="0"/>
              <a:t>Constitui-se em uma frase afirmativa, não é uma pergunta;</a:t>
            </a:r>
          </a:p>
        </p:txBody>
      </p:sp>
    </p:spTree>
    <p:extLst>
      <p:ext uri="{BB962C8B-B14F-4D97-AF65-F5344CB8AC3E}">
        <p14:creationId xmlns:p14="http://schemas.microsoft.com/office/powerpoint/2010/main" val="793557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HIPÓTESE</a:t>
            </a:r>
          </a:p>
        </p:txBody>
      </p:sp>
      <p:sp>
        <p:nvSpPr>
          <p:cNvPr id="3" name="Espaço Reservado para Conteúdo 2"/>
          <p:cNvSpPr>
            <a:spLocks noGrp="1"/>
          </p:cNvSpPr>
          <p:nvPr>
            <p:ph idx="1"/>
          </p:nvPr>
        </p:nvSpPr>
        <p:spPr/>
        <p:txBody>
          <a:bodyPr>
            <a:normAutofit fontScale="85000" lnSpcReduction="20000"/>
          </a:bodyPr>
          <a:lstStyle/>
          <a:p>
            <a:r>
              <a:rPr lang="pt-BR" dirty="0"/>
              <a:t>É, sem dúvida, a parte mais importante de uma tese (ou dissertação); junto com a sua verificação formal.</a:t>
            </a:r>
          </a:p>
          <a:p>
            <a:r>
              <a:rPr lang="pt-BR" dirty="0"/>
              <a:t>Exemplos:</a:t>
            </a:r>
          </a:p>
          <a:p>
            <a:pPr lvl="1"/>
            <a:r>
              <a:rPr lang="pt-BR" dirty="0"/>
              <a:t>“É possível melhorar o aprendizado de crianças cegas através do uso da Robótica Educacional” (tese de Renata Pitta Barros); ou</a:t>
            </a:r>
          </a:p>
          <a:p>
            <a:pPr lvl="1"/>
            <a:r>
              <a:rPr lang="pt-BR" dirty="0"/>
              <a:t>“É possível incluir crianças socialmente através do uso da Robótica Educacional” (mais para a área da Educação?).</a:t>
            </a:r>
          </a:p>
          <a:p>
            <a:pPr lvl="1"/>
            <a:r>
              <a:rPr lang="pt-BR" dirty="0"/>
              <a:t>“A tensão pode ser estabilizada e os transientes suavizados em uma rede elétrica usando a transformada </a:t>
            </a:r>
            <a:r>
              <a:rPr lang="pt-BR" dirty="0" err="1"/>
              <a:t>Wavelet</a:t>
            </a:r>
            <a:r>
              <a:rPr lang="pt-BR" dirty="0"/>
              <a:t>.”</a:t>
            </a:r>
          </a:p>
          <a:p>
            <a:r>
              <a:rPr lang="pt-BR" dirty="0"/>
              <a:t>Formular a hipótese remete a entender o que é e como formular o problema de pesquisa.</a:t>
            </a:r>
          </a:p>
        </p:txBody>
      </p:sp>
    </p:spTree>
    <p:extLst>
      <p:ext uri="{BB962C8B-B14F-4D97-AF65-F5344CB8AC3E}">
        <p14:creationId xmlns:p14="http://schemas.microsoft.com/office/powerpoint/2010/main" val="2558186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highlight>
                  <a:srgbClr val="FFFF00"/>
                </a:highlight>
              </a:rPr>
              <a:t>Pausa</a:t>
            </a:r>
            <a:r>
              <a:rPr lang="pt-BR" dirty="0">
                <a:highlight>
                  <a:srgbClr val="FFFF00"/>
                </a:highlight>
                <a:sym typeface="Wingdings" pitchFamily="2" charset="2"/>
              </a:rPr>
              <a:t></a:t>
            </a:r>
            <a:endParaRPr lang="pt-BR" dirty="0">
              <a:highlight>
                <a:srgbClr val="FFFF00"/>
              </a:highlight>
            </a:endParaRPr>
          </a:p>
        </p:txBody>
      </p:sp>
      <p:sp>
        <p:nvSpPr>
          <p:cNvPr id="3" name="Espaço Reservado para Conteúdo 2"/>
          <p:cNvSpPr>
            <a:spLocks noGrp="1"/>
          </p:cNvSpPr>
          <p:nvPr>
            <p:ph idx="1"/>
          </p:nvPr>
        </p:nvSpPr>
        <p:spPr/>
        <p:txBody>
          <a:bodyPr/>
          <a:lstStyle/>
          <a:p>
            <a:r>
              <a:rPr lang="pt-BR" dirty="0"/>
              <a:t>Formular a hipótese do seu trabalho de pesquisa em uma única frase.</a:t>
            </a:r>
          </a:p>
          <a:p>
            <a:pPr lvl="1"/>
            <a:r>
              <a:rPr lang="pt-BR"/>
              <a:t>Hipótese:</a:t>
            </a:r>
            <a:endParaRPr lang="pt-BR" dirty="0"/>
          </a:p>
          <a:p>
            <a:pPr lvl="1"/>
            <a:endParaRPr lang="pt-BR" dirty="0"/>
          </a:p>
        </p:txBody>
      </p:sp>
    </p:spTree>
    <p:extLst>
      <p:ext uri="{BB962C8B-B14F-4D97-AF65-F5344CB8AC3E}">
        <p14:creationId xmlns:p14="http://schemas.microsoft.com/office/powerpoint/2010/main" val="3824124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Tema e Problema (Marconi e </a:t>
            </a:r>
            <a:r>
              <a:rPr lang="pt-BR" dirty="0" err="1"/>
              <a:t>Lakatos</a:t>
            </a:r>
            <a:r>
              <a:rPr lang="pt-BR" dirty="0"/>
              <a:t>)</a:t>
            </a:r>
          </a:p>
        </p:txBody>
      </p:sp>
      <p:sp>
        <p:nvSpPr>
          <p:cNvPr id="3" name="Espaço Reservado para Conteúdo 2"/>
          <p:cNvSpPr>
            <a:spLocks noGrp="1"/>
          </p:cNvSpPr>
          <p:nvPr>
            <p:ph idx="1"/>
          </p:nvPr>
        </p:nvSpPr>
        <p:spPr/>
        <p:txBody>
          <a:bodyPr>
            <a:normAutofit/>
          </a:bodyPr>
          <a:lstStyle/>
          <a:p>
            <a:r>
              <a:rPr lang="pt-BR" dirty="0"/>
              <a:t>O tema de uma pesquisa é o assunto que se deseja provar ou desenvolver:</a:t>
            </a:r>
          </a:p>
          <a:p>
            <a:pPr lvl="1"/>
            <a:r>
              <a:rPr lang="pt-BR" dirty="0"/>
              <a:t>"é uma dificuldade, ainda sem solução, que é mister determinar com precisão, para intentar, em seguida, seu exame, avaliação crítica e solução" (</a:t>
            </a:r>
            <a:r>
              <a:rPr lang="pt-BR" dirty="0" err="1"/>
              <a:t>Asti</a:t>
            </a:r>
            <a:r>
              <a:rPr lang="pt-BR" dirty="0"/>
              <a:t> Vera). </a:t>
            </a:r>
          </a:p>
          <a:p>
            <a:r>
              <a:rPr lang="pt-BR" dirty="0"/>
              <a:t>Determinar com precisão significa enunciar um problema, isto é, determinar o objetivo central da indagação. </a:t>
            </a:r>
          </a:p>
        </p:txBody>
      </p:sp>
    </p:spTree>
    <p:extLst>
      <p:ext uri="{BB962C8B-B14F-4D97-AF65-F5344CB8AC3E}">
        <p14:creationId xmlns:p14="http://schemas.microsoft.com/office/powerpoint/2010/main" val="1136831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Tema e Problema (Marconi e </a:t>
            </a:r>
            <a:r>
              <a:rPr lang="pt-BR" dirty="0" err="1"/>
              <a:t>Lakatos</a:t>
            </a:r>
            <a:r>
              <a:rPr lang="pt-BR" dirty="0"/>
              <a:t>)</a:t>
            </a:r>
          </a:p>
        </p:txBody>
      </p:sp>
      <p:sp>
        <p:nvSpPr>
          <p:cNvPr id="3" name="Espaço Reservado para Conteúdo 2"/>
          <p:cNvSpPr>
            <a:spLocks noGrp="1"/>
          </p:cNvSpPr>
          <p:nvPr>
            <p:ph idx="1"/>
          </p:nvPr>
        </p:nvSpPr>
        <p:spPr/>
        <p:txBody>
          <a:bodyPr>
            <a:normAutofit/>
          </a:bodyPr>
          <a:lstStyle/>
          <a:p>
            <a:r>
              <a:rPr lang="pt-BR" dirty="0"/>
              <a:t>Assim, enquanto o tema de uma pesquisa é uma proposição até certo ponto abrangente, a formulação do problema é mais específica:</a:t>
            </a:r>
          </a:p>
          <a:p>
            <a:pPr lvl="1"/>
            <a:r>
              <a:rPr lang="pt-BR" dirty="0"/>
              <a:t>indica exatamente qual a dificuldade que se pretende resolver.</a:t>
            </a:r>
          </a:p>
        </p:txBody>
      </p:sp>
    </p:spTree>
    <p:extLst>
      <p:ext uri="{BB962C8B-B14F-4D97-AF65-F5344CB8AC3E}">
        <p14:creationId xmlns:p14="http://schemas.microsoft.com/office/powerpoint/2010/main" val="3080024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Formulação do problema (</a:t>
            </a:r>
            <a:r>
              <a:rPr lang="pt-BR" dirty="0" err="1"/>
              <a:t>Rudio</a:t>
            </a:r>
            <a:r>
              <a:rPr lang="pt-BR" dirty="0"/>
              <a:t>)</a:t>
            </a:r>
          </a:p>
        </p:txBody>
      </p:sp>
      <p:sp>
        <p:nvSpPr>
          <p:cNvPr id="3" name="Espaço Reservado para Conteúdo 2"/>
          <p:cNvSpPr>
            <a:spLocks noGrp="1"/>
          </p:cNvSpPr>
          <p:nvPr>
            <p:ph idx="1"/>
          </p:nvPr>
        </p:nvSpPr>
        <p:spPr/>
        <p:txBody>
          <a:bodyPr>
            <a:normAutofit lnSpcReduction="10000"/>
          </a:bodyPr>
          <a:lstStyle/>
          <a:p>
            <a:r>
              <a:rPr lang="pt-BR" dirty="0"/>
              <a:t>“Formular o problema consiste em dizer, de maneira explícita, clara, compreensível e operacional, qual a dificuldade com a qual nos defrontamos e que pretendemos resolver, limitando o seu campo e apresentando suas características.</a:t>
            </a:r>
          </a:p>
          <a:p>
            <a:r>
              <a:rPr lang="pt-BR" dirty="0"/>
              <a:t>O objetivo da formulação do problema da pesquisa é torná-lo individualizado, específico, inconfundível"</a:t>
            </a:r>
          </a:p>
        </p:txBody>
      </p:sp>
    </p:spTree>
    <p:extLst>
      <p:ext uri="{BB962C8B-B14F-4D97-AF65-F5344CB8AC3E}">
        <p14:creationId xmlns:p14="http://schemas.microsoft.com/office/powerpoint/2010/main" val="135632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Fluxograma da pesquisa científica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5" y="2276872"/>
            <a:ext cx="9079779" cy="3822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8049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Formulação do problema</a:t>
            </a:r>
          </a:p>
        </p:txBody>
      </p:sp>
      <p:sp>
        <p:nvSpPr>
          <p:cNvPr id="3" name="Espaço Reservado para Conteúdo 2"/>
          <p:cNvSpPr>
            <a:spLocks noGrp="1"/>
          </p:cNvSpPr>
          <p:nvPr>
            <p:ph idx="1"/>
          </p:nvPr>
        </p:nvSpPr>
        <p:spPr/>
        <p:txBody>
          <a:bodyPr>
            <a:normAutofit fontScale="85000" lnSpcReduction="20000"/>
          </a:bodyPr>
          <a:lstStyle/>
          <a:p>
            <a:r>
              <a:rPr lang="pt-BR" dirty="0"/>
              <a:t>Exemplo 1:</a:t>
            </a:r>
          </a:p>
          <a:p>
            <a:pPr lvl="1"/>
            <a:r>
              <a:rPr lang="pt-BR" dirty="0"/>
              <a:t>Tema: Inclusão social e aprendizado de estudantes cegos</a:t>
            </a:r>
          </a:p>
          <a:p>
            <a:pPr lvl="1"/>
            <a:r>
              <a:rPr lang="pt-BR" dirty="0"/>
              <a:t>Problema: Como a Robótica Educacional pode ser usada para facilitar a inclusão e aprendizado de alunos cegos em sala de aula?</a:t>
            </a:r>
          </a:p>
          <a:p>
            <a:r>
              <a:rPr lang="pt-BR" dirty="0"/>
              <a:t>Exemplo 2:</a:t>
            </a:r>
          </a:p>
          <a:p>
            <a:pPr lvl="1"/>
            <a:r>
              <a:rPr lang="pt-BR" dirty="0"/>
              <a:t>Tema: Construção de mosaicos 3D de ambientes usando </a:t>
            </a:r>
            <a:r>
              <a:rPr lang="pt-BR" dirty="0" err="1"/>
              <a:t>kinect</a:t>
            </a:r>
            <a:r>
              <a:rPr lang="pt-BR" dirty="0"/>
              <a:t> e descritores SURF</a:t>
            </a:r>
          </a:p>
          <a:p>
            <a:pPr lvl="1"/>
            <a:r>
              <a:rPr lang="pt-BR" dirty="0"/>
              <a:t>Problema: Fechar uma poligonal visual constituída de várias tomadas de imagens, de forma que as coordenadas da posição de tomada do primeiro e o ultimo quadros (exatamente a mesma, posição e orientação) calculadas pelo sistema, sejam iguais (vai diferir certamente).</a:t>
            </a:r>
          </a:p>
        </p:txBody>
      </p:sp>
    </p:spTree>
    <p:extLst>
      <p:ext uri="{BB962C8B-B14F-4D97-AF65-F5344CB8AC3E}">
        <p14:creationId xmlns:p14="http://schemas.microsoft.com/office/powerpoint/2010/main" val="3148986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Formulação do problema</a:t>
            </a:r>
          </a:p>
        </p:txBody>
      </p:sp>
      <p:sp>
        <p:nvSpPr>
          <p:cNvPr id="3" name="Espaço Reservado para Conteúdo 2"/>
          <p:cNvSpPr>
            <a:spLocks noGrp="1"/>
          </p:cNvSpPr>
          <p:nvPr>
            <p:ph idx="1"/>
          </p:nvPr>
        </p:nvSpPr>
        <p:spPr/>
        <p:txBody>
          <a:bodyPr/>
          <a:lstStyle/>
          <a:p>
            <a:r>
              <a:rPr lang="pt-BR" dirty="0"/>
              <a:t>Exemplo:</a:t>
            </a:r>
          </a:p>
          <a:p>
            <a:pPr lvl="1"/>
            <a:r>
              <a:rPr lang="pt-BR" dirty="0"/>
              <a:t>Tema: Estabilização de tensão e suavização de transientes em redes elétricas.</a:t>
            </a:r>
          </a:p>
          <a:p>
            <a:pPr lvl="1"/>
            <a:r>
              <a:rPr lang="pt-BR" dirty="0"/>
              <a:t>Como fazer para aplicar a transformada </a:t>
            </a:r>
            <a:r>
              <a:rPr lang="pt-BR" dirty="0" err="1"/>
              <a:t>Wavelet</a:t>
            </a:r>
            <a:r>
              <a:rPr lang="pt-BR" dirty="0"/>
              <a:t> para estabilizar a tensão e suavizar os transientes em uma rede elétrica?</a:t>
            </a:r>
          </a:p>
        </p:txBody>
      </p:sp>
    </p:spTree>
    <p:extLst>
      <p:ext uri="{BB962C8B-B14F-4D97-AF65-F5344CB8AC3E}">
        <p14:creationId xmlns:p14="http://schemas.microsoft.com/office/powerpoint/2010/main" val="1614229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highlight>
                  <a:srgbClr val="FFFF00"/>
                </a:highlight>
              </a:rPr>
              <a:t>Pausa</a:t>
            </a:r>
            <a:r>
              <a:rPr lang="pt-BR" dirty="0">
                <a:highlight>
                  <a:srgbClr val="FFFF00"/>
                </a:highlight>
                <a:sym typeface="Wingdings" pitchFamily="2" charset="2"/>
              </a:rPr>
              <a:t></a:t>
            </a:r>
            <a:endParaRPr lang="pt-BR" dirty="0">
              <a:highlight>
                <a:srgbClr val="FFFF00"/>
              </a:highlight>
            </a:endParaRPr>
          </a:p>
        </p:txBody>
      </p:sp>
      <p:sp>
        <p:nvSpPr>
          <p:cNvPr id="3" name="Espaço Reservado para Conteúdo 2"/>
          <p:cNvSpPr>
            <a:spLocks noGrp="1"/>
          </p:cNvSpPr>
          <p:nvPr>
            <p:ph idx="1"/>
          </p:nvPr>
        </p:nvSpPr>
        <p:spPr/>
        <p:txBody>
          <a:bodyPr/>
          <a:lstStyle/>
          <a:p>
            <a:r>
              <a:rPr lang="pt-BR" dirty="0"/>
              <a:t>Reformular o seu tema e o seu problema de pesquisa, cada um deles em uma única frase.</a:t>
            </a:r>
          </a:p>
          <a:p>
            <a:pPr lvl="1"/>
            <a:r>
              <a:rPr lang="pt-BR" dirty="0"/>
              <a:t>Tema:</a:t>
            </a:r>
          </a:p>
          <a:p>
            <a:pPr lvl="1"/>
            <a:r>
              <a:rPr lang="pt-BR" dirty="0"/>
              <a:t>Problema:</a:t>
            </a:r>
          </a:p>
        </p:txBody>
      </p:sp>
    </p:spTree>
    <p:extLst>
      <p:ext uri="{BB962C8B-B14F-4D97-AF65-F5344CB8AC3E}">
        <p14:creationId xmlns:p14="http://schemas.microsoft.com/office/powerpoint/2010/main" val="3062084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Validade Científica do Problema</a:t>
            </a:r>
          </a:p>
        </p:txBody>
      </p:sp>
      <p:sp>
        <p:nvSpPr>
          <p:cNvPr id="3" name="Espaço Reservado para Conteúdo 2"/>
          <p:cNvSpPr>
            <a:spLocks noGrp="1"/>
          </p:cNvSpPr>
          <p:nvPr>
            <p:ph idx="1"/>
          </p:nvPr>
        </p:nvSpPr>
        <p:spPr/>
        <p:txBody>
          <a:bodyPr>
            <a:normAutofit fontScale="77500" lnSpcReduction="20000"/>
          </a:bodyPr>
          <a:lstStyle/>
          <a:p>
            <a:r>
              <a:rPr lang="pt-BR" dirty="0"/>
              <a:t>a) Pode o problema ser enunciado em forma de pergunta? </a:t>
            </a:r>
          </a:p>
          <a:p>
            <a:r>
              <a:rPr lang="pt-BR" dirty="0"/>
              <a:t>b) Corresponde a interesses pessoais, sociais e científicos, isto é, de conteúdo e metodológicos? Estes interesses estão harmonizados? </a:t>
            </a:r>
          </a:p>
          <a:p>
            <a:r>
              <a:rPr lang="pt-BR" dirty="0"/>
              <a:t>c) Constitui-se o problema em questão científica, ou seja, relaciona entre si pelo menos dois fenômenos (fatos, variáveis)?</a:t>
            </a:r>
          </a:p>
          <a:p>
            <a:r>
              <a:rPr lang="pt-BR" dirty="0"/>
              <a:t>d) Pode ser objeto de investigação sistemática, controlada e crítica? </a:t>
            </a:r>
          </a:p>
          <a:p>
            <a:r>
              <a:rPr lang="pt-BR" dirty="0"/>
              <a:t>e) Pode ser empiricamente verificado em suas consequências?</a:t>
            </a:r>
          </a:p>
          <a:p>
            <a:r>
              <a:rPr lang="pt-BR" dirty="0"/>
              <a:t>(</a:t>
            </a:r>
            <a:r>
              <a:rPr lang="pt-BR" dirty="0" err="1"/>
              <a:t>Schrader</a:t>
            </a:r>
            <a:r>
              <a:rPr lang="pt-BR" dirty="0"/>
              <a:t>)</a:t>
            </a:r>
          </a:p>
        </p:txBody>
      </p:sp>
    </p:spTree>
    <p:extLst>
      <p:ext uri="{BB962C8B-B14F-4D97-AF65-F5344CB8AC3E}">
        <p14:creationId xmlns:p14="http://schemas.microsoft.com/office/powerpoint/2010/main" val="284572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Melhorando a hipótese</a:t>
            </a:r>
          </a:p>
        </p:txBody>
      </p:sp>
      <p:sp>
        <p:nvSpPr>
          <p:cNvPr id="3" name="Espaço Reservado para Conteúdo 2"/>
          <p:cNvSpPr>
            <a:spLocks noGrp="1"/>
          </p:cNvSpPr>
          <p:nvPr>
            <p:ph idx="1"/>
          </p:nvPr>
        </p:nvSpPr>
        <p:spPr/>
        <p:txBody>
          <a:bodyPr>
            <a:normAutofit lnSpcReduction="10000"/>
          </a:bodyPr>
          <a:lstStyle/>
          <a:p>
            <a:r>
              <a:rPr lang="pt-BR" dirty="0"/>
              <a:t>Uma vez formulado o problema, com a certeza de ser cientificamente válido, propõe-se uma resposta "suposta, provável e provisória", isto é, uma hipótese. </a:t>
            </a:r>
          </a:p>
          <a:p>
            <a:r>
              <a:rPr lang="pt-BR" dirty="0"/>
              <a:t>Ambos, problemas e hipóteses, são enunciados de relações entre variáveis (fatos, fenômenos); </a:t>
            </a:r>
          </a:p>
          <a:p>
            <a:pPr lvl="1"/>
            <a:r>
              <a:rPr lang="pt-BR" dirty="0"/>
              <a:t>a diferença reside em que o problema constitui sentença interrogativa e a hipótese, sentença afirmativa mais detalhada.</a:t>
            </a:r>
          </a:p>
        </p:txBody>
      </p:sp>
    </p:spTree>
    <p:extLst>
      <p:ext uri="{BB962C8B-B14F-4D97-AF65-F5344CB8AC3E}">
        <p14:creationId xmlns:p14="http://schemas.microsoft.com/office/powerpoint/2010/main" val="123837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Problemas e hipóteses melhorados</a:t>
            </a:r>
          </a:p>
        </p:txBody>
      </p:sp>
      <p:sp>
        <p:nvSpPr>
          <p:cNvPr id="3" name="Espaço Reservado para Conteúdo 2"/>
          <p:cNvSpPr>
            <a:spLocks noGrp="1"/>
          </p:cNvSpPr>
          <p:nvPr>
            <p:ph idx="1"/>
          </p:nvPr>
        </p:nvSpPr>
        <p:spPr/>
        <p:txBody>
          <a:bodyPr>
            <a:normAutofit fontScale="85000" lnSpcReduction="10000"/>
          </a:bodyPr>
          <a:lstStyle/>
          <a:p>
            <a:r>
              <a:rPr lang="pt-BR" dirty="0"/>
              <a:t>Exemplos:</a:t>
            </a:r>
          </a:p>
          <a:p>
            <a:pPr lvl="1"/>
            <a:r>
              <a:rPr lang="pt-BR" dirty="0"/>
              <a:t>Problema: Como usar a Robótica Educacional para facilitar a inclusão e aprendizado de alunos cegos em sala de aula?</a:t>
            </a:r>
          </a:p>
          <a:p>
            <a:pPr lvl="1"/>
            <a:r>
              <a:rPr lang="pt-BR" dirty="0"/>
              <a:t>Hipótese: É possível melhorar </a:t>
            </a:r>
            <a:r>
              <a:rPr lang="pt-BR" dirty="0">
                <a:solidFill>
                  <a:srgbClr val="FF0000"/>
                </a:solidFill>
              </a:rPr>
              <a:t>a inclusão social e</a:t>
            </a:r>
            <a:r>
              <a:rPr lang="pt-BR" dirty="0"/>
              <a:t> o aprendizado de crianças cegas através do uso da Robótica Educacional </a:t>
            </a:r>
            <a:r>
              <a:rPr lang="pt-BR" dirty="0">
                <a:solidFill>
                  <a:srgbClr val="FF0000"/>
                </a:solidFill>
              </a:rPr>
              <a:t>usando o trabalho em grupo.</a:t>
            </a:r>
          </a:p>
          <a:p>
            <a:pPr lvl="1"/>
            <a:r>
              <a:rPr lang="pt-BR" dirty="0"/>
              <a:t>Problema: Como fazer para aplicar a transformada </a:t>
            </a:r>
            <a:r>
              <a:rPr lang="pt-BR" dirty="0" err="1"/>
              <a:t>Wavelet</a:t>
            </a:r>
            <a:r>
              <a:rPr lang="pt-BR" dirty="0"/>
              <a:t> para estabilizar a tensão e suavizar os transientes em uma rede elétrica?</a:t>
            </a:r>
          </a:p>
          <a:p>
            <a:pPr lvl="1"/>
            <a:r>
              <a:rPr lang="pt-BR" dirty="0"/>
              <a:t>Hipótese: A tensão pode ser estabilizada e os transientes suavizados em uma rede elétrica usando a transformada </a:t>
            </a:r>
            <a:r>
              <a:rPr lang="pt-BR" dirty="0" err="1"/>
              <a:t>Wavelet</a:t>
            </a:r>
            <a:r>
              <a:rPr lang="pt-BR" dirty="0"/>
              <a:t> com bases laplacianas </a:t>
            </a:r>
            <a:r>
              <a:rPr lang="pt-BR" dirty="0" err="1"/>
              <a:t>ortonormalizadas</a:t>
            </a:r>
            <a:r>
              <a:rPr lang="pt-BR" dirty="0"/>
              <a:t>.</a:t>
            </a:r>
          </a:p>
        </p:txBody>
      </p:sp>
    </p:spTree>
    <p:extLst>
      <p:ext uri="{BB962C8B-B14F-4D97-AF65-F5344CB8AC3E}">
        <p14:creationId xmlns:p14="http://schemas.microsoft.com/office/powerpoint/2010/main" val="352325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highlight>
                  <a:srgbClr val="FFFF00"/>
                </a:highlight>
              </a:rPr>
              <a:t>Pausa</a:t>
            </a:r>
          </a:p>
        </p:txBody>
      </p:sp>
      <p:sp>
        <p:nvSpPr>
          <p:cNvPr id="3" name="Espaço Reservado para Conteúdo 2"/>
          <p:cNvSpPr>
            <a:spLocks noGrp="1"/>
          </p:cNvSpPr>
          <p:nvPr>
            <p:ph idx="1"/>
          </p:nvPr>
        </p:nvSpPr>
        <p:spPr/>
        <p:txBody>
          <a:bodyPr/>
          <a:lstStyle/>
          <a:p>
            <a:r>
              <a:rPr lang="pt-BR" dirty="0"/>
              <a:t>Melhorar o tema, a hipótese, e o problema de pesquisa formalizado.</a:t>
            </a:r>
          </a:p>
          <a:p>
            <a:pPr lvl="1"/>
            <a:r>
              <a:rPr lang="pt-BR" dirty="0"/>
              <a:t>Tema:</a:t>
            </a:r>
          </a:p>
          <a:p>
            <a:pPr lvl="1"/>
            <a:r>
              <a:rPr lang="pt-BR" dirty="0"/>
              <a:t>Hipótese:</a:t>
            </a:r>
          </a:p>
          <a:p>
            <a:pPr lvl="1"/>
            <a:r>
              <a:rPr lang="pt-BR" dirty="0"/>
              <a:t>Problema:</a:t>
            </a:r>
          </a:p>
          <a:p>
            <a:pPr lvl="1"/>
            <a:endParaRPr lang="pt-BR" dirty="0"/>
          </a:p>
        </p:txBody>
      </p:sp>
    </p:spTree>
    <p:extLst>
      <p:ext uri="{BB962C8B-B14F-4D97-AF65-F5344CB8AC3E}">
        <p14:creationId xmlns:p14="http://schemas.microsoft.com/office/powerpoint/2010/main" val="1119688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Formulação de Hipóteses </a:t>
            </a:r>
          </a:p>
        </p:txBody>
      </p:sp>
      <p:sp>
        <p:nvSpPr>
          <p:cNvPr id="3" name="Espaço Reservado para Conteúdo 2"/>
          <p:cNvSpPr>
            <a:spLocks noGrp="1"/>
          </p:cNvSpPr>
          <p:nvPr>
            <p:ph idx="1"/>
          </p:nvPr>
        </p:nvSpPr>
        <p:spPr/>
        <p:txBody>
          <a:bodyPr>
            <a:normAutofit fontScale="92500" lnSpcReduction="10000"/>
          </a:bodyPr>
          <a:lstStyle/>
          <a:p>
            <a:r>
              <a:rPr lang="pt-BR" dirty="0"/>
              <a:t>Há várias maneiras de formular hipóteses, mas a mais comum é "Se x, então y", onde x e y são variáveis ligadas entre si pelas palavras "se" e "então".</a:t>
            </a:r>
          </a:p>
          <a:p>
            <a:r>
              <a:rPr lang="pt-BR" dirty="0"/>
              <a:t>Podemos considerar que todo enunciado que tome a forma de "Se x, então y" é uma hipótese</a:t>
            </a:r>
          </a:p>
          <a:p>
            <a:pPr lvl="1"/>
            <a:r>
              <a:rPr lang="pt-BR" dirty="0"/>
              <a:t>condição suficiente, mas não necessária, já que muitas hipóteses, em vez de expressas de forma condicional, o são de maneira categórica (embora sejam equivalentes à forma condicional e nela traduzíveis).</a:t>
            </a:r>
          </a:p>
        </p:txBody>
      </p:sp>
    </p:spTree>
    <p:extLst>
      <p:ext uri="{BB962C8B-B14F-4D97-AF65-F5344CB8AC3E}">
        <p14:creationId xmlns:p14="http://schemas.microsoft.com/office/powerpoint/2010/main" val="3899560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Formulação de hipótese</a:t>
            </a:r>
          </a:p>
        </p:txBody>
      </p:sp>
      <p:sp>
        <p:nvSpPr>
          <p:cNvPr id="3" name="Espaço Reservado para Conteúdo 2"/>
          <p:cNvSpPr>
            <a:spLocks noGrp="1"/>
          </p:cNvSpPr>
          <p:nvPr>
            <p:ph idx="1"/>
          </p:nvPr>
        </p:nvSpPr>
        <p:spPr/>
        <p:txBody>
          <a:bodyPr/>
          <a:lstStyle/>
          <a:p>
            <a:r>
              <a:rPr lang="pt-BR" dirty="0"/>
              <a:t>Exemplos:</a:t>
            </a:r>
          </a:p>
          <a:p>
            <a:pPr lvl="1"/>
            <a:r>
              <a:rPr lang="pt-BR" dirty="0"/>
              <a:t>Hipótese: “A água ferve a 100 graus Celsius”.</a:t>
            </a:r>
          </a:p>
          <a:p>
            <a:pPr lvl="1"/>
            <a:r>
              <a:rPr lang="pt-BR" dirty="0"/>
              <a:t>Hipótese: “Se a água for aquecida até atingir a temperatura de 100 graus Celsius, então ela entra em ebulição (ferve)”.</a:t>
            </a:r>
          </a:p>
        </p:txBody>
      </p:sp>
    </p:spTree>
    <p:extLst>
      <p:ext uri="{BB962C8B-B14F-4D97-AF65-F5344CB8AC3E}">
        <p14:creationId xmlns:p14="http://schemas.microsoft.com/office/powerpoint/2010/main" val="1734469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Requisitos para formular hipóteses (Bunge)</a:t>
            </a:r>
          </a:p>
        </p:txBody>
      </p:sp>
      <p:sp>
        <p:nvSpPr>
          <p:cNvPr id="3" name="Espaço Reservado para Conteúdo 2"/>
          <p:cNvSpPr>
            <a:spLocks noGrp="1"/>
          </p:cNvSpPr>
          <p:nvPr>
            <p:ph idx="1"/>
          </p:nvPr>
        </p:nvSpPr>
        <p:spPr/>
        <p:txBody>
          <a:bodyPr>
            <a:normAutofit fontScale="85000" lnSpcReduction="20000"/>
          </a:bodyPr>
          <a:lstStyle/>
          <a:p>
            <a:r>
              <a:rPr lang="pt-BR" dirty="0"/>
              <a:t>1) A hipótese deve ser formalmente correta e não se apresentar "vazia" semanticamente;</a:t>
            </a:r>
          </a:p>
          <a:p>
            <a:r>
              <a:rPr lang="pt-BR" dirty="0"/>
              <a:t>2)A hipótese deve estar fundamentada, até certo ponto, em conhecimento anterior; </a:t>
            </a:r>
          </a:p>
          <a:p>
            <a:pPr lvl="1"/>
            <a:r>
              <a:rPr lang="pt-BR" dirty="0"/>
              <a:t>caso contrário, volta a imperar o pressuposto já indicado de que deve ser compatível, sendo completamente nova em matéria de conteúdo, com o corpo de conhecimento científico já existente; </a:t>
            </a:r>
          </a:p>
          <a:p>
            <a:r>
              <a:rPr lang="pt-BR" dirty="0"/>
              <a:t>3) A hipótese deve ser empiricamente contrastável (e contestável), por intermédio de procedimentos objetivos da ciência, ou seja, mediante sua comparação com os dados empíricos, por sua vez controlados tanto por técnicas quanto por teorias científicas.</a:t>
            </a:r>
          </a:p>
        </p:txBody>
      </p:sp>
    </p:spTree>
    <p:extLst>
      <p:ext uri="{BB962C8B-B14F-4D97-AF65-F5344CB8AC3E}">
        <p14:creationId xmlns:p14="http://schemas.microsoft.com/office/powerpoint/2010/main" val="179450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Fluxograma da pesquisa científica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311871"/>
            <a:ext cx="9107488"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367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Importância da hipótese</a:t>
            </a:r>
          </a:p>
        </p:txBody>
      </p:sp>
      <p:sp>
        <p:nvSpPr>
          <p:cNvPr id="3" name="Espaço Reservado para Conteúdo 2"/>
          <p:cNvSpPr>
            <a:spLocks noGrp="1"/>
          </p:cNvSpPr>
          <p:nvPr>
            <p:ph idx="1"/>
          </p:nvPr>
        </p:nvSpPr>
        <p:spPr/>
        <p:txBody>
          <a:bodyPr>
            <a:normAutofit fontScale="92500" lnSpcReduction="10000"/>
          </a:bodyPr>
          <a:lstStyle/>
          <a:p>
            <a:r>
              <a:rPr lang="pt-BR" dirty="0"/>
              <a:t>a) É um "instrumentos de trabalho" da teoria, pois novas hipóteses podem dela ser deduzidas; </a:t>
            </a:r>
          </a:p>
          <a:p>
            <a:r>
              <a:rPr lang="pt-BR" dirty="0"/>
              <a:t>b) Pode ser testada e julgada como provavelmente verdadeira ou falsa; </a:t>
            </a:r>
          </a:p>
          <a:p>
            <a:r>
              <a:rPr lang="pt-BR" dirty="0"/>
              <a:t>c) Constitui um instrumento poderoso para o avanço da ciência, pois sua comprovação requer que se torne independente dos valores e opiniões dos indivíduos; </a:t>
            </a:r>
          </a:p>
          <a:p>
            <a:r>
              <a:rPr lang="pt-BR" dirty="0"/>
              <a:t>d) Dirige a investigação, indicando ao investigador o que procurar ou pesquisar; </a:t>
            </a:r>
          </a:p>
        </p:txBody>
      </p:sp>
    </p:spTree>
    <p:extLst>
      <p:ext uri="{BB962C8B-B14F-4D97-AF65-F5344CB8AC3E}">
        <p14:creationId xmlns:p14="http://schemas.microsoft.com/office/powerpoint/2010/main" val="1428120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Importância da hipótese</a:t>
            </a:r>
          </a:p>
        </p:txBody>
      </p:sp>
      <p:sp>
        <p:nvSpPr>
          <p:cNvPr id="3" name="Espaço Reservado para Conteúdo 2"/>
          <p:cNvSpPr>
            <a:spLocks noGrp="1"/>
          </p:cNvSpPr>
          <p:nvPr>
            <p:ph idx="1"/>
          </p:nvPr>
        </p:nvSpPr>
        <p:spPr/>
        <p:txBody>
          <a:bodyPr>
            <a:normAutofit lnSpcReduction="10000"/>
          </a:bodyPr>
          <a:lstStyle/>
          <a:p>
            <a:r>
              <a:rPr lang="pt-BR" dirty="0"/>
              <a:t>e) Permite ao pesquisador deduzir manifestações empíricas específicas, com elas correlacionadas, pelo fato de serem comumente formulações relacionais gerais; </a:t>
            </a:r>
          </a:p>
          <a:p>
            <a:r>
              <a:rPr lang="pt-BR" dirty="0"/>
              <a:t>f) Desenvolve o conhecimento científico, auxiliando o investigador a confirmar (ou não) sua teoria; pois </a:t>
            </a:r>
          </a:p>
          <a:p>
            <a:r>
              <a:rPr lang="pt-BR" dirty="0"/>
              <a:t>g) Incorpora a teoria (ou parte dela) em forma testável ou quase testável.</a:t>
            </a:r>
          </a:p>
        </p:txBody>
      </p:sp>
    </p:spTree>
    <p:extLst>
      <p:ext uri="{BB962C8B-B14F-4D97-AF65-F5344CB8AC3E}">
        <p14:creationId xmlns:p14="http://schemas.microsoft.com/office/powerpoint/2010/main" val="3763910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Hipóteses são necessárias quando</a:t>
            </a:r>
          </a:p>
        </p:txBody>
      </p:sp>
      <p:sp>
        <p:nvSpPr>
          <p:cNvPr id="3" name="Espaço Reservado para Conteúdo 2"/>
          <p:cNvSpPr>
            <a:spLocks noGrp="1"/>
          </p:cNvSpPr>
          <p:nvPr>
            <p:ph idx="1"/>
          </p:nvPr>
        </p:nvSpPr>
        <p:spPr/>
        <p:txBody>
          <a:bodyPr>
            <a:normAutofit fontScale="92500" lnSpcReduction="20000"/>
          </a:bodyPr>
          <a:lstStyle/>
          <a:p>
            <a:r>
              <a:rPr lang="pt-BR" dirty="0"/>
              <a:t>a) tentamos resumir e generalizar os resultados de nossas investigações; </a:t>
            </a:r>
          </a:p>
          <a:p>
            <a:r>
              <a:rPr lang="pt-BR" dirty="0"/>
              <a:t>b) tentamos interpretar generalizações anteriores; </a:t>
            </a:r>
          </a:p>
          <a:p>
            <a:r>
              <a:rPr lang="pt-BR" dirty="0"/>
              <a:t>c) tentamos justificar, fundamentando, nossas opções; </a:t>
            </a:r>
          </a:p>
          <a:p>
            <a:r>
              <a:rPr lang="pt-BR" dirty="0"/>
              <a:t>d) planejamos um experimento ou uma investigação para a obtenção de mais dados; </a:t>
            </a:r>
          </a:p>
          <a:p>
            <a:r>
              <a:rPr lang="pt-BR" dirty="0"/>
              <a:t>e) pretendemos submeter uma "conjectura" à comprovação.</a:t>
            </a:r>
          </a:p>
        </p:txBody>
      </p:sp>
    </p:spTree>
    <p:extLst>
      <p:ext uri="{BB962C8B-B14F-4D97-AF65-F5344CB8AC3E}">
        <p14:creationId xmlns:p14="http://schemas.microsoft.com/office/powerpoint/2010/main" val="2746142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Funções da hipótese</a:t>
            </a:r>
          </a:p>
        </p:txBody>
      </p:sp>
      <p:sp>
        <p:nvSpPr>
          <p:cNvPr id="3" name="Espaço Reservado para Conteúdo 2"/>
          <p:cNvSpPr>
            <a:spLocks noGrp="1"/>
          </p:cNvSpPr>
          <p:nvPr>
            <p:ph idx="1"/>
          </p:nvPr>
        </p:nvSpPr>
        <p:spPr/>
        <p:txBody>
          <a:bodyPr>
            <a:normAutofit fontScale="92500" lnSpcReduction="20000"/>
          </a:bodyPr>
          <a:lstStyle/>
          <a:p>
            <a:r>
              <a:rPr lang="pt-BR" dirty="0"/>
              <a:t>a) generalizar uma experiência, quer resumindo, quer ampliando os dados empíricos disponíveis; </a:t>
            </a:r>
          </a:p>
          <a:p>
            <a:r>
              <a:rPr lang="pt-BR" dirty="0"/>
              <a:t>b) desencadear inferências, atuando como afirmações ou conjecturas iniciais sobre o "caráter", a "quantidade" ou as "relações" entre os dados; </a:t>
            </a:r>
          </a:p>
          <a:p>
            <a:r>
              <a:rPr lang="pt-BR" dirty="0"/>
              <a:t>c) servir de guia à investigação; </a:t>
            </a:r>
          </a:p>
          <a:p>
            <a:r>
              <a:rPr lang="pt-BR" dirty="0"/>
              <a:t>d) atuar na tarefa de interpretação (hipóteses explicativas) de um conjunto de dados ou de outras hipóteses; </a:t>
            </a:r>
          </a:p>
          <a:p>
            <a:r>
              <a:rPr lang="pt-BR" dirty="0"/>
              <a:t>e) funcionar como proteção de outras hipóteses.</a:t>
            </a:r>
          </a:p>
        </p:txBody>
      </p:sp>
    </p:spTree>
    <p:extLst>
      <p:ext uri="{BB962C8B-B14F-4D97-AF65-F5344CB8AC3E}">
        <p14:creationId xmlns:p14="http://schemas.microsoft.com/office/powerpoint/2010/main" val="3950131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600" dirty="0"/>
              <a:t>FONTES DE ELABORAÇÃO DE HIPÓTESES</a:t>
            </a:r>
          </a:p>
        </p:txBody>
      </p:sp>
      <p:sp>
        <p:nvSpPr>
          <p:cNvPr id="3" name="Espaço Reservado para Conteúdo 2"/>
          <p:cNvSpPr>
            <a:spLocks noGrp="1"/>
          </p:cNvSpPr>
          <p:nvPr>
            <p:ph idx="1"/>
          </p:nvPr>
        </p:nvSpPr>
        <p:spPr/>
        <p:txBody>
          <a:bodyPr>
            <a:normAutofit fontScale="85000" lnSpcReduction="20000"/>
          </a:bodyPr>
          <a:lstStyle/>
          <a:p>
            <a:r>
              <a:rPr lang="pt-BR" dirty="0"/>
              <a:t>Conhecimento familiar</a:t>
            </a:r>
          </a:p>
          <a:p>
            <a:r>
              <a:rPr lang="pt-BR" dirty="0"/>
              <a:t>Observação *</a:t>
            </a:r>
          </a:p>
          <a:p>
            <a:r>
              <a:rPr lang="pt-BR" dirty="0"/>
              <a:t>Comparação com outros estudos *</a:t>
            </a:r>
          </a:p>
          <a:p>
            <a:r>
              <a:rPr lang="pt-BR" dirty="0"/>
              <a:t>Dedução lógica de uma teoria *</a:t>
            </a:r>
          </a:p>
          <a:p>
            <a:r>
              <a:rPr lang="pt-BR" dirty="0"/>
              <a:t>A cultura geral na qual a Ciência se desenvolve</a:t>
            </a:r>
          </a:p>
          <a:p>
            <a:r>
              <a:rPr lang="pt-BR" dirty="0"/>
              <a:t>Analogias *</a:t>
            </a:r>
          </a:p>
          <a:p>
            <a:r>
              <a:rPr lang="pt-BR" dirty="0"/>
              <a:t>Experiência pessoal, idiossincrática</a:t>
            </a:r>
          </a:p>
          <a:p>
            <a:r>
              <a:rPr lang="pt-BR" dirty="0"/>
              <a:t>Casos discrepantes na própria teoria *</a:t>
            </a:r>
          </a:p>
          <a:p>
            <a:r>
              <a:rPr lang="pt-BR" dirty="0"/>
              <a:t>Seguindo seu conselheiro espiritual </a:t>
            </a:r>
            <a:r>
              <a:rPr lang="pt-BR" dirty="0">
                <a:sym typeface="Wingdings" pitchFamily="2" charset="2"/>
              </a:rPr>
              <a:t></a:t>
            </a:r>
          </a:p>
          <a:p>
            <a:r>
              <a:rPr lang="pt-BR" dirty="0">
                <a:sym typeface="Wingdings" pitchFamily="2" charset="2"/>
              </a:rPr>
              <a:t>Tomando um monte de cana e confabulando com o colega de laboratório na mesa</a:t>
            </a:r>
            <a:endParaRPr lang="pt-BR" dirty="0"/>
          </a:p>
        </p:txBody>
      </p:sp>
    </p:spTree>
    <p:extLst>
      <p:ext uri="{BB962C8B-B14F-4D97-AF65-F5344CB8AC3E}">
        <p14:creationId xmlns:p14="http://schemas.microsoft.com/office/powerpoint/2010/main" val="1617333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usando observação</a:t>
            </a:r>
          </a:p>
        </p:txBody>
      </p:sp>
      <p:sp>
        <p:nvSpPr>
          <p:cNvPr id="3" name="Espaço Reservado para Conteúdo 2"/>
          <p:cNvSpPr>
            <a:spLocks noGrp="1"/>
          </p:cNvSpPr>
          <p:nvPr>
            <p:ph idx="1"/>
          </p:nvPr>
        </p:nvSpPr>
        <p:spPr/>
        <p:txBody>
          <a:bodyPr/>
          <a:lstStyle/>
          <a:p>
            <a:r>
              <a:rPr lang="pt-BR" dirty="0"/>
              <a:t>“O salmão </a:t>
            </a:r>
            <a:r>
              <a:rPr lang="pt-BR" dirty="0" err="1"/>
              <a:t>Oncorhyncus</a:t>
            </a:r>
            <a:r>
              <a:rPr lang="pt-BR" dirty="0"/>
              <a:t> </a:t>
            </a:r>
            <a:r>
              <a:rPr lang="pt-BR" dirty="0" err="1"/>
              <a:t>Kisutch</a:t>
            </a:r>
            <a:r>
              <a:rPr lang="pt-BR" dirty="0"/>
              <a:t> utiliza unicamente o estímulo visual para encontrar o riacho em que nasceu para desovar"; </a:t>
            </a:r>
          </a:p>
          <a:p>
            <a:r>
              <a:rPr lang="pt-BR" dirty="0"/>
              <a:t>“O salmão </a:t>
            </a:r>
            <a:r>
              <a:rPr lang="pt-BR" dirty="0" err="1"/>
              <a:t>Oncorhyncus</a:t>
            </a:r>
            <a:r>
              <a:rPr lang="pt-BR" dirty="0"/>
              <a:t> </a:t>
            </a:r>
            <a:r>
              <a:rPr lang="pt-BR" dirty="0" err="1"/>
              <a:t>Kisutch</a:t>
            </a:r>
            <a:r>
              <a:rPr lang="pt-BR" dirty="0"/>
              <a:t> encontra a rota de retorno ao riacho em que nasceu através do cheiro específico das águas"</a:t>
            </a:r>
          </a:p>
        </p:txBody>
      </p:sp>
    </p:spTree>
    <p:extLst>
      <p:ext uri="{BB962C8B-B14F-4D97-AF65-F5344CB8AC3E}">
        <p14:creationId xmlns:p14="http://schemas.microsoft.com/office/powerpoint/2010/main" val="3259500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Variáveis (</a:t>
            </a:r>
            <a:r>
              <a:rPr lang="pt-BR" dirty="0" err="1"/>
              <a:t>Tuckman</a:t>
            </a:r>
            <a:r>
              <a:rPr lang="pt-BR" dirty="0"/>
              <a:t>)</a:t>
            </a:r>
          </a:p>
        </p:txBody>
      </p:sp>
      <p:sp>
        <p:nvSpPr>
          <p:cNvPr id="3" name="Espaço Reservado para Conteúdo 2"/>
          <p:cNvSpPr>
            <a:spLocks noGrp="1"/>
          </p:cNvSpPr>
          <p:nvPr>
            <p:ph idx="1"/>
          </p:nvPr>
        </p:nvSpPr>
        <p:spPr/>
        <p:txBody>
          <a:bodyPr>
            <a:normAutofit fontScale="92500" lnSpcReduction="10000"/>
          </a:bodyPr>
          <a:lstStyle/>
          <a:p>
            <a:r>
              <a:rPr lang="pt-BR" dirty="0"/>
              <a:t>Hipóteses são explicações que estabelecem as relações ou conexões existentes entre as variáveis, implica existência de variáveis</a:t>
            </a:r>
          </a:p>
          <a:p>
            <a:pPr lvl="1"/>
            <a:r>
              <a:rPr lang="pt-BR" dirty="0"/>
              <a:t>Se “X” então “Y”</a:t>
            </a:r>
          </a:p>
          <a:p>
            <a:r>
              <a:rPr lang="pt-BR" dirty="0"/>
              <a:t>Mas o que são variáveis?</a:t>
            </a:r>
          </a:p>
          <a:p>
            <a:pPr lvl="1"/>
            <a:r>
              <a:rPr lang="pt-BR" dirty="0"/>
              <a:t>Variáveis são aspectos, propriedades, características individuais ou fatores, mensuráveis ou potencialmente mensuráveis, através dos diferentes valores que assumem, discerníveis em um objeto de estudo, para testar a relação enunciada em uma proposição.</a:t>
            </a:r>
          </a:p>
        </p:txBody>
      </p:sp>
    </p:spTree>
    <p:extLst>
      <p:ext uri="{BB962C8B-B14F-4D97-AF65-F5344CB8AC3E}">
        <p14:creationId xmlns:p14="http://schemas.microsoft.com/office/powerpoint/2010/main" val="1846600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Variável independente</a:t>
            </a:r>
          </a:p>
        </p:txBody>
      </p:sp>
      <p:sp>
        <p:nvSpPr>
          <p:cNvPr id="3" name="Espaço Reservado para Conteúdo 2"/>
          <p:cNvSpPr>
            <a:spLocks noGrp="1"/>
          </p:cNvSpPr>
          <p:nvPr>
            <p:ph idx="1"/>
          </p:nvPr>
        </p:nvSpPr>
        <p:spPr/>
        <p:txBody>
          <a:bodyPr>
            <a:normAutofit lnSpcReduction="10000"/>
          </a:bodyPr>
          <a:lstStyle/>
          <a:p>
            <a:r>
              <a:rPr lang="pt-BR" dirty="0"/>
              <a:t>É aquela que é fator determinante para que ocorra um determinado resultado. </a:t>
            </a:r>
          </a:p>
          <a:p>
            <a:pPr lvl="1"/>
            <a:r>
              <a:rPr lang="pt-BR" dirty="0"/>
              <a:t>É a condição ou a causa para um determinado efeito ou consequência. </a:t>
            </a:r>
          </a:p>
          <a:p>
            <a:pPr lvl="1"/>
            <a:r>
              <a:rPr lang="pt-BR" dirty="0"/>
              <a:t>É o estímulo que condiciona uma resposta. </a:t>
            </a:r>
          </a:p>
          <a:p>
            <a:r>
              <a:rPr lang="pt-BR" dirty="0"/>
              <a:t>A variável independente, em uma pesquisa experimental, é aquela que é manipulada pelo investigador, para ver que influência exerce sobre um possível resultado. </a:t>
            </a:r>
          </a:p>
        </p:txBody>
      </p:sp>
      <p:sp>
        <p:nvSpPr>
          <p:cNvPr id="4" name="CaixaDeTexto 3"/>
          <p:cNvSpPr txBox="1"/>
          <p:nvPr/>
        </p:nvSpPr>
        <p:spPr>
          <a:xfrm>
            <a:off x="5724128" y="5949280"/>
            <a:ext cx="1722716" cy="369332"/>
          </a:xfrm>
          <a:prstGeom prst="rect">
            <a:avLst/>
          </a:prstGeom>
          <a:noFill/>
        </p:spPr>
        <p:txBody>
          <a:bodyPr wrap="none" rtlCol="0">
            <a:spAutoFit/>
          </a:bodyPr>
          <a:lstStyle/>
          <a:p>
            <a:r>
              <a:rPr lang="pt-BR" dirty="0"/>
              <a:t>Marconi-</a:t>
            </a:r>
            <a:r>
              <a:rPr lang="pt-BR" dirty="0" err="1"/>
              <a:t>Lakatos</a:t>
            </a:r>
            <a:endParaRPr lang="pt-BR" dirty="0"/>
          </a:p>
        </p:txBody>
      </p:sp>
    </p:spTree>
    <p:extLst>
      <p:ext uri="{BB962C8B-B14F-4D97-AF65-F5344CB8AC3E}">
        <p14:creationId xmlns:p14="http://schemas.microsoft.com/office/powerpoint/2010/main" val="451314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Variável dependente</a:t>
            </a:r>
          </a:p>
        </p:txBody>
      </p:sp>
      <p:sp>
        <p:nvSpPr>
          <p:cNvPr id="3" name="Espaço Reservado para Conteúdo 2"/>
          <p:cNvSpPr>
            <a:spLocks noGrp="1"/>
          </p:cNvSpPr>
          <p:nvPr>
            <p:ph idx="1"/>
          </p:nvPr>
        </p:nvSpPr>
        <p:spPr/>
        <p:txBody>
          <a:bodyPr/>
          <a:lstStyle/>
          <a:p>
            <a:r>
              <a:rPr lang="pt-BR" dirty="0"/>
              <a:t>É aquele fator ou propriedade que é efeito, resultado, consequência ou resposta de algo que foi estimulado. </a:t>
            </a:r>
          </a:p>
          <a:p>
            <a:r>
              <a:rPr lang="pt-BR" dirty="0"/>
              <a:t>A variável dependente não é manipulada, mas é o efeito observado como resultado da manipulação da variável independente.</a:t>
            </a:r>
          </a:p>
        </p:txBody>
      </p:sp>
    </p:spTree>
    <p:extLst>
      <p:ext uri="{BB962C8B-B14F-4D97-AF65-F5344CB8AC3E}">
        <p14:creationId xmlns:p14="http://schemas.microsoft.com/office/powerpoint/2010/main" val="4148231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Variável Moderadora</a:t>
            </a:r>
          </a:p>
        </p:txBody>
      </p:sp>
      <p:sp>
        <p:nvSpPr>
          <p:cNvPr id="3" name="Espaço Reservado para Conteúdo 2"/>
          <p:cNvSpPr>
            <a:spLocks noGrp="1"/>
          </p:cNvSpPr>
          <p:nvPr>
            <p:ph idx="1"/>
          </p:nvPr>
        </p:nvSpPr>
        <p:spPr/>
        <p:txBody>
          <a:bodyPr>
            <a:normAutofit fontScale="85000" lnSpcReduction="10000"/>
          </a:bodyPr>
          <a:lstStyle/>
          <a:p>
            <a:r>
              <a:rPr lang="pt-BR" dirty="0"/>
              <a:t>Fator ou propriedade que também é causa, condição, estímulo ou determinante para que ocorra determinado efeito, situando-se a um nível secundário, de menor importância que a variável independente, como uma variável independente secundária. </a:t>
            </a:r>
          </a:p>
          <a:p>
            <a:r>
              <a:rPr lang="pt-BR" dirty="0"/>
              <a:t>Seu valor evidencia-se em pesquisas cujos problemas são complexos, com interferência de vários fatores inter-relacionados, servindo para analisar até que ponto esses fatores têm importância na relação entre a variável independente e a dependente. </a:t>
            </a:r>
          </a:p>
        </p:txBody>
      </p:sp>
    </p:spTree>
    <p:extLst>
      <p:ext uri="{BB962C8B-B14F-4D97-AF65-F5344CB8AC3E}">
        <p14:creationId xmlns:p14="http://schemas.microsoft.com/office/powerpoint/2010/main" val="393730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Fluxograma da pesquisa científica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61" y="2336651"/>
            <a:ext cx="9034339" cy="2892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431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Variável de controle</a:t>
            </a:r>
          </a:p>
        </p:txBody>
      </p:sp>
      <p:sp>
        <p:nvSpPr>
          <p:cNvPr id="3" name="Espaço Reservado para Conteúdo 2"/>
          <p:cNvSpPr>
            <a:spLocks noGrp="1"/>
          </p:cNvSpPr>
          <p:nvPr>
            <p:ph idx="1"/>
          </p:nvPr>
        </p:nvSpPr>
        <p:spPr/>
        <p:txBody>
          <a:bodyPr/>
          <a:lstStyle/>
          <a:p>
            <a:r>
              <a:rPr lang="pt-BR" dirty="0"/>
              <a:t>Fator ou propriedade que poderia afetar a variável dependente mas que é neutralizado ou anulado, através de sua manipulação deliberada, para não interferir na relação entre a variável independente e a dependente.</a:t>
            </a:r>
          </a:p>
        </p:txBody>
      </p:sp>
    </p:spTree>
    <p:extLst>
      <p:ext uri="{BB962C8B-B14F-4D97-AF65-F5344CB8AC3E}">
        <p14:creationId xmlns:p14="http://schemas.microsoft.com/office/powerpoint/2010/main" val="10403064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Variável interveniente</a:t>
            </a:r>
          </a:p>
        </p:txBody>
      </p:sp>
      <p:sp>
        <p:nvSpPr>
          <p:cNvPr id="3" name="Espaço Reservado para Conteúdo 2"/>
          <p:cNvSpPr>
            <a:spLocks noGrp="1"/>
          </p:cNvSpPr>
          <p:nvPr>
            <p:ph idx="1"/>
          </p:nvPr>
        </p:nvSpPr>
        <p:spPr/>
        <p:txBody>
          <a:bodyPr>
            <a:normAutofit lnSpcReduction="10000"/>
          </a:bodyPr>
          <a:lstStyle/>
          <a:p>
            <a:r>
              <a:rPr lang="pt-BR" dirty="0"/>
              <a:t>Fator ou propriedade que teoricamente afeta o fenômeno observado. </a:t>
            </a:r>
          </a:p>
          <a:p>
            <a:r>
              <a:rPr lang="pt-BR" dirty="0"/>
              <a:t>Ao contrário das outras variáveis, não pode ser manipulado ou medido. </a:t>
            </a:r>
          </a:p>
          <a:p>
            <a:r>
              <a:rPr lang="pt-BR" dirty="0"/>
              <a:t>É hipotético, teórico, não concreto, sendo inferido a partir da variável independente ou da moderadora. </a:t>
            </a:r>
          </a:p>
          <a:p>
            <a:r>
              <a:rPr lang="pt-BR" dirty="0"/>
              <a:t>Geralmente não é muito considerado pelos pesquisadores.</a:t>
            </a:r>
          </a:p>
        </p:txBody>
      </p:sp>
    </p:spTree>
    <p:extLst>
      <p:ext uri="{BB962C8B-B14F-4D97-AF65-F5344CB8AC3E}">
        <p14:creationId xmlns:p14="http://schemas.microsoft.com/office/powerpoint/2010/main" val="1638054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Variáveis</a:t>
            </a:r>
          </a:p>
        </p:txBody>
      </p:sp>
      <p:sp>
        <p:nvSpPr>
          <p:cNvPr id="3" name="Espaço Reservado para Conteúdo 2"/>
          <p:cNvSpPr>
            <a:spLocks noGrp="1"/>
          </p:cNvSpPr>
          <p:nvPr>
            <p:ph idx="1"/>
          </p:nvPr>
        </p:nvSpPr>
        <p:spPr/>
        <p:txBody>
          <a:bodyPr/>
          <a:lstStyle/>
          <a:p>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80920" cy="4468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916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Diversas áreas e suas variáveis</a:t>
            </a:r>
          </a:p>
        </p:txBody>
      </p:sp>
      <p:sp>
        <p:nvSpPr>
          <p:cNvPr id="3" name="Espaço Reservado para Conteúdo 2"/>
          <p:cNvSpPr>
            <a:spLocks noGrp="1"/>
          </p:cNvSpPr>
          <p:nvPr>
            <p:ph idx="1"/>
          </p:nvPr>
        </p:nvSpPr>
        <p:spPr/>
        <p:txBody>
          <a:bodyPr>
            <a:normAutofit/>
          </a:bodyPr>
          <a:lstStyle/>
          <a:p>
            <a:r>
              <a:rPr lang="pt-BR" dirty="0"/>
              <a:t>Física: massa, peso, velocidade, energia, força, impulso, atrito</a:t>
            </a:r>
          </a:p>
          <a:p>
            <a:r>
              <a:rPr lang="pt-BR" dirty="0"/>
              <a:t>Sociologia e Psicologia: inteligência,  status social, sexo, salário, idade, ansiedade, classe social, preconceito, motivação, agressão, frustração;</a:t>
            </a:r>
          </a:p>
          <a:p>
            <a:r>
              <a:rPr lang="pt-BR" dirty="0"/>
              <a:t>Economia: custo, tempo, qualidade, produtividade, eficiência, eficácia</a:t>
            </a:r>
          </a:p>
        </p:txBody>
      </p:sp>
    </p:spTree>
    <p:extLst>
      <p:ext uri="{BB962C8B-B14F-4D97-AF65-F5344CB8AC3E}">
        <p14:creationId xmlns:p14="http://schemas.microsoft.com/office/powerpoint/2010/main" val="2015096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Engenharia Elétrica e de Computação ?</a:t>
            </a:r>
          </a:p>
        </p:txBody>
      </p:sp>
      <p:sp>
        <p:nvSpPr>
          <p:cNvPr id="3" name="Espaço Reservado para Conteúdo 2"/>
          <p:cNvSpPr>
            <a:spLocks noGrp="1"/>
          </p:cNvSpPr>
          <p:nvPr>
            <p:ph idx="1"/>
          </p:nvPr>
        </p:nvSpPr>
        <p:spPr/>
        <p:txBody>
          <a:bodyPr/>
          <a:lstStyle/>
          <a:p>
            <a:endParaRPr lang="pt-BR"/>
          </a:p>
        </p:txBody>
      </p:sp>
    </p:spTree>
    <p:extLst>
      <p:ext uri="{BB962C8B-B14F-4D97-AF65-F5344CB8AC3E}">
        <p14:creationId xmlns:p14="http://schemas.microsoft.com/office/powerpoint/2010/main" val="3634349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highlight>
                  <a:srgbClr val="FFFF00"/>
                </a:highlight>
              </a:rPr>
              <a:t>Trabalho para casa </a:t>
            </a:r>
            <a:br>
              <a:rPr lang="pt-BR" dirty="0">
                <a:highlight>
                  <a:srgbClr val="FFFF00"/>
                </a:highlight>
              </a:rPr>
            </a:br>
            <a:r>
              <a:rPr lang="pt-BR" dirty="0">
                <a:highlight>
                  <a:srgbClr val="FFFF00"/>
                </a:highlight>
              </a:rPr>
              <a:t>(entregar próxima aula)</a:t>
            </a:r>
          </a:p>
        </p:txBody>
      </p:sp>
      <p:sp>
        <p:nvSpPr>
          <p:cNvPr id="3" name="Espaço Reservado para Conteúdo 2"/>
          <p:cNvSpPr>
            <a:spLocks noGrp="1"/>
          </p:cNvSpPr>
          <p:nvPr>
            <p:ph idx="1"/>
          </p:nvPr>
        </p:nvSpPr>
        <p:spPr/>
        <p:txBody>
          <a:bodyPr/>
          <a:lstStyle/>
          <a:p>
            <a:r>
              <a:rPr lang="pt-BR" dirty="0"/>
              <a:t>Sobre o seu tema, realize a fase preparatória:</a:t>
            </a:r>
          </a:p>
          <a:p>
            <a:pPr lvl="1"/>
            <a:r>
              <a:rPr lang="pt-BR" dirty="0"/>
              <a:t>1) Escolha do tema;</a:t>
            </a:r>
          </a:p>
          <a:p>
            <a:pPr lvl="1"/>
            <a:r>
              <a:rPr lang="pt-BR" dirty="0"/>
              <a:t>2) Delimitação do problema;</a:t>
            </a:r>
          </a:p>
          <a:p>
            <a:pPr lvl="1"/>
            <a:r>
              <a:rPr lang="pt-BR" dirty="0"/>
              <a:t>3) Revisão da literatura (o que tiver, mais o que encontrar, em </a:t>
            </a:r>
            <a:r>
              <a:rPr lang="pt-BR" dirty="0" err="1"/>
              <a:t>bibtex</a:t>
            </a:r>
            <a:r>
              <a:rPr lang="pt-BR" dirty="0"/>
              <a:t>);</a:t>
            </a:r>
          </a:p>
          <a:p>
            <a:pPr lvl="1"/>
            <a:r>
              <a:rPr lang="pt-BR" dirty="0"/>
              <a:t>4) Construção do marco teórico (o que tiver mais o que puder criticar);</a:t>
            </a:r>
          </a:p>
          <a:p>
            <a:pPr lvl="1"/>
            <a:r>
              <a:rPr lang="pt-BR" dirty="0"/>
              <a:t>5) Construção das hipóteses. </a:t>
            </a:r>
          </a:p>
        </p:txBody>
      </p:sp>
    </p:spTree>
    <p:extLst>
      <p:ext uri="{BB962C8B-B14F-4D97-AF65-F5344CB8AC3E}">
        <p14:creationId xmlns:p14="http://schemas.microsoft.com/office/powerpoint/2010/main" val="37657478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Outros </a:t>
            </a:r>
            <a:r>
              <a:rPr lang="pt-BR" dirty="0" err="1"/>
              <a:t>Videos</a:t>
            </a:r>
            <a:endParaRPr lang="pt-BR" dirty="0"/>
          </a:p>
        </p:txBody>
      </p:sp>
      <p:sp>
        <p:nvSpPr>
          <p:cNvPr id="3" name="Espaço Reservado para Conteúdo 2"/>
          <p:cNvSpPr>
            <a:spLocks noGrp="1"/>
          </p:cNvSpPr>
          <p:nvPr>
            <p:ph idx="1"/>
          </p:nvPr>
        </p:nvSpPr>
        <p:spPr/>
        <p:txBody>
          <a:bodyPr>
            <a:normAutofit/>
          </a:bodyPr>
          <a:lstStyle/>
          <a:p>
            <a:r>
              <a:rPr lang="pt-BR" dirty="0">
                <a:hlinkClick r:id="rId2"/>
              </a:rPr>
              <a:t>https://www.youtube.com/watch?v=5MIC-McqPUw</a:t>
            </a:r>
            <a:r>
              <a:rPr lang="pt-BR" dirty="0"/>
              <a:t> (Entrevista área de Educação)</a:t>
            </a:r>
          </a:p>
          <a:p>
            <a:r>
              <a:rPr lang="pt-BR" dirty="0">
                <a:hlinkClick r:id="rId3"/>
              </a:rPr>
              <a:t>https://www.youtube.com/watch?v=jJ87B0UFy9s</a:t>
            </a:r>
            <a:r>
              <a:rPr lang="pt-BR" dirty="0"/>
              <a:t> (Um meio de passar um rio) </a:t>
            </a:r>
          </a:p>
          <a:p>
            <a:r>
              <a:rPr lang="pt-BR" dirty="0">
                <a:hlinkClick r:id="rId4"/>
              </a:rPr>
              <a:t>https://www.youtube.com/watch?v=7uFgLMqYMj0</a:t>
            </a:r>
            <a:r>
              <a:rPr lang="pt-BR" dirty="0"/>
              <a:t> (Aula </a:t>
            </a:r>
            <a:r>
              <a:rPr lang="pt-BR" dirty="0" err="1"/>
              <a:t>Introdutoria</a:t>
            </a:r>
            <a:r>
              <a:rPr lang="pt-BR" dirty="0"/>
              <a:t> – Davi Nakano)</a:t>
            </a:r>
          </a:p>
          <a:p>
            <a:r>
              <a:rPr lang="pt-BR" dirty="0">
                <a:hlinkClick r:id="rId5"/>
              </a:rPr>
              <a:t>https://www.youtube.com/watch?v=HeZm-ekW8O4</a:t>
            </a:r>
            <a:r>
              <a:rPr lang="pt-BR" dirty="0"/>
              <a:t> (Aula </a:t>
            </a:r>
            <a:r>
              <a:rPr lang="pt-BR" dirty="0" err="1"/>
              <a:t>Introdutoria</a:t>
            </a:r>
            <a:r>
              <a:rPr lang="pt-BR" dirty="0"/>
              <a:t>)</a:t>
            </a:r>
          </a:p>
        </p:txBody>
      </p:sp>
    </p:spTree>
    <p:extLst>
      <p:ext uri="{BB962C8B-B14F-4D97-AF65-F5344CB8AC3E}">
        <p14:creationId xmlns:p14="http://schemas.microsoft.com/office/powerpoint/2010/main" val="508989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55000" lnSpcReduction="20000"/>
          </a:bodyPr>
          <a:lstStyle/>
          <a:p>
            <a:r>
              <a:rPr lang="pt-BR" dirty="0">
                <a:hlinkClick r:id="rId2"/>
              </a:rPr>
              <a:t>https://www.youtube.com/watch?v=kjkJJi4ukB8 (Conhecimento e Poder)</a:t>
            </a:r>
          </a:p>
          <a:p>
            <a:endParaRPr lang="pt-BR" dirty="0">
              <a:hlinkClick r:id="rId2"/>
            </a:endParaRPr>
          </a:p>
          <a:p>
            <a:r>
              <a:rPr lang="pt-BR" dirty="0">
                <a:hlinkClick r:id="rId2"/>
              </a:rPr>
              <a:t>https://www.youtube.com/watch?v=eQ48lhWADLs</a:t>
            </a:r>
            <a:r>
              <a:rPr lang="pt-BR" dirty="0"/>
              <a:t> (Aprendendo a aprender)</a:t>
            </a:r>
          </a:p>
          <a:p>
            <a:r>
              <a:rPr lang="pt-BR" dirty="0">
                <a:hlinkClick r:id="rId3"/>
              </a:rPr>
              <a:t>https://www.youtube.com/watch?v=t6d4Ku4jpu4</a:t>
            </a:r>
            <a:r>
              <a:rPr lang="pt-BR" dirty="0"/>
              <a:t> (Aprender a aprender)</a:t>
            </a:r>
          </a:p>
          <a:p>
            <a:r>
              <a:rPr lang="pt-BR" dirty="0">
                <a:hlinkClick r:id="rId4"/>
              </a:rPr>
              <a:t>https://www.youtube.com/watch?v=ykTVjILFy-I</a:t>
            </a:r>
            <a:r>
              <a:rPr lang="pt-BR" dirty="0"/>
              <a:t> (Aprender a ser)</a:t>
            </a:r>
          </a:p>
          <a:p>
            <a:r>
              <a:rPr lang="pt-BR" dirty="0">
                <a:hlinkClick r:id="rId5"/>
              </a:rPr>
              <a:t>https://www.youtube.com/watch?v=hHXky5ILlMc</a:t>
            </a:r>
            <a:r>
              <a:rPr lang="pt-BR" dirty="0"/>
              <a:t> (Aprender a Fazer)</a:t>
            </a:r>
          </a:p>
          <a:p>
            <a:r>
              <a:rPr lang="pt-BR" dirty="0">
                <a:hlinkClick r:id="rId4"/>
              </a:rPr>
              <a:t>https://www.youtube.com/watch?v=ykTVjILFy-I</a:t>
            </a:r>
            <a:r>
              <a:rPr lang="pt-BR" dirty="0"/>
              <a:t> (Aprender a ser)</a:t>
            </a:r>
          </a:p>
          <a:p>
            <a:r>
              <a:rPr lang="pt-BR" dirty="0">
                <a:hlinkClick r:id="rId6"/>
              </a:rPr>
              <a:t>https://www.youtube.com/watch?v=YUJ7cDSuS1U</a:t>
            </a:r>
            <a:r>
              <a:rPr lang="pt-BR" dirty="0"/>
              <a:t> (A maior flor do mundo)</a:t>
            </a:r>
          </a:p>
          <a:p>
            <a:r>
              <a:rPr lang="pt-BR" dirty="0">
                <a:hlinkClick r:id="rId7"/>
              </a:rPr>
              <a:t>http://mptcufal.blogspot.com.br/</a:t>
            </a:r>
            <a:endParaRPr lang="pt-BR" dirty="0"/>
          </a:p>
          <a:p>
            <a:r>
              <a:rPr lang="pt-BR" dirty="0">
                <a:hlinkClick r:id="rId8"/>
              </a:rPr>
              <a:t>https://www.youtube.com/watch?v=ey9bTshV308</a:t>
            </a:r>
            <a:r>
              <a:rPr lang="pt-BR" dirty="0"/>
              <a:t> (O método científico e os tipos de pesquisa)</a:t>
            </a:r>
          </a:p>
          <a:p>
            <a:r>
              <a:rPr lang="pt-BR" dirty="0">
                <a:hlinkClick r:id="rId9"/>
              </a:rPr>
              <a:t>https://www.youtube.com/watch?v=CXXY9MmtmqA</a:t>
            </a:r>
            <a:r>
              <a:rPr lang="pt-BR" dirty="0"/>
              <a:t> (Metodologia do conhecimento (completo)</a:t>
            </a:r>
          </a:p>
          <a:p>
            <a:r>
              <a:rPr lang="pt-BR" dirty="0">
                <a:hlinkClick r:id="rId10"/>
              </a:rPr>
              <a:t>https://www.youtube.com/watch?v=uZ_vdGFMbBA&amp;list=PL2F82356A80B61F6D</a:t>
            </a:r>
            <a:r>
              <a:rPr lang="pt-BR" dirty="0"/>
              <a:t> (</a:t>
            </a:r>
            <a:r>
              <a:rPr lang="pt-BR" dirty="0" err="1"/>
              <a:t>Scientific</a:t>
            </a:r>
            <a:r>
              <a:rPr lang="pt-BR" dirty="0"/>
              <a:t> </a:t>
            </a:r>
            <a:r>
              <a:rPr lang="pt-BR" dirty="0" err="1"/>
              <a:t>method</a:t>
            </a:r>
            <a:r>
              <a:rPr lang="pt-BR" dirty="0"/>
              <a:t> </a:t>
            </a:r>
            <a:r>
              <a:rPr lang="pt-BR" dirty="0" err="1"/>
              <a:t>made</a:t>
            </a:r>
            <a:r>
              <a:rPr lang="pt-BR" dirty="0"/>
              <a:t> </a:t>
            </a:r>
            <a:r>
              <a:rPr lang="pt-BR" dirty="0" err="1"/>
              <a:t>easy</a:t>
            </a:r>
            <a:r>
              <a:rPr lang="pt-BR" dirty="0"/>
              <a:t>)</a:t>
            </a:r>
          </a:p>
          <a:p>
            <a:r>
              <a:rPr lang="pt-BR" dirty="0">
                <a:hlinkClick r:id="rId10"/>
              </a:rPr>
              <a:t>https://www.youtube.com/watch?v=uZ_vdGFMbBA&amp;list=PL2F82356A80B61F6D</a:t>
            </a:r>
            <a:r>
              <a:rPr lang="pt-BR" dirty="0"/>
              <a:t> </a:t>
            </a:r>
            <a:r>
              <a:rPr lang="pt-BR"/>
              <a:t>(importante)...</a:t>
            </a:r>
            <a:endParaRPr lang="pt-BR" dirty="0"/>
          </a:p>
        </p:txBody>
      </p:sp>
    </p:spTree>
    <p:extLst>
      <p:ext uri="{BB962C8B-B14F-4D97-AF65-F5344CB8AC3E}">
        <p14:creationId xmlns:p14="http://schemas.microsoft.com/office/powerpoint/2010/main" val="3921535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Sugestão de outros vídeos</a:t>
            </a:r>
          </a:p>
        </p:txBody>
      </p:sp>
      <p:sp>
        <p:nvSpPr>
          <p:cNvPr id="3" name="Espaço Reservado para Conteúdo 2"/>
          <p:cNvSpPr>
            <a:spLocks noGrp="1"/>
          </p:cNvSpPr>
          <p:nvPr>
            <p:ph idx="1"/>
          </p:nvPr>
        </p:nvSpPr>
        <p:spPr/>
        <p:txBody>
          <a:bodyPr/>
          <a:lstStyle/>
          <a:p>
            <a:r>
              <a:rPr lang="pt-BR" dirty="0">
                <a:hlinkClick r:id="rId2"/>
              </a:rPr>
              <a:t>https://www.youtube.com/watch?v=YUJ7cDSuS1U</a:t>
            </a:r>
            <a:r>
              <a:rPr lang="pt-BR" dirty="0"/>
              <a:t> (A maior flor do mundo)</a:t>
            </a:r>
          </a:p>
          <a:p>
            <a:endParaRPr lang="pt-BR" dirty="0"/>
          </a:p>
          <a:p>
            <a:r>
              <a:rPr lang="pt-BR" dirty="0">
                <a:hlinkClick r:id="rId3"/>
              </a:rPr>
              <a:t>https://www.youtube.com/watch?v=HeZm-ekW8O4 (Conhecimentos, Hipótese, Paradigma)</a:t>
            </a:r>
            <a:r>
              <a:rPr lang="pt-BR" dirty="0"/>
              <a:t> (vídeo complementar)</a:t>
            </a:r>
          </a:p>
        </p:txBody>
      </p:sp>
    </p:spTree>
    <p:extLst>
      <p:ext uri="{BB962C8B-B14F-4D97-AF65-F5344CB8AC3E}">
        <p14:creationId xmlns:p14="http://schemas.microsoft.com/office/powerpoint/2010/main" val="76338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Fluxograma da pesquisa científica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7" y="2348880"/>
            <a:ext cx="9108504"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26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Etapa preparatória</a:t>
            </a:r>
          </a:p>
        </p:txBody>
      </p:sp>
      <p:sp>
        <p:nvSpPr>
          <p:cNvPr id="3" name="Espaço Reservado para Conteúdo 2"/>
          <p:cNvSpPr>
            <a:spLocks noGrp="1"/>
          </p:cNvSpPr>
          <p:nvPr>
            <p:ph idx="1"/>
          </p:nvPr>
        </p:nvSpPr>
        <p:spPr/>
        <p:txBody>
          <a:bodyPr>
            <a:normAutofit lnSpcReduction="10000"/>
          </a:bodyPr>
          <a:lstStyle/>
          <a:p>
            <a:r>
              <a:rPr lang="pt-BR" dirty="0"/>
              <a:t>O objetivo fundamental dessa etapa é o investigador definir o problema que irá investigar. </a:t>
            </a:r>
          </a:p>
          <a:p>
            <a:r>
              <a:rPr lang="pt-BR" dirty="0"/>
              <a:t>A identificação e delimitação do problema não ocorre de uma forma mecânica e instantânea, ela requer que, concomitantemente, seja executada em conjunto com a revisão da literatura, construção do referencial teórico e das hipóteses. </a:t>
            </a:r>
          </a:p>
        </p:txBody>
      </p:sp>
    </p:spTree>
    <p:extLst>
      <p:ext uri="{BB962C8B-B14F-4D97-AF65-F5344CB8AC3E}">
        <p14:creationId xmlns:p14="http://schemas.microsoft.com/office/powerpoint/2010/main" val="667762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Etapa preparatória</a:t>
            </a:r>
          </a:p>
        </p:txBody>
      </p:sp>
      <p:sp>
        <p:nvSpPr>
          <p:cNvPr id="3" name="Espaço Reservado para Conteúdo 2"/>
          <p:cNvSpPr>
            <a:spLocks noGrp="1"/>
          </p:cNvSpPr>
          <p:nvPr>
            <p:ph idx="1"/>
          </p:nvPr>
        </p:nvSpPr>
        <p:spPr/>
        <p:txBody>
          <a:bodyPr>
            <a:normAutofit/>
          </a:bodyPr>
          <a:lstStyle/>
          <a:p>
            <a:r>
              <a:rPr lang="pt-BR" dirty="0"/>
              <a:t>É nessa etapa, em geral, que se apresentam as principais dificuldades para o investigador:</a:t>
            </a:r>
          </a:p>
          <a:p>
            <a:pPr lvl="1"/>
            <a:r>
              <a:rPr lang="pt-BR" dirty="0"/>
              <a:t>1) Escolha do tema</a:t>
            </a:r>
          </a:p>
          <a:p>
            <a:pPr lvl="1"/>
            <a:r>
              <a:rPr lang="pt-BR" dirty="0"/>
              <a:t>2) Delimitação do problema</a:t>
            </a:r>
          </a:p>
          <a:p>
            <a:pPr lvl="1"/>
            <a:r>
              <a:rPr lang="pt-BR" dirty="0"/>
              <a:t>3) Revisão da literatura</a:t>
            </a:r>
          </a:p>
          <a:p>
            <a:pPr lvl="1"/>
            <a:r>
              <a:rPr lang="pt-BR" dirty="0"/>
              <a:t>4) Construção do marco teórico</a:t>
            </a:r>
          </a:p>
          <a:p>
            <a:pPr lvl="1"/>
            <a:r>
              <a:rPr lang="pt-BR" dirty="0"/>
              <a:t>5) Construção das hipóteses.  </a:t>
            </a:r>
          </a:p>
          <a:p>
            <a:endParaRPr lang="pt-BR" dirty="0"/>
          </a:p>
        </p:txBody>
      </p:sp>
    </p:spTree>
    <p:extLst>
      <p:ext uri="{BB962C8B-B14F-4D97-AF65-F5344CB8AC3E}">
        <p14:creationId xmlns:p14="http://schemas.microsoft.com/office/powerpoint/2010/main" val="323646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Escolha de tema</a:t>
            </a:r>
          </a:p>
        </p:txBody>
      </p:sp>
      <p:sp>
        <p:nvSpPr>
          <p:cNvPr id="3" name="Espaço Reservado para Conteúdo 2"/>
          <p:cNvSpPr>
            <a:spLocks noGrp="1"/>
          </p:cNvSpPr>
          <p:nvPr>
            <p:ph idx="1"/>
          </p:nvPr>
        </p:nvSpPr>
        <p:spPr/>
        <p:txBody>
          <a:bodyPr>
            <a:normAutofit fontScale="85000" lnSpcReduction="20000"/>
          </a:bodyPr>
          <a:lstStyle/>
          <a:p>
            <a:r>
              <a:rPr lang="pt-BR" dirty="0"/>
              <a:t>A simples escolha de um tema deixa o campo da investigação muito amplo e muito vago, fatores a serem observados na escolha:</a:t>
            </a:r>
          </a:p>
          <a:p>
            <a:pPr lvl="1"/>
            <a:r>
              <a:rPr lang="pt-BR" dirty="0"/>
              <a:t>1)  o tema deve responder aos interesses de quem investiga;</a:t>
            </a:r>
          </a:p>
          <a:p>
            <a:pPr lvl="1"/>
            <a:r>
              <a:rPr lang="pt-BR" dirty="0"/>
              <a:t>2) qualificação intelectual de quem investiga; </a:t>
            </a:r>
          </a:p>
          <a:p>
            <a:pPr lvl="1"/>
            <a:r>
              <a:rPr lang="pt-BR" dirty="0"/>
              <a:t>3) existência de fontes de consulta que estejam ao alcance do pesquisador</a:t>
            </a:r>
          </a:p>
          <a:p>
            <a:r>
              <a:rPr lang="pt-BR" dirty="0" err="1"/>
              <a:t>Obs</a:t>
            </a:r>
            <a:r>
              <a:rPr lang="pt-BR" dirty="0"/>
              <a:t>: deve ser feito um levantamento minucioso das publicações que existem sobre o tema consultando periódicos, teses, dissertações, </a:t>
            </a:r>
            <a:r>
              <a:rPr lang="pt-BR" dirty="0" err="1"/>
              <a:t>etc</a:t>
            </a:r>
            <a:r>
              <a:rPr lang="pt-BR" dirty="0"/>
              <a:t> (abstracts, </a:t>
            </a:r>
            <a:r>
              <a:rPr lang="pt-BR" dirty="0" err="1"/>
              <a:t>Latex</a:t>
            </a:r>
            <a:r>
              <a:rPr lang="pt-BR" dirty="0"/>
              <a:t>: </a:t>
            </a:r>
            <a:r>
              <a:rPr lang="pt-BR" dirty="0" err="1"/>
              <a:t>Bibtex</a:t>
            </a:r>
            <a:r>
              <a:rPr lang="pt-BR" dirty="0"/>
              <a:t>)</a:t>
            </a:r>
          </a:p>
        </p:txBody>
      </p:sp>
    </p:spTree>
    <p:extLst>
      <p:ext uri="{BB962C8B-B14F-4D97-AF65-F5344CB8AC3E}">
        <p14:creationId xmlns:p14="http://schemas.microsoft.com/office/powerpoint/2010/main" val="380450774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3523</Words>
  <Application>Microsoft Office PowerPoint</Application>
  <PresentationFormat>Apresentação na tela (4:3)</PresentationFormat>
  <Paragraphs>259</Paragraphs>
  <Slides>58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58</vt:i4>
      </vt:variant>
    </vt:vector>
  </HeadingPairs>
  <TitlesOfParts>
    <vt:vector size="62" baseType="lpstr">
      <vt:lpstr>Arial</vt:lpstr>
      <vt:lpstr>Calibri</vt:lpstr>
      <vt:lpstr>Wingdings</vt:lpstr>
      <vt:lpstr>Tema do Office</vt:lpstr>
      <vt:lpstr>Metodologia da Pesquisa Científica</vt:lpstr>
      <vt:lpstr>Fluxograma da pesquisa científica (Castro)</vt:lpstr>
      <vt:lpstr>Fluxograma da pesquisa científica</vt:lpstr>
      <vt:lpstr>Fluxograma da pesquisa científica</vt:lpstr>
      <vt:lpstr>Fluxograma da pesquisa científica</vt:lpstr>
      <vt:lpstr>Fluxograma da pesquisa científica</vt:lpstr>
      <vt:lpstr>Etapa preparatória</vt:lpstr>
      <vt:lpstr>Etapa preparatória</vt:lpstr>
      <vt:lpstr>Escolha de tema</vt:lpstr>
      <vt:lpstr>Pausa</vt:lpstr>
      <vt:lpstr>Levantamento das publicações</vt:lpstr>
      <vt:lpstr>Delimitação do problema</vt:lpstr>
      <vt:lpstr>Pausa</vt:lpstr>
      <vt:lpstr>Revisão da literatura</vt:lpstr>
      <vt:lpstr>Revisão da literatura</vt:lpstr>
      <vt:lpstr>Revisão da literatura</vt:lpstr>
      <vt:lpstr>Revisão da literatura</vt:lpstr>
      <vt:lpstr>Levantamento das publicações</vt:lpstr>
      <vt:lpstr>Construção do marco teórico</vt:lpstr>
      <vt:lpstr>Construção do marco teórico</vt:lpstr>
      <vt:lpstr>Construção do marco teórico</vt:lpstr>
      <vt:lpstr>Fechando o marco teórico</vt:lpstr>
      <vt:lpstr>HIPÓTESE</vt:lpstr>
      <vt:lpstr>HIPÓTESE</vt:lpstr>
      <vt:lpstr>HIPÓTESE</vt:lpstr>
      <vt:lpstr>Pausa</vt:lpstr>
      <vt:lpstr>Tema e Problema (Marconi e Lakatos)</vt:lpstr>
      <vt:lpstr>Tema e Problema (Marconi e Lakatos)</vt:lpstr>
      <vt:lpstr>Formulação do problema (Rudio)</vt:lpstr>
      <vt:lpstr>Formulação do problema</vt:lpstr>
      <vt:lpstr>Formulação do problema</vt:lpstr>
      <vt:lpstr>Pausa</vt:lpstr>
      <vt:lpstr>Validade Científica do Problema</vt:lpstr>
      <vt:lpstr>Melhorando a hipótese</vt:lpstr>
      <vt:lpstr>Problemas e hipóteses melhorados</vt:lpstr>
      <vt:lpstr>Pausa</vt:lpstr>
      <vt:lpstr>Formulação de Hipóteses </vt:lpstr>
      <vt:lpstr>Formulação de hipótese</vt:lpstr>
      <vt:lpstr>Requisitos para formular hipóteses (Bunge)</vt:lpstr>
      <vt:lpstr>Importância da hipótese</vt:lpstr>
      <vt:lpstr>Importância da hipótese</vt:lpstr>
      <vt:lpstr>Hipóteses são necessárias quando</vt:lpstr>
      <vt:lpstr>Funções da hipótese</vt:lpstr>
      <vt:lpstr>FONTES DE ELABORAÇÃO DE HIPÓTESES</vt:lpstr>
      <vt:lpstr>Exemplos usando observação</vt:lpstr>
      <vt:lpstr>Variáveis (Tuckman)</vt:lpstr>
      <vt:lpstr>Variável independente</vt:lpstr>
      <vt:lpstr>Variável dependente</vt:lpstr>
      <vt:lpstr>Variável Moderadora</vt:lpstr>
      <vt:lpstr>Variável de controle</vt:lpstr>
      <vt:lpstr>Variável interveniente</vt:lpstr>
      <vt:lpstr>Variáveis</vt:lpstr>
      <vt:lpstr>Diversas áreas e suas variáveis</vt:lpstr>
      <vt:lpstr>Engenharia Elétrica e de Computação ?</vt:lpstr>
      <vt:lpstr>Trabalho para casa  (entregar próxima aula)</vt:lpstr>
      <vt:lpstr>Outros Videos</vt:lpstr>
      <vt:lpstr>Apresentação do PowerPoint</vt:lpstr>
      <vt:lpstr>Sugestão de outros vídeos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Metodologia da Pesquisa Científica</dc:title>
  <dc:creator>lmarcos</dc:creator>
  <cp:lastModifiedBy>Mauricio Rabello Silva</cp:lastModifiedBy>
  <cp:revision>17</cp:revision>
  <dcterms:created xsi:type="dcterms:W3CDTF">2015-03-04T01:20:21Z</dcterms:created>
  <dcterms:modified xsi:type="dcterms:W3CDTF">2024-03-13T14:39:59Z</dcterms:modified>
</cp:coreProperties>
</file>