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6" r:id="rId9"/>
    <p:sldId id="264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3503-A930-5FD4-2FC8-B75E9585F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277480-9E68-8CC7-D469-048ACD2D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1237E-65A4-63EE-3A2D-0B459769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B2ED7-3B68-FF2F-2FEA-A579ECC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FC94B-FD29-A2F7-CC53-EF873409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1CE7A-4FE8-4492-B035-0F070975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C16241-ED93-0CFC-951C-F1C70B5C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8885D7-BAF2-3A0E-0D7D-BA4B77A8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836FA-B25F-B219-DA9A-E3F4217A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95145-B320-996A-EFCF-3D60FEDF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93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9F6E15-7204-29F5-5A90-920323414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1102FB-B096-BD83-ADF0-CD78BB25B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46CA2-EFDA-712B-D754-36F72AF5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CEFB4-950B-2449-7FBC-155D0D45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009E6-F2C6-96B3-D1F2-2E206DBF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00B2-9ED5-76D5-4B58-D6727742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45B80-2B3B-DD1B-2374-D3B6A75F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2D5E5-9DF2-20D9-EF47-5CB9CD06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91046-25C5-B21F-A888-B4559C43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E9A08-C2E2-0682-F5BE-089CE970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69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70DE0-6A01-EC84-2C2B-A9A94BD8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3061D2-C81B-DC79-1896-B264D746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9970C-2167-74C0-616A-21EE835E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69213-936B-E8D6-CC1F-819B6D4A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B4A1D1-D448-9A0E-124B-25DC1849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83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DD7E-5CA7-EED7-2557-F65F4AA2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782BF-FACA-26EA-6322-2C5D7D9F7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7BF2B-F328-9E9E-349F-938ED47C2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39E836-7C91-AC1F-F12A-96928890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A6C418-9F9C-3D8E-00E4-741FB732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CE33EF-1CB9-E5C2-8052-48FCD86C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49005-5937-C864-60A3-56DD90B1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2515F-A91B-9524-CF87-ED98C3B1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2B63D0-EFE3-D12C-A0FE-D64DA1E2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37563A-7F3B-40A9-2FB9-72CCF0BCD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F754A4-6657-7652-74F5-07045B0B5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090CCD-AA34-6502-D498-99588F41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C5FE62-1EBC-0F79-622B-D1D51722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2B8F81-AD1E-4788-04EF-85119941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5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05A6-0F93-9812-F728-78024139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F9ED56-8E97-285F-AE43-686E8B0B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FA8448-3B42-4EE2-EE53-EA9AC84D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DE364F-2B8C-96F0-AB68-ABAC0EEA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7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56411D-E178-951D-8661-94F873A9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BC17F7-8B47-03AC-67EA-81088F1F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8E2A1A-0983-4CFB-568B-8B2DF2E9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3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A0693-318C-FFEC-3FC3-8585A26F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D3B70-9644-EB8E-0852-4DF995BD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82E8A8-7FE7-2225-4DAA-B82E138A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EDADB6-F1EA-90DC-C8B2-69B0070F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107453-C6E7-6547-F1DB-7870981B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2AC7E-DF2F-5F51-3EF5-DD29E23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AFE5-0B51-078D-D071-E28F94C6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733A27-0204-9665-6D71-A3BD48EED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580033-1FF0-23F5-E3C4-9D48420A9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B48F0-C385-49F2-302B-177FF1DB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820719-BB2E-D7EE-6315-8E0B9FEC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80FE3A-BB40-4B1C-BAEC-42C4F8CC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1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491574-A0A9-B381-B977-EBDBA2B1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ACC720-D6E0-97A2-2588-0FC7F237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326A2-39E0-05D5-E958-37BA6F322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BE13-1601-4BB0-BF6C-FD54E788D0C5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EA832-5793-0D46-F712-39AA5DCF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2F9E8-3E3A-CEEB-6F57-03FBE6C47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5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 que é PHP? [Guia para iniciantes] – Aplicativos e Software – Tecnoblog">
            <a:extLst>
              <a:ext uri="{FF2B5EF4-FFF2-40B4-BE49-F238E27FC236}">
                <a16:creationId xmlns:a16="http://schemas.microsoft.com/office/drawing/2014/main" id="{C8569313-70CD-605A-0368-1D5807EF0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7" r="11135"/>
          <a:stretch/>
        </p:blipFill>
        <p:spPr bwMode="auto">
          <a:xfrm>
            <a:off x="-1" y="0"/>
            <a:ext cx="7009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5905851" y="0"/>
            <a:ext cx="628615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0750" y="3093890"/>
            <a:ext cx="5336351" cy="1039198"/>
          </a:xfrm>
        </p:spPr>
        <p:txBody>
          <a:bodyPr>
            <a:no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All The Roll - Personal Use" pitchFamily="50" charset="0"/>
              </a:rPr>
              <a:t>AULA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66CD4-1299-A85B-265E-D692870A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583" y="3613489"/>
            <a:ext cx="4189691" cy="704088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PHP com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22893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141" y="3112499"/>
            <a:ext cx="6843251" cy="1298448"/>
          </a:xfrm>
        </p:spPr>
        <p:txBody>
          <a:bodyPr>
            <a:normAutofit/>
          </a:bodyPr>
          <a:lstStyle/>
          <a:p>
            <a:r>
              <a:rPr lang="pt-BR" sz="3600" dirty="0"/>
              <a:t> </a:t>
            </a:r>
            <a:r>
              <a:rPr lang="pt-BR" sz="3600" dirty="0">
                <a:solidFill>
                  <a:srgbClr val="FFC000"/>
                </a:solidFill>
              </a:rPr>
              <a:t>/*</a:t>
            </a:r>
            <a:r>
              <a:rPr lang="pt-BR" sz="3600" dirty="0"/>
              <a:t>  Comentário em bloco  </a:t>
            </a:r>
            <a:r>
              <a:rPr lang="pt-BR" sz="3600" dirty="0">
                <a:solidFill>
                  <a:srgbClr val="FFC000"/>
                </a:solidFill>
              </a:rPr>
              <a:t>*/</a:t>
            </a:r>
          </a:p>
          <a:p>
            <a:r>
              <a:rPr lang="pt-BR" sz="3600" dirty="0"/>
              <a:t> </a:t>
            </a:r>
            <a:r>
              <a:rPr lang="pt-BR" sz="3600" dirty="0">
                <a:solidFill>
                  <a:srgbClr val="FFC000"/>
                </a:solidFill>
              </a:rPr>
              <a:t>//</a:t>
            </a:r>
            <a:r>
              <a:rPr lang="pt-BR" sz="3600" dirty="0"/>
              <a:t> - </a:t>
            </a:r>
            <a:r>
              <a:rPr lang="pt-BR" sz="3600" dirty="0">
                <a:solidFill>
                  <a:srgbClr val="FFC000"/>
                </a:solidFill>
              </a:rPr>
              <a:t>#</a:t>
            </a:r>
            <a:r>
              <a:rPr lang="pt-BR" sz="3600" dirty="0"/>
              <a:t>  Comentário da linha</a:t>
            </a:r>
            <a:endParaRPr lang="pt-BR" sz="3600" dirty="0">
              <a:solidFill>
                <a:srgbClr val="FFC000"/>
              </a:solidFill>
            </a:endParaRPr>
          </a:p>
          <a:p>
            <a:endParaRPr lang="pt-BR" sz="3600" dirty="0">
              <a:solidFill>
                <a:srgbClr val="FFC000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Tipos de comentários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8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233" y="2558819"/>
            <a:ext cx="3657601" cy="2934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 +  Soma</a:t>
            </a:r>
          </a:p>
          <a:p>
            <a:pPr marL="0" indent="0">
              <a:buNone/>
            </a:pPr>
            <a:r>
              <a:rPr lang="pt-BR" sz="4000" dirty="0"/>
              <a:t> -   Subtração</a:t>
            </a:r>
          </a:p>
          <a:p>
            <a:pPr marL="0" indent="0">
              <a:buNone/>
            </a:pPr>
            <a:r>
              <a:rPr lang="pt-BR" sz="4000" dirty="0"/>
              <a:t> *  Multiplicação</a:t>
            </a:r>
          </a:p>
          <a:p>
            <a:pPr marL="0" indent="0">
              <a:buNone/>
            </a:pPr>
            <a:r>
              <a:rPr lang="pt-BR" sz="4000" dirty="0"/>
              <a:t> /   Divisão</a:t>
            </a:r>
          </a:p>
          <a:p>
            <a:pPr marL="0" indent="0">
              <a:buNone/>
            </a:pPr>
            <a:endParaRPr lang="pt-BR" sz="40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sz="4000" dirty="0">
              <a:solidFill>
                <a:srgbClr val="FFC000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Operadores Aritméticos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7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077" y="2307827"/>
            <a:ext cx="3701845" cy="3694767"/>
          </a:xfrm>
        </p:spPr>
        <p:txBody>
          <a:bodyPr>
            <a:normAutofit fontScale="92500" lnSpcReduction="10000"/>
          </a:bodyPr>
          <a:lstStyle/>
          <a:p>
            <a:r>
              <a:rPr lang="pt-BR" sz="4000" dirty="0"/>
              <a:t>Parênteses</a:t>
            </a:r>
          </a:p>
          <a:p>
            <a:r>
              <a:rPr lang="pt-BR" sz="4000" dirty="0"/>
              <a:t>Expoentes</a:t>
            </a:r>
          </a:p>
          <a:p>
            <a:r>
              <a:rPr lang="pt-BR" sz="4000" dirty="0"/>
              <a:t>Multiplicação </a:t>
            </a:r>
          </a:p>
          <a:p>
            <a:r>
              <a:rPr lang="pt-BR" sz="4000" dirty="0"/>
              <a:t>Divisão</a:t>
            </a:r>
          </a:p>
          <a:p>
            <a:r>
              <a:rPr lang="pt-BR" sz="4000" dirty="0"/>
              <a:t>Adição </a:t>
            </a:r>
          </a:p>
          <a:p>
            <a:r>
              <a:rPr lang="pt-BR" sz="4000" dirty="0"/>
              <a:t>Subtração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Operadores Aritméticos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5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839" y="1947672"/>
            <a:ext cx="8480322" cy="3952568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/>
              <a:t>Crie uma variável para o seu nome, nome do meio e sobrenome, depois junte todas elas.</a:t>
            </a:r>
          </a:p>
          <a:p>
            <a:r>
              <a:rPr lang="pt-BR" sz="3200"/>
              <a:t>Crie </a:t>
            </a:r>
            <a:r>
              <a:rPr lang="pt-BR" sz="3200" dirty="0"/>
              <a:t>uma variável para seu nome, outra para sua idade, e exiba na tela.</a:t>
            </a:r>
          </a:p>
          <a:p>
            <a:r>
              <a:rPr lang="pt-BR" sz="3200" dirty="0"/>
              <a:t>Crie uma variável que receba um número, calcule ele ao Quadrado e exiba na tela no resultado.</a:t>
            </a:r>
          </a:p>
          <a:p>
            <a:r>
              <a:rPr lang="pt-BR" sz="3200" dirty="0"/>
              <a:t>Conta Juros Simples.</a:t>
            </a:r>
          </a:p>
          <a:p>
            <a:r>
              <a:rPr lang="pt-BR" sz="3200" dirty="0"/>
              <a:t>Regra de Três.</a:t>
            </a:r>
          </a:p>
          <a:p>
            <a:r>
              <a:rPr lang="pt-BR" sz="3200" dirty="0"/>
              <a:t>IMC.</a:t>
            </a:r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70" y="161438"/>
            <a:ext cx="2216750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Atividades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672"/>
            <a:ext cx="10515600" cy="4155725"/>
          </a:xfrm>
        </p:spPr>
        <p:txBody>
          <a:bodyPr/>
          <a:lstStyle/>
          <a:p>
            <a:r>
              <a:rPr lang="pt-BR" dirty="0"/>
              <a:t>HiperText Markup (</a:t>
            </a:r>
            <a:r>
              <a:rPr lang="pt-BR" dirty="0">
                <a:latin typeface="000_INSOMNIAC_COMIC_DIALOGUE" panose="02000603000000000000" pitchFamily="2" charset="0"/>
              </a:rPr>
              <a:t>Linguagem de Marcação de Hipertexto).</a:t>
            </a:r>
          </a:p>
          <a:p>
            <a:r>
              <a:rPr lang="pt-BR" dirty="0">
                <a:latin typeface="000_INSOMNIAC_COMIC_DIALOGUE" panose="02000603000000000000" pitchFamily="2" charset="0"/>
              </a:rPr>
              <a:t>Os hipertextos são conjuntos de elementos conectados. Esses podem ser palavras, imagens, vídeos, documento, etc.</a:t>
            </a:r>
          </a:p>
          <a:p>
            <a:r>
              <a:rPr lang="pt-BR" dirty="0">
                <a:latin typeface="000_INSOMNIAC_COMIC_DIALOGUE" panose="02000603000000000000" pitchFamily="2" charset="0"/>
              </a:rPr>
              <a:t>Componente básico da web.</a:t>
            </a:r>
          </a:p>
          <a:p>
            <a:r>
              <a:rPr lang="pt-BR" dirty="0">
                <a:latin typeface="000_INSOMNIAC_COMIC_DIALOGUE" panose="02000603000000000000" pitchFamily="2" charset="0"/>
              </a:rPr>
              <a:t> Permite inserir o conteúdo e estabelecer a estrutura básica de um website.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 que é </a:t>
            </a:r>
            <a:r>
              <a:rPr lang="pt-BR" sz="8000" dirty="0">
                <a:solidFill>
                  <a:schemeClr val="bg1"/>
                </a:solidFill>
                <a:latin typeface="All The Roll - Personal Use" pitchFamily="50" charset="0"/>
              </a:rPr>
              <a:t>HTML </a:t>
            </a:r>
            <a:r>
              <a:rPr lang="pt-BR" sz="40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?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8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5899517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Estrutura básica do</a:t>
            </a:r>
            <a:r>
              <a:rPr lang="pt-BR" sz="40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 </a:t>
            </a:r>
            <a:r>
              <a:rPr lang="pt-BR" sz="6600" dirty="0">
                <a:solidFill>
                  <a:schemeClr val="bg1"/>
                </a:solidFill>
                <a:latin typeface="All The Roll - Personal Use" pitchFamily="50" charset="0"/>
              </a:rPr>
              <a:t>HTML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51CDC5-9D80-4411-ADC6-9A845FD59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5390" y="1863330"/>
            <a:ext cx="6527333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&lt;!DOCTYPE 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    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               &lt;title&gt;   Aula 1 – PHP &lt;/title&gt;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    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212529"/>
                </a:solidFill>
                <a:latin typeface="SFMono-Regular"/>
              </a:rPr>
              <a:t>      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    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&lt;/html&gt;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000_INSOMNIAC_COMIC_DIALOGUE" panose="02000603000000000000" pitchFamily="2" charset="0"/>
              </a:rPr>
              <a:t>Linguagem de programação</a:t>
            </a:r>
            <a:r>
              <a:rPr lang="pt-BR">
                <a:latin typeface="000_INSOMNIAC_COMIC_DIALOGUE" panose="02000603000000000000" pitchFamily="2" charset="0"/>
              </a:rPr>
              <a:t>(script) </a:t>
            </a:r>
            <a:r>
              <a:rPr lang="pt-BR" dirty="0">
                <a:latin typeface="000_INSOMNIAC_COMIC_DIALOGUE" panose="02000603000000000000" pitchFamily="2" charset="0"/>
              </a:rPr>
              <a:t>voltada para o desenvolvimento de aplicações para a web e para criar sites, favorecendo a conexão entre os servidores e a interface do usuário.</a:t>
            </a:r>
          </a:p>
          <a:p>
            <a:r>
              <a:rPr lang="pt-BR" dirty="0">
                <a:latin typeface="000_INSOMNIAC_COMIC_DIALOGUE" panose="02000603000000000000" pitchFamily="2" charset="0"/>
              </a:rPr>
              <a:t>É código aberto.</a:t>
            </a:r>
          </a:p>
          <a:p>
            <a:endParaRPr lang="pt-BR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 que é </a:t>
            </a:r>
            <a:r>
              <a:rPr lang="pt-BR" sz="8000" dirty="0">
                <a:solidFill>
                  <a:schemeClr val="bg1"/>
                </a:solidFill>
                <a:latin typeface="All The Roll - Personal Use" pitchFamily="50" charset="0"/>
              </a:rPr>
              <a:t>PHP </a:t>
            </a:r>
            <a:r>
              <a:rPr lang="pt-BR" sz="40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?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1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000_INSOMNIAC_COMIC_DIALOGUE" panose="02000603000000000000" pitchFamily="2" charset="0"/>
              </a:rPr>
              <a:t>Coletar dados de um formulário;</a:t>
            </a:r>
          </a:p>
          <a:p>
            <a:r>
              <a:rPr lang="pt-BR" dirty="0">
                <a:latin typeface="000_INSOMNIAC_COMIC_DIALOGUE" panose="02000603000000000000" pitchFamily="2" charset="0"/>
              </a:rPr>
              <a:t>Gerar páginas dinamicamente;</a:t>
            </a:r>
          </a:p>
          <a:p>
            <a:r>
              <a:rPr lang="pt-BR" dirty="0">
                <a:latin typeface="000_INSOMNIAC_COMIC_DIALOGUE" panose="02000603000000000000" pitchFamily="2" charset="0"/>
              </a:rPr>
              <a:t>Enviar e receber cookies.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 que dá para fazer com o </a:t>
            </a:r>
            <a:r>
              <a:rPr lang="pt-BR" sz="6600" dirty="0">
                <a:solidFill>
                  <a:schemeClr val="bg1"/>
                </a:solidFill>
                <a:latin typeface="All The Roll - Personal Use" pitchFamily="50" charset="0"/>
              </a:rPr>
              <a:t>PHP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9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64" y="3580682"/>
            <a:ext cx="8495071" cy="666854"/>
          </a:xfrm>
        </p:spPr>
        <p:txBody>
          <a:bodyPr>
            <a:normAutofit fontScale="85000" lnSpcReduction="10000"/>
          </a:bodyPr>
          <a:lstStyle/>
          <a:p>
            <a:r>
              <a:rPr lang="pt-BR" sz="4000" dirty="0"/>
              <a:t>https://github.com/Stud430?tab=repositories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 que dá para fazer com o </a:t>
            </a:r>
            <a:r>
              <a:rPr lang="pt-BR" sz="6600" dirty="0">
                <a:solidFill>
                  <a:schemeClr val="bg1"/>
                </a:solidFill>
                <a:latin typeface="All The Roll - Personal Use" pitchFamily="50" charset="0"/>
              </a:rPr>
              <a:t>PHP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1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751" y="2130943"/>
            <a:ext cx="3784338" cy="1710019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&lt;?php </a:t>
            </a:r>
          </a:p>
          <a:p>
            <a:pPr marL="0" indent="0">
              <a:buNone/>
            </a:pPr>
            <a:r>
              <a:rPr lang="pt-BR" sz="3200" dirty="0"/>
              <a:t>     comandos </a:t>
            </a:r>
          </a:p>
          <a:p>
            <a:pPr marL="0" indent="0">
              <a:buNone/>
            </a:pPr>
            <a:r>
              <a:rPr lang="pt-BR" sz="3200" dirty="0"/>
              <a:t>?&gt;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sintaxe </a:t>
            </a:r>
            <a:r>
              <a:rPr lang="pt-BR" sz="6600" dirty="0">
                <a:solidFill>
                  <a:schemeClr val="bg1"/>
                </a:solidFill>
                <a:latin typeface="All The Roll - Personal Use" pitchFamily="50" charset="0"/>
              </a:rPr>
              <a:t>PHP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BCC110AA-A319-93C7-F5F9-D4B8D98A9862}"/>
              </a:ext>
            </a:extLst>
          </p:cNvPr>
          <p:cNvSpPr txBox="1">
            <a:spLocks/>
          </p:cNvSpPr>
          <p:nvPr/>
        </p:nvSpPr>
        <p:spPr>
          <a:xfrm>
            <a:off x="6764887" y="2130444"/>
            <a:ext cx="3784338" cy="171001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&lt;script language=”php”&gt;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	comandos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&lt;/script&gt;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50806F2-9834-EBBB-D6CE-D33FDE9FA5B6}"/>
              </a:ext>
            </a:extLst>
          </p:cNvPr>
          <p:cNvSpPr txBox="1">
            <a:spLocks/>
          </p:cNvSpPr>
          <p:nvPr/>
        </p:nvSpPr>
        <p:spPr>
          <a:xfrm>
            <a:off x="6764887" y="4261495"/>
            <a:ext cx="3784338" cy="171001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 smtClean="0"/>
              <a:t>&lt;? </a:t>
            </a: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	comandos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 smtClean="0"/>
              <a:t>?&gt; </a:t>
            </a:r>
            <a:endParaRPr lang="pt-BR" sz="3200" dirty="0"/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67209AF1-472B-663B-E402-32D7D3BEECF3}"/>
              </a:ext>
            </a:extLst>
          </p:cNvPr>
          <p:cNvSpPr txBox="1">
            <a:spLocks/>
          </p:cNvSpPr>
          <p:nvPr/>
        </p:nvSpPr>
        <p:spPr>
          <a:xfrm>
            <a:off x="2080751" y="4261495"/>
            <a:ext cx="3784338" cy="171001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&lt;%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	comandos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%&gt; </a:t>
            </a:r>
          </a:p>
        </p:txBody>
      </p:sp>
    </p:spTree>
    <p:extLst>
      <p:ext uri="{BB962C8B-B14F-4D97-AF65-F5344CB8AC3E}">
        <p14:creationId xmlns:p14="http://schemas.microsoft.com/office/powerpoint/2010/main" val="280046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316" y="2411162"/>
            <a:ext cx="8863781" cy="1710019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dirty="0"/>
              <a:t>É composto pelo caracter $ e uma strings ( $variável );</a:t>
            </a:r>
          </a:p>
          <a:p>
            <a:r>
              <a:rPr lang="pt-BR" dirty="0"/>
              <a:t>É case sensitive  ( $php e $PHP são diferentes );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Variável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649224"/>
            <a:ext cx="4773169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1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084" y="2741103"/>
            <a:ext cx="8356359" cy="2471240"/>
          </a:xfrm>
        </p:spPr>
        <p:txBody>
          <a:bodyPr>
            <a:normAutofit/>
          </a:bodyPr>
          <a:lstStyle/>
          <a:p>
            <a:r>
              <a:rPr lang="pt-BR" sz="3200" dirty="0"/>
              <a:t>Inteiros (integer ou long);</a:t>
            </a:r>
          </a:p>
          <a:p>
            <a:r>
              <a:rPr lang="pt-BR" sz="3200" dirty="0"/>
              <a:t>Números em Ponto Flutuante (double ou float) </a:t>
            </a:r>
          </a:p>
          <a:p>
            <a:r>
              <a:rPr lang="pt-BR" sz="3200" dirty="0"/>
              <a:t>Booleanos;</a:t>
            </a:r>
          </a:p>
          <a:p>
            <a:r>
              <a:rPr lang="pt-BR" sz="3200" dirty="0"/>
              <a:t>Strings;</a:t>
            </a:r>
            <a:endParaRPr lang="pt-BR" sz="4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Tipos de dados</a:t>
            </a:r>
            <a:endParaRPr lang="pt-BR" sz="8000" dirty="0">
              <a:solidFill>
                <a:schemeClr val="bg1"/>
              </a:solidFill>
              <a:latin typeface="All The Roll -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8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437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000_INSOMNIAC_COMIC_DIALOGUE</vt:lpstr>
      <vt:lpstr>All The Roll - Personal Use</vt:lpstr>
      <vt:lpstr>Arial</vt:lpstr>
      <vt:lpstr>Calibri</vt:lpstr>
      <vt:lpstr>Calibri Light</vt:lpstr>
      <vt:lpstr>SFMono-Regular</vt:lpstr>
      <vt:lpstr>Tema do Office</vt:lpstr>
      <vt:lpstr>AULA 1</vt:lpstr>
      <vt:lpstr>AULA 1 - PHP com Banco de Dados </vt:lpstr>
      <vt:lpstr>AULA 1 - PHP com Banco de Dados </vt:lpstr>
      <vt:lpstr>AULA 1 - PHP com Banco de Dados </vt:lpstr>
      <vt:lpstr>AULA 1 - PHP com Banco de Dados </vt:lpstr>
      <vt:lpstr>AULA 1 - PHP com Banco de Dados </vt:lpstr>
      <vt:lpstr>AULA 1 - PHP com Banco de Dados </vt:lpstr>
      <vt:lpstr>AULA 1 - PHP com Banco de Dados </vt:lpstr>
      <vt:lpstr>AULA 1 - PHP com Banco de Dados </vt:lpstr>
      <vt:lpstr>AULA 1 - PHP com Banco de Dados </vt:lpstr>
      <vt:lpstr>AULA 1 - PHP com Banco de Dados </vt:lpstr>
      <vt:lpstr>AULA 1 - PHP com Banco de Dados </vt:lpstr>
      <vt:lpstr>AULA 1 - PHP com Banco de Dados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PAULA COSTA DE OLIVEIRA</dc:creator>
  <cp:lastModifiedBy>Técnico em Informática - 2022.2</cp:lastModifiedBy>
  <cp:revision>42</cp:revision>
  <dcterms:created xsi:type="dcterms:W3CDTF">2022-10-22T13:10:15Z</dcterms:created>
  <dcterms:modified xsi:type="dcterms:W3CDTF">2022-10-25T16:07:11Z</dcterms:modified>
</cp:coreProperties>
</file>