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04" r:id="rId6"/>
    <p:sldId id="310" r:id="rId7"/>
    <p:sldId id="318" r:id="rId8"/>
    <p:sldId id="319" r:id="rId9"/>
    <p:sldId id="320" r:id="rId10"/>
    <p:sldId id="316" r:id="rId11"/>
    <p:sldId id="322" r:id="rId12"/>
    <p:sldId id="315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08/02/2023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08/02/2023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9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63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5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89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14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9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2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25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7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CFEA50-43DD-C8E9-7CE2-0F3B04055B75}"/>
              </a:ext>
            </a:extLst>
          </p:cNvPr>
          <p:cNvSpPr txBox="1">
            <a:spLocks/>
          </p:cNvSpPr>
          <p:nvPr/>
        </p:nvSpPr>
        <p:spPr>
          <a:xfrm>
            <a:off x="354550" y="5604386"/>
            <a:ext cx="837649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Design Responsivo</a:t>
            </a:r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5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4DE191F9-FA75-689B-075E-E1DC9223D295}"/>
              </a:ext>
            </a:extLst>
          </p:cNvPr>
          <p:cNvSpPr txBox="1">
            <a:spLocks/>
          </p:cNvSpPr>
          <p:nvPr/>
        </p:nvSpPr>
        <p:spPr>
          <a:xfrm>
            <a:off x="1524000" y="569298"/>
            <a:ext cx="5319252" cy="1030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pc="400" dirty="0">
                <a:solidFill>
                  <a:srgbClr val="002060"/>
                </a:solidFill>
              </a:rPr>
              <a:t>O QUE É ?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671392-9A00-DD9A-F058-6AB5DEEFB909}"/>
              </a:ext>
            </a:extLst>
          </p:cNvPr>
          <p:cNvSpPr txBox="1"/>
          <p:nvPr/>
        </p:nvSpPr>
        <p:spPr>
          <a:xfrm>
            <a:off x="2178013" y="5002790"/>
            <a:ext cx="832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&lt;meta name="viewport" content="width=device-width, initial-scale=1.0"&gt;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781AFB1-FBAF-460D-2CE4-20B6883DA22E}"/>
              </a:ext>
            </a:extLst>
          </p:cNvPr>
          <p:cNvSpPr txBox="1">
            <a:spLocks/>
          </p:cNvSpPr>
          <p:nvPr/>
        </p:nvSpPr>
        <p:spPr>
          <a:xfrm>
            <a:off x="1690255" y="2022764"/>
            <a:ext cx="9297294" cy="2440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0" dirty="0"/>
              <a:t>Design Responsivo é quando o design de um projeto responde de acordo com o dispositivo usado pelo usuário.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0" dirty="0"/>
              <a:t>E fazemos isso usando o CSS.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0" dirty="0"/>
              <a:t>E para que seja possível usar no HTML5, fora o CSS3, usamos a tag abaixo.</a:t>
            </a:r>
          </a:p>
          <a:p>
            <a:endParaRPr lang="pt-BR" sz="2000" b="0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DF7A961-6AE2-6E55-BB87-5D1344792739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A1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68F98A-8A40-F4B7-ADC9-F152C322DFBB}"/>
              </a:ext>
            </a:extLst>
          </p:cNvPr>
          <p:cNvSpPr txBox="1">
            <a:spLocks/>
          </p:cNvSpPr>
          <p:nvPr/>
        </p:nvSpPr>
        <p:spPr>
          <a:xfrm>
            <a:off x="421559" y="2593027"/>
            <a:ext cx="5362268" cy="1351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pc="400" dirty="0">
                <a:solidFill>
                  <a:schemeClr val="bg1"/>
                </a:solidFill>
              </a:rPr>
              <a:t>COMO USAR A </a:t>
            </a:r>
          </a:p>
          <a:p>
            <a:r>
              <a:rPr lang="pt-BR" sz="3600" b="1" spc="400" dirty="0">
                <a:solidFill>
                  <a:schemeClr val="bg1"/>
                </a:solidFill>
              </a:rPr>
              <a:t>RESPONSIVIDADE?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E71AE0D8-885B-4624-E215-7223A094A417}"/>
              </a:ext>
            </a:extLst>
          </p:cNvPr>
          <p:cNvSpPr txBox="1">
            <a:spLocks/>
          </p:cNvSpPr>
          <p:nvPr/>
        </p:nvSpPr>
        <p:spPr>
          <a:xfrm>
            <a:off x="6035778" y="1408664"/>
            <a:ext cx="5674441" cy="1351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dirty="0">
                <a:latin typeface="Univers (Títulos)"/>
              </a:rPr>
              <a:t>Layout baseado em grade, com linhas e colunas, facilitando o design de páginas da Web sem a necessidade de usar flutuações e posicionamento.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A2DEB-EAC8-6C91-8695-1E51C1413F80}"/>
              </a:ext>
            </a:extLst>
          </p:cNvPr>
          <p:cNvSpPr/>
          <p:nvPr/>
        </p:nvSpPr>
        <p:spPr>
          <a:xfrm>
            <a:off x="11217377" y="3583858"/>
            <a:ext cx="867697" cy="3274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EF4F5DE-F4DE-5B40-220F-4AA93A193354}"/>
              </a:ext>
            </a:extLst>
          </p:cNvPr>
          <p:cNvSpPr txBox="1">
            <a:spLocks/>
          </p:cNvSpPr>
          <p:nvPr/>
        </p:nvSpPr>
        <p:spPr>
          <a:xfrm>
            <a:off x="6035778" y="748186"/>
            <a:ext cx="1699752" cy="6604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pc="400" dirty="0">
                <a:solidFill>
                  <a:srgbClr val="002060"/>
                </a:solidFill>
              </a:rPr>
              <a:t>GRID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D4D2F29-3BFC-BCDC-5747-08F47AA80E5C}"/>
              </a:ext>
            </a:extLst>
          </p:cNvPr>
          <p:cNvSpPr txBox="1">
            <a:spLocks/>
          </p:cNvSpPr>
          <p:nvPr/>
        </p:nvSpPr>
        <p:spPr>
          <a:xfrm>
            <a:off x="6035778" y="3124519"/>
            <a:ext cx="5989074" cy="23354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dirty="0">
                <a:latin typeface="Univers (Títulos)"/>
              </a:rPr>
              <a:t>Exemplo.: </a:t>
            </a:r>
          </a:p>
          <a:p>
            <a:pPr algn="just"/>
            <a:endParaRPr lang="pt-BR" sz="1800" b="0" dirty="0">
              <a:latin typeface="Univers (Títulos)"/>
            </a:endParaRPr>
          </a:p>
          <a:p>
            <a:pPr algn="just"/>
            <a:r>
              <a:rPr lang="en-US" sz="1800" b="0" dirty="0">
                <a:latin typeface="Univers (Títulos)"/>
              </a:rPr>
              <a:t>	</a:t>
            </a:r>
            <a:r>
              <a:rPr lang="en-US" sz="1800" dirty="0">
                <a:solidFill>
                  <a:srgbClr val="002060"/>
                </a:solidFill>
                <a:latin typeface="Univers (Títulos)"/>
              </a:rPr>
              <a:t>&lt;div class="container"&gt;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	&lt;div id="nav-left"&gt;Esquerda&lt;/div&gt;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	&lt;div class="nav-right"&gt; Direita&lt;/div&gt;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	&lt;div class="footer"&gt;Footer&lt;/div&gt;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&lt;/div&gt;</a:t>
            </a:r>
            <a:endParaRPr lang="pt-BR" sz="1800" dirty="0">
              <a:solidFill>
                <a:srgbClr val="002060"/>
              </a:solidFill>
              <a:latin typeface="Univers (Títulos)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8E8F591-8CE5-21B2-01C7-A4CB1EBFF24E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A1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68F98A-8A40-F4B7-ADC9-F152C322DFBB}"/>
              </a:ext>
            </a:extLst>
          </p:cNvPr>
          <p:cNvSpPr txBox="1">
            <a:spLocks/>
          </p:cNvSpPr>
          <p:nvPr/>
        </p:nvSpPr>
        <p:spPr>
          <a:xfrm>
            <a:off x="1852932" y="3124518"/>
            <a:ext cx="1876858" cy="980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spc="400" dirty="0">
                <a:solidFill>
                  <a:schemeClr val="bg1"/>
                </a:solidFill>
              </a:rPr>
              <a:t>CSS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E71AE0D8-885B-4624-E215-7223A094A417}"/>
              </a:ext>
            </a:extLst>
          </p:cNvPr>
          <p:cNvSpPr txBox="1">
            <a:spLocks/>
          </p:cNvSpPr>
          <p:nvPr/>
        </p:nvSpPr>
        <p:spPr>
          <a:xfrm>
            <a:off x="6342806" y="1206403"/>
            <a:ext cx="4874572" cy="10335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b="0" dirty="0">
                <a:latin typeface="Univers (Títulos)"/>
              </a:rPr>
              <a:t>Class pai/mãe da nossa grid.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b="0" dirty="0">
                <a:latin typeface="Univers (Títulos)"/>
              </a:rPr>
              <a:t>É ela que receberá todos os itens (elementos) na nossa grid.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A2DEB-EAC8-6C91-8695-1E51C1413F80}"/>
              </a:ext>
            </a:extLst>
          </p:cNvPr>
          <p:cNvSpPr/>
          <p:nvPr/>
        </p:nvSpPr>
        <p:spPr>
          <a:xfrm>
            <a:off x="11217377" y="3583858"/>
            <a:ext cx="867697" cy="3274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EF4F5DE-F4DE-5B40-220F-4AA93A193354}"/>
              </a:ext>
            </a:extLst>
          </p:cNvPr>
          <p:cNvSpPr txBox="1">
            <a:spLocks/>
          </p:cNvSpPr>
          <p:nvPr/>
        </p:nvSpPr>
        <p:spPr>
          <a:xfrm>
            <a:off x="6096000" y="433536"/>
            <a:ext cx="3009900" cy="6604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spc="400" dirty="0">
                <a:solidFill>
                  <a:srgbClr val="002060"/>
                </a:solidFill>
              </a:rPr>
              <a:t>.container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D4D2F29-3BFC-BCDC-5747-08F47AA80E5C}"/>
              </a:ext>
            </a:extLst>
          </p:cNvPr>
          <p:cNvSpPr txBox="1">
            <a:spLocks/>
          </p:cNvSpPr>
          <p:nvPr/>
        </p:nvSpPr>
        <p:spPr>
          <a:xfrm>
            <a:off x="6342806" y="2587795"/>
            <a:ext cx="4874571" cy="3779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.container{</a:t>
            </a:r>
          </a:p>
          <a:p>
            <a:pPr algn="just"/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	background-color: lightgray;</a:t>
            </a:r>
          </a:p>
          <a:p>
            <a:pPr algn="just"/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	width: 100vw;</a:t>
            </a:r>
          </a:p>
          <a:p>
            <a:pPr algn="just"/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	height: 80vh;</a:t>
            </a:r>
          </a:p>
          <a:p>
            <a:pPr algn="just"/>
            <a:endParaRPr lang="en-US" sz="1800" b="0" dirty="0">
              <a:solidFill>
                <a:srgbClr val="002060"/>
              </a:solidFill>
              <a:latin typeface="Univers (Títulos)"/>
            </a:endParaRPr>
          </a:p>
          <a:p>
            <a:pPr algn="just"/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	display: grid;</a:t>
            </a:r>
          </a:p>
          <a:p>
            <a:pPr algn="just"/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	grid-template-areas: "l r" "f </a:t>
            </a:r>
            <a:r>
              <a:rPr lang="en-US" sz="1800" b="0" dirty="0" err="1">
                <a:solidFill>
                  <a:srgbClr val="002060"/>
                </a:solidFill>
                <a:latin typeface="Univers (Títulos)"/>
              </a:rPr>
              <a:t>f</a:t>
            </a:r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";</a:t>
            </a:r>
          </a:p>
          <a:p>
            <a:pPr algn="just"/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	grid-template-columns: 1fr </a:t>
            </a:r>
            <a:r>
              <a:rPr lang="en-US" sz="1800" b="0" dirty="0" err="1">
                <a:solidFill>
                  <a:srgbClr val="002060"/>
                </a:solidFill>
                <a:latin typeface="Univers (Títulos)"/>
              </a:rPr>
              <a:t>1fr</a:t>
            </a:r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;</a:t>
            </a:r>
          </a:p>
          <a:p>
            <a:pPr algn="just"/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	grid-template-rows: 4fr 1fr;</a:t>
            </a:r>
          </a:p>
          <a:p>
            <a:pPr algn="just"/>
            <a:r>
              <a:rPr lang="en-US" sz="1800" b="0" dirty="0">
                <a:solidFill>
                  <a:srgbClr val="002060"/>
                </a:solidFill>
                <a:latin typeface="Univers (Títulos)"/>
              </a:rPr>
              <a:t>}</a:t>
            </a:r>
            <a:endParaRPr lang="pt-BR" sz="1800" b="0" dirty="0">
              <a:solidFill>
                <a:srgbClr val="002060"/>
              </a:solidFill>
              <a:latin typeface="Univers (Títulos)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8E8F591-8CE5-21B2-01C7-A4CB1EBFF24E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A1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68F98A-8A40-F4B7-ADC9-F152C322DFBB}"/>
              </a:ext>
            </a:extLst>
          </p:cNvPr>
          <p:cNvSpPr txBox="1">
            <a:spLocks/>
          </p:cNvSpPr>
          <p:nvPr/>
        </p:nvSpPr>
        <p:spPr>
          <a:xfrm>
            <a:off x="1852932" y="3124518"/>
            <a:ext cx="1876858" cy="980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spc="400" dirty="0">
                <a:solidFill>
                  <a:schemeClr val="bg1"/>
                </a:solidFill>
              </a:rPr>
              <a:t>CSS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E71AE0D8-885B-4624-E215-7223A094A417}"/>
              </a:ext>
            </a:extLst>
          </p:cNvPr>
          <p:cNvSpPr txBox="1">
            <a:spLocks/>
          </p:cNvSpPr>
          <p:nvPr/>
        </p:nvSpPr>
        <p:spPr>
          <a:xfrm>
            <a:off x="6096000" y="1143546"/>
            <a:ext cx="5403273" cy="10335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b="0" dirty="0">
                <a:latin typeface="Univers (Títulos)"/>
              </a:rPr>
              <a:t>Classes que receberão os valores padrão de cada elemento quando a página é iniciada.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b="0" dirty="0">
                <a:latin typeface="Univers (Títulos)"/>
              </a:rPr>
              <a:t>Cada uma delas, receberá uma </a:t>
            </a:r>
            <a:r>
              <a:rPr lang="pt-BR" sz="1600" dirty="0">
                <a:latin typeface="Univers (Títulos)"/>
              </a:rPr>
              <a:t>grid-</a:t>
            </a:r>
            <a:r>
              <a:rPr lang="pt-BR" sz="1600" dirty="0" err="1">
                <a:latin typeface="Univers (Títulos)"/>
              </a:rPr>
              <a:t>area</a:t>
            </a:r>
            <a:r>
              <a:rPr lang="pt-BR" sz="1600" dirty="0">
                <a:latin typeface="Univers (Títulos)"/>
              </a:rPr>
              <a:t> </a:t>
            </a:r>
            <a:r>
              <a:rPr lang="pt-BR" sz="1600" b="0" dirty="0">
                <a:latin typeface="Univers (Títulos)"/>
              </a:rPr>
              <a:t>já definida na classe .container 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A2DEB-EAC8-6C91-8695-1E51C1413F80}"/>
              </a:ext>
            </a:extLst>
          </p:cNvPr>
          <p:cNvSpPr/>
          <p:nvPr/>
        </p:nvSpPr>
        <p:spPr>
          <a:xfrm>
            <a:off x="11217377" y="3583858"/>
            <a:ext cx="867697" cy="3274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EF4F5DE-F4DE-5B40-220F-4AA93A193354}"/>
              </a:ext>
            </a:extLst>
          </p:cNvPr>
          <p:cNvSpPr txBox="1">
            <a:spLocks/>
          </p:cNvSpPr>
          <p:nvPr/>
        </p:nvSpPr>
        <p:spPr>
          <a:xfrm>
            <a:off x="5867400" y="278452"/>
            <a:ext cx="6217674" cy="6604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400" dirty="0">
                <a:solidFill>
                  <a:srgbClr val="002060"/>
                </a:solidFill>
              </a:rPr>
              <a:t>.nav-left | .nav-right | .footer</a:t>
            </a: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D4D2F29-3BFC-BCDC-5747-08F47AA80E5C}"/>
              </a:ext>
            </a:extLst>
          </p:cNvPr>
          <p:cNvSpPr txBox="1">
            <a:spLocks/>
          </p:cNvSpPr>
          <p:nvPr/>
        </p:nvSpPr>
        <p:spPr>
          <a:xfrm>
            <a:off x="6626634" y="2413154"/>
            <a:ext cx="4699205" cy="39060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.nav-left{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background-color: green;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grid-area: l;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}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.nav-right{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background-color: red;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grid-area: r;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}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.footer{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background-color: blue;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grid-area: f;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}</a:t>
            </a:r>
            <a:endParaRPr lang="pt-BR" sz="1800" dirty="0">
              <a:solidFill>
                <a:srgbClr val="002060"/>
              </a:solidFill>
              <a:latin typeface="Univers (Títulos)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8E8F591-8CE5-21B2-01C7-A4CB1EBFF24E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A1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68F98A-8A40-F4B7-ADC9-F152C322DFBB}"/>
              </a:ext>
            </a:extLst>
          </p:cNvPr>
          <p:cNvSpPr txBox="1">
            <a:spLocks/>
          </p:cNvSpPr>
          <p:nvPr/>
        </p:nvSpPr>
        <p:spPr>
          <a:xfrm>
            <a:off x="1852932" y="3124518"/>
            <a:ext cx="1876858" cy="980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spc="400" dirty="0">
                <a:solidFill>
                  <a:schemeClr val="bg1"/>
                </a:solidFill>
              </a:rPr>
              <a:t>CSS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E71AE0D8-885B-4624-E215-7223A094A417}"/>
              </a:ext>
            </a:extLst>
          </p:cNvPr>
          <p:cNvSpPr txBox="1">
            <a:spLocks/>
          </p:cNvSpPr>
          <p:nvPr/>
        </p:nvSpPr>
        <p:spPr>
          <a:xfrm>
            <a:off x="6138116" y="1253615"/>
            <a:ext cx="5614218" cy="175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b="0" dirty="0">
                <a:latin typeface="Univers (Títulos)"/>
              </a:rPr>
              <a:t>Tem por objetivo permitir que ações (alterações nos elementos e página html) sejam feitas no css.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b="0" dirty="0">
                <a:latin typeface="Univers (Títulos)"/>
              </a:rPr>
              <a:t>Atuam como se fossem funções.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b="0" dirty="0">
                <a:latin typeface="Univers (Títulos)"/>
              </a:rPr>
              <a:t>Vale pesquisar também o uso do </a:t>
            </a:r>
            <a:r>
              <a:rPr lang="pt-BR" sz="1800" dirty="0">
                <a:latin typeface="Univers (Títulos)"/>
              </a:rPr>
              <a:t>print</a:t>
            </a:r>
            <a:r>
              <a:rPr lang="pt-BR" sz="1800" b="0" dirty="0">
                <a:latin typeface="Univers (Títulos)"/>
              </a:rPr>
              <a:t>, e </a:t>
            </a:r>
            <a:r>
              <a:rPr lang="pt-BR" sz="1800" dirty="0">
                <a:latin typeface="Univers (Títulos)"/>
              </a:rPr>
              <a:t>all</a:t>
            </a:r>
            <a:r>
              <a:rPr lang="pt-BR" sz="1800" b="0" dirty="0">
                <a:latin typeface="Univers (Títulos)"/>
              </a:rPr>
              <a:t>.</a:t>
            </a:r>
            <a:endParaRPr lang="pt-BR" sz="1800" dirty="0">
              <a:latin typeface="Univers (Títulos)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A2DEB-EAC8-6C91-8695-1E51C1413F80}"/>
              </a:ext>
            </a:extLst>
          </p:cNvPr>
          <p:cNvSpPr/>
          <p:nvPr/>
        </p:nvSpPr>
        <p:spPr>
          <a:xfrm>
            <a:off x="11217377" y="3583858"/>
            <a:ext cx="867697" cy="3274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EF4F5DE-F4DE-5B40-220F-4AA93A193354}"/>
              </a:ext>
            </a:extLst>
          </p:cNvPr>
          <p:cNvSpPr txBox="1">
            <a:spLocks/>
          </p:cNvSpPr>
          <p:nvPr/>
        </p:nvSpPr>
        <p:spPr>
          <a:xfrm>
            <a:off x="6096000" y="365982"/>
            <a:ext cx="2210646" cy="6604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400" dirty="0">
                <a:solidFill>
                  <a:srgbClr val="002060"/>
                </a:solidFill>
              </a:rPr>
              <a:t>@media</a:t>
            </a: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D4D2F29-3BFC-BCDC-5747-08F47AA80E5C}"/>
              </a:ext>
            </a:extLst>
          </p:cNvPr>
          <p:cNvSpPr txBox="1">
            <a:spLocks/>
          </p:cNvSpPr>
          <p:nvPr/>
        </p:nvSpPr>
        <p:spPr>
          <a:xfrm>
            <a:off x="6096001" y="3547763"/>
            <a:ext cx="5614218" cy="2474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@media only screen and (max-width:500px){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.container{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	grid-template-areas: "r" "l" "f";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	grid-template-columns: 1fr;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	}	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Univers (Títulos)"/>
              </a:rPr>
              <a:t>}</a:t>
            </a:r>
            <a:endParaRPr lang="pt-BR" sz="1800" dirty="0">
              <a:solidFill>
                <a:srgbClr val="002060"/>
              </a:solidFill>
              <a:latin typeface="Univers (Títulos)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8E8F591-8CE5-21B2-01C7-A4CB1EBFF24E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A1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5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8732" y="1631716"/>
            <a:ext cx="9053753" cy="562393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Defini o tipo de tela que o elemento terá, neste caso, o tipo grid (grade).</a:t>
            </a:r>
          </a:p>
          <a:p>
            <a:pPr rtl="0">
              <a:lnSpc>
                <a:spcPct val="100000"/>
              </a:lnSpc>
            </a:pPr>
            <a:r>
              <a:rPr lang="pt-BR" dirty="0"/>
              <a:t>Essa tag precisa ser colocada na </a:t>
            </a:r>
            <a:r>
              <a:rPr lang="pt-BR" dirty="0" err="1"/>
              <a:t>div</a:t>
            </a:r>
            <a:r>
              <a:rPr lang="pt-BR" dirty="0"/>
              <a:t> mãe/pai.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0CBC3CC-F607-CED2-A728-02F629BDC768}"/>
              </a:ext>
            </a:extLst>
          </p:cNvPr>
          <p:cNvSpPr txBox="1">
            <a:spLocks/>
          </p:cNvSpPr>
          <p:nvPr/>
        </p:nvSpPr>
        <p:spPr>
          <a:xfrm>
            <a:off x="1127877" y="790868"/>
            <a:ext cx="3288275" cy="562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display: grid;</a:t>
            </a:r>
            <a:endParaRPr lang="pt-B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E6C425D-0AF9-6604-0EE2-612EBEAEF8D9}"/>
              </a:ext>
            </a:extLst>
          </p:cNvPr>
          <p:cNvSpPr txBox="1">
            <a:spLocks/>
          </p:cNvSpPr>
          <p:nvPr/>
        </p:nvSpPr>
        <p:spPr>
          <a:xfrm>
            <a:off x="1127877" y="3091055"/>
            <a:ext cx="4572182" cy="562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grid-</a:t>
            </a:r>
            <a:r>
              <a:rPr lang="pt-BR" sz="2800" b="1" spc="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r>
              <a:rPr lang="pt-BR" sz="2800" b="1" spc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pt-BR" sz="2800" b="1" spc="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areas</a:t>
            </a:r>
            <a:endParaRPr lang="pt-BR" sz="2800" b="1" spc="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6E2DA97-41F9-2676-9427-CBA617258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32" y="3994095"/>
            <a:ext cx="9053753" cy="1538883"/>
          </a:xfrm>
          <a:prstGeom prst="rect">
            <a:avLst/>
          </a:prstGeom>
          <a:solidFill>
            <a:srgbClr val="F9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  <a:cs typeface="Open Sans" panose="020B0606030504020204" pitchFamily="34" charset="0"/>
              </a:rPr>
              <a:t>Utilizamos o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</a:rPr>
              <a:t>grid-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Univers (Corpo)"/>
              </a:rPr>
              <a:t>template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</a:rPr>
              <a:t>-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Univers (Corpo)"/>
              </a:rPr>
              <a:t>areas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  <a:cs typeface="Open Sans" panose="020B0606030504020204" pitchFamily="34" charset="0"/>
              </a:rPr>
              <a:t> quando queremos especificar exatamente quais serão as áreas do nosso layout, por exemplo: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</a:rPr>
              <a:t>header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  <a:cs typeface="Open Sans" panose="020B0606030504020204" pitchFamily="34" charset="0"/>
              </a:rPr>
              <a:t>,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Univers (Corpo)"/>
              </a:rPr>
              <a:t>sidebar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  <a:cs typeface="Open Sans" panose="020B0606030504020204" pitchFamily="34" charset="0"/>
              </a:rPr>
              <a:t>,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Univers (Corpo)"/>
              </a:rPr>
              <a:t>main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  <a:cs typeface="Open Sans" panose="020B0606030504020204" pitchFamily="34" charset="0"/>
              </a:rPr>
              <a:t>,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</a:rPr>
              <a:t>footer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  <a:cs typeface="Open Sans" panose="020B0606030504020204" pitchFamily="34" charset="0"/>
              </a:rPr>
              <a:t>, etc.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Univers (Corpo)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dirty="0">
                <a:latin typeface="Univers (Corpo)"/>
              </a:rPr>
              <a:t>Exemplo.: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</a:rPr>
              <a:t>grid-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Univers (Corpo)"/>
              </a:rPr>
              <a:t>template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</a:rPr>
              <a:t>-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Univers (Corpo)"/>
              </a:rPr>
              <a:t>areas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</a:rPr>
              <a:t>: "l r" "f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Univers (Corpo)"/>
              </a:rPr>
              <a:t>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</a:rPr>
              <a:t>";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153D365-653E-35AA-1E9F-314C2FEB2435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A1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8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6008" y="1173970"/>
            <a:ext cx="8379984" cy="1213059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Define o número total de colunas que serão criadas no grid. </a:t>
            </a:r>
          </a:p>
          <a:p>
            <a:pPr rtl="0">
              <a:lnSpc>
                <a:spcPct val="100000"/>
              </a:lnSpc>
            </a:pPr>
            <a:r>
              <a:rPr lang="pt-BR" dirty="0"/>
              <a:t>Exemplo.: grid-</a:t>
            </a:r>
            <a:r>
              <a:rPr lang="pt-BR" dirty="0" err="1"/>
              <a:t>template</a:t>
            </a:r>
            <a:r>
              <a:rPr lang="pt-BR" dirty="0"/>
              <a:t>-</a:t>
            </a:r>
            <a:r>
              <a:rPr lang="pt-BR" dirty="0" err="1"/>
              <a:t>columns</a:t>
            </a:r>
            <a:r>
              <a:rPr lang="pt-BR" dirty="0"/>
              <a:t>: 1fr 2fr;</a:t>
            </a:r>
          </a:p>
          <a:p>
            <a:pPr rtl="0">
              <a:lnSpc>
                <a:spcPct val="100000"/>
              </a:lnSpc>
            </a:pPr>
            <a:r>
              <a:rPr lang="pt-BR" dirty="0"/>
              <a:t> Duas colunas são criadas, sendo a segunda com o dobro do tamanho da primeira. </a:t>
            </a:r>
          </a:p>
          <a:p>
            <a:pPr rtl="0">
              <a:lnSpc>
                <a:spcPct val="100000"/>
              </a:lnSpc>
            </a:pPr>
            <a:r>
              <a:rPr lang="pt-BR" b="1" dirty="0" err="1"/>
              <a:t>fr</a:t>
            </a:r>
            <a:r>
              <a:rPr lang="pt-BR" b="1" dirty="0"/>
              <a:t> é uma unidade </a:t>
            </a:r>
            <a:r>
              <a:rPr lang="pt-BR" b="1" dirty="0" err="1"/>
              <a:t>fracional</a:t>
            </a:r>
            <a:r>
              <a:rPr lang="pt-BR" b="1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0CBC3CC-F607-CED2-A728-02F629BDC768}"/>
              </a:ext>
            </a:extLst>
          </p:cNvPr>
          <p:cNvSpPr txBox="1">
            <a:spLocks/>
          </p:cNvSpPr>
          <p:nvPr/>
        </p:nvSpPr>
        <p:spPr>
          <a:xfrm>
            <a:off x="1127877" y="538569"/>
            <a:ext cx="5176670" cy="562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grid-</a:t>
            </a:r>
            <a:r>
              <a:rPr lang="pt-BR" sz="2800" b="1" spc="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r>
              <a:rPr lang="pt-BR" sz="2800" b="1" spc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pt-BR" sz="2800" b="1" spc="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columns</a:t>
            </a:r>
            <a:endParaRPr lang="pt-B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E6C425D-0AF9-6604-0EE2-612EBEAEF8D9}"/>
              </a:ext>
            </a:extLst>
          </p:cNvPr>
          <p:cNvSpPr txBox="1">
            <a:spLocks/>
          </p:cNvSpPr>
          <p:nvPr/>
        </p:nvSpPr>
        <p:spPr>
          <a:xfrm>
            <a:off x="1045616" y="3597046"/>
            <a:ext cx="4572182" cy="562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grid-</a:t>
            </a:r>
            <a:r>
              <a:rPr lang="pt-BR" sz="2800" b="1" spc="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r>
              <a:rPr lang="pt-BR" sz="2800" b="1" spc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pt-BR" sz="2800" b="1" spc="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rows</a:t>
            </a:r>
            <a:endParaRPr lang="pt-BR" sz="2800" b="1" spc="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6E2DA97-41F9-2676-9427-CBA617258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281" y="4288658"/>
            <a:ext cx="9471381" cy="1846659"/>
          </a:xfrm>
          <a:prstGeom prst="rect">
            <a:avLst/>
          </a:prstGeom>
          <a:solidFill>
            <a:srgbClr val="F9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  <a:cs typeface="Open Sans" panose="020B0606030504020204" pitchFamily="34" charset="0"/>
              </a:rPr>
              <a:t>A propriedade que cria as linhas funciona da mesma maneira que a propriedade que cria colunas.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dirty="0">
                <a:latin typeface="Univers (Corpo)"/>
                <a:cs typeface="Open Sans" panose="020B0606030504020204" pitchFamily="34" charset="0"/>
              </a:rPr>
              <a:t>Exemplo.: grid-</a:t>
            </a:r>
            <a:r>
              <a:rPr lang="pt-BR" altLang="pt-BR" sz="2000" dirty="0" err="1">
                <a:latin typeface="Univers (Corpo)"/>
                <a:cs typeface="Open Sans" panose="020B0606030504020204" pitchFamily="34" charset="0"/>
              </a:rPr>
              <a:t>template</a:t>
            </a:r>
            <a:r>
              <a:rPr lang="pt-BR" altLang="pt-BR" sz="2000" dirty="0">
                <a:latin typeface="Univers (Corpo)"/>
                <a:cs typeface="Open Sans" panose="020B0606030504020204" pitchFamily="34" charset="0"/>
              </a:rPr>
              <a:t>-</a:t>
            </a:r>
            <a:r>
              <a:rPr lang="pt-BR" altLang="pt-BR" sz="2000" dirty="0" err="1">
                <a:latin typeface="Univers (Corpo)"/>
                <a:cs typeface="Open Sans" panose="020B0606030504020204" pitchFamily="34" charset="0"/>
              </a:rPr>
              <a:t>rows</a:t>
            </a:r>
            <a:r>
              <a:rPr lang="pt-BR" altLang="pt-BR" sz="2000" dirty="0">
                <a:latin typeface="Univers (Corpo)"/>
                <a:cs typeface="Open Sans" panose="020B0606030504020204" pitchFamily="34" charset="0"/>
              </a:rPr>
              <a:t>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Univers (Corpo)"/>
                <a:cs typeface="Open Sans" panose="020B0606030504020204" pitchFamily="34" charset="0"/>
              </a:rPr>
              <a:t>Duas Linhas são criadas, sendo a segunda </a:t>
            </a:r>
            <a:r>
              <a:rPr lang="pt-BR" altLang="pt-BR" sz="2000" dirty="0">
                <a:latin typeface="Univers (Corpo)"/>
                <a:cs typeface="Open Sans" panose="020B0606030504020204" pitchFamily="34" charset="0"/>
              </a:rPr>
              <a:t>com o mesmo tamanho da primeira.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b="1" dirty="0" err="1">
                <a:latin typeface="Univers (Corpo)"/>
                <a:cs typeface="Open Sans" panose="020B0606030504020204" pitchFamily="34" charset="0"/>
              </a:rPr>
              <a:t>f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Univers (Corpo)"/>
                <a:cs typeface="Open Sans" panose="020B0606030504020204" pitchFamily="34" charset="0"/>
              </a:rPr>
              <a:t>r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Univers (Corpo)"/>
                <a:cs typeface="Open Sans" panose="020B0606030504020204" pitchFamily="34" charset="0"/>
              </a:rPr>
              <a:t> é uma </a:t>
            </a:r>
            <a:r>
              <a:rPr lang="pt-BR" altLang="pt-BR" sz="2000" b="1" dirty="0">
                <a:latin typeface="Univers (Corpo)"/>
                <a:cs typeface="Open Sans" panose="020B0606030504020204" pitchFamily="34" charset="0"/>
              </a:rPr>
              <a:t>unidade </a:t>
            </a:r>
            <a:r>
              <a:rPr lang="pt-BR" altLang="pt-BR" sz="2000" b="1" dirty="0" err="1">
                <a:latin typeface="Univers (Corpo)"/>
                <a:cs typeface="Open Sans" panose="020B0606030504020204" pitchFamily="34" charset="0"/>
              </a:rPr>
              <a:t>fracional</a:t>
            </a:r>
            <a:r>
              <a:rPr lang="pt-BR" altLang="pt-BR" sz="2000" dirty="0">
                <a:latin typeface="Univers (Corpo)"/>
                <a:cs typeface="Open Sans" panose="020B0606030504020204" pitchFamily="34" charset="0"/>
              </a:rPr>
              <a:t>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Univers (Corpo)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9DD5441-F315-FFA0-B117-B77D3D4EB10F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A1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5400" spc="400" dirty="0">
                <a:solidFill>
                  <a:schemeClr val="bg1"/>
                </a:solidFill>
              </a:rPr>
              <a:t>Design Responsivo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821" y="4307305"/>
            <a:ext cx="4639056" cy="1956335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Prof.ª Paula Costa</a:t>
            </a:r>
          </a:p>
          <a:p>
            <a:pPr rtl="0"/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(21) 96509-1867</a:t>
            </a:r>
          </a:p>
          <a:p>
            <a:pPr rtl="0"/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Estudos.paula08@gmail.com</a:t>
            </a:r>
          </a:p>
        </p:txBody>
      </p:sp>
    </p:spTree>
    <p:extLst>
      <p:ext uri="{BB962C8B-B14F-4D97-AF65-F5344CB8AC3E}">
        <p14:creationId xmlns:p14="http://schemas.microsoft.com/office/powerpoint/2010/main" val="38374406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{F8DA1ACB-F97C-4518-995B-9790088FA4E9}tf89338750_win32</Template>
  <TotalTime>114</TotalTime>
  <Words>571</Words>
  <Application>Microsoft Office PowerPoint</Application>
  <PresentationFormat>Widescreen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Agency FB</vt:lpstr>
      <vt:lpstr>Arial</vt:lpstr>
      <vt:lpstr>Calibri</vt:lpstr>
      <vt:lpstr>Univers</vt:lpstr>
      <vt:lpstr>Univers (Corpo)</vt:lpstr>
      <vt:lpstr>Univers (Títulos)</vt:lpstr>
      <vt:lpstr>GradientUnivers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Design Responsivo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COSTA DE OLIVEIRA</dc:creator>
  <cp:lastModifiedBy>PAULA COSTA DE OLIVEIRA</cp:lastModifiedBy>
  <cp:revision>22</cp:revision>
  <dcterms:created xsi:type="dcterms:W3CDTF">2023-02-08T12:03:22Z</dcterms:created>
  <dcterms:modified xsi:type="dcterms:W3CDTF">2023-02-08T16:33:09Z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