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4"/>
  </p:sldMasterIdLst>
  <p:notesMasterIdLst>
    <p:notesMasterId r:id="rId31"/>
  </p:notesMasterIdLst>
  <p:handoutMasterIdLst>
    <p:handoutMasterId r:id="rId32"/>
  </p:handoutMasterIdLst>
  <p:sldIdLst>
    <p:sldId id="314" r:id="rId5"/>
    <p:sldId id="358" r:id="rId6"/>
    <p:sldId id="361" r:id="rId7"/>
    <p:sldId id="360" r:id="rId8"/>
    <p:sldId id="332" r:id="rId9"/>
    <p:sldId id="368" r:id="rId10"/>
    <p:sldId id="369" r:id="rId11"/>
    <p:sldId id="370" r:id="rId12"/>
    <p:sldId id="372" r:id="rId13"/>
    <p:sldId id="371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4" r:id="rId24"/>
    <p:sldId id="385" r:id="rId25"/>
    <p:sldId id="382" r:id="rId26"/>
    <p:sldId id="383" r:id="rId27"/>
    <p:sldId id="317" r:id="rId28"/>
    <p:sldId id="386" r:id="rId29"/>
    <p:sldId id="31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07" autoAdjust="0"/>
    <p:restoredTop sz="83984" autoAdjust="0"/>
  </p:normalViewPr>
  <p:slideViewPr>
    <p:cSldViewPr snapToGrid="0">
      <p:cViewPr varScale="1">
        <p:scale>
          <a:sx n="92" d="100"/>
          <a:sy n="92" d="100"/>
        </p:scale>
        <p:origin x="978" y="9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6FC8CEB-C80F-46BD-B99E-255BECA998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733F07-BCE0-4400-BC6B-726CE4E7F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BDA13-F8D8-41D0-8E6B-471638B8BD96}" type="datetime1">
              <a:rPr lang="pt-BR" smtClean="0"/>
              <a:t>14/03/2023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68A428-68AB-4094-9470-9CAAA6137E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EA42BF-DF41-406A-B3D9-B3E053794E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7A895-E1A7-469B-8C31-C63ED8EFE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297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D470D-E53E-48B4-9550-11EF0B015998}" type="datetime1">
              <a:rPr lang="pt-BR" smtClean="0"/>
              <a:pPr/>
              <a:t>14/03/2023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590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de controle de versão vcs.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4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de controle de versão vcs.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971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de controle de versão vcs.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922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noProof="0" smtClean="0"/>
              <a:t>12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02897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830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339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871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01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3177091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4829294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40020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9975956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397049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2266081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70108528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23972864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ment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lemento 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lemento 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7" name="Elemento 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9" name="Elemento 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27824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Imagem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2" name="Espaço Reservado para Imagem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0" name="Espaço Reservado para Imagem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Elemento grá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0" name="Elemento grá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80318838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2784933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Elemento gráfico 15">
            <a:extLst>
              <a:ext uri="{FF2B5EF4-FFF2-40B4-BE49-F238E27FC236}">
                <a16:creationId xmlns:a16="http://schemas.microsoft.com/office/drawing/2014/main" id="{8DDBE4CA-962E-4F78-AA5B-8BCF4CF99A4B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16">
            <a:extLst>
              <a:ext uri="{FF2B5EF4-FFF2-40B4-BE49-F238E27FC236}">
                <a16:creationId xmlns:a16="http://schemas.microsoft.com/office/drawing/2014/main" id="{D4057E50-4CD5-4E58-AB82-A4A60E10B6F4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14">
            <a:extLst>
              <a:ext uri="{FF2B5EF4-FFF2-40B4-BE49-F238E27FC236}">
                <a16:creationId xmlns:a16="http://schemas.microsoft.com/office/drawing/2014/main" id="{9BF08A33-0751-47EA-B4BC-AD5D73D0E7BE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0944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5569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9736156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5999982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9662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36585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17" r:id="rId18"/>
    <p:sldLayoutId id="2147483710" r:id="rId19"/>
    <p:sldLayoutId id="2147483713" r:id="rId20"/>
    <p:sldLayoutId id="2147483714" r:id="rId21"/>
    <p:sldLayoutId id="2147483715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6CFEA50-43DD-C8E9-7CE2-0F3B04055B75}"/>
              </a:ext>
            </a:extLst>
          </p:cNvPr>
          <p:cNvSpPr txBox="1">
            <a:spLocks/>
          </p:cNvSpPr>
          <p:nvPr/>
        </p:nvSpPr>
        <p:spPr>
          <a:xfrm>
            <a:off x="481781" y="5469146"/>
            <a:ext cx="9094838" cy="11104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spc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Segurança &amp; Versionamento</a:t>
            </a:r>
            <a:endParaRPr lang="pt-BR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614E521-E3FC-2B76-644A-89BF035C5EF5}"/>
              </a:ext>
            </a:extLst>
          </p:cNvPr>
          <p:cNvSpPr txBox="1">
            <a:spLocks/>
          </p:cNvSpPr>
          <p:nvPr/>
        </p:nvSpPr>
        <p:spPr>
          <a:xfrm>
            <a:off x="10521105" y="5604385"/>
            <a:ext cx="1189114" cy="975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spc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A5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575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711634D-F32B-C1F7-4A4C-E888BFA42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3CFB09C-0767-D621-5B8C-2CB6136EC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9000"/>
            <a:ext cx="12192000" cy="639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70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711634D-F32B-C1F7-4A4C-E888BFA42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9FB64EC-6E2E-A97E-1922-AB9CB4E49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418"/>
            <a:ext cx="12192000" cy="643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49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F59007AF-676D-B998-C5C2-0CA41D0FA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9269"/>
            <a:ext cx="12192000" cy="639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20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FA111-3FB0-70E1-CF93-03D78735D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11634D-F32B-C1F7-4A4C-E888BFA42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4A8BB0-9276-27F4-EE3D-DF9DFFCD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6B6C23-6888-A73F-5233-25A8EDC5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A005AA-F540-D0A5-2585-C4C1E3F1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t>13</a:t>
            </a:fld>
            <a:endParaRPr lang="pt-BR" noProof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45CF987-280B-9421-9031-848C3F79C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227"/>
            <a:ext cx="12192000" cy="641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95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FA111-3FB0-70E1-CF93-03D78735D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11634D-F32B-C1F7-4A4C-E888BFA42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4A8BB0-9276-27F4-EE3D-DF9DFFCD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6B6C23-6888-A73F-5233-25A8EDC5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A005AA-F540-D0A5-2585-C4C1E3F1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t>14</a:t>
            </a:fld>
            <a:endParaRPr lang="pt-BR" noProof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2458FA5-44F6-8DF3-D380-77DE6D617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985"/>
            <a:ext cx="12192000" cy="638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16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FA111-3FB0-70E1-CF93-03D78735D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11634D-F32B-C1F7-4A4C-E888BFA42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4A8BB0-9276-27F4-EE3D-DF9DFFCD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6B6C23-6888-A73F-5233-25A8EDC5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A005AA-F540-D0A5-2585-C4C1E3F1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t>15</a:t>
            </a:fld>
            <a:endParaRPr lang="pt-BR" noProof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5A42AFD-C3A3-3CF3-C5B6-347CEBF15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344"/>
            <a:ext cx="12192000" cy="641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6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FA111-3FB0-70E1-CF93-03D78735D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11634D-F32B-C1F7-4A4C-E888BFA42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4A8BB0-9276-27F4-EE3D-DF9DFFCD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6B6C23-6888-A73F-5233-25A8EDC5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A005AA-F540-D0A5-2585-C4C1E3F1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t>16</a:t>
            </a:fld>
            <a:endParaRPr lang="pt-BR" noProof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6619889-7A82-CBEC-4536-AF795EDA5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639"/>
            <a:ext cx="12192000" cy="642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4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361710-8333-8D98-E37B-FB8081BB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8753DC6-7E81-0D90-8BE2-81D8A5EBE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7" y="0"/>
            <a:ext cx="5495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19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6EB84-BBB7-7635-EF25-253983D052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8683F7-AB5D-41EA-E1D9-18952136B6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43B1270-8AFC-045D-0F7D-D950D8381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53"/>
            <a:ext cx="12192000" cy="564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12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28683F7-AB5D-41EA-E1D9-18952136B6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DC9D83C-EFCE-CEF6-3F98-932EC0C15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5117"/>
            <a:ext cx="12192000" cy="568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8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116FE-7267-4D46-B333-9A02AF11E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3052754"/>
            <a:ext cx="6845300" cy="858845"/>
          </a:xfrm>
        </p:spPr>
        <p:txBody>
          <a:bodyPr>
            <a:normAutofit/>
          </a:bodyPr>
          <a:lstStyle/>
          <a:p>
            <a:r>
              <a:rPr lang="pt-BR" sz="4000" b="1" dirty="0"/>
              <a:t>GIT</a:t>
            </a:r>
            <a:r>
              <a:rPr lang="pt-BR" sz="4000" dirty="0"/>
              <a:t>   e   </a:t>
            </a:r>
            <a:r>
              <a:rPr lang="pt-BR" sz="4000" b="1" dirty="0"/>
              <a:t>GITHUB</a:t>
            </a:r>
            <a:r>
              <a:rPr lang="pt-BR" sz="4000" dirty="0"/>
              <a:t>  são coisas diferentes.</a:t>
            </a:r>
          </a:p>
        </p:txBody>
      </p:sp>
    </p:spTree>
    <p:extLst>
      <p:ext uri="{BB962C8B-B14F-4D97-AF65-F5344CB8AC3E}">
        <p14:creationId xmlns:p14="http://schemas.microsoft.com/office/powerpoint/2010/main" val="1037727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F9949DEE-3BD5-AEE8-AE37-94AB24115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610"/>
            <a:ext cx="12192000" cy="552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33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6EB84-BBB7-7635-EF25-253983D052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8683F7-AB5D-41EA-E1D9-18952136B6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268A2D2-2BFA-71E6-1BE0-F22F704A8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7365"/>
            <a:ext cx="12192000" cy="548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89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6EB84-BBB7-7635-EF25-253983D052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8683F7-AB5D-41EA-E1D9-18952136B6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7F9D44E-52B5-0C44-D7C3-2361CC1C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9088"/>
            <a:ext cx="12192000" cy="539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71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6EB84-BBB7-7635-EF25-253983D052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8683F7-AB5D-41EA-E1D9-18952136B6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8343568-CC22-7768-94A6-CD526D202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0282"/>
            <a:ext cx="12192000" cy="54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09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F614E521-E3FC-2B76-644A-89BF035C5EF5}"/>
              </a:ext>
            </a:extLst>
          </p:cNvPr>
          <p:cNvSpPr txBox="1">
            <a:spLocks/>
          </p:cNvSpPr>
          <p:nvPr/>
        </p:nvSpPr>
        <p:spPr>
          <a:xfrm>
            <a:off x="10892040" y="6217236"/>
            <a:ext cx="589718" cy="3599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spc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A5</a:t>
            </a:r>
            <a:endParaRPr lang="pt-B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2DC6BE6-08D9-430E-AF0E-8D9D41792E76}"/>
              </a:ext>
            </a:extLst>
          </p:cNvPr>
          <p:cNvSpPr txBox="1">
            <a:spLocks/>
          </p:cNvSpPr>
          <p:nvPr/>
        </p:nvSpPr>
        <p:spPr>
          <a:xfrm>
            <a:off x="481781" y="6219645"/>
            <a:ext cx="5297917" cy="3599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800" spc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Segurança &amp; Versionamento</a:t>
            </a:r>
            <a:endParaRPr 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223D81-9918-C59C-1CB1-2D2ABAF8602B}"/>
              </a:ext>
            </a:extLst>
          </p:cNvPr>
          <p:cNvSpPr txBox="1">
            <a:spLocks/>
          </p:cNvSpPr>
          <p:nvPr/>
        </p:nvSpPr>
        <p:spPr>
          <a:xfrm>
            <a:off x="4177258" y="1093694"/>
            <a:ext cx="3837484" cy="9869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pt-BR" sz="5400" spc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2ª AVALIAÇÃO</a:t>
            </a:r>
          </a:p>
          <a:p>
            <a:pPr>
              <a:lnSpc>
                <a:spcPct val="120000"/>
              </a:lnSpc>
            </a:pPr>
            <a:r>
              <a:rPr lang="pt-BR" sz="2200" spc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1ª Parte</a:t>
            </a: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7C68401-1FA9-CDCE-CA2C-8332CA40CAC4}"/>
              </a:ext>
            </a:extLst>
          </p:cNvPr>
          <p:cNvSpPr txBox="1"/>
          <p:nvPr/>
        </p:nvSpPr>
        <p:spPr>
          <a:xfrm>
            <a:off x="1846118" y="2715083"/>
            <a:ext cx="849976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000" dirty="0"/>
              <a:t>Criar o repositório “Aula 5” no </a:t>
            </a:r>
            <a:r>
              <a:rPr lang="pt-BR" sz="2000" dirty="0" err="1"/>
              <a:t>github</a:t>
            </a:r>
            <a:r>
              <a:rPr lang="pt-BR" sz="2000" dirty="0"/>
              <a:t> desktop.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000" dirty="0"/>
              <a:t>Abrir essa pasta no Visual Studio.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000" dirty="0"/>
              <a:t>Criar o arquivo “14.03.2023”.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000" dirty="0"/>
              <a:t>Preencher este arquivo com o conteúdo da aula: - Revisão, - Pull Request.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000" dirty="0"/>
              <a:t>Criar um arquivo chamado “Aula 6”.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000" dirty="0" err="1"/>
              <a:t>Commit</a:t>
            </a:r>
            <a:r>
              <a:rPr lang="pt-BR" sz="2000" dirty="0"/>
              <a:t> e </a:t>
            </a:r>
            <a:r>
              <a:rPr lang="pt-BR" sz="2000" dirty="0" err="1"/>
              <a:t>Push</a:t>
            </a:r>
            <a:r>
              <a:rPr lang="pt-BR" sz="2000" dirty="0"/>
              <a:t> para o repositório remoto.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000" dirty="0"/>
              <a:t>Deletar o arquivo “Aula 6”.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000" dirty="0" err="1"/>
              <a:t>Commit</a:t>
            </a:r>
            <a:r>
              <a:rPr lang="pt-BR" sz="2000" dirty="0"/>
              <a:t> e </a:t>
            </a:r>
            <a:r>
              <a:rPr lang="pt-BR" sz="2000" dirty="0" err="1"/>
              <a:t>Push</a:t>
            </a:r>
            <a:r>
              <a:rPr lang="pt-BR" sz="2000" dirty="0"/>
              <a:t> para o repositório.</a:t>
            </a:r>
          </a:p>
        </p:txBody>
      </p:sp>
    </p:spTree>
    <p:extLst>
      <p:ext uri="{BB962C8B-B14F-4D97-AF65-F5344CB8AC3E}">
        <p14:creationId xmlns:p14="http://schemas.microsoft.com/office/powerpoint/2010/main" val="3876708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F614E521-E3FC-2B76-644A-89BF035C5EF5}"/>
              </a:ext>
            </a:extLst>
          </p:cNvPr>
          <p:cNvSpPr txBox="1">
            <a:spLocks/>
          </p:cNvSpPr>
          <p:nvPr/>
        </p:nvSpPr>
        <p:spPr>
          <a:xfrm>
            <a:off x="10892040" y="6217236"/>
            <a:ext cx="589718" cy="3599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spc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A5</a:t>
            </a:r>
            <a:endParaRPr lang="pt-B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2DC6BE6-08D9-430E-AF0E-8D9D41792E76}"/>
              </a:ext>
            </a:extLst>
          </p:cNvPr>
          <p:cNvSpPr txBox="1">
            <a:spLocks/>
          </p:cNvSpPr>
          <p:nvPr/>
        </p:nvSpPr>
        <p:spPr>
          <a:xfrm>
            <a:off x="481781" y="6219645"/>
            <a:ext cx="5297917" cy="3599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800" spc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Segurança &amp; Versionamento</a:t>
            </a:r>
            <a:endParaRPr 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223D81-9918-C59C-1CB1-2D2ABAF8602B}"/>
              </a:ext>
            </a:extLst>
          </p:cNvPr>
          <p:cNvSpPr txBox="1">
            <a:spLocks/>
          </p:cNvSpPr>
          <p:nvPr/>
        </p:nvSpPr>
        <p:spPr>
          <a:xfrm>
            <a:off x="4177258" y="1093694"/>
            <a:ext cx="3837484" cy="9869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pt-BR" sz="5400" spc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2ª AVALIAÇÃO</a:t>
            </a:r>
          </a:p>
          <a:p>
            <a:pPr>
              <a:lnSpc>
                <a:spcPct val="120000"/>
              </a:lnSpc>
            </a:pPr>
            <a:r>
              <a:rPr lang="pt-BR" sz="2200" spc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2ª Parte</a:t>
            </a: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7C68401-1FA9-CDCE-CA2C-8332CA40CAC4}"/>
              </a:ext>
            </a:extLst>
          </p:cNvPr>
          <p:cNvSpPr txBox="1"/>
          <p:nvPr/>
        </p:nvSpPr>
        <p:spPr>
          <a:xfrm>
            <a:off x="1109082" y="3429000"/>
            <a:ext cx="9782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400" dirty="0"/>
              <a:t>Dar a sua contribuição e fazer o Pull Request no arquivo “tela_login.html”, do repositório “Criar Conta” do usuário Stud@430 no GitHub.</a:t>
            </a:r>
          </a:p>
        </p:txBody>
      </p:sp>
    </p:spTree>
    <p:extLst>
      <p:ext uri="{BB962C8B-B14F-4D97-AF65-F5344CB8AC3E}">
        <p14:creationId xmlns:p14="http://schemas.microsoft.com/office/powerpoint/2010/main" val="1213144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8146" y="5011947"/>
            <a:ext cx="3844820" cy="1251693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 sz="20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Prof.ª Paula Costa</a:t>
            </a:r>
          </a:p>
          <a:p>
            <a:pPr rtl="0"/>
            <a:r>
              <a:rPr lang="pt-BR" sz="20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(21) 96509-1867</a:t>
            </a:r>
          </a:p>
          <a:p>
            <a:pPr rtl="0"/>
            <a:r>
              <a:rPr lang="pt-BR" sz="20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@paulacosta_1</a:t>
            </a:r>
          </a:p>
          <a:p>
            <a:pPr rtl="0"/>
            <a:r>
              <a:rPr lang="pt-BR" sz="20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estudos.paula08@gmail.com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EBC53C9-DEA1-4F07-9D9E-74B180343486}"/>
              </a:ext>
            </a:extLst>
          </p:cNvPr>
          <p:cNvSpPr txBox="1">
            <a:spLocks/>
          </p:cNvSpPr>
          <p:nvPr/>
        </p:nvSpPr>
        <p:spPr>
          <a:xfrm>
            <a:off x="5925049" y="4652045"/>
            <a:ext cx="5297917" cy="359902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800" spc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Segurança &amp; Versionamento</a:t>
            </a:r>
            <a:endParaRPr 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44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543B37A0-21AF-4667-AC9F-D3408E19E8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712421"/>
            <a:ext cx="12283637" cy="51455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614E521-E3FC-2B76-644A-89BF035C5EF5}"/>
              </a:ext>
            </a:extLst>
          </p:cNvPr>
          <p:cNvSpPr txBox="1">
            <a:spLocks/>
          </p:cNvSpPr>
          <p:nvPr/>
        </p:nvSpPr>
        <p:spPr>
          <a:xfrm>
            <a:off x="10892040" y="6217236"/>
            <a:ext cx="589718" cy="3599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spc="400" dirty="0">
                <a:solidFill>
                  <a:srgbClr val="0F3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A5</a:t>
            </a:r>
            <a:endParaRPr lang="pt-BR" sz="1800" dirty="0">
              <a:solidFill>
                <a:srgbClr val="0F3C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B69F73E-19BB-30C1-8F1E-51E441573FF5}"/>
              </a:ext>
            </a:extLst>
          </p:cNvPr>
          <p:cNvSpPr txBox="1">
            <a:spLocks/>
          </p:cNvSpPr>
          <p:nvPr/>
        </p:nvSpPr>
        <p:spPr>
          <a:xfrm>
            <a:off x="453771" y="394157"/>
            <a:ext cx="4565038" cy="9513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 request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D616EB3-AC4B-5815-3B8F-FDF90CE1A974}"/>
              </a:ext>
            </a:extLst>
          </p:cNvPr>
          <p:cNvSpPr txBox="1"/>
          <p:nvPr/>
        </p:nvSpPr>
        <p:spPr>
          <a:xfrm>
            <a:off x="1353624" y="2444345"/>
            <a:ext cx="94847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0F3C4F"/>
                </a:solidFill>
              </a:rPr>
              <a:t>Pull Request quer dizer </a:t>
            </a:r>
            <a:r>
              <a:rPr lang="pt-BR" sz="2400" b="1" dirty="0">
                <a:solidFill>
                  <a:srgbClr val="0F3C4F"/>
                </a:solidFill>
              </a:rPr>
              <a:t>solicitação de puxar</a:t>
            </a:r>
            <a:r>
              <a:rPr lang="pt-BR" sz="2400" dirty="0">
                <a:solidFill>
                  <a:srgbClr val="0F3C4F"/>
                </a:solidFill>
              </a:rPr>
              <a:t>, em uma tradução livre. </a:t>
            </a:r>
          </a:p>
          <a:p>
            <a:pPr algn="just"/>
            <a:endParaRPr lang="pt-BR" sz="2400" dirty="0">
              <a:solidFill>
                <a:srgbClr val="0F3C4F"/>
              </a:solidFill>
            </a:endParaRPr>
          </a:p>
          <a:p>
            <a:pPr algn="just"/>
            <a:r>
              <a:rPr lang="pt-BR" sz="2400" dirty="0">
                <a:solidFill>
                  <a:srgbClr val="0F3C4F"/>
                </a:solidFill>
              </a:rPr>
              <a:t>E isso está diretamente ligado ao fato de que, ao enviar a notificação, as demais pessoas desenvolvedoras saberão que precisam fazer o merge do código na branch principal.</a:t>
            </a:r>
          </a:p>
          <a:p>
            <a:pPr algn="just"/>
            <a:endParaRPr lang="pt-BR" sz="2400" dirty="0">
              <a:solidFill>
                <a:srgbClr val="0F3C4F"/>
              </a:solidFill>
            </a:endParaRPr>
          </a:p>
          <a:p>
            <a:pPr algn="just"/>
            <a:r>
              <a:rPr lang="pt-BR" sz="2400" dirty="0">
                <a:solidFill>
                  <a:srgbClr val="0F3C4F"/>
                </a:solidFill>
              </a:rPr>
              <a:t>É um mecanismo no qual o DEV sinaliza que concluiu o desenvolvimento de uma feature. </a:t>
            </a:r>
          </a:p>
        </p:txBody>
      </p:sp>
    </p:spTree>
    <p:extLst>
      <p:ext uri="{BB962C8B-B14F-4D97-AF65-F5344CB8AC3E}">
        <p14:creationId xmlns:p14="http://schemas.microsoft.com/office/powerpoint/2010/main" val="324281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543B37A0-21AF-4667-AC9F-D3408E19E8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712421"/>
            <a:ext cx="12283637" cy="51455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614E521-E3FC-2B76-644A-89BF035C5EF5}"/>
              </a:ext>
            </a:extLst>
          </p:cNvPr>
          <p:cNvSpPr txBox="1">
            <a:spLocks/>
          </p:cNvSpPr>
          <p:nvPr/>
        </p:nvSpPr>
        <p:spPr>
          <a:xfrm>
            <a:off x="10892040" y="6217236"/>
            <a:ext cx="589718" cy="3599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spc="400" dirty="0">
                <a:solidFill>
                  <a:srgbClr val="0F3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A5</a:t>
            </a:r>
            <a:endParaRPr lang="pt-BR" sz="1800" dirty="0">
              <a:solidFill>
                <a:srgbClr val="0F3C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2DC6BE6-08D9-430E-AF0E-8D9D41792E76}"/>
              </a:ext>
            </a:extLst>
          </p:cNvPr>
          <p:cNvSpPr txBox="1">
            <a:spLocks/>
          </p:cNvSpPr>
          <p:nvPr/>
        </p:nvSpPr>
        <p:spPr>
          <a:xfrm>
            <a:off x="453771" y="6217235"/>
            <a:ext cx="5431639" cy="3599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200" spc="400" dirty="0">
                <a:solidFill>
                  <a:srgbClr val="0F3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desenvolver um código seguro?</a:t>
            </a:r>
            <a:endParaRPr lang="pt-BR" sz="1400" dirty="0">
              <a:solidFill>
                <a:srgbClr val="0F3C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B69F73E-19BB-30C1-8F1E-51E441573FF5}"/>
              </a:ext>
            </a:extLst>
          </p:cNvPr>
          <p:cNvSpPr txBox="1">
            <a:spLocks/>
          </p:cNvSpPr>
          <p:nvPr/>
        </p:nvSpPr>
        <p:spPr>
          <a:xfrm>
            <a:off x="453771" y="394157"/>
            <a:ext cx="3320205" cy="9513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D616EB3-AC4B-5815-3B8F-FDF90CE1A974}"/>
              </a:ext>
            </a:extLst>
          </p:cNvPr>
          <p:cNvSpPr txBox="1"/>
          <p:nvPr/>
        </p:nvSpPr>
        <p:spPr>
          <a:xfrm>
            <a:off x="1402773" y="3733996"/>
            <a:ext cx="9289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0F3C4F"/>
                </a:solidFill>
              </a:rPr>
              <a:t>No mundo da programação uma branch é uma </a:t>
            </a:r>
            <a:r>
              <a:rPr lang="pt-BR" sz="2400" b="1" dirty="0">
                <a:solidFill>
                  <a:srgbClr val="0F3C4F"/>
                </a:solidFill>
              </a:rPr>
              <a:t>ramificação do projeto.</a:t>
            </a:r>
            <a:endParaRPr lang="pt-BR" sz="2400" dirty="0">
              <a:solidFill>
                <a:srgbClr val="0F3C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90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543B37A0-21AF-4667-AC9F-D3408E19E8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712421"/>
            <a:ext cx="12283637" cy="51455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614E521-E3FC-2B76-644A-89BF035C5EF5}"/>
              </a:ext>
            </a:extLst>
          </p:cNvPr>
          <p:cNvSpPr txBox="1">
            <a:spLocks/>
          </p:cNvSpPr>
          <p:nvPr/>
        </p:nvSpPr>
        <p:spPr>
          <a:xfrm>
            <a:off x="10892040" y="6217236"/>
            <a:ext cx="589718" cy="3599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spc="400" dirty="0">
                <a:solidFill>
                  <a:srgbClr val="0F3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A5</a:t>
            </a:r>
            <a:endParaRPr lang="pt-BR" sz="1800" dirty="0">
              <a:solidFill>
                <a:srgbClr val="0F3C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B69F73E-19BB-30C1-8F1E-51E441573FF5}"/>
              </a:ext>
            </a:extLst>
          </p:cNvPr>
          <p:cNvSpPr txBox="1">
            <a:spLocks/>
          </p:cNvSpPr>
          <p:nvPr/>
        </p:nvSpPr>
        <p:spPr>
          <a:xfrm>
            <a:off x="453771" y="394157"/>
            <a:ext cx="3320205" cy="9513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pt-BR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fork</a:t>
            </a:r>
            <a:endParaRPr lang="pt-BR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D616EB3-AC4B-5815-3B8F-FDF90CE1A974}"/>
              </a:ext>
            </a:extLst>
          </p:cNvPr>
          <p:cNvSpPr txBox="1"/>
          <p:nvPr/>
        </p:nvSpPr>
        <p:spPr>
          <a:xfrm>
            <a:off x="1677005" y="3487775"/>
            <a:ext cx="88379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solidFill>
                  <a:srgbClr val="0F3C4F"/>
                </a:solidFill>
              </a:rPr>
              <a:t>É um novo repositório que compartilha configurações de código e visibilidade com o repositório "upstream" original.</a:t>
            </a:r>
          </a:p>
        </p:txBody>
      </p:sp>
    </p:spTree>
    <p:extLst>
      <p:ext uri="{BB962C8B-B14F-4D97-AF65-F5344CB8AC3E}">
        <p14:creationId xmlns:p14="http://schemas.microsoft.com/office/powerpoint/2010/main" val="393381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02257839-9B12-D5E3-9E0A-398D5C8DC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78" y="231754"/>
            <a:ext cx="10965243" cy="639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40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2B7BE-7F90-4E7D-7296-B5085DA29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05B31-8563-24AA-069E-0BFFFEE500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8FD0447-D3AF-3492-4002-87041B1D8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208"/>
            <a:ext cx="12192000" cy="559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9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711634D-F32B-C1F7-4A4C-E888BFA42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E1AF76E-9C9C-C2F4-190C-48A613F2B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6343"/>
            <a:ext cx="12192000" cy="516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07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711634D-F32B-C1F7-4A4C-E888BFA42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EB613E4-09AD-710D-621C-873930D66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9328"/>
            <a:ext cx="12192000" cy="511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92097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e">
  <a:themeElements>
    <a:clrScheme name="Profundidad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documentManagement/types"/>
    <ds:schemaRef ds:uri="http://purl.org/dc/dcmitype/"/>
    <ds:schemaRef ds:uri="16c05727-aa75-4e4a-9b5f-8a80a1165891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1342</TotalTime>
  <Words>308</Words>
  <Application>Microsoft Office PowerPoint</Application>
  <PresentationFormat>Widescreen</PresentationFormat>
  <Paragraphs>63</Paragraphs>
  <Slides>26</Slides>
  <Notes>8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Arial</vt:lpstr>
      <vt:lpstr>Arial Rounded MT Bold</vt:lpstr>
      <vt:lpstr>Calibri</vt:lpstr>
      <vt:lpstr>Corbel</vt:lpstr>
      <vt:lpstr>Wingdings</vt:lpstr>
      <vt:lpstr>Profundidade</vt:lpstr>
      <vt:lpstr>Apresentação do PowerPoint</vt:lpstr>
      <vt:lpstr>GIT   e   GITHUB  são coisas diferentes.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PAULA COSTA DE OLIVEIRA</dc:creator>
  <cp:lastModifiedBy>Técnico de Informática 2022.2</cp:lastModifiedBy>
  <cp:revision>258</cp:revision>
  <dcterms:created xsi:type="dcterms:W3CDTF">2023-02-08T12:03:22Z</dcterms:created>
  <dcterms:modified xsi:type="dcterms:W3CDTF">2023-03-14T16:02:51Z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