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146847065" r:id="rId7"/>
    <p:sldId id="262" r:id="rId8"/>
    <p:sldId id="265" r:id="rId9"/>
    <p:sldId id="2146847056" r:id="rId10"/>
    <p:sldId id="266" r:id="rId11"/>
    <p:sldId id="2146847057" r:id="rId12"/>
    <p:sldId id="267" r:id="rId13"/>
    <p:sldId id="2146847058" r:id="rId14"/>
    <p:sldId id="2146847059" r:id="rId15"/>
    <p:sldId id="2146847060" r:id="rId16"/>
    <p:sldId id="2146847061" r:id="rId17"/>
    <p:sldId id="2146847062" r:id="rId18"/>
    <p:sldId id="2146847063" r:id="rId19"/>
    <p:sldId id="2146847064" r:id="rId20"/>
    <p:sldId id="2146847066" r:id="rId21"/>
    <p:sldId id="268" r:id="rId22"/>
    <p:sldId id="2146847055" r:id="rId23"/>
    <p:sldId id="26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91" d="100"/>
          <a:sy n="91" d="100"/>
        </p:scale>
        <p:origin x="36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hyperlink" Target="https://github.com/Student-NitinRaj/Internship-Projects-Hub" TargetMode="External"/><Relationship Id="rId4" Type="http://schemas.openxmlformats.org/officeDocument/2006/relationships/hyperlink" Target="https://colab.research.googl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tudent-NitinRaj/Internship-Projects-Hub/blob/main/IBM_Edunet_model.pkl" TargetMode="External"/><Relationship Id="rId2" Type="http://schemas.openxmlformats.org/officeDocument/2006/relationships/hyperlink" Target="https://github.com/Student-NitinRaj/Internship-Projects-Hub/blob/main/IBM_AI%26ML_Internship_Project.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tudent-NitinRaj/Internship-Projects-Hub/blob/main/IBM_AI%26ML_Internship_Project.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Employee Salary Prediction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Job Salary Prediction using Machine Learning</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Nitin</a:t>
            </a:r>
            <a:r>
              <a:rPr lang="en-US" sz="2000" b="1" dirty="0" smtClean="0">
                <a:solidFill>
                  <a:schemeClr val="accent1">
                    <a:lumMod val="75000"/>
                  </a:schemeClr>
                </a:solidFill>
                <a:latin typeface="Arial"/>
                <a:cs typeface="Arial"/>
              </a:rPr>
              <a:t> Raj – Quantum University – B-Tech(Data Science)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592038" y="4829795"/>
            <a:ext cx="9650920" cy="1124107"/>
          </a:xfrm>
          <a:prstGeom prst="rect">
            <a:avLst/>
          </a:prstGeom>
        </p:spPr>
      </p:pic>
      <p:pic>
        <p:nvPicPr>
          <p:cNvPr id="4" name="Picture 3"/>
          <p:cNvPicPr>
            <a:picLocks noChangeAspect="1"/>
          </p:cNvPicPr>
          <p:nvPr/>
        </p:nvPicPr>
        <p:blipFill>
          <a:blip r:embed="rId3"/>
          <a:stretch>
            <a:fillRect/>
          </a:stretch>
        </p:blipFill>
        <p:spPr>
          <a:xfrm>
            <a:off x="602281" y="1526147"/>
            <a:ext cx="9678751" cy="3067478"/>
          </a:xfrm>
          <a:prstGeom prst="rect">
            <a:avLst/>
          </a:prstGeom>
        </p:spPr>
      </p:pic>
    </p:spTree>
    <p:extLst>
      <p:ext uri="{BB962C8B-B14F-4D97-AF65-F5344CB8AC3E}">
        <p14:creationId xmlns:p14="http://schemas.microsoft.com/office/powerpoint/2010/main" val="4046648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53006" y="636513"/>
            <a:ext cx="11283191" cy="4665330"/>
          </a:xfrm>
          <a:prstGeom prst="rect">
            <a:avLst/>
          </a:prstGeom>
        </p:spPr>
      </p:pic>
      <p:pic>
        <p:nvPicPr>
          <p:cNvPr id="5" name="Picture 4"/>
          <p:cNvPicPr>
            <a:picLocks noChangeAspect="1"/>
          </p:cNvPicPr>
          <p:nvPr/>
        </p:nvPicPr>
        <p:blipFill>
          <a:blip r:embed="rId3"/>
          <a:stretch>
            <a:fillRect/>
          </a:stretch>
        </p:blipFill>
        <p:spPr>
          <a:xfrm>
            <a:off x="436228" y="5301842"/>
            <a:ext cx="11299970" cy="1010873"/>
          </a:xfrm>
          <a:prstGeom prst="rect">
            <a:avLst/>
          </a:prstGeom>
        </p:spPr>
      </p:pic>
    </p:spTree>
    <p:extLst>
      <p:ext uri="{BB962C8B-B14F-4D97-AF65-F5344CB8AC3E}">
        <p14:creationId xmlns:p14="http://schemas.microsoft.com/office/powerpoint/2010/main" val="2545358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411059" y="580445"/>
            <a:ext cx="11333528" cy="5820355"/>
          </a:xfrm>
          <a:prstGeom prst="rect">
            <a:avLst/>
          </a:prstGeom>
        </p:spPr>
      </p:pic>
    </p:spTree>
    <p:extLst>
      <p:ext uri="{BB962C8B-B14F-4D97-AF65-F5344CB8AC3E}">
        <p14:creationId xmlns:p14="http://schemas.microsoft.com/office/powerpoint/2010/main" val="1829862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27839" y="570450"/>
            <a:ext cx="11308359" cy="5855517"/>
          </a:xfrm>
          <a:prstGeom prst="rect">
            <a:avLst/>
          </a:prstGeom>
        </p:spPr>
      </p:pic>
    </p:spTree>
    <p:extLst>
      <p:ext uri="{BB962C8B-B14F-4D97-AF65-F5344CB8AC3E}">
        <p14:creationId xmlns:p14="http://schemas.microsoft.com/office/powerpoint/2010/main" val="2633668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414218" y="5268287"/>
            <a:ext cx="11288423" cy="1061060"/>
          </a:xfrm>
          <a:prstGeom prst="rect">
            <a:avLst/>
          </a:prstGeom>
        </p:spPr>
      </p:pic>
      <p:pic>
        <p:nvPicPr>
          <p:cNvPr id="4" name="Picture 3"/>
          <p:cNvPicPr>
            <a:picLocks noChangeAspect="1"/>
          </p:cNvPicPr>
          <p:nvPr/>
        </p:nvPicPr>
        <p:blipFill>
          <a:blip r:embed="rId3"/>
          <a:stretch>
            <a:fillRect/>
          </a:stretch>
        </p:blipFill>
        <p:spPr>
          <a:xfrm>
            <a:off x="422301" y="615525"/>
            <a:ext cx="11288729" cy="4620270"/>
          </a:xfrm>
          <a:prstGeom prst="rect">
            <a:avLst/>
          </a:prstGeom>
        </p:spPr>
      </p:pic>
    </p:spTree>
    <p:extLst>
      <p:ext uri="{BB962C8B-B14F-4D97-AF65-F5344CB8AC3E}">
        <p14:creationId xmlns:p14="http://schemas.microsoft.com/office/powerpoint/2010/main" val="3642317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427839" y="609176"/>
            <a:ext cx="11325137" cy="5774846"/>
          </a:xfrm>
          <a:prstGeom prst="rect">
            <a:avLst/>
          </a:prstGeom>
        </p:spPr>
      </p:pic>
    </p:spTree>
    <p:extLst>
      <p:ext uri="{BB962C8B-B14F-4D97-AF65-F5344CB8AC3E}">
        <p14:creationId xmlns:p14="http://schemas.microsoft.com/office/powerpoint/2010/main" val="1022490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53006" y="604006"/>
            <a:ext cx="11299970" cy="5780015"/>
          </a:xfrm>
          <a:prstGeom prst="rect">
            <a:avLst/>
          </a:prstGeom>
        </p:spPr>
      </p:pic>
    </p:spTree>
    <p:extLst>
      <p:ext uri="{BB962C8B-B14F-4D97-AF65-F5344CB8AC3E}">
        <p14:creationId xmlns:p14="http://schemas.microsoft.com/office/powerpoint/2010/main" val="2732095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Result Best Perform Logistic regression Model</a:t>
            </a:r>
            <a:endParaRPr lang="en-IN" dirty="0"/>
          </a:p>
        </p:txBody>
      </p:sp>
      <p:pic>
        <p:nvPicPr>
          <p:cNvPr id="4" name="Content Placeholder 3"/>
          <p:cNvPicPr>
            <a:picLocks noGrp="1" noChangeAspect="1"/>
          </p:cNvPicPr>
          <p:nvPr>
            <p:ph idx="1"/>
          </p:nvPr>
        </p:nvPicPr>
        <p:blipFill>
          <a:blip r:embed="rId2"/>
          <a:stretch>
            <a:fillRect/>
          </a:stretch>
        </p:blipFill>
        <p:spPr>
          <a:xfrm>
            <a:off x="528507" y="1268193"/>
            <a:ext cx="11081856" cy="4822213"/>
          </a:xfrm>
          <a:prstGeom prst="rect">
            <a:avLst/>
          </a:prstGeom>
        </p:spPr>
      </p:pic>
    </p:spTree>
    <p:extLst>
      <p:ext uri="{BB962C8B-B14F-4D97-AF65-F5344CB8AC3E}">
        <p14:creationId xmlns:p14="http://schemas.microsoft.com/office/powerpoint/2010/main" val="900731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80524" y="702156"/>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85000" lnSpcReduction="20000"/>
          </a:bodyPr>
          <a:lstStyle/>
          <a:p>
            <a:r>
              <a:rPr lang="en-US" sz="2800" dirty="0"/>
              <a:t>This project successfully developed a machine learning model to predict job salaries based on educational background and past performance. Among several regression techniques tested, the </a:t>
            </a:r>
            <a:r>
              <a:rPr lang="en-US" sz="2800" b="1" dirty="0"/>
              <a:t>MLP </a:t>
            </a:r>
            <a:r>
              <a:rPr lang="en-US" sz="2800" b="1" dirty="0" err="1"/>
              <a:t>Regressor</a:t>
            </a:r>
            <a:r>
              <a:rPr lang="en-US" sz="2800" dirty="0"/>
              <a:t> achieved the highest accuracy of </a:t>
            </a:r>
            <a:r>
              <a:rPr lang="en-US" sz="2800" b="1" dirty="0"/>
              <a:t>93.3%</a:t>
            </a:r>
            <a:r>
              <a:rPr lang="en-US" sz="2800" dirty="0"/>
              <a:t>, indicating strong predictive performance.</a:t>
            </a:r>
          </a:p>
          <a:p>
            <a:r>
              <a:rPr lang="en-US" sz="2800" dirty="0"/>
              <a:t>The solution proved effective for identifying fair salary ranges, which could assist both candidates and companies in making informed decisions. During implementation, challenges included handling missing data, choosing the right features, and tuning the model for optimal accuracy. These were resolved through careful preprocessing and model experimentation.</a:t>
            </a:r>
          </a:p>
          <a:p>
            <a:r>
              <a:rPr lang="en-US" sz="2800" dirty="0"/>
              <a:t>In the future, the model can be further improved by incorporating more features such as location, industry trends, and skill-based scores. Deployment using a web interface or API can also enhance its usability in real-world applications</a:t>
            </a:r>
            <a:r>
              <a:rPr lang="en-US" sz="2800" dirty="0" smtClean="0"/>
              <a:t>.</a:t>
            </a:r>
            <a:endParaRPr lang="en-US" sz="2800" dirty="0"/>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Rectangle 1"/>
          <p:cNvSpPr>
            <a:spLocks noChangeArrowheads="1"/>
          </p:cNvSpPr>
          <p:nvPr/>
        </p:nvSpPr>
        <p:spPr bwMode="auto">
          <a:xfrm>
            <a:off x="534126" y="1254490"/>
            <a:ext cx="1117966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Integration with Real-time Job Portals</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The model can be enhanced by integrating with platforms like LinkedIn or Indeed to fetch real-time job</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panose="020B0604020202020204" pitchFamily="34" charset="0"/>
              </a:rPr>
              <a:t>data and predict salaries dynamically.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Addition of More Features</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Including parameters like company size, industry trends, geographical location, certifications, and skills</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panose="020B0604020202020204" pitchFamily="34" charset="0"/>
              </a:rPr>
              <a:t>can further improve prediction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User-Friendly Web App Deployment</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A front-end dashboard can be developed using </a:t>
            </a:r>
            <a:r>
              <a:rPr kumimoji="0" lang="en-US" sz="1800" b="0" i="0" u="none" strike="noStrike" cap="none" normalizeH="0" baseline="0" dirty="0" err="1" smtClean="0">
                <a:ln>
                  <a:noFill/>
                </a:ln>
                <a:solidFill>
                  <a:schemeClr val="tx1"/>
                </a:solidFill>
                <a:effectLst/>
                <a:latin typeface="Arial" panose="020B0604020202020204" pitchFamily="34" charset="0"/>
              </a:rPr>
              <a:t>Streamlit</a:t>
            </a:r>
            <a:r>
              <a:rPr kumimoji="0" lang="en-US" sz="1800" b="0" i="0" u="none" strike="noStrike" cap="none" normalizeH="0" baseline="0" dirty="0" smtClean="0">
                <a:ln>
                  <a:noFill/>
                </a:ln>
                <a:solidFill>
                  <a:schemeClr val="tx1"/>
                </a:solidFill>
                <a:effectLst/>
                <a:latin typeface="Arial" panose="020B0604020202020204" pitchFamily="34" charset="0"/>
              </a:rPr>
              <a:t> or Flask to make the model accessible for HR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panose="020B0604020202020204" pitchFamily="34" charset="0"/>
              </a:rPr>
              <a:t>professionals and job seekers.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Model Optimization &amp; Ensemble Learning</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Combining models like </a:t>
            </a:r>
            <a:r>
              <a:rPr kumimoji="0" lang="en-US" sz="1800" b="0" i="0" u="none" strike="noStrike" cap="none" normalizeH="0" baseline="0" dirty="0" err="1" smtClean="0">
                <a:ln>
                  <a:noFill/>
                </a:ln>
                <a:solidFill>
                  <a:schemeClr val="tx1"/>
                </a:solidFill>
                <a:effectLst/>
                <a:latin typeface="Arial" panose="020B0604020202020204" pitchFamily="34" charset="0"/>
              </a:rPr>
              <a:t>XGBoost</a:t>
            </a:r>
            <a:r>
              <a:rPr kumimoji="0" lang="en-US" sz="1800" b="0" i="0" u="none" strike="noStrike" cap="none" normalizeH="0" baseline="0" dirty="0" smtClean="0">
                <a:ln>
                  <a:noFill/>
                </a:ln>
                <a:solidFill>
                  <a:schemeClr val="tx1"/>
                </a:solidFill>
                <a:effectLst/>
                <a:latin typeface="Arial" panose="020B0604020202020204" pitchFamily="34" charset="0"/>
              </a:rPr>
              <a:t>, Gradient Boosting, and Deep Neural Networks can increase performance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panose="020B0604020202020204" pitchFamily="34" charset="0"/>
              </a:rPr>
              <a:t>over a single regression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Personalized Salary Recommendations</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The system can evolve to provide salary suggestions based on the user's resume and role preference using</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panose="020B0604020202020204" pitchFamily="34" charset="0"/>
              </a:rPr>
              <a:t>NLP and AI agent pipelines.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Continuous Learning</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Implementing an automated learning loop will allow the model to retrain periodically using new job market</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panose="020B0604020202020204" pitchFamily="34" charset="0"/>
              </a:rPr>
              <a:t>data, ensuring up-to-date predictions.</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494950" y="692692"/>
            <a:ext cx="10803111" cy="959939"/>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536895" y="1510018"/>
            <a:ext cx="11320325" cy="534798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smtClean="0">
                <a:latin typeface="Arial"/>
                <a:ea typeface="+mn-lt"/>
                <a:cs typeface="Arial"/>
              </a:rPr>
              <a:t>:- This Prediction Find Job Salary Person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err="1" smtClean="0">
                <a:latin typeface="Arial"/>
                <a:ea typeface="+mn-lt"/>
                <a:cs typeface="+mn-lt"/>
              </a:rPr>
              <a:t>Colab,github,Kaggle</a:t>
            </a:r>
            <a:r>
              <a:rPr lang="en-US" sz="2000" dirty="0">
                <a:latin typeface="Arial"/>
                <a:ea typeface="+mn-lt"/>
                <a:cs typeface="+mn-lt"/>
              </a:rPr>
              <a:t> </a:t>
            </a:r>
            <a:endParaRPr lang="en-US" dirty="0">
              <a:latin typeface="Arial"/>
              <a:ea typeface="+mn-lt"/>
              <a:cs typeface="+mn-lt"/>
            </a:endParaRPr>
          </a:p>
          <a:p>
            <a:pPr marL="305435" indent="-305435"/>
            <a:r>
              <a:rPr lang="en-US" sz="2000" b="1" dirty="0" smtClean="0">
                <a:latin typeface="Arial"/>
                <a:ea typeface="+mn-lt"/>
                <a:cs typeface="Arial"/>
              </a:rPr>
              <a:t>Result :- Find the best Salary Prediction Based the employee education and past performance.</a:t>
            </a:r>
            <a:endParaRPr lang="en-US" sz="2000" b="1" dirty="0">
              <a:latin typeface="Arial"/>
              <a:ea typeface="+mn-lt"/>
              <a:cs typeface="Arial"/>
            </a:endParaRPr>
          </a:p>
          <a:p>
            <a:pPr marL="305435" indent="-305435"/>
            <a:r>
              <a:rPr lang="en-US" sz="2000" b="1" dirty="0" smtClean="0">
                <a:latin typeface="Arial"/>
                <a:ea typeface="+mn-lt"/>
                <a:cs typeface="Arial"/>
              </a:rPr>
              <a:t>Conclusion :- My model give 93.3% accuracy result by using NLP </a:t>
            </a:r>
            <a:r>
              <a:rPr lang="en-US" sz="2000" b="1" dirty="0" err="1" smtClean="0">
                <a:latin typeface="Arial"/>
                <a:ea typeface="+mn-lt"/>
                <a:cs typeface="Arial"/>
              </a:rPr>
              <a:t>MLRegression</a:t>
            </a:r>
            <a:r>
              <a:rPr lang="en-US" sz="2000" b="1" dirty="0" smtClean="0">
                <a:latin typeface="Arial"/>
                <a:ea typeface="+mn-lt"/>
                <a:cs typeface="Arial"/>
              </a:rPr>
              <a:t> Model</a:t>
            </a:r>
            <a:endParaRPr lang="en-US" dirty="0">
              <a:latin typeface="Arial"/>
              <a:cs typeface="Arial"/>
            </a:endParaRPr>
          </a:p>
          <a:p>
            <a:pPr marL="305435" indent="-305435"/>
            <a:r>
              <a:rPr lang="en-US" sz="2000" b="1" dirty="0">
                <a:latin typeface="Arial"/>
                <a:ea typeface="+mn-lt"/>
                <a:cs typeface="Arial"/>
              </a:rPr>
              <a:t>Future </a:t>
            </a:r>
            <a:r>
              <a:rPr lang="en-US" sz="2000" b="1" dirty="0" smtClean="0">
                <a:latin typeface="Arial"/>
                <a:ea typeface="+mn-lt"/>
                <a:cs typeface="Arial"/>
              </a:rPr>
              <a:t>Scope :- This model is use for future if any want to join Company or Organization than he demand expected predict by ML Algorithm.</a:t>
            </a:r>
            <a:endParaRPr lang="en-US" sz="2000" b="1" dirty="0">
              <a:latin typeface="Arial"/>
              <a:ea typeface="+mn-lt"/>
              <a:cs typeface="Arial"/>
            </a:endParaRPr>
          </a:p>
          <a:p>
            <a:pPr marL="305435" indent="-305435"/>
            <a:r>
              <a:rPr lang="en-US" sz="2000" b="1" dirty="0" smtClean="0">
                <a:latin typeface="Arial"/>
                <a:ea typeface="+mn-lt"/>
                <a:cs typeface="Arial"/>
              </a:rPr>
              <a:t>References :- I use for different – different platform uses for learning </a:t>
            </a:r>
            <a:r>
              <a:rPr lang="en-US" sz="2000" b="1" dirty="0" err="1" smtClean="0">
                <a:latin typeface="Arial"/>
                <a:ea typeface="+mn-lt"/>
                <a:cs typeface="Arial"/>
              </a:rPr>
              <a:t>perpose</a:t>
            </a:r>
            <a:r>
              <a:rPr lang="en-US" sz="2000" b="1" dirty="0" smtClean="0">
                <a:latin typeface="Arial"/>
                <a:ea typeface="+mn-lt"/>
                <a:cs typeface="Arial"/>
              </a:rPr>
              <a:t> also use </a:t>
            </a:r>
            <a:r>
              <a:rPr lang="en-US" sz="2000" b="1" dirty="0" err="1" smtClean="0">
                <a:latin typeface="Arial"/>
                <a:ea typeface="+mn-lt"/>
                <a:cs typeface="Arial"/>
              </a:rPr>
              <a:t>ai</a:t>
            </a:r>
            <a:r>
              <a:rPr lang="en-US" sz="2000" b="1" dirty="0" smtClean="0">
                <a:latin typeface="Arial"/>
                <a:ea typeface="+mn-lt"/>
                <a:cs typeface="Arial"/>
              </a:rPr>
              <a:t>.</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0" indent="0">
              <a:buNone/>
            </a:pPr>
            <a:endParaRPr lang="en-IN" sz="2400" dirty="0"/>
          </a:p>
        </p:txBody>
      </p:sp>
      <p:sp>
        <p:nvSpPr>
          <p:cNvPr id="3" name="Rectangle 1"/>
          <p:cNvSpPr>
            <a:spLocks noChangeArrowheads="1"/>
          </p:cNvSpPr>
          <p:nvPr/>
        </p:nvSpPr>
        <p:spPr bwMode="auto">
          <a:xfrm>
            <a:off x="503340" y="1231614"/>
            <a:ext cx="782695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err="1" smtClean="0">
                <a:ln>
                  <a:noFill/>
                </a:ln>
                <a:solidFill>
                  <a:schemeClr val="tx1"/>
                </a:solidFill>
                <a:effectLst/>
                <a:latin typeface="Arial" panose="020B0604020202020204" pitchFamily="34" charset="0"/>
              </a:rPr>
              <a:t>Kaggle</a:t>
            </a:r>
            <a:r>
              <a:rPr kumimoji="0" lang="en-US" sz="1800" b="1" i="0" u="none" strike="noStrike" cap="none" normalizeH="0" baseline="0" dirty="0" smtClean="0">
                <a:ln>
                  <a:noFill/>
                </a:ln>
                <a:solidFill>
                  <a:schemeClr val="tx1"/>
                </a:solidFill>
                <a:effectLst/>
                <a:latin typeface="Arial" panose="020B0604020202020204" pitchFamily="34" charset="0"/>
              </a:rPr>
              <a:t> Datasets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Source of salary and employee-related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hlinkClick r:id="rId2"/>
              </a:rPr>
              <a:t>https://www.kaggle.com</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err="1" smtClean="0">
                <a:ln>
                  <a:noFill/>
                </a:ln>
                <a:solidFill>
                  <a:schemeClr val="tx1"/>
                </a:solidFill>
                <a:effectLst/>
                <a:latin typeface="Arial" panose="020B0604020202020204" pitchFamily="34" charset="0"/>
              </a:rPr>
              <a:t>Scikit</a:t>
            </a:r>
            <a:r>
              <a:rPr kumimoji="0" lang="en-US" sz="1800" b="1" i="0" u="none" strike="noStrike" cap="none" normalizeH="0" baseline="0" dirty="0" smtClean="0">
                <a:ln>
                  <a:noFill/>
                </a:ln>
                <a:solidFill>
                  <a:schemeClr val="tx1"/>
                </a:solidFill>
                <a:effectLst/>
                <a:latin typeface="Arial" panose="020B0604020202020204" pitchFamily="34" charset="0"/>
              </a:rPr>
              <a:t>-learn Documentation</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Used for regression algorithms, model evaluation, and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hlinkClick r:id="rId3"/>
              </a:rPr>
              <a:t>https://scikit-learn.org</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Google </a:t>
            </a:r>
            <a:r>
              <a:rPr kumimoji="0" lang="en-US" sz="1800" b="1" i="0" u="none" strike="noStrike" cap="none" normalizeH="0" baseline="0" dirty="0" err="1" smtClean="0">
                <a:ln>
                  <a:noFill/>
                </a:ln>
                <a:solidFill>
                  <a:schemeClr val="tx1"/>
                </a:solidFill>
                <a:effectLst/>
                <a:latin typeface="Arial" panose="020B0604020202020204" pitchFamily="34" charset="0"/>
              </a:rPr>
              <a:t>Colab</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For cloud-based development and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hlinkClick r:id="rId4"/>
              </a:rPr>
              <a:t>https://colab.research.google.com</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IBM </a:t>
            </a:r>
            <a:r>
              <a:rPr kumimoji="0" lang="en-US" sz="1800" b="1" i="0" u="none" strike="noStrike" cap="none" normalizeH="0" baseline="0" dirty="0" err="1" smtClean="0">
                <a:ln>
                  <a:noFill/>
                </a:ln>
                <a:solidFill>
                  <a:schemeClr val="tx1"/>
                </a:solidFill>
                <a:effectLst/>
                <a:latin typeface="Arial" panose="020B0604020202020204" pitchFamily="34" charset="0"/>
              </a:rPr>
              <a:t>SkillsBuild</a:t>
            </a:r>
            <a:r>
              <a:rPr kumimoji="0" lang="en-US" sz="1800" b="1" i="0" u="none" strike="noStrike" cap="none" normalizeH="0" baseline="0" dirty="0" smtClean="0">
                <a:ln>
                  <a:noFill/>
                </a:ln>
                <a:solidFill>
                  <a:schemeClr val="tx1"/>
                </a:solidFill>
                <a:effectLst/>
                <a:latin typeface="Arial" panose="020B0604020202020204" pitchFamily="34" charset="0"/>
              </a:rPr>
              <a:t> Internship Material</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AICTE-</a:t>
            </a:r>
            <a:r>
              <a:rPr kumimoji="0" lang="en-US" sz="1800" b="0" i="0" u="none" strike="noStrike" cap="none" normalizeH="0" baseline="0" dirty="0" err="1" smtClean="0">
                <a:ln>
                  <a:noFill/>
                </a:ln>
                <a:solidFill>
                  <a:schemeClr val="tx1"/>
                </a:solidFill>
                <a:effectLst/>
                <a:latin typeface="Arial" panose="020B0604020202020204" pitchFamily="34" charset="0"/>
              </a:rPr>
              <a:t>Edunet</a:t>
            </a:r>
            <a:r>
              <a:rPr kumimoji="0" lang="en-US" sz="1800" b="0" i="0" u="none" strike="noStrike" cap="none" normalizeH="0" baseline="0" dirty="0" smtClean="0">
                <a:ln>
                  <a:noFill/>
                </a:ln>
                <a:solidFill>
                  <a:schemeClr val="tx1"/>
                </a:solidFill>
                <a:effectLst/>
                <a:latin typeface="Arial" panose="020B0604020202020204" pitchFamily="34" charset="0"/>
              </a:rPr>
              <a:t> content, recorded sessions, and LMS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Provided during the internship program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YouTube Tutorials &amp; Blogs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For understanding MLP </a:t>
            </a:r>
            <a:r>
              <a:rPr kumimoji="0" lang="en-US" sz="1800" b="0" i="0" u="none" strike="noStrike" cap="none" normalizeH="0" baseline="0" dirty="0" err="1" smtClean="0">
                <a:ln>
                  <a:noFill/>
                </a:ln>
                <a:solidFill>
                  <a:schemeClr val="tx1"/>
                </a:solidFill>
                <a:effectLst/>
                <a:latin typeface="Arial" panose="020B0604020202020204" pitchFamily="34" charset="0"/>
              </a:rPr>
              <a:t>Regressor</a:t>
            </a:r>
            <a:r>
              <a:rPr kumimoji="0" lang="en-US" sz="1800" b="0" i="0" u="none" strike="noStrike" cap="none" normalizeH="0" baseline="0" dirty="0" smtClean="0">
                <a:ln>
                  <a:noFill/>
                </a:ln>
                <a:solidFill>
                  <a:schemeClr val="tx1"/>
                </a:solidFill>
                <a:effectLst/>
                <a:latin typeface="Arial" panose="020B0604020202020204" pitchFamily="34" charset="0"/>
              </a:rPr>
              <a:t>, EDA techniques, and feature selection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Example: </a:t>
            </a:r>
            <a:r>
              <a:rPr kumimoji="0" lang="en-US" sz="1800" b="0" i="0" u="none" strike="noStrike" cap="none" normalizeH="0" baseline="0" dirty="0" err="1" smtClean="0">
                <a:ln>
                  <a:noFill/>
                </a:ln>
                <a:solidFill>
                  <a:schemeClr val="tx1"/>
                </a:solidFill>
                <a:effectLst/>
                <a:latin typeface="Arial" panose="020B0604020202020204" pitchFamily="34" charset="0"/>
              </a:rPr>
              <a:t>Krish</a:t>
            </a:r>
            <a:r>
              <a:rPr kumimoji="0" lang="en-US" sz="1800" b="0" i="0" u="none" strike="noStrike" cap="none" normalizeH="0" baseline="0" dirty="0" smtClean="0">
                <a:ln>
                  <a:noFill/>
                </a:ln>
                <a:solidFill>
                  <a:schemeClr val="tx1"/>
                </a:solidFill>
                <a:effectLst/>
                <a:latin typeface="Arial" panose="020B0604020202020204" pitchFamily="34" charset="0"/>
              </a:rPr>
              <a:t> </a:t>
            </a:r>
            <a:r>
              <a:rPr kumimoji="0" lang="en-US" sz="1800" b="0" i="0" u="none" strike="noStrike" cap="none" normalizeH="0" baseline="0" dirty="0" err="1" smtClean="0">
                <a:ln>
                  <a:noFill/>
                </a:ln>
                <a:solidFill>
                  <a:schemeClr val="tx1"/>
                </a:solidFill>
                <a:effectLst/>
                <a:latin typeface="Arial" panose="020B0604020202020204" pitchFamily="34" charset="0"/>
              </a:rPr>
              <a:t>Naik</a:t>
            </a:r>
            <a:r>
              <a:rPr kumimoji="0" lang="en-US" sz="1800" b="0" i="0" u="none" strike="noStrike" cap="none" normalizeH="0" baseline="0" dirty="0" smtClean="0">
                <a:ln>
                  <a:noFill/>
                </a:ln>
                <a:solidFill>
                  <a:schemeClr val="tx1"/>
                </a:solidFill>
                <a:effectLst/>
                <a:latin typeface="Arial" panose="020B0604020202020204" pitchFamily="34" charset="0"/>
              </a:rPr>
              <a:t>, </a:t>
            </a:r>
            <a:r>
              <a:rPr kumimoji="0" lang="en-US" sz="1800" b="0" i="0" u="none" strike="noStrike" cap="none" normalizeH="0" baseline="0" dirty="0" err="1" smtClean="0">
                <a:ln>
                  <a:noFill/>
                </a:ln>
                <a:solidFill>
                  <a:schemeClr val="tx1"/>
                </a:solidFill>
                <a:effectLst/>
                <a:latin typeface="Arial" panose="020B0604020202020204" pitchFamily="34" charset="0"/>
              </a:rPr>
              <a:t>StatQuest</a:t>
            </a:r>
            <a:r>
              <a:rPr kumimoji="0" lang="en-US" sz="1800" b="0" i="0" u="none" strike="noStrike" cap="none" normalizeH="0" baseline="0" dirty="0" smtClean="0">
                <a:ln>
                  <a:noFill/>
                </a:ln>
                <a:solidFill>
                  <a:schemeClr val="tx1"/>
                </a:solidFill>
                <a:effectLst/>
                <a:latin typeface="Arial" panose="020B0604020202020204" pitchFamily="34" charset="0"/>
              </a:rPr>
              <a:t>, Towards Data Science blogs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err="1" smtClean="0">
                <a:ln>
                  <a:noFill/>
                </a:ln>
                <a:solidFill>
                  <a:schemeClr val="tx1"/>
                </a:solidFill>
                <a:effectLst/>
                <a:latin typeface="Arial" panose="020B0604020202020204" pitchFamily="34" charset="0"/>
              </a:rPr>
              <a:t>GitHub</a:t>
            </a:r>
            <a:r>
              <a:rPr kumimoji="0" lang="en-US" sz="1800" b="1" i="0" u="none" strike="noStrike" cap="none" normalizeH="0" baseline="0" dirty="0" smtClean="0">
                <a:ln>
                  <a:noFill/>
                </a:ln>
                <a:solidFill>
                  <a:schemeClr val="tx1"/>
                </a:solidFill>
                <a:effectLst/>
                <a:latin typeface="Arial" panose="020B0604020202020204" pitchFamily="34" charset="0"/>
              </a:rPr>
              <a:t> Repository</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Complete source code of the 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hlinkClick r:id="rId5"/>
              </a:rPr>
              <a:t>https://github.com/Student-NitinRaj/Internship-Projects-Hub</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39" y="704675"/>
            <a:ext cx="11299969" cy="805344"/>
          </a:xfrm>
        </p:spPr>
        <p:txBody>
          <a:bodyPr>
            <a:normAutofit fontScale="90000"/>
          </a:bodyPr>
          <a:lstStyle/>
          <a:p>
            <a:r>
              <a:rPr lang="en-US" b="1" dirty="0">
                <a:solidFill>
                  <a:schemeClr val="accent1">
                    <a:lumMod val="75000"/>
                  </a:schemeClr>
                </a:solidFill>
                <a:latin typeface="Arial"/>
                <a:ea typeface="+mn-lt"/>
                <a:cs typeface="+mn-lt"/>
              </a:rPr>
              <a:t>Algorithm &amp; Deployment (Step by Step  Procedure) </a:t>
            </a:r>
            <a:r>
              <a:rPr lang="en-US" dirty="0">
                <a:solidFill>
                  <a:schemeClr val="accent1">
                    <a:lumMod val="75000"/>
                  </a:schemeClr>
                </a:solidFill>
                <a:latin typeface="Arial"/>
                <a:cs typeface="Calibri"/>
              </a:rPr>
              <a:t/>
            </a:r>
            <a:br>
              <a:rPr lang="en-US" dirty="0">
                <a:solidFill>
                  <a:schemeClr val="accent1">
                    <a:lumMod val="75000"/>
                  </a:schemeClr>
                </a:solidFill>
                <a:latin typeface="Arial"/>
                <a:cs typeface="Calibri"/>
              </a:rPr>
            </a:br>
            <a:endParaRPr lang="en-IN" dirty="0">
              <a:solidFill>
                <a:schemeClr val="accent1">
                  <a:lumMod val="75000"/>
                </a:schemeClr>
              </a:solidFill>
            </a:endParaRPr>
          </a:p>
        </p:txBody>
      </p:sp>
      <p:sp>
        <p:nvSpPr>
          <p:cNvPr id="3" name="Content Placeholder 2"/>
          <p:cNvSpPr>
            <a:spLocks noGrp="1"/>
          </p:cNvSpPr>
          <p:nvPr>
            <p:ph idx="1"/>
          </p:nvPr>
        </p:nvSpPr>
        <p:spPr>
          <a:xfrm>
            <a:off x="581192" y="1593908"/>
            <a:ext cx="11029615" cy="4381442"/>
          </a:xfrm>
        </p:spPr>
        <p:txBody>
          <a:bodyPr>
            <a:normAutofit lnSpcReduction="10000"/>
          </a:bodyPr>
          <a:lstStyle/>
          <a:p>
            <a:r>
              <a:rPr lang="en-IN" dirty="0" smtClean="0"/>
              <a:t>Take data on </a:t>
            </a:r>
            <a:r>
              <a:rPr lang="en-IN" dirty="0" err="1" smtClean="0"/>
              <a:t>Kaggle</a:t>
            </a:r>
            <a:r>
              <a:rPr lang="en-IN" dirty="0" smtClean="0"/>
              <a:t> </a:t>
            </a:r>
          </a:p>
          <a:p>
            <a:r>
              <a:rPr lang="en-IN" dirty="0" smtClean="0"/>
              <a:t>Import data on </a:t>
            </a:r>
            <a:r>
              <a:rPr lang="en-IN" dirty="0" err="1" smtClean="0"/>
              <a:t>collab</a:t>
            </a:r>
            <a:endParaRPr lang="en-IN" dirty="0" smtClean="0"/>
          </a:p>
          <a:p>
            <a:r>
              <a:rPr lang="en-IN" dirty="0" smtClean="0"/>
              <a:t>Clean data</a:t>
            </a:r>
          </a:p>
          <a:p>
            <a:r>
              <a:rPr lang="en-IN" dirty="0" smtClean="0"/>
              <a:t>Remove Outlier various method and plot using also using </a:t>
            </a:r>
            <a:r>
              <a:rPr lang="en-IN" dirty="0" err="1" smtClean="0"/>
              <a:t>Ploting</a:t>
            </a:r>
            <a:r>
              <a:rPr lang="en-IN" dirty="0" smtClean="0"/>
              <a:t> </a:t>
            </a:r>
            <a:r>
              <a:rPr lang="en-IN" dirty="0" err="1" smtClean="0"/>
              <a:t>Destribution</a:t>
            </a:r>
            <a:r>
              <a:rPr lang="en-IN" dirty="0" smtClean="0"/>
              <a:t> and transform</a:t>
            </a:r>
          </a:p>
          <a:p>
            <a:r>
              <a:rPr lang="en-IN" dirty="0" smtClean="0"/>
              <a:t>Perform EDA and analysis data</a:t>
            </a:r>
          </a:p>
          <a:p>
            <a:r>
              <a:rPr lang="en-IN" dirty="0" smtClean="0"/>
              <a:t>Train, Transport, Split data X &amp; y</a:t>
            </a:r>
          </a:p>
          <a:p>
            <a:r>
              <a:rPr lang="en-IN" dirty="0" smtClean="0"/>
              <a:t>Use Different – Different Regression Method and Check accuracy score</a:t>
            </a:r>
          </a:p>
          <a:p>
            <a:r>
              <a:rPr lang="en-IN" dirty="0" smtClean="0"/>
              <a:t>Best Result Logistic </a:t>
            </a:r>
            <a:r>
              <a:rPr lang="en-IN" dirty="0" err="1" smtClean="0"/>
              <a:t>Regreesion</a:t>
            </a:r>
            <a:endParaRPr lang="en-IN" dirty="0" smtClean="0"/>
          </a:p>
          <a:p>
            <a:r>
              <a:rPr lang="en-IN" dirty="0" smtClean="0"/>
              <a:t>Than save and </a:t>
            </a:r>
            <a:r>
              <a:rPr lang="en-IN" dirty="0" err="1" smtClean="0"/>
              <a:t>localhost</a:t>
            </a:r>
            <a:r>
              <a:rPr lang="en-IN" dirty="0" smtClean="0"/>
              <a:t> and </a:t>
            </a:r>
            <a:r>
              <a:rPr lang="en-IN" dirty="0" err="1" smtClean="0"/>
              <a:t>github</a:t>
            </a:r>
            <a:r>
              <a:rPr lang="en-IN" dirty="0" smtClean="0"/>
              <a:t> host and model link bellow.</a:t>
            </a:r>
          </a:p>
          <a:p>
            <a:r>
              <a:rPr lang="en-IN" dirty="0" smtClean="0"/>
              <a:t>Project Link :- </a:t>
            </a:r>
            <a:r>
              <a:rPr lang="en-IN" dirty="0" smtClean="0">
                <a:hlinkClick r:id="rId2"/>
              </a:rPr>
              <a:t>Click Here</a:t>
            </a:r>
            <a:endParaRPr lang="en-IN" dirty="0" smtClean="0"/>
          </a:p>
          <a:p>
            <a:r>
              <a:rPr lang="en-IN" dirty="0" smtClean="0"/>
              <a:t>Model Link :- </a:t>
            </a:r>
            <a:r>
              <a:rPr lang="en-IN" dirty="0" smtClean="0">
                <a:hlinkClick r:id="rId3"/>
              </a:rPr>
              <a:t>Click Here</a:t>
            </a:r>
            <a:endParaRPr lang="en-IN" dirty="0" smtClean="0"/>
          </a:p>
          <a:p>
            <a:endParaRPr lang="en-IN" dirty="0" smtClean="0"/>
          </a:p>
          <a:p>
            <a:endParaRPr lang="en-IN" dirty="0"/>
          </a:p>
        </p:txBody>
      </p:sp>
    </p:spTree>
    <p:extLst>
      <p:ext uri="{BB962C8B-B14F-4D97-AF65-F5344CB8AC3E}">
        <p14:creationId xmlns:p14="http://schemas.microsoft.com/office/powerpoint/2010/main" val="3362852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flipV="1">
            <a:off x="452403" y="7739755"/>
            <a:ext cx="11029615" cy="28230383"/>
          </a:xfrm>
        </p:spPr>
        <p:txBody>
          <a:bodyPr>
            <a:normAutofit/>
          </a:bodyPr>
          <a:lstStyle/>
          <a:p>
            <a:pPr marL="305435" indent="-305435"/>
            <a:endParaRPr lang="en-IN" sz="2800" b="1" dirty="0"/>
          </a:p>
        </p:txBody>
      </p:sp>
      <p:sp>
        <p:nvSpPr>
          <p:cNvPr id="10" name="Rectangle 7"/>
          <p:cNvSpPr>
            <a:spLocks noChangeArrowheads="1"/>
          </p:cNvSpPr>
          <p:nvPr/>
        </p:nvSpPr>
        <p:spPr bwMode="auto">
          <a:xfrm>
            <a:off x="427839" y="1816216"/>
            <a:ext cx="11258025" cy="45719"/>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1" name="Rectangle 8"/>
          <p:cNvSpPr>
            <a:spLocks noChangeArrowheads="1"/>
          </p:cNvSpPr>
          <p:nvPr/>
        </p:nvSpPr>
        <p:spPr bwMode="auto">
          <a:xfrm>
            <a:off x="324084" y="1869636"/>
            <a:ext cx="11447365"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rPr>
              <a:t>This project focuses on predicting the job salary of a person using machine learning techniques.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rPr>
              <a:t>The system development was done using Google </a:t>
            </a:r>
            <a:r>
              <a:rPr kumimoji="0" lang="en-US" sz="2000" b="0" i="0" u="none" strike="noStrike" cap="none" normalizeH="0" baseline="0" dirty="0" err="1" smtClean="0">
                <a:ln>
                  <a:noFill/>
                </a:ln>
                <a:solidFill>
                  <a:schemeClr val="tx1"/>
                </a:solidFill>
                <a:effectLst/>
                <a:latin typeface="Arial" panose="020B0604020202020204" pitchFamily="34" charset="0"/>
              </a:rPr>
              <a:t>Colab</a:t>
            </a:r>
            <a:r>
              <a:rPr kumimoji="0" lang="en-US" sz="2000" b="0" i="0" u="none" strike="noStrike" cap="none" normalizeH="0" baseline="0" dirty="0" smtClean="0">
                <a:ln>
                  <a:noFill/>
                </a:ln>
                <a:solidFill>
                  <a:schemeClr val="tx1"/>
                </a:solidFill>
                <a:effectLst/>
                <a:latin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rPr>
              <a:t>GitHub</a:t>
            </a:r>
            <a:r>
              <a:rPr kumimoji="0" lang="en-US" sz="2000" b="0" i="0" u="none" strike="noStrike" cap="none" normalizeH="0" baseline="0" dirty="0" smtClean="0">
                <a:ln>
                  <a:noFill/>
                </a:ln>
                <a:solidFill>
                  <a:schemeClr val="tx1"/>
                </a:solidFill>
                <a:effectLst/>
                <a:latin typeface="Arial" panose="020B0604020202020204" pitchFamily="34" charset="0"/>
              </a:rPr>
              <a:t>, and </a:t>
            </a:r>
            <a:r>
              <a:rPr kumimoji="0" lang="en-US" sz="2000" b="0" i="0" u="none" strike="noStrike" cap="none" normalizeH="0" baseline="0" dirty="0" err="1" smtClean="0">
                <a:ln>
                  <a:noFill/>
                </a:ln>
                <a:solidFill>
                  <a:schemeClr val="tx1"/>
                </a:solidFill>
                <a:effectLst/>
                <a:latin typeface="Arial" panose="020B0604020202020204" pitchFamily="34" charset="0"/>
              </a:rPr>
              <a:t>Kaggle</a:t>
            </a:r>
            <a:r>
              <a:rPr kumimoji="0" lang="en-US" sz="2000" b="0" i="0" u="none" strike="noStrike" cap="none" normalizeH="0" baseline="0" dirty="0" smtClean="0">
                <a:ln>
                  <a:noFill/>
                </a:ln>
                <a:solidFill>
                  <a:schemeClr val="tx1"/>
                </a:solidFill>
                <a:effectLst/>
                <a:latin typeface="Arial" panose="020B0604020202020204" pitchFamily="34" charset="0"/>
              </a:rPr>
              <a:t> for data sourcing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rPr>
              <a:t>and code collaboration. A step-by-step deployment process was followed, using an NLP-based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rPr>
              <a:t>regression model to analyze employee education and past performance data. The model achieved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rPr>
              <a:t> a high accuracy of </a:t>
            </a:r>
            <a:r>
              <a:rPr kumimoji="0" lang="en-US" sz="2000" b="1" i="0" u="none" strike="noStrike" cap="none" normalizeH="0" baseline="0" dirty="0" smtClean="0">
                <a:ln>
                  <a:noFill/>
                </a:ln>
                <a:solidFill>
                  <a:schemeClr val="tx1"/>
                </a:solidFill>
                <a:effectLst/>
                <a:latin typeface="Arial" panose="020B0604020202020204" pitchFamily="34" charset="0"/>
              </a:rPr>
              <a:t>93.3%</a:t>
            </a:r>
            <a:r>
              <a:rPr kumimoji="0" lang="en-US" sz="2000" b="0" i="0" u="none" strike="noStrike" cap="none" normalizeH="0" baseline="0" dirty="0" smtClean="0">
                <a:ln>
                  <a:noFill/>
                </a:ln>
                <a:solidFill>
                  <a:schemeClr val="tx1"/>
                </a:solidFill>
                <a:effectLst/>
                <a:latin typeface="Arial" panose="020B0604020202020204" pitchFamily="34" charset="0"/>
              </a:rPr>
              <a:t> in salary prediction. This tool can be helpful for HR teams or job seekers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rPr>
              <a:t> to estimate expected salaries. It has future scope in talent management and hiring decisions using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rPr>
              <a:t>AI insights. The model and insights were developed as part of the IBM </a:t>
            </a:r>
            <a:r>
              <a:rPr kumimoji="0" lang="en-US" sz="2000" b="0" i="0" u="none" strike="noStrike" cap="none" normalizeH="0" baseline="0" dirty="0" err="1" smtClean="0">
                <a:ln>
                  <a:noFill/>
                </a:ln>
                <a:solidFill>
                  <a:schemeClr val="tx1"/>
                </a:solidFill>
                <a:effectLst/>
                <a:latin typeface="Arial" panose="020B0604020202020204" pitchFamily="34" charset="0"/>
              </a:rPr>
              <a:t>SkillsBuild</a:t>
            </a:r>
            <a:r>
              <a:rPr kumimoji="0" lang="en-US" sz="2000" b="0" i="0" u="none" strike="noStrike" cap="none" normalizeH="0" baseline="0" dirty="0" smtClean="0">
                <a:ln>
                  <a:noFill/>
                </a:ln>
                <a:solidFill>
                  <a:schemeClr val="tx1"/>
                </a:solidFill>
                <a:effectLst/>
                <a:latin typeface="Arial" panose="020B0604020202020204" pitchFamily="34" charset="0"/>
              </a:rPr>
              <a:t> internship, with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rPr>
              <a:t>references taken from multiple online learning platforms.</a:t>
            </a:r>
          </a:p>
        </p:txBody>
      </p:sp>
      <p:sp>
        <p:nvSpPr>
          <p:cNvPr id="12" name="Rectangle 9"/>
          <p:cNvSpPr>
            <a:spLocks noChangeArrowheads="1"/>
          </p:cNvSpPr>
          <p:nvPr/>
        </p:nvSpPr>
        <p:spPr bwMode="auto">
          <a:xfrm>
            <a:off x="343949" y="5287873"/>
            <a:ext cx="11333526" cy="45719"/>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72135" y="605739"/>
            <a:ext cx="11029615" cy="4673324"/>
          </a:xfrm>
        </p:spPr>
        <p:txBody>
          <a:bodyPr>
            <a:normAutofit/>
          </a:bodyPr>
          <a:lstStyle/>
          <a:p>
            <a:pPr marL="0" indent="0">
              <a:buNone/>
            </a:pPr>
            <a:r>
              <a:rPr lang="en-US" sz="2800" dirty="0">
                <a:solidFill>
                  <a:schemeClr val="tx1"/>
                </a:solidFill>
              </a:rPr>
              <a:t>To develop the salary prediction model, the system was implemented using a cloud-based environment and standard machine learning libraries. The process includes</a:t>
            </a:r>
            <a:r>
              <a:rPr lang="en-US" sz="2800" dirty="0" smtClean="0">
                <a:solidFill>
                  <a:schemeClr val="tx1"/>
                </a:solidFill>
              </a:rPr>
              <a:t>:</a:t>
            </a:r>
            <a:endParaRPr lang="en-IN" sz="2800" b="1" dirty="0" smtClean="0">
              <a:solidFill>
                <a:schemeClr val="tx1"/>
              </a:solidFill>
            </a:endParaRPr>
          </a:p>
          <a:p>
            <a:pPr marL="305435" indent="-305435"/>
            <a:r>
              <a:rPr lang="en-IN" sz="2800" b="1" dirty="0" smtClean="0">
                <a:solidFill>
                  <a:schemeClr val="tx1"/>
                </a:solidFill>
              </a:rPr>
              <a:t>System requirements</a:t>
            </a:r>
          </a:p>
          <a:p>
            <a:pPr marL="305435" indent="-305435"/>
            <a:r>
              <a:rPr lang="en-US" sz="2000" dirty="0">
                <a:solidFill>
                  <a:schemeClr val="tx1"/>
                </a:solidFill>
              </a:rPr>
              <a:t>Google </a:t>
            </a:r>
            <a:r>
              <a:rPr lang="en-US" sz="2000" dirty="0" err="1">
                <a:solidFill>
                  <a:schemeClr val="tx1"/>
                </a:solidFill>
              </a:rPr>
              <a:t>Colab</a:t>
            </a:r>
            <a:r>
              <a:rPr lang="en-US" sz="2000" dirty="0">
                <a:solidFill>
                  <a:schemeClr val="tx1"/>
                </a:solidFill>
              </a:rPr>
              <a:t> for development and </a:t>
            </a:r>
            <a:r>
              <a:rPr lang="en-US" sz="2000" dirty="0" smtClean="0">
                <a:solidFill>
                  <a:schemeClr val="tx1"/>
                </a:solidFill>
              </a:rPr>
              <a:t>execution</a:t>
            </a:r>
          </a:p>
          <a:p>
            <a:pPr marL="305435" indent="-305435"/>
            <a:r>
              <a:rPr lang="en-IN" sz="2000" dirty="0" err="1">
                <a:solidFill>
                  <a:schemeClr val="tx1"/>
                </a:solidFill>
              </a:rPr>
              <a:t>Kaggle</a:t>
            </a:r>
            <a:r>
              <a:rPr lang="en-IN" sz="2000" dirty="0">
                <a:solidFill>
                  <a:schemeClr val="tx1"/>
                </a:solidFill>
              </a:rPr>
              <a:t> for dataset </a:t>
            </a:r>
            <a:r>
              <a:rPr lang="en-IN" sz="2000" dirty="0" smtClean="0">
                <a:solidFill>
                  <a:schemeClr val="tx1"/>
                </a:solidFill>
              </a:rPr>
              <a:t>access</a:t>
            </a:r>
          </a:p>
          <a:p>
            <a:pPr marL="305435" indent="-305435"/>
            <a:r>
              <a:rPr lang="en-US" sz="2000" dirty="0" err="1">
                <a:solidFill>
                  <a:schemeClr val="tx1"/>
                </a:solidFill>
              </a:rPr>
              <a:t>GitHub</a:t>
            </a:r>
            <a:r>
              <a:rPr lang="en-US" sz="2000" dirty="0">
                <a:solidFill>
                  <a:schemeClr val="tx1"/>
                </a:solidFill>
              </a:rPr>
              <a:t> for version control and project storage</a:t>
            </a:r>
            <a:endParaRPr lang="en-IN" sz="2000" b="1" dirty="0" smtClean="0">
              <a:solidFill>
                <a:schemeClr val="tx1"/>
              </a:solidFill>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797" y="1104180"/>
            <a:ext cx="11029615" cy="849821"/>
          </a:xfrm>
        </p:spPr>
        <p:txBody>
          <a:bodyPr/>
          <a:lstStyle/>
          <a:p>
            <a:pPr marL="305435" indent="-305435"/>
            <a:r>
              <a:rPr lang="en-IN" sz="2800" b="1" dirty="0">
                <a:solidFill>
                  <a:srgbClr val="0F0F0F"/>
                </a:solidFill>
              </a:rPr>
              <a:t>Library required to build the </a:t>
            </a:r>
            <a:r>
              <a:rPr lang="en-IN" sz="2800" b="1" dirty="0" smtClean="0">
                <a:solidFill>
                  <a:srgbClr val="0F0F0F"/>
                </a:solidFill>
              </a:rPr>
              <a:t>model</a:t>
            </a:r>
          </a:p>
          <a:p>
            <a:pPr marL="305435" indent="-305435"/>
            <a:endParaRPr lang="en-IN" sz="1800" b="1" dirty="0">
              <a:solidFill>
                <a:srgbClr val="0F0F0F"/>
              </a:solidFill>
            </a:endParaRPr>
          </a:p>
        </p:txBody>
      </p:sp>
      <p:sp>
        <p:nvSpPr>
          <p:cNvPr id="6" name="Rectangle 3"/>
          <p:cNvSpPr>
            <a:spLocks noChangeArrowheads="1"/>
          </p:cNvSpPr>
          <p:nvPr/>
        </p:nvSpPr>
        <p:spPr bwMode="auto">
          <a:xfrm>
            <a:off x="451186" y="1606719"/>
            <a:ext cx="1092138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Pandas</a:t>
            </a:r>
            <a:r>
              <a:rPr kumimoji="0" lang="en-US" sz="2400" b="0" i="0" u="none" strike="noStrike" cap="none" normalizeH="0" baseline="0" dirty="0" smtClean="0">
                <a:ln>
                  <a:noFill/>
                </a:ln>
                <a:solidFill>
                  <a:schemeClr val="tx1"/>
                </a:solidFill>
                <a:effectLst/>
              </a:rPr>
              <a:t> – For data manipulation and preprocessing</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Arial Unicode MS" panose="020B0604020202020204" pitchFamily="34" charset="-128"/>
              </a:rPr>
              <a:t>NumPy</a:t>
            </a:r>
            <a:r>
              <a:rPr kumimoji="0" lang="en-US" sz="2400" b="0" i="0" u="none" strike="noStrike" cap="none" normalizeH="0" baseline="0" dirty="0" smtClean="0">
                <a:ln>
                  <a:noFill/>
                </a:ln>
                <a:solidFill>
                  <a:schemeClr val="tx1"/>
                </a:solidFill>
                <a:effectLst/>
              </a:rPr>
              <a:t> – For numerical operations</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Arial Unicode MS" panose="020B0604020202020204" pitchFamily="34" charset="-128"/>
              </a:rPr>
              <a:t>Matplotlib</a:t>
            </a:r>
            <a:r>
              <a:rPr kumimoji="0" lang="en-US" sz="2400" b="0" i="0" u="none" strike="noStrike" cap="none" normalizeH="0" baseline="0" dirty="0" smtClean="0">
                <a:ln>
                  <a:noFill/>
                </a:ln>
                <a:solidFill>
                  <a:schemeClr val="tx1"/>
                </a:solidFill>
                <a:effectLst/>
              </a:rPr>
              <a:t> and </a:t>
            </a:r>
            <a:r>
              <a:rPr kumimoji="0" lang="en-US" sz="2400" b="0" i="0" u="none" strike="noStrike" cap="none" normalizeH="0" baseline="0" dirty="0" err="1" smtClean="0">
                <a:ln>
                  <a:noFill/>
                </a:ln>
                <a:solidFill>
                  <a:schemeClr val="tx1"/>
                </a:solidFill>
                <a:effectLst/>
                <a:latin typeface="Arial Unicode MS" panose="020B0604020202020204" pitchFamily="34" charset="-128"/>
              </a:rPr>
              <a:t>Seaborn</a:t>
            </a:r>
            <a:r>
              <a:rPr kumimoji="0" lang="en-US" sz="2400" b="0" i="0" u="none" strike="noStrike" cap="none" normalizeH="0" baseline="0" dirty="0" smtClean="0">
                <a:ln>
                  <a:noFill/>
                </a:ln>
                <a:solidFill>
                  <a:schemeClr val="tx1"/>
                </a:solidFill>
                <a:effectLst/>
              </a:rPr>
              <a:t> – For data visualization</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Arial Unicode MS" panose="020B0604020202020204" pitchFamily="34" charset="-128"/>
              </a:rPr>
              <a:t>Scikit</a:t>
            </a:r>
            <a:r>
              <a:rPr kumimoji="0" lang="en-US" sz="2400" b="0" i="0" u="none" strike="noStrike" cap="none" normalizeH="0" baseline="0" dirty="0" smtClean="0">
                <a:ln>
                  <a:noFill/>
                </a:ln>
                <a:solidFill>
                  <a:schemeClr val="tx1"/>
                </a:solidFill>
                <a:effectLst/>
                <a:latin typeface="Arial Unicode MS" panose="020B0604020202020204" pitchFamily="34" charset="-128"/>
              </a:rPr>
              <a:t>-learn</a:t>
            </a:r>
            <a:r>
              <a:rPr kumimoji="0" lang="en-US" sz="2400" b="0" i="0" u="none" strike="noStrike" cap="none" normalizeH="0" baseline="0" dirty="0" smtClean="0">
                <a:ln>
                  <a:noFill/>
                </a:ln>
                <a:solidFill>
                  <a:schemeClr val="tx1"/>
                </a:solidFill>
                <a:effectLst/>
              </a:rPr>
              <a:t> – For model building, training, and evaluation</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NLTK</a:t>
            </a:r>
            <a:r>
              <a:rPr kumimoji="0" lang="en-US" sz="2400" b="0" i="0" u="none" strike="noStrike" cap="none" normalizeH="0" baseline="0" dirty="0" smtClean="0">
                <a:ln>
                  <a:noFill/>
                </a:ln>
                <a:solidFill>
                  <a:schemeClr val="tx1"/>
                </a:solidFill>
                <a:effectLst/>
              </a:rPr>
              <a:t>/</a:t>
            </a:r>
            <a:r>
              <a:rPr kumimoji="0" lang="en-US" sz="2400" b="0" i="0" u="none" strike="noStrike" cap="none" normalizeH="0" baseline="0" dirty="0" err="1" smtClean="0">
                <a:ln>
                  <a:noFill/>
                </a:ln>
                <a:solidFill>
                  <a:schemeClr val="tx1"/>
                </a:solidFill>
                <a:effectLst/>
                <a:latin typeface="Arial Unicode MS" panose="020B0604020202020204" pitchFamily="34" charset="-128"/>
              </a:rPr>
              <a:t>TextBlob</a:t>
            </a:r>
            <a:r>
              <a:rPr kumimoji="0" lang="en-US" sz="2400" b="0" i="0" u="none" strike="noStrike" cap="none" normalizeH="0" baseline="0" dirty="0" smtClean="0">
                <a:ln>
                  <a:noFill/>
                </a:ln>
                <a:solidFill>
                  <a:schemeClr val="tx1"/>
                </a:solidFill>
                <a:effectLst/>
              </a:rPr>
              <a:t> (if NLP used) – For natural language preprocessing (if applicable)</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5464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0" indent="0">
              <a:buNone/>
            </a:pPr>
            <a:endParaRPr lang="en-US" sz="2800" b="1" dirty="0"/>
          </a:p>
        </p:txBody>
      </p:sp>
      <p:sp>
        <p:nvSpPr>
          <p:cNvPr id="3" name="Rectangle 1"/>
          <p:cNvSpPr>
            <a:spLocks noChangeArrowheads="1"/>
          </p:cNvSpPr>
          <p:nvPr/>
        </p:nvSpPr>
        <p:spPr bwMode="auto">
          <a:xfrm>
            <a:off x="629728" y="1615679"/>
            <a:ext cx="1094562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400" b="1" i="0" u="none" strike="noStrike" cap="none" normalizeH="0" baseline="0" dirty="0" smtClean="0">
                <a:ln>
                  <a:noFill/>
                </a:ln>
                <a:solidFill>
                  <a:schemeClr val="tx1"/>
                </a:solidFill>
                <a:effectLst/>
                <a:latin typeface="Arial" panose="020B0604020202020204" pitchFamily="34" charset="0"/>
              </a:rPr>
              <a:t>Data Collection</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panose="020B0604020202020204" pitchFamily="34" charset="0"/>
              </a:rPr>
              <a:t>Collected a dataset related to employee details (e.g., education, experience, job role) from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rPr>
              <a:t>Kaggle</a:t>
            </a:r>
            <a:r>
              <a:rPr kumimoji="0" 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chemeClr val="tx1"/>
                </a:solidFill>
                <a:effectLst/>
                <a:latin typeface="Arial" panose="020B0604020202020204" pitchFamily="34" charset="0"/>
              </a:rPr>
              <a:t>Data Preprocessing</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panose="020B0604020202020204" pitchFamily="34" charset="0"/>
              </a:rPr>
              <a:t>Cleaned missing values, handled outliers, and converted categorical data into numerical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panose="020B0604020202020204" pitchFamily="34" charset="0"/>
              </a:rPr>
              <a:t>using encoding techniques.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chemeClr val="tx1"/>
                </a:solidFill>
                <a:effectLst/>
                <a:latin typeface="Arial" panose="020B0604020202020204" pitchFamily="34" charset="0"/>
              </a:rPr>
              <a:t>Exploratory Data Analysis (EDA)</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panose="020B0604020202020204" pitchFamily="34" charset="0"/>
              </a:rPr>
              <a:t>Visualized data distribution, correlations, and trends using </a:t>
            </a:r>
            <a:r>
              <a:rPr kumimoji="0" lang="en-US" sz="1050" b="0" i="0" u="none" strike="noStrike" cap="none" normalizeH="0" baseline="0" dirty="0" err="1" smtClean="0">
                <a:ln>
                  <a:noFill/>
                </a:ln>
                <a:solidFill>
                  <a:schemeClr val="tx1"/>
                </a:solidFill>
                <a:effectLst/>
                <a:latin typeface="Arial Unicode MS" panose="020B0604020202020204" pitchFamily="34" charset="-128"/>
              </a:rPr>
              <a:t>Seaborn</a:t>
            </a:r>
            <a:r>
              <a:rPr kumimoji="0" lang="en-US" sz="900" b="0" i="0" u="none" strike="noStrike" cap="none" normalizeH="0" baseline="0" dirty="0" smtClean="0">
                <a:ln>
                  <a:noFill/>
                </a:ln>
                <a:solidFill>
                  <a:schemeClr val="tx1"/>
                </a:solidFill>
                <a:effectLst/>
              </a:rPr>
              <a:t> and </a:t>
            </a:r>
            <a:r>
              <a:rPr kumimoji="0" lang="en-US" sz="1050" b="0" i="0" u="none" strike="noStrike" cap="none" normalizeH="0" baseline="0" dirty="0" err="1" smtClean="0">
                <a:ln>
                  <a:noFill/>
                </a:ln>
                <a:solidFill>
                  <a:schemeClr val="tx1"/>
                </a:solidFill>
                <a:effectLst/>
                <a:latin typeface="Arial Unicode MS" panose="020B0604020202020204" pitchFamily="34" charset="-128"/>
              </a:rPr>
              <a:t>Matplotlib</a:t>
            </a:r>
            <a:r>
              <a:rPr kumimoji="0" lang="en-US" sz="900" b="0" i="0" u="none" strike="noStrike" cap="none" normalizeH="0" baseline="0" dirty="0" smtClean="0">
                <a:ln>
                  <a:noFill/>
                </a:ln>
                <a:solidFill>
                  <a:schemeClr val="tx1"/>
                </a:solidFill>
                <a:effectLst/>
              </a:rPr>
              <a:t>.</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2000" b="1" i="0" u="none" strike="noStrike" cap="none" normalizeH="0" baseline="0" dirty="0" smtClean="0">
                <a:ln>
                  <a:noFill/>
                </a:ln>
                <a:solidFill>
                  <a:schemeClr val="tx1"/>
                </a:solidFill>
                <a:effectLst/>
                <a:latin typeface="Arial" panose="020B0604020202020204" pitchFamily="34" charset="0"/>
              </a:rPr>
              <a:t>Feature Selection</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panose="020B0604020202020204" pitchFamily="34" charset="0"/>
              </a:rPr>
              <a:t>Selected important features affecting salary prediction using correlation analysis and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panose="020B0604020202020204" pitchFamily="34" charset="0"/>
              </a:rPr>
              <a:t>model-based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lvl="0" indent="0" defTabSz="914400" eaLnBrk="0" fontAlgn="base" hangingPunct="0">
              <a:lnSpc>
                <a:spcPct val="100000"/>
              </a:lnSpc>
              <a:spcBef>
                <a:spcPct val="0"/>
              </a:spcBef>
              <a:spcAft>
                <a:spcPct val="0"/>
              </a:spcAft>
              <a:buClrTx/>
              <a:buSzTx/>
              <a:buFontTx/>
              <a:buAutoNum type="arabicPeriod" startAt="5"/>
            </a:pPr>
            <a:r>
              <a:rPr lang="en-US" sz="2000" b="1" dirty="0">
                <a:solidFill>
                  <a:schemeClr val="tx1"/>
                </a:solidFill>
                <a:latin typeface="Arial" panose="020B0604020202020204" pitchFamily="34" charset="0"/>
              </a:rPr>
              <a:t>Model Building</a:t>
            </a:r>
            <a:endParaRPr lang="en-US" sz="20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lang="en-US" sz="2000" dirty="0">
                <a:solidFill>
                  <a:schemeClr val="tx1"/>
                </a:solidFill>
                <a:latin typeface="Arial" panose="020B0604020202020204" pitchFamily="34" charset="0"/>
              </a:rPr>
              <a:t>Used regression algorithms such as </a:t>
            </a:r>
            <a:r>
              <a:rPr lang="en-US" sz="2000" b="1" dirty="0">
                <a:solidFill>
                  <a:schemeClr val="tx1"/>
                </a:solidFill>
                <a:latin typeface="Arial" panose="020B0604020202020204" pitchFamily="34" charset="0"/>
              </a:rPr>
              <a:t>Linear Regression</a:t>
            </a:r>
            <a:r>
              <a:rPr lang="en-US" sz="2000" dirty="0">
                <a:solidFill>
                  <a:schemeClr val="tx1"/>
                </a:solidFill>
                <a:latin typeface="Arial" panose="020B0604020202020204" pitchFamily="34" charset="0"/>
              </a:rPr>
              <a:t>, </a:t>
            </a:r>
            <a:r>
              <a:rPr lang="en-US" sz="2000" b="1" dirty="0">
                <a:solidFill>
                  <a:schemeClr val="tx1"/>
                </a:solidFill>
                <a:latin typeface="Arial" panose="020B0604020202020204" pitchFamily="34" charset="0"/>
              </a:rPr>
              <a:t>Random Forest </a:t>
            </a:r>
            <a:r>
              <a:rPr lang="en-US" sz="2000" b="1" dirty="0" err="1">
                <a:solidFill>
                  <a:schemeClr val="tx1"/>
                </a:solidFill>
                <a:latin typeface="Arial" panose="020B0604020202020204" pitchFamily="34" charset="0"/>
              </a:rPr>
              <a:t>Regressor</a:t>
            </a:r>
            <a:r>
              <a:rPr lang="en-US" sz="2000" dirty="0">
                <a:solidFill>
                  <a:schemeClr val="tx1"/>
                </a:solidFill>
                <a:latin typeface="Arial" panose="020B0604020202020204" pitchFamily="34" charset="0"/>
              </a:rPr>
              <a:t>, and </a:t>
            </a:r>
            <a:r>
              <a:rPr lang="en-US" sz="2000" b="1" dirty="0" err="1">
                <a:solidFill>
                  <a:schemeClr val="tx1"/>
                </a:solidFill>
                <a:latin typeface="Arial" panose="020B0604020202020204" pitchFamily="34" charset="0"/>
              </a:rPr>
              <a:t>MLPRegressor</a:t>
            </a:r>
            <a:r>
              <a:rPr lang="en-US" sz="2000" b="1" dirty="0">
                <a:solidFill>
                  <a:schemeClr val="tx1"/>
                </a:solidFill>
                <a:latin typeface="Arial" panose="020B0604020202020204" pitchFamily="34" charset="0"/>
              </a:rPr>
              <a:t> (Neural Network)</a:t>
            </a:r>
            <a:r>
              <a:rPr lang="en-US" sz="2000" dirty="0">
                <a:solidFill>
                  <a:schemeClr val="tx1"/>
                </a:solidFill>
                <a:latin typeface="Arial" panose="020B0604020202020204" pitchFamily="34" charset="0"/>
              </a:rPr>
              <a:t>.</a:t>
            </a:r>
          </a:p>
          <a:p>
            <a:pPr marL="457200" lvl="1" indent="0" defTabSz="914400" eaLnBrk="0" fontAlgn="base" hangingPunct="0">
              <a:spcBef>
                <a:spcPct val="0"/>
              </a:spcBef>
              <a:spcAft>
                <a:spcPct val="0"/>
              </a:spcAft>
              <a:buClrTx/>
              <a:buSzTx/>
              <a:buFontTx/>
              <a:buChar char="•"/>
            </a:pPr>
            <a:r>
              <a:rPr lang="en-US" sz="2000" dirty="0">
                <a:solidFill>
                  <a:schemeClr val="tx1"/>
                </a:solidFill>
                <a:latin typeface="Arial" panose="020B0604020202020204" pitchFamily="34" charset="0"/>
              </a:rPr>
              <a:t>NLP (if applicable) used for analyzing job descriptions or skills data.</a:t>
            </a:r>
          </a:p>
          <a:p>
            <a:pPr marL="0" lvl="0" indent="0" defTabSz="914400" eaLnBrk="0" fontAlgn="base" hangingPunct="0">
              <a:lnSpc>
                <a:spcPct val="100000"/>
              </a:lnSpc>
              <a:spcBef>
                <a:spcPct val="0"/>
              </a:spcBef>
              <a:spcAft>
                <a:spcPct val="0"/>
              </a:spcAft>
              <a:buClrTx/>
              <a:buSzTx/>
              <a:buFontTx/>
              <a:buAutoNum type="arabicPeriod" startAt="6"/>
            </a:pPr>
            <a:r>
              <a:rPr lang="en-US" sz="2000" b="1" dirty="0">
                <a:solidFill>
                  <a:schemeClr val="tx1"/>
                </a:solidFill>
                <a:latin typeface="Arial" panose="020B0604020202020204" pitchFamily="34" charset="0"/>
              </a:rPr>
              <a:t>Model Training &amp; Evaluation</a:t>
            </a:r>
            <a:endParaRPr lang="en-US" sz="20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lang="en-US" sz="2000" dirty="0">
                <a:solidFill>
                  <a:schemeClr val="tx1"/>
                </a:solidFill>
                <a:latin typeface="Arial" panose="020B0604020202020204" pitchFamily="34" charset="0"/>
              </a:rPr>
              <a:t>Trained models on training data and evaluated them using </a:t>
            </a:r>
            <a:r>
              <a:rPr lang="en-US" sz="2000" b="1" dirty="0">
                <a:solidFill>
                  <a:schemeClr val="tx1"/>
                </a:solidFill>
                <a:latin typeface="Arial" panose="020B0604020202020204" pitchFamily="34" charset="0"/>
              </a:rPr>
              <a:t>R² Score</a:t>
            </a:r>
            <a:r>
              <a:rPr lang="en-US" sz="2000" dirty="0">
                <a:solidFill>
                  <a:schemeClr val="tx1"/>
                </a:solidFill>
                <a:latin typeface="Arial" panose="020B0604020202020204" pitchFamily="34" charset="0"/>
              </a:rPr>
              <a:t>, </a:t>
            </a:r>
            <a:r>
              <a:rPr lang="en-US" sz="2000" b="1" dirty="0">
                <a:solidFill>
                  <a:schemeClr val="tx1"/>
                </a:solidFill>
                <a:latin typeface="Arial" panose="020B0604020202020204" pitchFamily="34" charset="0"/>
              </a:rPr>
              <a:t>MAE</a:t>
            </a:r>
            <a:r>
              <a:rPr lang="en-US" sz="2000" dirty="0">
                <a:solidFill>
                  <a:schemeClr val="tx1"/>
                </a:solidFill>
                <a:latin typeface="Arial" panose="020B0604020202020204" pitchFamily="34" charset="0"/>
              </a:rPr>
              <a:t>, and </a:t>
            </a:r>
            <a:r>
              <a:rPr lang="en-US" sz="2000" b="1" dirty="0">
                <a:solidFill>
                  <a:schemeClr val="tx1"/>
                </a:solidFill>
                <a:latin typeface="Arial" panose="020B0604020202020204" pitchFamily="34" charset="0"/>
              </a:rPr>
              <a:t>MSE</a:t>
            </a:r>
            <a:r>
              <a:rPr lang="en-US" sz="2000" dirty="0">
                <a:solidFill>
                  <a:schemeClr val="tx1"/>
                </a:solidFill>
                <a:latin typeface="Arial" panose="020B0604020202020204" pitchFamily="34" charset="0"/>
              </a:rPr>
              <a:t>.</a:t>
            </a:r>
          </a:p>
          <a:p>
            <a:pPr marL="457200" lvl="1" indent="0" defTabSz="914400" eaLnBrk="0" fontAlgn="base" hangingPunct="0">
              <a:spcBef>
                <a:spcPct val="0"/>
              </a:spcBef>
              <a:spcAft>
                <a:spcPct val="0"/>
              </a:spcAft>
              <a:buClrTx/>
              <a:buSzTx/>
              <a:buFontTx/>
              <a:buChar char="•"/>
            </a:pPr>
            <a:r>
              <a:rPr lang="en-US" sz="2000" dirty="0">
                <a:solidFill>
                  <a:schemeClr val="tx1"/>
                </a:solidFill>
                <a:latin typeface="Arial" panose="020B0604020202020204" pitchFamily="34" charset="0"/>
              </a:rPr>
              <a:t>Achieved best accuracy: </a:t>
            </a:r>
            <a:r>
              <a:rPr lang="en-US" sz="2000" b="1" dirty="0">
                <a:solidFill>
                  <a:schemeClr val="tx1"/>
                </a:solidFill>
                <a:latin typeface="Arial" panose="020B0604020202020204" pitchFamily="34" charset="0"/>
              </a:rPr>
              <a:t>93.3% with MLP Regression Model</a:t>
            </a:r>
            <a:r>
              <a:rPr lang="en-US" sz="2000" dirty="0">
                <a:solidFill>
                  <a:schemeClr val="tx1"/>
                </a:solidFill>
                <a:latin typeface="Arial" panose="020B0604020202020204" pitchFamily="34" charset="0"/>
              </a:rPr>
              <a:t>.</a:t>
            </a:r>
          </a:p>
          <a:p>
            <a:pPr marL="0" lvl="0" indent="0" defTabSz="914400" eaLnBrk="0" fontAlgn="base" hangingPunct="0">
              <a:lnSpc>
                <a:spcPct val="100000"/>
              </a:lnSpc>
              <a:spcBef>
                <a:spcPct val="0"/>
              </a:spcBef>
              <a:spcAft>
                <a:spcPct val="0"/>
              </a:spcAft>
              <a:buClrTx/>
              <a:buSzTx/>
              <a:buFontTx/>
              <a:buAutoNum type="arabicPeriod" startAt="7"/>
            </a:pPr>
            <a:r>
              <a:rPr lang="en-US" sz="2000" b="1" dirty="0">
                <a:solidFill>
                  <a:schemeClr val="tx1"/>
                </a:solidFill>
                <a:latin typeface="Arial" panose="020B0604020202020204" pitchFamily="34" charset="0"/>
              </a:rPr>
              <a:t>Model Deployment (Optional/</a:t>
            </a:r>
            <a:r>
              <a:rPr lang="en-US" sz="2000" b="1" dirty="0" err="1">
                <a:solidFill>
                  <a:schemeClr val="tx1"/>
                </a:solidFill>
                <a:latin typeface="Arial" panose="020B0604020202020204" pitchFamily="34" charset="0"/>
              </a:rPr>
              <a:t>Colab</a:t>
            </a:r>
            <a:r>
              <a:rPr lang="en-US" sz="2000" b="1" dirty="0">
                <a:solidFill>
                  <a:schemeClr val="tx1"/>
                </a:solidFill>
                <a:latin typeface="Arial" panose="020B0604020202020204" pitchFamily="34" charset="0"/>
              </a:rPr>
              <a:t>-based)</a:t>
            </a:r>
            <a:endParaRPr lang="en-US" sz="20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lang="en-US" sz="2000" dirty="0">
                <a:solidFill>
                  <a:schemeClr val="tx1"/>
                </a:solidFill>
                <a:latin typeface="Arial" panose="020B0604020202020204" pitchFamily="34" charset="0"/>
              </a:rPr>
              <a:t>Final model tested and validated within Google </a:t>
            </a:r>
            <a:r>
              <a:rPr lang="en-US" sz="2000" dirty="0" err="1">
                <a:solidFill>
                  <a:schemeClr val="tx1"/>
                </a:solidFill>
                <a:latin typeface="Arial" panose="020B0604020202020204" pitchFamily="34" charset="0"/>
              </a:rPr>
              <a:t>Colab</a:t>
            </a:r>
            <a:r>
              <a:rPr lang="en-US" sz="2000" dirty="0">
                <a:solidFill>
                  <a:schemeClr val="tx1"/>
                </a:solidFill>
                <a:latin typeface="Arial" panose="020B0604020202020204" pitchFamily="34" charset="0"/>
              </a:rPr>
              <a:t> using unseen test data.</a:t>
            </a:r>
          </a:p>
          <a:p>
            <a:pPr marL="457200" lvl="1" indent="0" defTabSz="914400" eaLnBrk="0" fontAlgn="base" hangingPunct="0">
              <a:spcBef>
                <a:spcPct val="0"/>
              </a:spcBef>
              <a:spcAft>
                <a:spcPct val="0"/>
              </a:spcAft>
              <a:buClrTx/>
              <a:buSzTx/>
              <a:buFontTx/>
              <a:buChar char="•"/>
            </a:pPr>
            <a:r>
              <a:rPr lang="en-US" sz="2000" dirty="0">
                <a:solidFill>
                  <a:schemeClr val="tx1"/>
                </a:solidFill>
                <a:latin typeface="Arial" panose="020B0604020202020204" pitchFamily="34" charset="0"/>
              </a:rPr>
              <a:t>Code hosted on </a:t>
            </a:r>
            <a:r>
              <a:rPr lang="en-US" sz="2000" dirty="0" err="1">
                <a:solidFill>
                  <a:schemeClr val="tx1"/>
                </a:solidFill>
                <a:latin typeface="Arial" panose="020B0604020202020204" pitchFamily="34" charset="0"/>
              </a:rPr>
              <a:t>GitHub</a:t>
            </a:r>
            <a:r>
              <a:rPr lang="en-US" sz="2000" dirty="0">
                <a:solidFill>
                  <a:schemeClr val="tx1"/>
                </a:solidFill>
                <a:latin typeface="Arial" panose="020B0604020202020204" pitchFamily="34" charset="0"/>
              </a:rPr>
              <a:t> for public access and further use.</a:t>
            </a:r>
          </a:p>
          <a:p>
            <a:endParaRPr lang="en-IN" dirty="0"/>
          </a:p>
        </p:txBody>
      </p:sp>
    </p:spTree>
    <p:extLst>
      <p:ext uri="{BB962C8B-B14F-4D97-AF65-F5344CB8AC3E}">
        <p14:creationId xmlns:p14="http://schemas.microsoft.com/office/powerpoint/2010/main" val="39686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70451" y="1300295"/>
            <a:ext cx="9890619" cy="713064"/>
          </a:xfrm>
        </p:spPr>
        <p:txBody>
          <a:bodyPr>
            <a:noAutofit/>
          </a:bodyPr>
          <a:lstStyle/>
          <a:p>
            <a:pPr marL="0" indent="0">
              <a:buNone/>
            </a:pPr>
            <a:r>
              <a:rPr lang="en-IN" sz="2000" dirty="0" smtClean="0">
                <a:hlinkClick r:id="rId2"/>
              </a:rPr>
              <a:t>Project link:-   </a:t>
            </a:r>
          </a:p>
          <a:p>
            <a:pPr marL="0" indent="0">
              <a:buNone/>
            </a:pPr>
            <a:r>
              <a:rPr lang="en-IN" sz="2000" dirty="0" smtClean="0">
                <a:hlinkClick r:id="rId2"/>
              </a:rPr>
              <a:t>Internship-Projects-Hub/IBM_AI&amp;ML</a:t>
            </a:r>
            <a:endParaRPr lang="en-US" sz="2000" b="1" dirty="0"/>
          </a:p>
        </p:txBody>
      </p:sp>
      <p:pic>
        <p:nvPicPr>
          <p:cNvPr id="6" name="Picture 5"/>
          <p:cNvPicPr>
            <a:picLocks noChangeAspect="1"/>
          </p:cNvPicPr>
          <p:nvPr/>
        </p:nvPicPr>
        <p:blipFill rotWithShape="1">
          <a:blip r:embed="rId3"/>
          <a:srcRect l="210" t="406" r="20020" b="4841"/>
          <a:stretch/>
        </p:blipFill>
        <p:spPr>
          <a:xfrm>
            <a:off x="471366" y="2083755"/>
            <a:ext cx="11071885" cy="4266712"/>
          </a:xfrm>
          <a:prstGeom prst="rect">
            <a:avLst/>
          </a:prstGeom>
        </p:spPr>
      </p:pic>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purl.org/dc/elements/1.1/"/>
    <ds:schemaRef ds:uri="http://www.w3.org/XML/1998/namespac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c0fa2617-96bd-425d-8578-e93563fe37c5"/>
    <ds:schemaRef ds:uri="9162bd5b-4ed9-4da3-b376-05204580ba3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260</TotalTime>
  <Words>747</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Unicode MS</vt:lpstr>
      <vt:lpstr>Arial</vt:lpstr>
      <vt:lpstr>Calibri</vt:lpstr>
      <vt:lpstr>Calibri Light</vt:lpstr>
      <vt:lpstr>Franklin Gothic Book</vt:lpstr>
      <vt:lpstr>Franklin Gothic Demi</vt:lpstr>
      <vt:lpstr>Wingdings 2</vt:lpstr>
      <vt:lpstr>DividendVTI</vt:lpstr>
      <vt:lpstr>Employee Salary Prediction</vt:lpstr>
      <vt:lpstr>OUTLINE</vt:lpstr>
      <vt:lpstr>Algorithm &amp; Deployment (Step by Step  Procedure)  </vt:lpstr>
      <vt:lpstr>Problem Statement</vt:lpstr>
      <vt:lpstr>System  Approach</vt:lpstr>
      <vt:lpstr>PowerPoint Presentation</vt:lpstr>
      <vt:lpstr>Algorithm &amp; Deployment</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Result Best Perform Logistic regression Model</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48</cp:revision>
  <dcterms:created xsi:type="dcterms:W3CDTF">2021-05-26T16:50:10Z</dcterms:created>
  <dcterms:modified xsi:type="dcterms:W3CDTF">2025-07-22T13:49:47Z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