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9"/>
  </p:notesMasterIdLst>
  <p:sldIdLst>
    <p:sldId id="256" r:id="rId2"/>
    <p:sldId id="258" r:id="rId3"/>
    <p:sldId id="259" r:id="rId4"/>
    <p:sldId id="288" r:id="rId5"/>
    <p:sldId id="261" r:id="rId6"/>
    <p:sldId id="291" r:id="rId7"/>
    <p:sldId id="29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256" autoAdjust="0"/>
  </p:normalViewPr>
  <p:slideViewPr>
    <p:cSldViewPr snapToGrid="0">
      <p:cViewPr varScale="1">
        <p:scale>
          <a:sx n="114" d="100"/>
          <a:sy n="114" d="100"/>
        </p:scale>
        <p:origin x="474" y="102"/>
      </p:cViewPr>
      <p:guideLst>
        <p:guide orient="horz" pos="2160"/>
        <p:guide pos="3840"/>
      </p:guideLst>
    </p:cSldViewPr>
  </p:slideViewPr>
  <p:notesTextViewPr>
    <p:cViewPr>
      <p:scale>
        <a:sx n="1" d="1"/>
        <a:sy n="1" d="1"/>
      </p:scale>
      <p:origin x="0" y="0"/>
    </p:cViewPr>
  </p:notesTextViewPr>
  <p:sorterViewPr>
    <p:cViewPr>
      <p:scale>
        <a:sx n="100" d="100"/>
        <a:sy n="100" d="100"/>
      </p:scale>
      <p:origin x="0" y="369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0D512A-EA4E-4264-B606-355CD4C754D1}" type="datetimeFigureOut">
              <a:rPr lang="en-IN" smtClean="0"/>
              <a:pPr/>
              <a:t>29-11-2022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CFB6E5-C67F-4454-81BB-307EA035BC0A}" type="slidenum">
              <a:rPr lang="en-IN" smtClean="0"/>
              <a:pPr/>
              <a:t>‹#›</a:t>
            </a:fld>
            <a:endParaRPr lang="en-IN"/>
          </a:p>
        </p:txBody>
      </p:sp>
    </p:spTree>
    <p:extLst>
      <p:ext uri="{BB962C8B-B14F-4D97-AF65-F5344CB8AC3E}">
        <p14:creationId xmlns:p14="http://schemas.microsoft.com/office/powerpoint/2010/main" val="3323992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CFB6E5-C67F-4454-81BB-307EA035BC0A}" type="slidenum">
              <a:rPr lang="en-IN" smtClean="0"/>
              <a:pPr/>
              <a:t>1</a:t>
            </a:fld>
            <a:endParaRPr lang="en-IN"/>
          </a:p>
        </p:txBody>
      </p:sp>
    </p:spTree>
    <p:extLst>
      <p:ext uri="{BB962C8B-B14F-4D97-AF65-F5344CB8AC3E}">
        <p14:creationId xmlns:p14="http://schemas.microsoft.com/office/powerpoint/2010/main" val="2842893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FB3FCB-360A-49EC-8675-DF6F2124425B}"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324987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60911576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538824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9813145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98818185"/>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96020-DA5C-438E-99F7-8578CCD15479}"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7688919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025F-7DD7-4F4C-9492-72123ADA3637}"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545491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8C463-DAA1-4445-8415-B52A3452F27C}"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28877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557D09-5E6C-4B21-9BF9-E9686A890046}"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17800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9EBD2-16E3-432B-97DB-162BECAE51BE}" type="datetime1">
              <a:rPr lang="en-IN" smtClean="0"/>
              <a:pPr/>
              <a:t>29-11-2022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774724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D2D931-61E1-4502-B00A-B7FCAC9BFE30}" type="datetime1">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56084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E90BB-4B7C-40E8-9B9B-A7332D1F6FDD}" type="datetime1">
              <a:rPr lang="en-IN" smtClean="0"/>
              <a:pPr/>
              <a:t>29-11-2022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66510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59A31F-3074-45ED-91B4-4DA56728F774}" type="datetime1">
              <a:rPr lang="en-IN" smtClean="0"/>
              <a:pPr/>
              <a:t>29-11-2022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14921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7335CE-8906-4558-AD64-807ACFBD4AEF}" type="datetime1">
              <a:rPr lang="en-IN" smtClean="0"/>
              <a:pPr/>
              <a:t>29-11-2022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417934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427A291-3118-4DE3-9B6C-141F71C026C8}" type="datetime1">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3282332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77F57-2825-422C-952B-051AED5F52C8}" type="datetime1">
              <a:rPr lang="en-IN" smtClean="0"/>
              <a:pPr/>
              <a:t>29-11-2022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C55FAF0-B2DD-4FAE-AA69-9CD7EDBD7A17}" type="slidenum">
              <a:rPr lang="en-IN" smtClean="0"/>
              <a:pPr/>
              <a:t>‹#›</a:t>
            </a:fld>
            <a:endParaRPr lang="en-IN"/>
          </a:p>
        </p:txBody>
      </p:sp>
    </p:spTree>
    <p:extLst>
      <p:ext uri="{BB962C8B-B14F-4D97-AF65-F5344CB8AC3E}">
        <p14:creationId xmlns:p14="http://schemas.microsoft.com/office/powerpoint/2010/main" val="2531767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1396020-DA5C-438E-99F7-8578CCD15479}" type="datetime1">
              <a:rPr lang="en-IN" smtClean="0"/>
              <a:pPr/>
              <a:t>29-11-2022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1C55FAF0-B2DD-4FAE-AA69-9CD7EDBD7A17}" type="slidenum">
              <a:rPr lang="en-IN" smtClean="0"/>
              <a:pPr/>
              <a:t>‹#›</a:t>
            </a:fld>
            <a:endParaRPr lang="en-IN"/>
          </a:p>
        </p:txBody>
      </p:sp>
    </p:spTree>
    <p:extLst>
      <p:ext uri="{BB962C8B-B14F-4D97-AF65-F5344CB8AC3E}">
        <p14:creationId xmlns:p14="http://schemas.microsoft.com/office/powerpoint/2010/main" val="2656111944"/>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 id="2147484271" r:id="rId13"/>
    <p:sldLayoutId id="2147484272" r:id="rId14"/>
    <p:sldLayoutId id="2147484273" r:id="rId15"/>
    <p:sldLayoutId id="2147484274" r:id="rId16"/>
  </p:sldLayoutIdLst>
  <p:hf hdr="0" ftr="0" dt="0"/>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1DF4B-F716-429C-9192-0BB2DCC74CB9}"/>
              </a:ext>
            </a:extLst>
          </p:cNvPr>
          <p:cNvSpPr>
            <a:spLocks noGrp="1"/>
          </p:cNvSpPr>
          <p:nvPr>
            <p:ph type="ctrTitle"/>
          </p:nvPr>
        </p:nvSpPr>
        <p:spPr>
          <a:xfrm>
            <a:off x="1204814" y="535575"/>
            <a:ext cx="8373201" cy="1702526"/>
          </a:xfrm>
        </p:spPr>
        <p:txBody>
          <a:bodyPr>
            <a:normAutofit/>
          </a:bodyPr>
          <a:lstStyle/>
          <a:p>
            <a:pPr algn="ctr">
              <a:lnSpc>
                <a:spcPct val="115000"/>
              </a:lnSpc>
              <a:spcAft>
                <a:spcPts val="1000"/>
              </a:spcAft>
            </a:pPr>
            <a:r>
              <a:rPr lang="en-IN" sz="2800" dirty="0"/>
              <a:t>Adv. JAVA Programming and web apps</a:t>
            </a:r>
            <a:br>
              <a:rPr lang="en-IN" sz="1800" dirty="0"/>
            </a:br>
            <a:r>
              <a:rPr lang="en-IN" sz="1800" dirty="0"/>
              <a:t>Internship Program by </a:t>
            </a:r>
            <a:r>
              <a:rPr lang="en-IN" sz="1800" dirty="0" err="1"/>
              <a:t>Syllogistek</a:t>
            </a:r>
            <a:br>
              <a:rPr lang="en-IN" sz="1800" dirty="0"/>
            </a:br>
            <a:br>
              <a:rPr lang="en-IN" sz="1800" dirty="0"/>
            </a:b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1</a:t>
            </a:fld>
            <a:endParaRPr lang="en-IN"/>
          </a:p>
        </p:txBody>
      </p:sp>
      <p:sp>
        <p:nvSpPr>
          <p:cNvPr id="3" name="TextBox 2"/>
          <p:cNvSpPr txBox="1"/>
          <p:nvPr/>
        </p:nvSpPr>
        <p:spPr>
          <a:xfrm>
            <a:off x="465981" y="2501636"/>
            <a:ext cx="4483501" cy="954107"/>
          </a:xfrm>
          <a:prstGeom prst="rect">
            <a:avLst/>
          </a:prstGeom>
          <a:noFill/>
        </p:spPr>
        <p:txBody>
          <a:bodyPr wrap="square" rtlCol="0">
            <a:spAutoFit/>
          </a:bodyPr>
          <a:lstStyle/>
          <a:p>
            <a:pPr algn="ctr"/>
            <a:r>
              <a:rPr lang="en-US" sz="2800" b="1" i="1" dirty="0">
                <a:latin typeface="Calibri" panose="020F0502020204030204" pitchFamily="34" charset="0"/>
                <a:cs typeface="Calibri" panose="020F0502020204030204" pitchFamily="34" charset="0"/>
              </a:rPr>
              <a:t>Under the guidance of:</a:t>
            </a:r>
          </a:p>
          <a:p>
            <a:pPr algn="ctr"/>
            <a:r>
              <a:rPr lang="en-IN" sz="2800" b="0" i="0" dirty="0">
                <a:solidFill>
                  <a:srgbClr val="202124"/>
                </a:solidFill>
                <a:effectLst/>
                <a:latin typeface="Google Sans"/>
              </a:rPr>
              <a:t>Ma’am </a:t>
            </a:r>
            <a:r>
              <a:rPr lang="en-IN" sz="2800" b="0" i="0" dirty="0" err="1">
                <a:solidFill>
                  <a:srgbClr val="202124"/>
                </a:solidFill>
                <a:effectLst/>
                <a:latin typeface="Google Sans"/>
              </a:rPr>
              <a:t>Isita</a:t>
            </a:r>
            <a:r>
              <a:rPr lang="en-IN" sz="2800" b="0" i="0" dirty="0">
                <a:solidFill>
                  <a:srgbClr val="202124"/>
                </a:solidFill>
                <a:effectLst/>
                <a:latin typeface="Google Sans"/>
              </a:rPr>
              <a:t> Das</a:t>
            </a:r>
            <a:endParaRPr lang="en-US" sz="2800" b="1" i="1" dirty="0">
              <a:latin typeface="Calibri" panose="020F0502020204030204" pitchFamily="34" charset="0"/>
              <a:cs typeface="Calibri" panose="020F0502020204030204" pitchFamily="34" charset="0"/>
            </a:endParaRPr>
          </a:p>
        </p:txBody>
      </p:sp>
      <p:sp>
        <p:nvSpPr>
          <p:cNvPr id="13" name="TextBox 12"/>
          <p:cNvSpPr txBox="1"/>
          <p:nvPr/>
        </p:nvSpPr>
        <p:spPr>
          <a:xfrm>
            <a:off x="5094514" y="2417960"/>
            <a:ext cx="4483501" cy="1815882"/>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Name</a:t>
            </a:r>
            <a:r>
              <a:rPr lang="en-US" sz="2800" b="1">
                <a:latin typeface="Calibri" panose="020F0502020204030204" pitchFamily="34" charset="0"/>
                <a:cs typeface="Calibri" panose="020F0502020204030204" pitchFamily="34" charset="0"/>
              </a:rPr>
              <a:t>: Shreya Sinha</a:t>
            </a:r>
            <a:endParaRPr lang="en-US" sz="2800" b="1"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Branch: ECE</a:t>
            </a:r>
          </a:p>
          <a:p>
            <a:r>
              <a:rPr lang="en-US" sz="2800" b="1" dirty="0">
                <a:latin typeface="Calibri" panose="020F0502020204030204" pitchFamily="34" charset="0"/>
                <a:cs typeface="Calibri" panose="020F0502020204030204" pitchFamily="34" charset="0"/>
              </a:rPr>
              <a:t>SIC. No. : 20BECE54</a:t>
            </a:r>
          </a:p>
          <a:p>
            <a:r>
              <a:rPr lang="en-US" sz="2800" b="1" dirty="0">
                <a:latin typeface="Calibri" panose="020F0502020204030204" pitchFamily="34" charset="0"/>
                <a:cs typeface="Calibri" panose="020F0502020204030204" pitchFamily="34" charset="0"/>
              </a:rPr>
              <a:t>SEMESTER: 5th</a:t>
            </a:r>
            <a:endParaRPr lang="en-IN" sz="2800" dirty="0">
              <a:latin typeface="Calibri" panose="020F0502020204030204" pitchFamily="34" charset="0"/>
              <a:cs typeface="Calibri" panose="020F0502020204030204" pitchFamily="34" charset="0"/>
            </a:endParaRPr>
          </a:p>
        </p:txBody>
      </p:sp>
      <p:pic>
        <p:nvPicPr>
          <p:cNvPr id="9" name="Picture 8" descr="Auton"/>
          <p:cNvPicPr/>
          <p:nvPr/>
        </p:nvPicPr>
        <p:blipFill>
          <a:blip r:embed="rId3" cstate="print"/>
          <a:srcRect/>
          <a:stretch>
            <a:fillRect/>
          </a:stretch>
        </p:blipFill>
        <p:spPr bwMode="auto">
          <a:xfrm>
            <a:off x="3809785" y="4423032"/>
            <a:ext cx="5072958" cy="792781"/>
          </a:xfrm>
          <a:prstGeom prst="rect">
            <a:avLst/>
          </a:prstGeom>
          <a:noFill/>
          <a:ln w="9525">
            <a:noFill/>
            <a:miter lim="800000"/>
            <a:headEnd/>
            <a:tailEnd/>
          </a:ln>
        </p:spPr>
      </p:pic>
    </p:spTree>
    <p:extLst>
      <p:ext uri="{BB962C8B-B14F-4D97-AF65-F5344CB8AC3E}">
        <p14:creationId xmlns:p14="http://schemas.microsoft.com/office/powerpoint/2010/main" val="349255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F307-1616-4A25-98DD-2B8BD692E300}"/>
              </a:ext>
            </a:extLst>
          </p:cNvPr>
          <p:cNvSpPr>
            <a:spLocks noGrp="1"/>
          </p:cNvSpPr>
          <p:nvPr>
            <p:ph type="title"/>
          </p:nvPr>
        </p:nvSpPr>
        <p:spPr>
          <a:xfrm>
            <a:off x="677333" y="255037"/>
            <a:ext cx="8596668" cy="1320800"/>
          </a:xfrm>
        </p:spPr>
        <p:txBody>
          <a:bodyPr/>
          <a:lstStyle/>
          <a:p>
            <a:pPr algn="ctr"/>
            <a:r>
              <a:rPr lang="en-US" sz="3600" b="1" dirty="0">
                <a:latin typeface="Algerian" panose="04020705040A02060702" pitchFamily="82" charset="0"/>
                <a:cs typeface="Times New Roman" pitchFamily="18" charset="0"/>
              </a:rPr>
              <a:t>INTRODUCTION</a:t>
            </a:r>
            <a:endParaRPr lang="en-IN" sz="3600" b="1" dirty="0">
              <a:latin typeface="Algerian" panose="04020705040A02060702" pitchFamily="82" charset="0"/>
              <a:cs typeface="Times New Roman" pitchFamily="18" charset="0"/>
            </a:endParaRPr>
          </a:p>
        </p:txBody>
      </p:sp>
      <p:sp>
        <p:nvSpPr>
          <p:cNvPr id="3" name="Content Placeholder 2">
            <a:extLst>
              <a:ext uri="{FF2B5EF4-FFF2-40B4-BE49-F238E27FC236}">
                <a16:creationId xmlns:a16="http://schemas.microsoft.com/office/drawing/2014/main" id="{ACB89F3C-C64A-471F-9462-BBADEE3DDEC6}"/>
              </a:ext>
            </a:extLst>
          </p:cNvPr>
          <p:cNvSpPr>
            <a:spLocks noGrp="1"/>
          </p:cNvSpPr>
          <p:nvPr>
            <p:ph idx="1"/>
          </p:nvPr>
        </p:nvSpPr>
        <p:spPr>
          <a:xfrm>
            <a:off x="677333" y="1474237"/>
            <a:ext cx="9707638" cy="4655975"/>
          </a:xfrm>
        </p:spPr>
        <p:txBody>
          <a:bodyPr>
            <a:normAutofit/>
          </a:bodyPr>
          <a:lstStyle/>
          <a:p>
            <a:r>
              <a:rPr lang="en-IN" sz="2800" dirty="0"/>
              <a:t>Java is platform independent language and Object oriented Programming language. Using advanced Java programming language we can learn how to design dynamic web applications using Java Server Pages and Java Servlet and how to connect to data base drivers. Advanced java consist JDBC, HTML, Servlet, JSP. Using JDBC concept you can learn database concepts in depth and perform operations easily. Using HTML you can develop static web pages. Using Servlet and JSP you can develop dynamic web page.</a:t>
            </a:r>
          </a:p>
          <a:p>
            <a:pPr marL="0" indent="0" algn="just">
              <a:buNone/>
            </a:pPr>
            <a:endParaRPr lang="en-US" sz="2800" dirty="0">
              <a:latin typeface="Calibri" panose="020F0502020204030204" pitchFamily="34" charset="0"/>
              <a:cs typeface="Calibri" panose="020F0502020204030204" pitchFamily="34" charset="0"/>
            </a:endParaRPr>
          </a:p>
          <a:p>
            <a:pPr marL="285750" indent="-285750" algn="just"/>
            <a:endParaRPr lang="en-US" sz="2800" dirty="0">
              <a:latin typeface="Calibri" panose="020F0502020204030204" pitchFamily="34" charset="0"/>
              <a:cs typeface="Calibri" panose="020F0502020204030204" pitchFamily="34" charset="0"/>
            </a:endParaRPr>
          </a:p>
          <a:p>
            <a:pPr marL="285750" indent="-285750" algn="just"/>
            <a:endParaRPr lang="en-US" sz="3100" dirty="0">
              <a:latin typeface="Calibri" panose="020F0502020204030204" pitchFamily="34" charset="0"/>
              <a:cs typeface="Calibri" panose="020F0502020204030204" pitchFamily="34" charset="0"/>
            </a:endParaRPr>
          </a:p>
        </p:txBody>
      </p:sp>
      <p:sp>
        <p:nvSpPr>
          <p:cNvPr id="7" name="Slide Number Placeholder 6"/>
          <p:cNvSpPr>
            <a:spLocks noGrp="1"/>
          </p:cNvSpPr>
          <p:nvPr>
            <p:ph type="sldNum" sz="quarter" idx="12"/>
          </p:nvPr>
        </p:nvSpPr>
        <p:spPr/>
        <p:txBody>
          <a:bodyPr/>
          <a:lstStyle/>
          <a:p>
            <a:fld id="{1C55FAF0-B2DD-4FAE-AA69-9CD7EDBD7A17}" type="slidenum">
              <a:rPr lang="en-IN" smtClean="0"/>
              <a:pPr/>
              <a:t>2</a:t>
            </a:fld>
            <a:endParaRPr lang="en-IN"/>
          </a:p>
        </p:txBody>
      </p:sp>
      <p:pic>
        <p:nvPicPr>
          <p:cNvPr id="6" name="Picture 5" descr="Auton"/>
          <p:cNvPicPr/>
          <p:nvPr/>
        </p:nvPicPr>
        <p:blipFill>
          <a:blip r:embed="rId2" cstate="print"/>
          <a:srcRect/>
          <a:stretch>
            <a:fillRect/>
          </a:stretch>
        </p:blipFill>
        <p:spPr bwMode="auto">
          <a:xfrm>
            <a:off x="9046637" y="362607"/>
            <a:ext cx="2651377" cy="803822"/>
          </a:xfrm>
          <a:prstGeom prst="rect">
            <a:avLst/>
          </a:prstGeom>
          <a:noFill/>
          <a:ln w="9525">
            <a:noFill/>
            <a:miter lim="800000"/>
            <a:headEnd/>
            <a:tailEnd/>
          </a:ln>
        </p:spPr>
      </p:pic>
    </p:spTree>
    <p:extLst>
      <p:ext uri="{BB962C8B-B14F-4D97-AF65-F5344CB8AC3E}">
        <p14:creationId xmlns:p14="http://schemas.microsoft.com/office/powerpoint/2010/main" val="1136722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A1629-CC99-436F-ACF0-0E1473C5D60B}"/>
              </a:ext>
            </a:extLst>
          </p:cNvPr>
          <p:cNvSpPr>
            <a:spLocks noGrp="1"/>
          </p:cNvSpPr>
          <p:nvPr>
            <p:ph type="title"/>
          </p:nvPr>
        </p:nvSpPr>
        <p:spPr/>
        <p:txBody>
          <a:bodyPr>
            <a:normAutofit/>
          </a:bodyPr>
          <a:lstStyle/>
          <a:p>
            <a:pPr algn="ctr"/>
            <a:r>
              <a:rPr lang="en-US" sz="3600" b="1" dirty="0">
                <a:latin typeface="Algerian" panose="04020705040A02060702" pitchFamily="82" charset="0"/>
              </a:rPr>
              <a:t>OBJECTIVES</a:t>
            </a:r>
            <a:br>
              <a:rPr lang="en-US" sz="3600" b="1" dirty="0">
                <a:latin typeface="Algerian" panose="04020705040A02060702" pitchFamily="82" charset="0"/>
              </a:rPr>
            </a:br>
            <a:endParaRPr lang="en-IN" sz="36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E335C579-7930-457D-89A3-27611D557FB6}"/>
              </a:ext>
            </a:extLst>
          </p:cNvPr>
          <p:cNvSpPr>
            <a:spLocks noGrp="1"/>
          </p:cNvSpPr>
          <p:nvPr>
            <p:ph idx="1"/>
          </p:nvPr>
        </p:nvSpPr>
        <p:spPr/>
        <p:txBody>
          <a:bodyPr>
            <a:normAutofit/>
          </a:bodyPr>
          <a:lstStyle/>
          <a:p>
            <a:pPr marL="0" indent="0" algn="just">
              <a:buNone/>
            </a:pPr>
            <a:r>
              <a:rPr lang="en-US" sz="2800" dirty="0">
                <a:latin typeface="Calibri" panose="020F0502020204030204" pitchFamily="34" charset="0"/>
                <a:cs typeface="Calibri" panose="020F0502020204030204" pitchFamily="34" charset="0"/>
              </a:rPr>
              <a:t>Through this course we learnt about:-</a:t>
            </a:r>
          </a:p>
          <a:p>
            <a:pPr marL="285750" indent="-285750" algn="just"/>
            <a:r>
              <a:rPr lang="en-US" sz="2800" dirty="0">
                <a:latin typeface="Calibri" panose="020F0502020204030204" pitchFamily="34" charset="0"/>
                <a:cs typeface="Calibri" panose="020F0502020204030204" pitchFamily="34" charset="0"/>
              </a:rPr>
              <a:t>How to use java as backend</a:t>
            </a:r>
          </a:p>
          <a:p>
            <a:pPr marL="285750" indent="-285750" algn="just"/>
            <a:r>
              <a:rPr lang="en-US" sz="2800" dirty="0">
                <a:latin typeface="Calibri" panose="020F0502020204030204" pitchFamily="34" charset="0"/>
                <a:cs typeface="Calibri" panose="020F0502020204030204" pitchFamily="34" charset="0"/>
              </a:rPr>
              <a:t>What is servlet</a:t>
            </a:r>
          </a:p>
          <a:p>
            <a:pPr marL="285750" indent="-285750" algn="just"/>
            <a:r>
              <a:rPr lang="en-US" sz="2800" dirty="0">
                <a:latin typeface="Calibri" panose="020F0502020204030204" pitchFamily="34" charset="0"/>
                <a:cs typeface="Calibri" panose="020F0502020204030204" pitchFamily="34" charset="0"/>
              </a:rPr>
              <a:t>How it works</a:t>
            </a:r>
          </a:p>
          <a:p>
            <a:pPr marL="285750" indent="-285750" algn="just"/>
            <a:r>
              <a:rPr lang="en-US" sz="2800" dirty="0">
                <a:latin typeface="Calibri" panose="020F0502020204030204" pitchFamily="34" charset="0"/>
                <a:cs typeface="Calibri" panose="020F0502020204030204" pitchFamily="34" charset="0"/>
              </a:rPr>
              <a:t>server-client </a:t>
            </a:r>
            <a:endParaRPr lang="en-US"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3</a:t>
            </a:fld>
            <a:endParaRPr lang="en-IN"/>
          </a:p>
        </p:txBody>
      </p:sp>
      <p:pic>
        <p:nvPicPr>
          <p:cNvPr id="6" name="Picture 5" descr="Auton"/>
          <p:cNvPicPr/>
          <p:nvPr/>
        </p:nvPicPr>
        <p:blipFill>
          <a:blip r:embed="rId2" cstate="print"/>
          <a:srcRect/>
          <a:stretch>
            <a:fillRect/>
          </a:stretch>
        </p:blipFill>
        <p:spPr bwMode="auto">
          <a:xfrm>
            <a:off x="9235823" y="362607"/>
            <a:ext cx="2556784" cy="882650"/>
          </a:xfrm>
          <a:prstGeom prst="rect">
            <a:avLst/>
          </a:prstGeom>
          <a:noFill/>
          <a:ln w="9525">
            <a:noFill/>
            <a:miter lim="800000"/>
            <a:headEnd/>
            <a:tailEnd/>
          </a:ln>
        </p:spPr>
      </p:pic>
    </p:spTree>
    <p:extLst>
      <p:ext uri="{BB962C8B-B14F-4D97-AF65-F5344CB8AC3E}">
        <p14:creationId xmlns:p14="http://schemas.microsoft.com/office/powerpoint/2010/main" val="381905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799C-D818-4C5B-82A9-128D28FA687F}"/>
              </a:ext>
            </a:extLst>
          </p:cNvPr>
          <p:cNvSpPr>
            <a:spLocks noGrp="1"/>
          </p:cNvSpPr>
          <p:nvPr>
            <p:ph type="title"/>
          </p:nvPr>
        </p:nvSpPr>
        <p:spPr/>
        <p:txBody>
          <a:bodyPr>
            <a:normAutofit/>
          </a:bodyPr>
          <a:lstStyle/>
          <a:p>
            <a:pPr algn="ctr"/>
            <a:r>
              <a:rPr lang="en-US" sz="3600" b="1" dirty="0">
                <a:latin typeface="Algerian" panose="04020705040A02060702" pitchFamily="82" charset="0"/>
              </a:rPr>
              <a:t>CONTENTS OF THE PROGRAM</a:t>
            </a:r>
          </a:p>
        </p:txBody>
      </p:sp>
      <p:sp>
        <p:nvSpPr>
          <p:cNvPr id="3" name="Content Placeholder 2">
            <a:extLst>
              <a:ext uri="{FF2B5EF4-FFF2-40B4-BE49-F238E27FC236}">
                <a16:creationId xmlns:a16="http://schemas.microsoft.com/office/drawing/2014/main" id="{F2C33B27-0E90-4884-9810-450365C059D7}"/>
              </a:ext>
            </a:extLst>
          </p:cNvPr>
          <p:cNvSpPr>
            <a:spLocks noGrp="1"/>
          </p:cNvSpPr>
          <p:nvPr>
            <p:ph idx="1"/>
          </p:nvPr>
        </p:nvSpPr>
        <p:spPr>
          <a:xfrm>
            <a:off x="838199" y="1825625"/>
            <a:ext cx="10244959" cy="4351338"/>
          </a:xfrm>
        </p:spPr>
        <p:txBody>
          <a:bodyPr>
            <a:normAutofit/>
          </a:bodyPr>
          <a:lstStyle/>
          <a:p>
            <a:pPr algn="just"/>
            <a:r>
              <a:rPr lang="en-US" sz="2800" dirty="0">
                <a:latin typeface="Calibri" panose="020F0502020204030204" pitchFamily="34" charset="0"/>
                <a:cs typeface="Calibri" panose="020F0502020204030204" pitchFamily="34" charset="0"/>
              </a:rPr>
              <a:t>Fundamentals of java</a:t>
            </a:r>
          </a:p>
          <a:p>
            <a:pPr algn="just"/>
            <a:r>
              <a:rPr lang="en-US" sz="2800" dirty="0">
                <a:latin typeface="Calibri" panose="020F0502020204030204" pitchFamily="34" charset="0"/>
                <a:cs typeface="Calibri" panose="020F0502020204030204" pitchFamily="34" charset="0"/>
              </a:rPr>
              <a:t>Frameworks of java</a:t>
            </a:r>
          </a:p>
          <a:p>
            <a:pPr algn="just"/>
            <a:r>
              <a:rPr lang="en-US" sz="2800" dirty="0">
                <a:latin typeface="Calibri" panose="020F0502020204030204" pitchFamily="34" charset="0"/>
                <a:cs typeface="Calibri" panose="020F0502020204030204" pitchFamily="34" charset="0"/>
              </a:rPr>
              <a:t>Databases Concepts</a:t>
            </a:r>
          </a:p>
          <a:p>
            <a:pPr algn="just"/>
            <a:r>
              <a:rPr lang="en-US" sz="2800" dirty="0">
                <a:latin typeface="Calibri" panose="020F0502020204030204" pitchFamily="34" charset="0"/>
                <a:cs typeface="Calibri" panose="020F0502020204030204" pitchFamily="34" charset="0"/>
              </a:rPr>
              <a:t>HTML</a:t>
            </a:r>
          </a:p>
          <a:p>
            <a:pPr algn="just"/>
            <a:r>
              <a:rPr lang="en-US" sz="2800" dirty="0">
                <a:latin typeface="Calibri" panose="020F0502020204030204" pitchFamily="34" charset="0"/>
                <a:cs typeface="Calibri" panose="020F0502020204030204" pitchFamily="34" charset="0"/>
              </a:rPr>
              <a:t>CSS</a:t>
            </a:r>
          </a:p>
          <a:p>
            <a:pPr algn="just"/>
            <a:r>
              <a:rPr lang="en-US" sz="2800" dirty="0">
                <a:latin typeface="Calibri" panose="020F0502020204030204" pitchFamily="34" charset="0"/>
                <a:cs typeface="Calibri" panose="020F0502020204030204" pitchFamily="34" charset="0"/>
              </a:rPr>
              <a:t>JavaScript</a:t>
            </a:r>
          </a:p>
          <a:p>
            <a:pPr algn="just"/>
            <a:r>
              <a:rPr lang="en-US" sz="2800" dirty="0">
                <a:latin typeface="Calibri" panose="020F0502020204030204" pitchFamily="34" charset="0"/>
                <a:cs typeface="Calibri" panose="020F0502020204030204" pitchFamily="34" charset="0"/>
              </a:rPr>
              <a:t>Servlets</a:t>
            </a:r>
          </a:p>
          <a:p>
            <a:pPr algn="just"/>
            <a:endParaRPr lang="en-US" sz="2800" dirty="0">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1C55FAF0-B2DD-4FAE-AA69-9CD7EDBD7A17}" type="slidenum">
              <a:rPr lang="en-IN" smtClean="0"/>
              <a:pPr/>
              <a:t>4</a:t>
            </a:fld>
            <a:endParaRPr lang="en-IN"/>
          </a:p>
        </p:txBody>
      </p:sp>
      <p:pic>
        <p:nvPicPr>
          <p:cNvPr id="7" name="Picture 6">
            <a:extLst>
              <a:ext uri="{FF2B5EF4-FFF2-40B4-BE49-F238E27FC236}">
                <a16:creationId xmlns:a16="http://schemas.microsoft.com/office/drawing/2014/main" id="{B4E193BB-113D-4F6C-BF89-BC9F70381A4D}"/>
              </a:ext>
            </a:extLst>
          </p:cNvPr>
          <p:cNvPicPr>
            <a:picLocks noChangeAspect="1"/>
          </p:cNvPicPr>
          <p:nvPr/>
        </p:nvPicPr>
        <p:blipFill>
          <a:blip r:embed="rId2"/>
          <a:stretch>
            <a:fillRect/>
          </a:stretch>
        </p:blipFill>
        <p:spPr>
          <a:xfrm>
            <a:off x="9546796" y="313918"/>
            <a:ext cx="2298391" cy="591363"/>
          </a:xfrm>
          <a:prstGeom prst="rect">
            <a:avLst/>
          </a:prstGeom>
        </p:spPr>
      </p:pic>
    </p:spTree>
    <p:extLst>
      <p:ext uri="{BB962C8B-B14F-4D97-AF65-F5344CB8AC3E}">
        <p14:creationId xmlns:p14="http://schemas.microsoft.com/office/powerpoint/2010/main" val="2522069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DB22-C467-4334-9DE2-2472D6970F61}"/>
              </a:ext>
            </a:extLst>
          </p:cNvPr>
          <p:cNvSpPr>
            <a:spLocks noGrp="1"/>
          </p:cNvSpPr>
          <p:nvPr>
            <p:ph type="title"/>
          </p:nvPr>
        </p:nvSpPr>
        <p:spPr/>
        <p:txBody>
          <a:bodyPr/>
          <a:lstStyle/>
          <a:p>
            <a:pPr algn="ctr"/>
            <a:r>
              <a:rPr lang="en-US" sz="3600" b="1" dirty="0">
                <a:latin typeface="Algerian" panose="04020705040A02060702" pitchFamily="82" charset="0"/>
              </a:rPr>
              <a:t>METHODOLOGY</a:t>
            </a:r>
            <a:br>
              <a:rPr lang="en-US" sz="3600" b="1" dirty="0"/>
            </a:br>
            <a:endParaRPr lang="en-IN" sz="3600" b="1" dirty="0"/>
          </a:p>
        </p:txBody>
      </p:sp>
      <p:sp>
        <p:nvSpPr>
          <p:cNvPr id="3" name="Content Placeholder 2">
            <a:extLst>
              <a:ext uri="{FF2B5EF4-FFF2-40B4-BE49-F238E27FC236}">
                <a16:creationId xmlns:a16="http://schemas.microsoft.com/office/drawing/2014/main" id="{5E53866C-8934-4C6C-AD0E-40E07EC3EB17}"/>
              </a:ext>
            </a:extLst>
          </p:cNvPr>
          <p:cNvSpPr>
            <a:spLocks noGrp="1"/>
          </p:cNvSpPr>
          <p:nvPr>
            <p:ph idx="1"/>
          </p:nvPr>
        </p:nvSpPr>
        <p:spPr>
          <a:xfrm>
            <a:off x="677334" y="1795464"/>
            <a:ext cx="8596668" cy="4245899"/>
          </a:xfrm>
        </p:spPr>
        <p:txBody>
          <a:bodyPr>
            <a:normAutofit/>
          </a:bodyPr>
          <a:lstStyle/>
          <a:p>
            <a:pPr algn="just"/>
            <a:r>
              <a:rPr lang="en-US" dirty="0"/>
              <a:t>We have completed our internship in online mode.</a:t>
            </a:r>
          </a:p>
          <a:p>
            <a:pPr algn="just"/>
            <a:r>
              <a:rPr lang="en-US" dirty="0"/>
              <a:t>In every day we have two class one for Concepts and one for Practical.</a:t>
            </a:r>
          </a:p>
          <a:p>
            <a:pPr algn="just"/>
            <a:r>
              <a:rPr lang="en-US" dirty="0"/>
              <a:t>We have clear all the concepts and done Assignments which were from all the concepts mention below: </a:t>
            </a:r>
          </a:p>
          <a:p>
            <a:pPr lvl="1" algn="just">
              <a:buFont typeface="Wingdings" panose="05000000000000000000" pitchFamily="2" charset="2"/>
              <a:buChar char="§"/>
            </a:pPr>
            <a:r>
              <a:rPr lang="en-IN" dirty="0"/>
              <a:t>Java</a:t>
            </a:r>
          </a:p>
          <a:p>
            <a:pPr lvl="1" algn="just">
              <a:buFont typeface="Wingdings" panose="05000000000000000000" pitchFamily="2" charset="2"/>
              <a:buChar char="§"/>
            </a:pPr>
            <a:r>
              <a:rPr lang="en-IN" dirty="0"/>
              <a:t>MySQL</a:t>
            </a:r>
          </a:p>
          <a:p>
            <a:pPr lvl="1" algn="just">
              <a:buFont typeface="Wingdings" panose="05000000000000000000" pitchFamily="2" charset="2"/>
              <a:buChar char="§"/>
            </a:pPr>
            <a:r>
              <a:rPr lang="en-IN" dirty="0"/>
              <a:t>JDBC</a:t>
            </a:r>
          </a:p>
          <a:p>
            <a:pPr lvl="1" algn="just">
              <a:buFont typeface="Wingdings" panose="05000000000000000000" pitchFamily="2" charset="2"/>
              <a:buChar char="§"/>
            </a:pPr>
            <a:r>
              <a:rPr lang="en-IN" dirty="0"/>
              <a:t>Web(HTML,CSS,JS)</a:t>
            </a:r>
          </a:p>
          <a:p>
            <a:pPr lvl="1" algn="just">
              <a:buFont typeface="Wingdings" panose="05000000000000000000" pitchFamily="2" charset="2"/>
              <a:buChar char="§"/>
            </a:pPr>
            <a:r>
              <a:rPr lang="en-IN" dirty="0"/>
              <a:t>Server(Tomcat v10)</a:t>
            </a:r>
          </a:p>
          <a:p>
            <a:pPr lvl="1" algn="just">
              <a:buFont typeface="Wingdings" panose="05000000000000000000" pitchFamily="2" charset="2"/>
              <a:buChar char="§"/>
            </a:pPr>
            <a:r>
              <a:rPr lang="en-IN" dirty="0"/>
              <a:t>Servlet(</a:t>
            </a:r>
            <a:r>
              <a:rPr lang="en-IN" dirty="0" err="1"/>
              <a:t>jakarta</a:t>
            </a:r>
            <a:r>
              <a:rPr lang="en-IN" dirty="0"/>
              <a:t>)</a:t>
            </a:r>
            <a:endParaRPr lang="en-US" dirty="0"/>
          </a:p>
        </p:txBody>
      </p:sp>
      <p:sp>
        <p:nvSpPr>
          <p:cNvPr id="5" name="Slide Number Placeholder 4"/>
          <p:cNvSpPr>
            <a:spLocks noGrp="1"/>
          </p:cNvSpPr>
          <p:nvPr>
            <p:ph type="sldNum" sz="quarter" idx="12"/>
          </p:nvPr>
        </p:nvSpPr>
        <p:spPr/>
        <p:txBody>
          <a:bodyPr/>
          <a:lstStyle/>
          <a:p>
            <a:fld id="{1C55FAF0-B2DD-4FAE-AA69-9CD7EDBD7A17}" type="slidenum">
              <a:rPr lang="en-IN" smtClean="0"/>
              <a:pPr/>
              <a:t>5</a:t>
            </a:fld>
            <a:endParaRPr lang="en-IN"/>
          </a:p>
        </p:txBody>
      </p:sp>
      <p:pic>
        <p:nvPicPr>
          <p:cNvPr id="6" name="Picture 5" descr="Auton"/>
          <p:cNvPicPr/>
          <p:nvPr/>
        </p:nvPicPr>
        <p:blipFill>
          <a:blip r:embed="rId2" cstate="print"/>
          <a:srcRect/>
          <a:stretch>
            <a:fillRect/>
          </a:stretch>
        </p:blipFill>
        <p:spPr bwMode="auto">
          <a:xfrm>
            <a:off x="9015105" y="441653"/>
            <a:ext cx="2667143" cy="866885"/>
          </a:xfrm>
          <a:prstGeom prst="rect">
            <a:avLst/>
          </a:prstGeom>
          <a:noFill/>
          <a:ln w="9525">
            <a:noFill/>
            <a:miter lim="800000"/>
            <a:headEnd/>
            <a:tailEnd/>
          </a:ln>
        </p:spPr>
      </p:pic>
    </p:spTree>
    <p:extLst>
      <p:ext uri="{BB962C8B-B14F-4D97-AF65-F5344CB8AC3E}">
        <p14:creationId xmlns:p14="http://schemas.microsoft.com/office/powerpoint/2010/main" val="2822489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FF04-3144-49EF-B47B-8C330E39ECBC}"/>
              </a:ext>
            </a:extLst>
          </p:cNvPr>
          <p:cNvSpPr>
            <a:spLocks noGrp="1"/>
          </p:cNvSpPr>
          <p:nvPr>
            <p:ph type="title"/>
          </p:nvPr>
        </p:nvSpPr>
        <p:spPr/>
        <p:txBody>
          <a:bodyPr/>
          <a:lstStyle/>
          <a:p>
            <a:r>
              <a:rPr lang="en-US" dirty="0"/>
              <a:t>Projects Done</a:t>
            </a:r>
            <a:endParaRPr lang="en-IN" dirty="0"/>
          </a:p>
        </p:txBody>
      </p:sp>
      <p:sp>
        <p:nvSpPr>
          <p:cNvPr id="3" name="Content Placeholder 2">
            <a:extLst>
              <a:ext uri="{FF2B5EF4-FFF2-40B4-BE49-F238E27FC236}">
                <a16:creationId xmlns:a16="http://schemas.microsoft.com/office/drawing/2014/main" id="{8338F330-65BC-481F-9CC9-26B91F434B39}"/>
              </a:ext>
            </a:extLst>
          </p:cNvPr>
          <p:cNvSpPr>
            <a:spLocks noGrp="1"/>
          </p:cNvSpPr>
          <p:nvPr>
            <p:ph idx="1"/>
          </p:nvPr>
        </p:nvSpPr>
        <p:spPr/>
        <p:txBody>
          <a:bodyPr/>
          <a:lstStyle/>
          <a:p>
            <a:r>
              <a:rPr lang="en-US" dirty="0"/>
              <a:t>We have Done one Student Portal Project.</a:t>
            </a:r>
          </a:p>
          <a:p>
            <a:r>
              <a:rPr lang="en-US" dirty="0"/>
              <a:t>In which we use all the technology and make Dynamic web Pages.</a:t>
            </a:r>
          </a:p>
          <a:p>
            <a:r>
              <a:rPr lang="en-US" dirty="0"/>
              <a:t>Where student can register,</a:t>
            </a:r>
          </a:p>
          <a:p>
            <a:r>
              <a:rPr lang="en-US" dirty="0"/>
              <a:t>And Login to our website,</a:t>
            </a:r>
          </a:p>
          <a:p>
            <a:r>
              <a:rPr lang="en-US" dirty="0"/>
              <a:t>So we validate and Authenticate the user,</a:t>
            </a:r>
          </a:p>
          <a:p>
            <a:r>
              <a:rPr lang="en-US" dirty="0"/>
              <a:t>Based on our Database,</a:t>
            </a:r>
          </a:p>
          <a:p>
            <a:r>
              <a:rPr lang="en-US" dirty="0"/>
              <a:t>And allow access to all details of Students present in Database.</a:t>
            </a:r>
          </a:p>
          <a:p>
            <a:endParaRPr lang="en-IN" dirty="0"/>
          </a:p>
        </p:txBody>
      </p:sp>
      <p:sp>
        <p:nvSpPr>
          <p:cNvPr id="4" name="Slide Number Placeholder 3">
            <a:extLst>
              <a:ext uri="{FF2B5EF4-FFF2-40B4-BE49-F238E27FC236}">
                <a16:creationId xmlns:a16="http://schemas.microsoft.com/office/drawing/2014/main" id="{7150F878-571E-4477-94C0-EE0C02F91F6F}"/>
              </a:ext>
            </a:extLst>
          </p:cNvPr>
          <p:cNvSpPr>
            <a:spLocks noGrp="1"/>
          </p:cNvSpPr>
          <p:nvPr>
            <p:ph type="sldNum" sz="quarter" idx="12"/>
          </p:nvPr>
        </p:nvSpPr>
        <p:spPr/>
        <p:txBody>
          <a:bodyPr/>
          <a:lstStyle/>
          <a:p>
            <a:fld id="{1C55FAF0-B2DD-4FAE-AA69-9CD7EDBD7A17}" type="slidenum">
              <a:rPr lang="en-IN" smtClean="0"/>
              <a:pPr/>
              <a:t>6</a:t>
            </a:fld>
            <a:endParaRPr lang="en-IN"/>
          </a:p>
        </p:txBody>
      </p:sp>
    </p:spTree>
    <p:extLst>
      <p:ext uri="{BB962C8B-B14F-4D97-AF65-F5344CB8AC3E}">
        <p14:creationId xmlns:p14="http://schemas.microsoft.com/office/powerpoint/2010/main" val="100511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6EF69-03AE-4EB4-B04F-E02E44EA2D84}"/>
              </a:ext>
            </a:extLst>
          </p:cNvPr>
          <p:cNvSpPr>
            <a:spLocks noGrp="1"/>
          </p:cNvSpPr>
          <p:nvPr>
            <p:ph type="title"/>
          </p:nvPr>
        </p:nvSpPr>
        <p:spPr/>
        <p:txBody>
          <a:bodyPr>
            <a:normAutofit/>
          </a:bodyPr>
          <a:lstStyle/>
          <a:p>
            <a:pPr algn="ctr"/>
            <a:r>
              <a:rPr lang="en-US" sz="3600" b="1" dirty="0">
                <a:latin typeface="Algerian" panose="04020705040A02060702" pitchFamily="82" charset="0"/>
              </a:rPr>
              <a:t>CONCLUSION</a:t>
            </a:r>
          </a:p>
        </p:txBody>
      </p:sp>
      <p:pic>
        <p:nvPicPr>
          <p:cNvPr id="9" name="Content Placeholder 8" descr="Auton"/>
          <p:cNvPicPr>
            <a:picLocks noGrp="1"/>
          </p:cNvPicPr>
          <p:nvPr>
            <p:ph idx="1"/>
          </p:nvPr>
        </p:nvPicPr>
        <p:blipFill>
          <a:blip r:embed="rId2" cstate="print"/>
          <a:srcRect/>
          <a:stretch>
            <a:fillRect/>
          </a:stretch>
        </p:blipFill>
        <p:spPr bwMode="auto">
          <a:xfrm>
            <a:off x="9515159" y="331077"/>
            <a:ext cx="2298469" cy="588418"/>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1C55FAF0-B2DD-4FAE-AA69-9CD7EDBD7A17}" type="slidenum">
              <a:rPr lang="en-IN" smtClean="0"/>
              <a:pPr/>
              <a:t>7</a:t>
            </a:fld>
            <a:endParaRPr lang="en-IN" dirty="0"/>
          </a:p>
        </p:txBody>
      </p:sp>
      <p:sp>
        <p:nvSpPr>
          <p:cNvPr id="10" name="Rectangle 9"/>
          <p:cNvSpPr/>
          <p:nvPr/>
        </p:nvSpPr>
        <p:spPr>
          <a:xfrm>
            <a:off x="1007706" y="1667781"/>
            <a:ext cx="8790635" cy="3549305"/>
          </a:xfrm>
          <a:prstGeom prst="rect">
            <a:avLst/>
          </a:prstGeom>
        </p:spPr>
        <p:txBody>
          <a:bodyPr wrap="square">
            <a:spAutoFit/>
          </a:bodyPr>
          <a:lstStyle/>
          <a:p>
            <a:pPr indent="274320">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We have learnt the Advanced java.</a:t>
            </a:r>
          </a:p>
          <a:p>
            <a:pPr indent="274320">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We have also learnt Collection Framework of  java.</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74320">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We have the knowledge of Database and JDBC.</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74320">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Know to make Website using (HTML,CSS,JS).</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a:p>
            <a:pPr indent="274320">
              <a:lnSpc>
                <a:spcPct val="115000"/>
              </a:lnSpc>
              <a:spcAft>
                <a:spcPts val="1000"/>
              </a:spcAf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We learnt how to send request from client to server and do calculations and send result on web page.</a:t>
            </a:r>
            <a:endParaRPr lang="en-IN"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67126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5428</TotalTime>
  <Words>363</Words>
  <Application>Microsoft Office PowerPoint</Application>
  <PresentationFormat>Widescreen</PresentationFormat>
  <Paragraphs>56</Paragraphs>
  <Slides>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Algerian</vt:lpstr>
      <vt:lpstr>Arial</vt:lpstr>
      <vt:lpstr>Calibri</vt:lpstr>
      <vt:lpstr>Google Sans</vt:lpstr>
      <vt:lpstr>Times New Roman</vt:lpstr>
      <vt:lpstr>Trebuchet MS</vt:lpstr>
      <vt:lpstr>Wingdings</vt:lpstr>
      <vt:lpstr>Wingdings 3</vt:lpstr>
      <vt:lpstr>Facet</vt:lpstr>
      <vt:lpstr>Adv. JAVA Programming and web apps Internship Program by Syllogistek  </vt:lpstr>
      <vt:lpstr>INTRODUCTION</vt:lpstr>
      <vt:lpstr>OBJECTIVES </vt:lpstr>
      <vt:lpstr>CONTENTS OF THE PROGRAM</vt:lpstr>
      <vt:lpstr>METHODOLOGY </vt:lpstr>
      <vt:lpstr>Projects Done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SIMULATION OF CIRCULAR MICROSTRIP PATCH ANTENNA FOR 5G APPLICATIONS</dc:title>
  <dc:creator>Ninaad Patnaik</dc:creator>
  <cp:lastModifiedBy>Yogesh Kumar Sahoo</cp:lastModifiedBy>
  <cp:revision>137</cp:revision>
  <dcterms:created xsi:type="dcterms:W3CDTF">2019-09-07T06:09:33Z</dcterms:created>
  <dcterms:modified xsi:type="dcterms:W3CDTF">2022-11-29T18:35:18Z</dcterms:modified>
</cp:coreProperties>
</file>