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71" r:id="rId4"/>
    <p:sldId id="258" r:id="rId5"/>
    <p:sldId id="259" r:id="rId6"/>
    <p:sldId id="260" r:id="rId7"/>
    <p:sldId id="266" r:id="rId8"/>
    <p:sldId id="262" r:id="rId9"/>
    <p:sldId id="263" r:id="rId10"/>
    <p:sldId id="264" r:id="rId11"/>
    <p:sldId id="265" r:id="rId12"/>
    <p:sldId id="267" r:id="rId13"/>
    <p:sldId id="270" r:id="rId14"/>
    <p:sldId id="269"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74" r:id="rId28"/>
    <p:sldId id="299" r:id="rId29"/>
    <p:sldId id="276" r:id="rId30"/>
    <p:sldId id="277" r:id="rId31"/>
    <p:sldId id="278" r:id="rId32"/>
    <p:sldId id="279" r:id="rId33"/>
    <p:sldId id="280" r:id="rId34"/>
    <p:sldId id="281" r:id="rId35"/>
    <p:sldId id="282" r:id="rId36"/>
    <p:sldId id="300" r:id="rId37"/>
    <p:sldId id="285" r:id="rId38"/>
    <p:sldId id="286"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50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F03A6-F85C-4848-972F-D67D6CB67D29}" type="datetimeFigureOut">
              <a:rPr lang="ru-RU" smtClean="0"/>
              <a:t>23.11.2015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5E0E-AD93-4946-A1D0-7C5DA33B689D}" type="slidenum">
              <a:rPr lang="ru-RU" smtClean="0"/>
              <a:t>‹#›</a:t>
            </a:fld>
            <a:endParaRPr lang="ru-RU"/>
          </a:p>
        </p:txBody>
      </p:sp>
    </p:spTree>
    <p:extLst>
      <p:ext uri="{BB962C8B-B14F-4D97-AF65-F5344CB8AC3E}">
        <p14:creationId xmlns:p14="http://schemas.microsoft.com/office/powerpoint/2010/main" val="276753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652162" name="Rectangle 2"/>
          <p:cNvSpPr>
            <a:spLocks noGrp="1" noRot="1" noChangeAspect="1" noChangeArrowheads="1" noTextEdit="1"/>
          </p:cNvSpPr>
          <p:nvPr>
            <p:ph type="sldImg"/>
          </p:nvPr>
        </p:nvSpPr>
        <p:spPr>
          <a:xfrm>
            <a:off x="719138" y="444500"/>
            <a:ext cx="5473700" cy="4106863"/>
          </a:xfrm>
          <a:ln/>
        </p:spPr>
      </p:sp>
      <p:sp>
        <p:nvSpPr>
          <p:cNvPr id="2652163" name="Rectangle 3"/>
          <p:cNvSpPr>
            <a:spLocks noGrp="1" noChangeAspect="1" noChangeArrowheads="1"/>
          </p:cNvSpPr>
          <p:nvPr>
            <p:ph type="body" idx="1"/>
          </p:nvPr>
        </p:nvSpPr>
        <p:spPr>
          <a:xfrm>
            <a:off x="469003" y="4664128"/>
            <a:ext cx="5944842" cy="4273758"/>
          </a:xfrm>
        </p:spPr>
        <p:txBody>
          <a:bodyPr/>
          <a:lstStyle/>
          <a:p>
            <a:r>
              <a:rPr lang="en-US" altLang="ru-RU"/>
              <a:t>A </a:t>
            </a:r>
            <a:r>
              <a:rPr lang="en-US" altLang="ru-RU" b="1">
                <a:solidFill>
                  <a:srgbClr val="0000FF"/>
                </a:solidFill>
              </a:rPr>
              <a:t>Backup</a:t>
            </a:r>
            <a:r>
              <a:rPr lang="en-US" altLang="ru-RU"/>
              <a:t> is a copy of the online data that resides on primary storage. The backup copy is created and retained for the sole purpose of recovering deleted, broken, or corrupted data on the primary disk.</a:t>
            </a:r>
          </a:p>
          <a:p>
            <a:r>
              <a:rPr lang="pt-BR" altLang="ru-RU"/>
              <a:t>The backup copy is usually retained over a period of time, depending on the type of the data, and on the type of backup. There are three derivatives for backup: disaster recovery, Archival, and operational backup.  We will review them in more detail, on the next slide.</a:t>
            </a:r>
          </a:p>
          <a:p>
            <a:r>
              <a:rPr lang="en-US" altLang="ru-RU"/>
              <a:t>The data that is backed up may be on such media as disk or tape, depending on the backup derivative the customer is targeting. For example, backing up to disk may be more efficient than tape in operational backup environments.</a:t>
            </a:r>
          </a:p>
          <a:p>
            <a:endParaRPr lang="en-US"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883586" name="Rectangle 2"/>
          <p:cNvSpPr>
            <a:spLocks noGrp="1" noRot="1" noChangeAspect="1" noChangeArrowheads="1" noTextEdit="1"/>
          </p:cNvSpPr>
          <p:nvPr>
            <p:ph type="sldImg"/>
          </p:nvPr>
        </p:nvSpPr>
        <p:spPr>
          <a:ln/>
        </p:spPr>
      </p:sp>
      <p:sp>
        <p:nvSpPr>
          <p:cNvPr id="2883587" name="Rectangle 3"/>
          <p:cNvSpPr>
            <a:spLocks noGrp="1" noChangeAspect="1" noChangeArrowheads="1"/>
          </p:cNvSpPr>
          <p:nvPr>
            <p:ph type="body" idx="1"/>
          </p:nvPr>
        </p:nvSpPr>
        <p:spPr/>
        <p:txBody>
          <a:bodyPr/>
          <a:lstStyle/>
          <a:p>
            <a:pPr marL="224325" indent="-224325"/>
            <a:r>
              <a:rPr lang="en-US" altLang="ru-RU"/>
              <a:t>The following is an example of cumulative backup and restore:</a:t>
            </a:r>
          </a:p>
          <a:p>
            <a:pPr marL="224325" indent="-224325">
              <a:buFontTx/>
              <a:buAutoNum type="arabicPeriod"/>
            </a:pPr>
            <a:r>
              <a:rPr lang="en-US" altLang="ru-RU"/>
              <a:t>A full backup of the data is taken on Monday evening.  Each day after that, a cumulative backup is taken.  These cumulative backups backup ALL FILES that have changed since the LAST FULL BACKUP.</a:t>
            </a:r>
          </a:p>
          <a:p>
            <a:pPr marL="224325" indent="-224325">
              <a:buFontTx/>
              <a:buAutoNum type="arabicPeriod"/>
            </a:pPr>
            <a:r>
              <a:rPr lang="en-US" altLang="ru-RU"/>
              <a:t>On Tuesday, File 4 is added.  Since File 4 is a new file that has been added since the last full backup, it will be backed up Tuesday evening.</a:t>
            </a:r>
          </a:p>
          <a:p>
            <a:pPr marL="224325" indent="-224325">
              <a:buFontTx/>
              <a:buAutoNum type="arabicPeriod"/>
            </a:pPr>
            <a:r>
              <a:rPr lang="en-US" altLang="ru-RU"/>
              <a:t>On Wednesday, File 5 is added.  Now, since both File 4 and File 5 are files that have been added or changed since the last full backup, both files will be backed up Wednesday evening. </a:t>
            </a:r>
          </a:p>
          <a:p>
            <a:pPr marL="224325" indent="-224325">
              <a:buFontTx/>
              <a:buAutoNum type="arabicPeriod"/>
            </a:pPr>
            <a:r>
              <a:rPr lang="en-US" altLang="ru-RU"/>
              <a:t>On Thursday, File 6 is added.  Again, File 4, File 5, and File 6 are files that have been added or changed since the last full backup; all three files will be backed up Thursday evening.</a:t>
            </a:r>
          </a:p>
          <a:p>
            <a:pPr marL="224325" indent="-224325">
              <a:buFontTx/>
              <a:buAutoNum type="arabicPeriod"/>
            </a:pPr>
            <a:r>
              <a:rPr lang="en-US" altLang="ru-RU"/>
              <a:t>On Friday morning, there is a corruption of the data, so the data must be restored from tape. </a:t>
            </a:r>
          </a:p>
          <a:p>
            <a:pPr marL="336488" lvl="1" indent="-224325">
              <a:buFontTx/>
              <a:buAutoNum type="alphaLcPeriod"/>
            </a:pPr>
            <a:r>
              <a:rPr lang="en-US" altLang="ru-RU"/>
              <a:t>The first step is to restore the full backup from Monday evening.  </a:t>
            </a:r>
          </a:p>
          <a:p>
            <a:pPr marL="336488" lvl="1" indent="-224325">
              <a:buFontTx/>
              <a:buAutoNum type="alphaLcPeriod"/>
            </a:pPr>
            <a:r>
              <a:rPr lang="en-US" altLang="ru-RU"/>
              <a:t>Then, only the backup from Thursday evening is restored because it contains all the new/changed files from Tuesday, Wednesday, and Thursday.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84188" y="155575"/>
            <a:ext cx="5883275" cy="4411663"/>
          </a:xfrm>
          <a:ln cap="flat"/>
        </p:spPr>
      </p:sp>
      <p:sp>
        <p:nvSpPr>
          <p:cNvPr id="16387" name="Rectangle 3"/>
          <p:cNvSpPr>
            <a:spLocks noGrp="1" noChangeArrowheads="1"/>
          </p:cNvSpPr>
          <p:nvPr>
            <p:ph type="body" idx="1"/>
          </p:nvPr>
        </p:nvSpPr>
        <p:spPr>
          <a:noFill/>
          <a:ln/>
        </p:spPr>
        <p:txBody>
          <a:bodyPr/>
          <a:lstStyle/>
          <a:p>
            <a:r>
              <a:rPr lang="en-US" altLang="ru-RU"/>
              <a:t>Creating a User</a:t>
            </a:r>
          </a:p>
          <a:p>
            <a:pPr lvl="1"/>
            <a:r>
              <a:rPr lang="en-US" altLang="ru-RU"/>
              <a:t>The DBA creates the user by executing the </a:t>
            </a:r>
            <a:r>
              <a:rPr lang="en-US" altLang="ru-RU">
                <a:solidFill>
                  <a:srgbClr val="FC0128"/>
                </a:solidFill>
              </a:rPr>
              <a:t>CREATE USER </a:t>
            </a:r>
            <a:r>
              <a:rPr lang="en-US" altLang="ru-RU"/>
              <a:t>statement. The user does not have any privileges at this point. The DBA can then grant a number of privileges to that user. These privileges determine what the user can do at the database level.</a:t>
            </a:r>
          </a:p>
          <a:p>
            <a:pPr lvl="1"/>
            <a:r>
              <a:rPr lang="en-US" altLang="ru-RU"/>
              <a:t>The slide gives the abridged syntax for creating a user. </a:t>
            </a:r>
          </a:p>
          <a:p>
            <a:pPr lvl="1"/>
            <a:r>
              <a:rPr lang="en-US" altLang="ru-RU"/>
              <a:t>In the syntax:</a:t>
            </a:r>
          </a:p>
          <a:p>
            <a:pPr>
              <a:lnSpc>
                <a:spcPct val="70000"/>
              </a:lnSpc>
            </a:pPr>
            <a:r>
              <a:rPr lang="en-US" altLang="ru-RU">
                <a:latin typeface="Times New Roman" pitchFamily="18" charset="0"/>
              </a:rPr>
              <a:t>	</a:t>
            </a:r>
            <a:r>
              <a:rPr lang="en-US" altLang="ru-RU" b="0" i="1">
                <a:latin typeface="Times New Roman" pitchFamily="18" charset="0"/>
              </a:rPr>
              <a:t>user			</a:t>
            </a:r>
            <a:r>
              <a:rPr lang="en-US" altLang="ru-RU" b="0">
                <a:latin typeface="Times New Roman" pitchFamily="18" charset="0"/>
              </a:rPr>
              <a:t>is the name of the user to be created</a:t>
            </a:r>
          </a:p>
          <a:p>
            <a:pPr>
              <a:lnSpc>
                <a:spcPct val="70000"/>
              </a:lnSpc>
            </a:pPr>
            <a:endParaRPr lang="en-US" altLang="ru-RU" b="0">
              <a:latin typeface="Times New Roman" pitchFamily="18" charset="0"/>
            </a:endParaRPr>
          </a:p>
          <a:p>
            <a:pPr>
              <a:lnSpc>
                <a:spcPct val="70000"/>
              </a:lnSpc>
            </a:pPr>
            <a:r>
              <a:rPr lang="en-US" altLang="ru-RU" b="0">
                <a:latin typeface="Times New Roman" pitchFamily="18" charset="0"/>
              </a:rPr>
              <a:t>	</a:t>
            </a:r>
            <a:r>
              <a:rPr lang="en-US" altLang="ru-RU" b="0" i="1">
                <a:latin typeface="Times New Roman" pitchFamily="18" charset="0"/>
              </a:rPr>
              <a:t>password</a:t>
            </a:r>
            <a:r>
              <a:rPr lang="en-US" altLang="ru-RU" b="0">
                <a:latin typeface="Times New Roman" pitchFamily="18" charset="0"/>
              </a:rPr>
              <a:t>		specifies that the user must log in with this password</a:t>
            </a:r>
          </a:p>
          <a:p>
            <a:pPr lvl="1"/>
            <a:r>
              <a:rPr lang="en-US" altLang="ru-RU"/>
              <a:t>For more information, see</a:t>
            </a:r>
            <a:r>
              <a:rPr lang="en-US" altLang="ru-RU" i="1"/>
              <a:t> </a:t>
            </a:r>
            <a:br>
              <a:rPr lang="en-US" altLang="ru-RU" i="1"/>
            </a:br>
            <a:r>
              <a:rPr lang="en-US" altLang="ru-RU" i="1"/>
              <a:t>Oracle Server SQL Reference, </a:t>
            </a:r>
            <a:r>
              <a:rPr lang="en-US" altLang="ru-RU"/>
              <a:t>Release 8, “GRANT” (System Privileges and Roles) and “CREATE USER.”</a:t>
            </a:r>
          </a:p>
        </p:txBody>
      </p:sp>
      <p:grpSp>
        <p:nvGrpSpPr>
          <p:cNvPr id="16401" name="Group 17"/>
          <p:cNvGrpSpPr>
            <a:grpSpLocks/>
          </p:cNvGrpSpPr>
          <p:nvPr/>
        </p:nvGrpSpPr>
        <p:grpSpPr bwMode="auto">
          <a:xfrm>
            <a:off x="180433" y="6569368"/>
            <a:ext cx="296994" cy="292608"/>
            <a:chOff x="113" y="4131"/>
            <a:chExt cx="186" cy="184"/>
          </a:xfrm>
        </p:grpSpPr>
        <p:sp>
          <p:nvSpPr>
            <p:cNvPr id="16388" name="Freeform 4"/>
            <p:cNvSpPr>
              <a:spLocks/>
            </p:cNvSpPr>
            <p:nvPr/>
          </p:nvSpPr>
          <p:spPr bwMode="auto">
            <a:xfrm>
              <a:off x="113" y="4131"/>
              <a:ext cx="177" cy="177"/>
            </a:xfrm>
            <a:custGeom>
              <a:avLst/>
              <a:gdLst>
                <a:gd name="T0" fmla="*/ 176 w 177"/>
                <a:gd name="T1" fmla="*/ 176 h 177"/>
                <a:gd name="T2" fmla="*/ 176 w 177"/>
                <a:gd name="T3" fmla="*/ 0 h 177"/>
                <a:gd name="T4" fmla="*/ 0 w 177"/>
                <a:gd name="T5" fmla="*/ 0 h 177"/>
                <a:gd name="T6" fmla="*/ 0 w 177"/>
                <a:gd name="T7" fmla="*/ 176 h 177"/>
                <a:gd name="T8" fmla="*/ 176 w 177"/>
                <a:gd name="T9" fmla="*/ 176 h 177"/>
              </a:gdLst>
              <a:ahLst/>
              <a:cxnLst>
                <a:cxn ang="0">
                  <a:pos x="T0" y="T1"/>
                </a:cxn>
                <a:cxn ang="0">
                  <a:pos x="T2" y="T3"/>
                </a:cxn>
                <a:cxn ang="0">
                  <a:pos x="T4" y="T5"/>
                </a:cxn>
                <a:cxn ang="0">
                  <a:pos x="T6" y="T7"/>
                </a:cxn>
                <a:cxn ang="0">
                  <a:pos x="T8" y="T9"/>
                </a:cxn>
              </a:cxnLst>
              <a:rect l="0" t="0" r="r" b="b"/>
              <a:pathLst>
                <a:path w="177" h="177">
                  <a:moveTo>
                    <a:pt x="176" y="176"/>
                  </a:moveTo>
                  <a:lnTo>
                    <a:pt x="176" y="0"/>
                  </a:lnTo>
                  <a:lnTo>
                    <a:pt x="0" y="0"/>
                  </a:lnTo>
                  <a:lnTo>
                    <a:pt x="0" y="176"/>
                  </a:lnTo>
                  <a:lnTo>
                    <a:pt x="176"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89" name="Freeform 5"/>
            <p:cNvSpPr>
              <a:spLocks/>
            </p:cNvSpPr>
            <p:nvPr/>
          </p:nvSpPr>
          <p:spPr bwMode="auto">
            <a:xfrm>
              <a:off x="174" y="4198"/>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0" name="Freeform 6"/>
            <p:cNvSpPr>
              <a:spLocks/>
            </p:cNvSpPr>
            <p:nvPr/>
          </p:nvSpPr>
          <p:spPr bwMode="auto">
            <a:xfrm>
              <a:off x="183" y="4214"/>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1" name="Freeform 7"/>
            <p:cNvSpPr>
              <a:spLocks/>
            </p:cNvSpPr>
            <p:nvPr/>
          </p:nvSpPr>
          <p:spPr bwMode="auto">
            <a:xfrm>
              <a:off x="189" y="4229"/>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2" name="Freeform 8"/>
            <p:cNvSpPr>
              <a:spLocks/>
            </p:cNvSpPr>
            <p:nvPr/>
          </p:nvSpPr>
          <p:spPr bwMode="auto">
            <a:xfrm>
              <a:off x="196" y="4246"/>
              <a:ext cx="71" cy="36"/>
            </a:xfrm>
            <a:custGeom>
              <a:avLst/>
              <a:gdLst>
                <a:gd name="T0" fmla="*/ 70 w 71"/>
                <a:gd name="T1" fmla="*/ 6 h 36"/>
                <a:gd name="T2" fmla="*/ 66 w 71"/>
                <a:gd name="T3" fmla="*/ 0 h 36"/>
                <a:gd name="T4" fmla="*/ 0 w 71"/>
                <a:gd name="T5" fmla="*/ 28 h 36"/>
                <a:gd name="T6" fmla="*/ 3 w 71"/>
                <a:gd name="T7" fmla="*/ 35 h 36"/>
                <a:gd name="T8" fmla="*/ 70 w 71"/>
                <a:gd name="T9" fmla="*/ 6 h 36"/>
              </a:gdLst>
              <a:ahLst/>
              <a:cxnLst>
                <a:cxn ang="0">
                  <a:pos x="T0" y="T1"/>
                </a:cxn>
                <a:cxn ang="0">
                  <a:pos x="T2" y="T3"/>
                </a:cxn>
                <a:cxn ang="0">
                  <a:pos x="T4" y="T5"/>
                </a:cxn>
                <a:cxn ang="0">
                  <a:pos x="T6" y="T7"/>
                </a:cxn>
                <a:cxn ang="0">
                  <a:pos x="T8" y="T9"/>
                </a:cxn>
              </a:cxnLst>
              <a:rect l="0" t="0" r="r" b="b"/>
              <a:pathLst>
                <a:path w="71" h="36">
                  <a:moveTo>
                    <a:pt x="70" y="6"/>
                  </a:moveTo>
                  <a:lnTo>
                    <a:pt x="66" y="0"/>
                  </a:lnTo>
                  <a:lnTo>
                    <a:pt x="0" y="28"/>
                  </a:lnTo>
                  <a:lnTo>
                    <a:pt x="3" y="35"/>
                  </a:lnTo>
                  <a:lnTo>
                    <a:pt x="7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3" name="Freeform 9"/>
            <p:cNvSpPr>
              <a:spLocks/>
            </p:cNvSpPr>
            <p:nvPr/>
          </p:nvSpPr>
          <p:spPr bwMode="auto">
            <a:xfrm>
              <a:off x="204" y="4262"/>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4" name="Freeform 10"/>
            <p:cNvSpPr>
              <a:spLocks/>
            </p:cNvSpPr>
            <p:nvPr/>
          </p:nvSpPr>
          <p:spPr bwMode="auto">
            <a:xfrm>
              <a:off x="134" y="4161"/>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5" name="Freeform 11"/>
            <p:cNvSpPr>
              <a:spLocks/>
            </p:cNvSpPr>
            <p:nvPr/>
          </p:nvSpPr>
          <p:spPr bwMode="auto">
            <a:xfrm>
              <a:off x="117" y="4149"/>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6" name="Freeform 12"/>
            <p:cNvSpPr>
              <a:spLocks/>
            </p:cNvSpPr>
            <p:nvPr/>
          </p:nvSpPr>
          <p:spPr bwMode="auto">
            <a:xfrm>
              <a:off x="244" y="4163"/>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7" name="Freeform 13"/>
            <p:cNvSpPr>
              <a:spLocks/>
            </p:cNvSpPr>
            <p:nvPr/>
          </p:nvSpPr>
          <p:spPr bwMode="auto">
            <a:xfrm>
              <a:off x="134" y="4208"/>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8" name="Freeform 14"/>
            <p:cNvSpPr>
              <a:spLocks/>
            </p:cNvSpPr>
            <p:nvPr/>
          </p:nvSpPr>
          <p:spPr bwMode="auto">
            <a:xfrm>
              <a:off x="113" y="4200"/>
              <a:ext cx="58" cy="115"/>
            </a:xfrm>
            <a:custGeom>
              <a:avLst/>
              <a:gdLst>
                <a:gd name="T0" fmla="*/ 50 w 58"/>
                <a:gd name="T1" fmla="*/ 114 h 115"/>
                <a:gd name="T2" fmla="*/ 57 w 58"/>
                <a:gd name="T3" fmla="*/ 111 h 115"/>
                <a:gd name="T4" fmla="*/ 5 w 58"/>
                <a:gd name="T5" fmla="*/ 0 h 115"/>
                <a:gd name="T6" fmla="*/ 0 w 58"/>
                <a:gd name="T7" fmla="*/ 2 h 115"/>
                <a:gd name="T8" fmla="*/ 50 w 58"/>
                <a:gd name="T9" fmla="*/ 114 h 115"/>
              </a:gdLst>
              <a:ahLst/>
              <a:cxnLst>
                <a:cxn ang="0">
                  <a:pos x="T0" y="T1"/>
                </a:cxn>
                <a:cxn ang="0">
                  <a:pos x="T2" y="T3"/>
                </a:cxn>
                <a:cxn ang="0">
                  <a:pos x="T4" y="T5"/>
                </a:cxn>
                <a:cxn ang="0">
                  <a:pos x="T6" y="T7"/>
                </a:cxn>
                <a:cxn ang="0">
                  <a:pos x="T8" y="T9"/>
                </a:cxn>
              </a:cxnLst>
              <a:rect l="0" t="0" r="r" b="b"/>
              <a:pathLst>
                <a:path w="58" h="115">
                  <a:moveTo>
                    <a:pt x="50" y="114"/>
                  </a:moveTo>
                  <a:lnTo>
                    <a:pt x="57" y="111"/>
                  </a:lnTo>
                  <a:lnTo>
                    <a:pt x="5" y="0"/>
                  </a:lnTo>
                  <a:lnTo>
                    <a:pt x="0" y="2"/>
                  </a:lnTo>
                  <a:lnTo>
                    <a:pt x="50"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99" name="Freeform 15"/>
            <p:cNvSpPr>
              <a:spLocks/>
            </p:cNvSpPr>
            <p:nvPr/>
          </p:nvSpPr>
          <p:spPr bwMode="auto">
            <a:xfrm>
              <a:off x="116" y="4200"/>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400" name="Freeform 16"/>
            <p:cNvSpPr>
              <a:spLocks/>
            </p:cNvSpPr>
            <p:nvPr/>
          </p:nvSpPr>
          <p:spPr bwMode="auto">
            <a:xfrm>
              <a:off x="224" y="4156"/>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tLang="ru-RU">
                <a:latin typeface="Helvetica" charset="0"/>
              </a:rPr>
              <a:t>Granting System Privileges</a:t>
            </a:r>
          </a:p>
          <a:p>
            <a:pPr lvl="1">
              <a:tabLst/>
            </a:pPr>
            <a:r>
              <a:rPr lang="en-US" altLang="ru-RU"/>
              <a:t>The DBA uses the </a:t>
            </a:r>
            <a:r>
              <a:rPr lang="en-US" altLang="ru-RU">
                <a:solidFill>
                  <a:srgbClr val="FC0128"/>
                </a:solidFill>
              </a:rPr>
              <a:t>GRANT </a:t>
            </a:r>
            <a:r>
              <a:rPr lang="en-US" altLang="ru-RU"/>
              <a:t>statement to allocate system privileges to the user. Once the user has been granted the privileges, the user can immediately use those privileges. </a:t>
            </a:r>
          </a:p>
          <a:p>
            <a:pPr lvl="1">
              <a:tabLst/>
            </a:pPr>
            <a:r>
              <a:rPr lang="en-US" altLang="ru-RU"/>
              <a:t>In the example on the slide, user Scott has been assigned the privileges to create tables, sequences, and views.</a:t>
            </a:r>
          </a:p>
          <a:p>
            <a:pPr>
              <a:tabLst/>
            </a:pPr>
            <a:endParaRPr lang="en-US" altLang="ru-RU"/>
          </a:p>
          <a:p>
            <a:pPr>
              <a:tabLst/>
            </a:pPr>
            <a:endParaRPr lang="en-US" altLang="ru-RU"/>
          </a:p>
          <a:p>
            <a:pPr>
              <a:tabLst/>
            </a:pPr>
            <a:endParaRPr lang="en-US" altLang="ru-RU"/>
          </a:p>
          <a:p>
            <a:pPr>
              <a:tabLst/>
            </a:pPr>
            <a:endParaRPr lang="en-US" altLang="ru-RU"/>
          </a:p>
          <a:p>
            <a:pPr>
              <a:tabLst/>
            </a:pPr>
            <a:endParaRPr lang="en-US" altLang="ru-RU"/>
          </a:p>
          <a:p>
            <a:pPr>
              <a:tabLst/>
            </a:pPr>
            <a:endParaRPr lang="en-US" altLang="ru-RU"/>
          </a:p>
          <a:p>
            <a:pPr>
              <a:tabLst/>
            </a:pPr>
            <a:endParaRPr lang="en-US" altLang="ru-RU"/>
          </a:p>
          <a:p>
            <a:pPr>
              <a:tabLst/>
            </a:pPr>
            <a:endParaRPr lang="en-US" altLang="ru-RU"/>
          </a:p>
          <a:p>
            <a:pPr>
              <a:tabLst/>
            </a:pPr>
            <a:endParaRPr lang="en-US" altLang="ru-RU"/>
          </a:p>
          <a:p>
            <a:pPr>
              <a:tabLst/>
            </a:pPr>
            <a:r>
              <a:rPr lang="en-US" altLang="ru-RU">
                <a:solidFill>
                  <a:schemeClr val="accent2"/>
                </a:solidFill>
              </a:rPr>
              <a:t>Class Management Note</a:t>
            </a:r>
          </a:p>
          <a:p>
            <a:pPr lvl="1">
              <a:tabLst/>
            </a:pPr>
            <a:r>
              <a:rPr lang="en-US" altLang="ru-RU">
                <a:solidFill>
                  <a:schemeClr val="accent2"/>
                </a:solidFill>
              </a:rPr>
              <a:t>A user needs to have the required space quota to create tables.</a:t>
            </a:r>
          </a:p>
          <a:p>
            <a:pPr>
              <a:tabLst/>
            </a:pPr>
            <a:endParaRPr lang="en-US" altLang="ru-RU"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85775" y="157163"/>
            <a:ext cx="5881688" cy="4410075"/>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85775" y="157163"/>
            <a:ext cx="5881688" cy="4410075"/>
          </a:xfrm>
          <a:ln cap="flat"/>
        </p:spPr>
      </p:sp>
      <p:sp>
        <p:nvSpPr>
          <p:cNvPr id="22531" name="Rectangle 3"/>
          <p:cNvSpPr>
            <a:spLocks noGrp="1" noChangeArrowheads="1"/>
          </p:cNvSpPr>
          <p:nvPr>
            <p:ph type="body" idx="1"/>
          </p:nvPr>
        </p:nvSpPr>
        <p:spPr>
          <a:xfrm>
            <a:off x="411959" y="4710353"/>
            <a:ext cx="6117113" cy="3756196"/>
          </a:xfrm>
          <a:noFill/>
          <a:ln/>
        </p:spPr>
        <p:txBody>
          <a:bodyPr/>
          <a:lstStyle/>
          <a:p>
            <a:pPr>
              <a:tabLst/>
            </a:pPr>
            <a:r>
              <a:rPr lang="en-US" altLang="ru-RU"/>
              <a:t>What Is a Role?</a:t>
            </a:r>
          </a:p>
          <a:p>
            <a:pPr lvl="1">
              <a:tabLst/>
            </a:pPr>
            <a:r>
              <a:rPr lang="en-US" altLang="ru-RU"/>
              <a:t>A </a:t>
            </a:r>
            <a:r>
              <a:rPr lang="en-US" altLang="ru-RU">
                <a:solidFill>
                  <a:srgbClr val="FC0128"/>
                </a:solidFill>
              </a:rPr>
              <a:t>role </a:t>
            </a:r>
            <a:r>
              <a:rPr lang="en-US" altLang="ru-RU"/>
              <a:t>is a named group of related privileges that can be granted to the user. This method makes granting and revoking privileges easier to perform and maintain.</a:t>
            </a:r>
          </a:p>
          <a:p>
            <a:pPr lvl="1">
              <a:tabLst/>
            </a:pPr>
            <a:r>
              <a:rPr lang="en-US" altLang="ru-RU"/>
              <a:t>A user can have access to several roles, and several users can be assigned the same role. Roles typically are created for a database application. </a:t>
            </a:r>
          </a:p>
          <a:p>
            <a:pPr>
              <a:tabLst/>
            </a:pPr>
            <a:r>
              <a:rPr lang="en-US" altLang="ru-RU"/>
              <a:t>Creating and Assigning a Role</a:t>
            </a:r>
          </a:p>
          <a:p>
            <a:pPr lvl="1">
              <a:tabLst/>
            </a:pPr>
            <a:r>
              <a:rPr lang="en-US" altLang="ru-RU"/>
              <a:t>First, the DBA must create the role. Then the DBA can assign privileges to the role and users to the role.</a:t>
            </a:r>
          </a:p>
          <a:p>
            <a:pPr lvl="1">
              <a:tabLst/>
            </a:pPr>
            <a:r>
              <a:rPr lang="en-US" altLang="ru-RU" b="1"/>
              <a:t>Syntax</a:t>
            </a:r>
            <a:endParaRPr lang="en-US" altLang="ru-RU"/>
          </a:p>
          <a:p>
            <a:pPr algn="just">
              <a:tabLst/>
            </a:pPr>
            <a:r>
              <a:rPr lang="en-US" altLang="ru-RU" b="0">
                <a:latin typeface="Times" pitchFamily="18" charset="0"/>
              </a:rPr>
              <a:t>     </a:t>
            </a:r>
            <a:r>
              <a:rPr lang="en-US" altLang="ru-RU" b="0">
                <a:latin typeface="Courier New" pitchFamily="49" charset="0"/>
              </a:rPr>
              <a:t>CREATE   ROLE  </a:t>
            </a:r>
            <a:r>
              <a:rPr lang="en-US" altLang="ru-RU" b="0" i="1">
                <a:latin typeface="Courier New" pitchFamily="49" charset="0"/>
              </a:rPr>
              <a:t>role</a:t>
            </a:r>
            <a:r>
              <a:rPr lang="en-US" altLang="ru-RU" b="0">
                <a:latin typeface="Courier New" pitchFamily="49" charset="0"/>
              </a:rPr>
              <a:t>;</a:t>
            </a:r>
          </a:p>
          <a:p>
            <a:pPr lvl="1">
              <a:tabLst/>
            </a:pPr>
            <a:r>
              <a:rPr lang="en-US" altLang="ru-RU" b="1"/>
              <a:t>where:</a:t>
            </a:r>
            <a:r>
              <a:rPr lang="en-US" altLang="ru-RU" b="1" i="1"/>
              <a:t>		</a:t>
            </a:r>
            <a:r>
              <a:rPr lang="en-US" altLang="ru-RU" i="1"/>
              <a:t>role</a:t>
            </a:r>
            <a:r>
              <a:rPr lang="en-US" altLang="ru-RU"/>
              <a:t>		is the name of the role to be created</a:t>
            </a:r>
          </a:p>
          <a:p>
            <a:pPr lvl="1">
              <a:tabLst/>
            </a:pPr>
            <a:r>
              <a:rPr lang="en-US" altLang="ru-RU"/>
              <a:t>Now that the role is created, the DBA can use the GRANT statement to assign users to the role as well as assign privileges to the role.</a:t>
            </a:r>
          </a:p>
          <a:p>
            <a:pPr>
              <a:tabLst/>
            </a:pPr>
            <a:r>
              <a:rPr lang="en-US" altLang="ru-RU">
                <a:solidFill>
                  <a:schemeClr val="accent2"/>
                </a:solidFill>
              </a:rPr>
              <a:t>Class Management Note</a:t>
            </a:r>
          </a:p>
          <a:p>
            <a:pPr lvl="1">
              <a:tabLst/>
            </a:pPr>
            <a:r>
              <a:rPr lang="en-US" altLang="ru-RU">
                <a:solidFill>
                  <a:schemeClr val="accent2"/>
                </a:solidFill>
              </a:rPr>
              <a:t>Discuss the four following points about roles:</a:t>
            </a:r>
          </a:p>
          <a:p>
            <a:pPr lvl="2">
              <a:spcBef>
                <a:spcPct val="0"/>
              </a:spcBef>
              <a:tabLst/>
            </a:pPr>
            <a:r>
              <a:rPr lang="en-US" altLang="ru-RU">
                <a:solidFill>
                  <a:schemeClr val="accent2"/>
                </a:solidFill>
              </a:rPr>
              <a:t>Are named groups of related privileges</a:t>
            </a:r>
          </a:p>
          <a:p>
            <a:pPr lvl="2">
              <a:spcBef>
                <a:spcPct val="0"/>
              </a:spcBef>
              <a:tabLst/>
            </a:pPr>
            <a:r>
              <a:rPr lang="en-US" altLang="ru-RU">
                <a:solidFill>
                  <a:schemeClr val="accent2"/>
                </a:solidFill>
              </a:rPr>
              <a:t>Can be granted to users</a:t>
            </a:r>
          </a:p>
          <a:p>
            <a:pPr lvl="2">
              <a:spcBef>
                <a:spcPct val="0"/>
              </a:spcBef>
              <a:tabLst/>
            </a:pPr>
            <a:r>
              <a:rPr lang="en-US" altLang="ru-RU">
                <a:solidFill>
                  <a:schemeClr val="accent2"/>
                </a:solidFill>
              </a:rPr>
              <a:t>Simplify the process of granting and revoking privileges</a:t>
            </a:r>
          </a:p>
          <a:p>
            <a:pPr lvl="2">
              <a:spcBef>
                <a:spcPct val="0"/>
              </a:spcBef>
              <a:tabLst/>
            </a:pPr>
            <a:r>
              <a:rPr lang="en-US" altLang="ru-RU">
                <a:solidFill>
                  <a:schemeClr val="accent2"/>
                </a:solidFill>
              </a:rPr>
              <a:t>Are created by a DBA</a:t>
            </a:r>
          </a:p>
        </p:txBody>
      </p:sp>
      <p:sp>
        <p:nvSpPr>
          <p:cNvPr id="22532" name="Rectangle 4"/>
          <p:cNvSpPr>
            <a:spLocks noChangeArrowheads="1"/>
          </p:cNvSpPr>
          <p:nvPr/>
        </p:nvSpPr>
        <p:spPr bwMode="auto">
          <a:xfrm>
            <a:off x="606761" y="6563007"/>
            <a:ext cx="5492787" cy="1908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4188" y="155575"/>
            <a:ext cx="5883275" cy="4411663"/>
          </a:xfrm>
          <a:ln cap="flat"/>
        </p:spPr>
      </p:sp>
      <p:sp>
        <p:nvSpPr>
          <p:cNvPr id="24579" name="Rectangle 3"/>
          <p:cNvSpPr>
            <a:spLocks noGrp="1" noChangeArrowheads="1"/>
          </p:cNvSpPr>
          <p:nvPr>
            <p:ph type="body" idx="1"/>
          </p:nvPr>
        </p:nvSpPr>
        <p:spPr>
          <a:noFill/>
          <a:ln/>
        </p:spPr>
        <p:txBody>
          <a:bodyPr/>
          <a:lstStyle/>
          <a:p>
            <a:r>
              <a:rPr lang="en-US" altLang="ru-RU"/>
              <a:t>Creating a Role</a:t>
            </a:r>
          </a:p>
          <a:p>
            <a:pPr lvl="1"/>
            <a:r>
              <a:rPr lang="en-US" altLang="ru-RU"/>
              <a:t>The example on the slide creates a role manager and then allows the managers to create tables and views. It then grants Blake and Clark the role of managers. Now Blake and Clark can create tables and views.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85775" y="157163"/>
            <a:ext cx="5881688" cy="4410075"/>
          </a:xfrm>
          <a:ln cap="flat"/>
        </p:spPr>
      </p:sp>
      <p:sp>
        <p:nvSpPr>
          <p:cNvPr id="26627" name="Rectangle 3"/>
          <p:cNvSpPr>
            <a:spLocks noGrp="1" noChangeArrowheads="1"/>
          </p:cNvSpPr>
          <p:nvPr>
            <p:ph type="body" idx="1"/>
          </p:nvPr>
        </p:nvSpPr>
        <p:spPr>
          <a:noFill/>
          <a:ln/>
        </p:spPr>
        <p:txBody>
          <a:bodyPr/>
          <a:lstStyle/>
          <a:p>
            <a:pPr>
              <a:tabLst/>
            </a:pPr>
            <a:r>
              <a:rPr lang="en-US" altLang="ru-RU"/>
              <a:t>Changing Your Password</a:t>
            </a:r>
          </a:p>
          <a:p>
            <a:pPr lvl="1">
              <a:tabLst/>
            </a:pPr>
            <a:r>
              <a:rPr lang="en-US" altLang="ru-RU"/>
              <a:t>The DBA creates an account and initializes a password for every user. You can change your password by using the </a:t>
            </a:r>
            <a:r>
              <a:rPr lang="en-US" altLang="ru-RU">
                <a:solidFill>
                  <a:srgbClr val="FC0128"/>
                </a:solidFill>
              </a:rPr>
              <a:t>ALTER USER </a:t>
            </a:r>
            <a:r>
              <a:rPr lang="en-US" altLang="ru-RU"/>
              <a:t>statement.</a:t>
            </a:r>
          </a:p>
          <a:p>
            <a:pPr lvl="1">
              <a:tabLst/>
            </a:pPr>
            <a:r>
              <a:rPr lang="en-US" altLang="ru-RU" b="1"/>
              <a:t>Syntax</a:t>
            </a:r>
            <a:endParaRPr lang="en-US" altLang="ru-RU"/>
          </a:p>
          <a:p>
            <a:pPr lvl="1">
              <a:tabLst/>
            </a:pPr>
            <a:r>
              <a:rPr lang="en-US" altLang="ru-RU" sz="400">
                <a:latin typeface="Courier New" pitchFamily="49" charset="0"/>
              </a:rPr>
              <a:t> </a:t>
            </a:r>
          </a:p>
          <a:p>
            <a:pPr lvl="1">
              <a:spcBef>
                <a:spcPct val="0"/>
              </a:spcBef>
              <a:tabLst/>
            </a:pPr>
            <a:r>
              <a:rPr lang="en-US" altLang="ru-RU">
                <a:latin typeface="Courier New" pitchFamily="49" charset="0"/>
              </a:rPr>
              <a:t> ALTER USER user IDENTIFIED BY password;</a:t>
            </a:r>
            <a:endParaRPr lang="en-US" altLang="ru-RU"/>
          </a:p>
          <a:p>
            <a:pPr lvl="1">
              <a:lnSpc>
                <a:spcPct val="60000"/>
              </a:lnSpc>
              <a:tabLst/>
            </a:pPr>
            <a:endParaRPr lang="en-US" altLang="ru-RU" sz="400"/>
          </a:p>
          <a:p>
            <a:pPr lvl="1">
              <a:spcBef>
                <a:spcPct val="0"/>
              </a:spcBef>
              <a:tabLst/>
            </a:pPr>
            <a:r>
              <a:rPr lang="en-US" altLang="ru-RU" b="1"/>
              <a:t>where:	</a:t>
            </a:r>
            <a:r>
              <a:rPr lang="en-US" altLang="ru-RU" i="1"/>
              <a:t>user			</a:t>
            </a:r>
            <a:r>
              <a:rPr lang="en-US" altLang="ru-RU"/>
              <a:t>is the name of the user</a:t>
            </a:r>
          </a:p>
          <a:p>
            <a:pPr lvl="1">
              <a:tabLst/>
            </a:pPr>
            <a:r>
              <a:rPr lang="en-US" altLang="ru-RU"/>
              <a:t>		</a:t>
            </a:r>
            <a:r>
              <a:rPr lang="en-US" altLang="ru-RU" i="1"/>
              <a:t>password</a:t>
            </a:r>
            <a:r>
              <a:rPr lang="en-US" altLang="ru-RU"/>
              <a:t>		specifies the new password</a:t>
            </a:r>
          </a:p>
          <a:p>
            <a:pPr lvl="1">
              <a:tabLst/>
            </a:pPr>
            <a:r>
              <a:rPr lang="en-US" altLang="ru-RU"/>
              <a:t>Although this statement can be used to change your password, there are many other options. You must have the ALTER USER privilege to change any other option.</a:t>
            </a:r>
          </a:p>
          <a:p>
            <a:pPr lvl="1">
              <a:tabLst/>
            </a:pPr>
            <a:r>
              <a:rPr lang="en-US" altLang="ru-RU"/>
              <a:t>For more information, see </a:t>
            </a:r>
            <a:br>
              <a:rPr lang="en-US" altLang="ru-RU"/>
            </a:br>
            <a:r>
              <a:rPr lang="en-US" altLang="ru-RU" i="1"/>
              <a:t>Oracle Server SQL Reference, </a:t>
            </a:r>
            <a:r>
              <a:rPr lang="en-US" altLang="ru-RU"/>
              <a:t>Release 8, “ALTER USER.”</a:t>
            </a:r>
          </a:p>
          <a:p>
            <a:pPr>
              <a:tabLst/>
            </a:pPr>
            <a:endParaRPr lang="en-US" altLang="ru-RU" b="0">
              <a:latin typeface="Times New Roman" pitchFamily="18" charset="0"/>
            </a:endParaRPr>
          </a:p>
        </p:txBody>
      </p:sp>
      <p:sp>
        <p:nvSpPr>
          <p:cNvPr id="26628" name="Rectangle 4"/>
          <p:cNvSpPr>
            <a:spLocks noChangeArrowheads="1"/>
          </p:cNvSpPr>
          <p:nvPr/>
        </p:nvSpPr>
        <p:spPr bwMode="auto">
          <a:xfrm>
            <a:off x="619535" y="5634295"/>
            <a:ext cx="5480013" cy="2417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endParaRPr lang="ru-RU"/>
          </a:p>
        </p:txBody>
      </p:sp>
      <p:grpSp>
        <p:nvGrpSpPr>
          <p:cNvPr id="26642" name="Group 18"/>
          <p:cNvGrpSpPr>
            <a:grpSpLocks/>
          </p:cNvGrpSpPr>
          <p:nvPr/>
        </p:nvGrpSpPr>
        <p:grpSpPr bwMode="auto">
          <a:xfrm>
            <a:off x="180433" y="6739526"/>
            <a:ext cx="295396" cy="292608"/>
            <a:chOff x="113" y="4238"/>
            <a:chExt cx="185" cy="184"/>
          </a:xfrm>
        </p:grpSpPr>
        <p:sp>
          <p:nvSpPr>
            <p:cNvPr id="26629" name="Freeform 5"/>
            <p:cNvSpPr>
              <a:spLocks/>
            </p:cNvSpPr>
            <p:nvPr/>
          </p:nvSpPr>
          <p:spPr bwMode="auto">
            <a:xfrm>
              <a:off x="113" y="4238"/>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0" name="Freeform 6"/>
            <p:cNvSpPr>
              <a:spLocks/>
            </p:cNvSpPr>
            <p:nvPr/>
          </p:nvSpPr>
          <p:spPr bwMode="auto">
            <a:xfrm>
              <a:off x="173" y="4305"/>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1" name="Freeform 7"/>
            <p:cNvSpPr>
              <a:spLocks/>
            </p:cNvSpPr>
            <p:nvPr/>
          </p:nvSpPr>
          <p:spPr bwMode="auto">
            <a:xfrm>
              <a:off x="182" y="4321"/>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2" name="Freeform 8"/>
            <p:cNvSpPr>
              <a:spLocks/>
            </p:cNvSpPr>
            <p:nvPr/>
          </p:nvSpPr>
          <p:spPr bwMode="auto">
            <a:xfrm>
              <a:off x="188" y="4337"/>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3" name="Freeform 9"/>
            <p:cNvSpPr>
              <a:spLocks/>
            </p:cNvSpPr>
            <p:nvPr/>
          </p:nvSpPr>
          <p:spPr bwMode="auto">
            <a:xfrm>
              <a:off x="196" y="435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4" name="Freeform 10"/>
            <p:cNvSpPr>
              <a:spLocks/>
            </p:cNvSpPr>
            <p:nvPr/>
          </p:nvSpPr>
          <p:spPr bwMode="auto">
            <a:xfrm>
              <a:off x="203" y="4369"/>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5" name="Freeform 11"/>
            <p:cNvSpPr>
              <a:spLocks/>
            </p:cNvSpPr>
            <p:nvPr/>
          </p:nvSpPr>
          <p:spPr bwMode="auto">
            <a:xfrm>
              <a:off x="133" y="4268"/>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6" name="Freeform 12"/>
            <p:cNvSpPr>
              <a:spLocks/>
            </p:cNvSpPr>
            <p:nvPr/>
          </p:nvSpPr>
          <p:spPr bwMode="auto">
            <a:xfrm>
              <a:off x="117" y="4256"/>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7" name="Freeform 13"/>
            <p:cNvSpPr>
              <a:spLocks/>
            </p:cNvSpPr>
            <p:nvPr/>
          </p:nvSpPr>
          <p:spPr bwMode="auto">
            <a:xfrm>
              <a:off x="243" y="427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8" name="Freeform 14"/>
            <p:cNvSpPr>
              <a:spLocks/>
            </p:cNvSpPr>
            <p:nvPr/>
          </p:nvSpPr>
          <p:spPr bwMode="auto">
            <a:xfrm>
              <a:off x="133" y="4315"/>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9" name="Freeform 15"/>
            <p:cNvSpPr>
              <a:spLocks/>
            </p:cNvSpPr>
            <p:nvPr/>
          </p:nvSpPr>
          <p:spPr bwMode="auto">
            <a:xfrm>
              <a:off x="113" y="4307"/>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40" name="Freeform 16"/>
            <p:cNvSpPr>
              <a:spLocks/>
            </p:cNvSpPr>
            <p:nvPr/>
          </p:nvSpPr>
          <p:spPr bwMode="auto">
            <a:xfrm>
              <a:off x="116" y="4307"/>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41" name="Freeform 17"/>
            <p:cNvSpPr>
              <a:spLocks/>
            </p:cNvSpPr>
            <p:nvPr/>
          </p:nvSpPr>
          <p:spPr bwMode="auto">
            <a:xfrm>
              <a:off x="223" y="4263"/>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ltLang="ru-RU"/>
              <a:t>Object Privileges</a:t>
            </a:r>
          </a:p>
          <a:p>
            <a:pPr lvl="1">
              <a:tabLst/>
            </a:pPr>
            <a:r>
              <a:rPr lang="en-US" altLang="ru-RU"/>
              <a:t>An </a:t>
            </a:r>
            <a:r>
              <a:rPr lang="en-US" altLang="ru-RU" i="1">
                <a:solidFill>
                  <a:srgbClr val="FC0128"/>
                </a:solidFill>
              </a:rPr>
              <a:t>object privilege</a:t>
            </a:r>
            <a:r>
              <a:rPr lang="en-US" altLang="ru-RU">
                <a:solidFill>
                  <a:srgbClr val="FC0128"/>
                </a:solidFill>
              </a:rPr>
              <a:t> </a:t>
            </a:r>
            <a:r>
              <a:rPr lang="en-US" altLang="ru-RU"/>
              <a:t>is a privilege or right to perform a particular action on a specific table, view, sequence, or procedure. Each object has a particular set of grantable privileges. The table on the slide lists the privileges for various objects. Note that the only privileges that apply to a sequence are SELECT and ALTER. UPDATE, REFERENCES, and INSERT can be restricted by specifying a subset of updatable columns. A SELECT can be restricted by creating a view with a subset of columns and granting SELECT privilege on the view. A grant on a synonym is converted to a grant on the base table referenced by the synonym.</a:t>
            </a:r>
          </a:p>
        </p:txBody>
      </p:sp>
      <p:sp>
        <p:nvSpPr>
          <p:cNvPr id="28675" name="Rectangle 3"/>
          <p:cNvSpPr>
            <a:spLocks noGrp="1" noRot="1" noChangeAspect="1" noChangeArrowheads="1" noTextEdit="1"/>
          </p:cNvSpPr>
          <p:nvPr>
            <p:ph type="sldImg"/>
          </p:nvPr>
        </p:nvSpPr>
        <p:spPr>
          <a:xfrm>
            <a:off x="485775" y="157163"/>
            <a:ext cx="5881688" cy="4410075"/>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84188" y="155575"/>
            <a:ext cx="5883275" cy="4411663"/>
          </a:xfrm>
          <a:ln cap="flat"/>
        </p:spPr>
      </p:sp>
      <p:sp>
        <p:nvSpPr>
          <p:cNvPr id="30723" name="Rectangle 3"/>
          <p:cNvSpPr>
            <a:spLocks noGrp="1" noChangeArrowheads="1"/>
          </p:cNvSpPr>
          <p:nvPr>
            <p:ph type="body" idx="1"/>
          </p:nvPr>
        </p:nvSpPr>
        <p:spPr>
          <a:noFill/>
          <a:ln/>
        </p:spPr>
        <p:txBody>
          <a:bodyPr/>
          <a:lstStyle/>
          <a:p>
            <a:pPr defTabSz="439640">
              <a:tabLst>
                <a:tab pos="458754" algn="l"/>
                <a:tab pos="2187049" algn="l"/>
              </a:tabLst>
            </a:pPr>
            <a:r>
              <a:rPr lang="en-US" altLang="ru-RU"/>
              <a:t>Granting Object Privileges</a:t>
            </a:r>
          </a:p>
          <a:p>
            <a:pPr lvl="1" defTabSz="439640">
              <a:tabLst>
                <a:tab pos="458754" algn="l"/>
                <a:tab pos="2187049" algn="l"/>
              </a:tabLst>
            </a:pPr>
            <a:r>
              <a:rPr lang="en-US" altLang="ru-RU"/>
              <a:t>Different object privileges are available for different types of schema objects. A user automatically has all object privileges for schema objects contained in the user’s schema. A user can grant any object privilege on any schema object that the user owns to any other user or role. If the grant includes the GRANT OPTION, the grantee can further grant the object privilege to other users; otherwise, the grantee can use the privilege but cannot grant it to other users.</a:t>
            </a:r>
          </a:p>
          <a:p>
            <a:pPr lvl="1" defTabSz="439640">
              <a:tabLst>
                <a:tab pos="458754" algn="l"/>
                <a:tab pos="2187049" algn="l"/>
              </a:tabLst>
            </a:pPr>
            <a:r>
              <a:rPr lang="en-US" altLang="ru-RU"/>
              <a:t>In the syntax:</a:t>
            </a:r>
          </a:p>
          <a:p>
            <a:pPr lvl="1" defTabSz="439640">
              <a:tabLst>
                <a:tab pos="458754" algn="l"/>
                <a:tab pos="2187049" algn="l"/>
              </a:tabLst>
            </a:pPr>
            <a:r>
              <a:rPr lang="en-US" altLang="ru-RU"/>
              <a:t>	</a:t>
            </a:r>
            <a:r>
              <a:rPr lang="en-US" altLang="ru-RU" i="1"/>
              <a:t>object_priv</a:t>
            </a:r>
            <a:r>
              <a:rPr lang="en-US" altLang="ru-RU"/>
              <a:t>	is an object privilege to be granted</a:t>
            </a:r>
            <a:endParaRPr lang="en-US" altLang="ru-RU" b="1"/>
          </a:p>
          <a:p>
            <a:pPr algn="just" defTabSz="439640">
              <a:lnSpc>
                <a:spcPct val="112000"/>
              </a:lnSpc>
              <a:spcBef>
                <a:spcPct val="48000"/>
              </a:spcBef>
              <a:tabLst>
                <a:tab pos="458754" algn="l"/>
                <a:tab pos="2187049" algn="l"/>
              </a:tabLst>
            </a:pPr>
            <a:r>
              <a:rPr lang="en-US" altLang="ru-RU" b="0">
                <a:latin typeface="Times" pitchFamily="18" charset="0"/>
              </a:rPr>
              <a:t>	ALL	specifies all object privileges.</a:t>
            </a:r>
          </a:p>
          <a:p>
            <a:pPr algn="just" defTabSz="439640">
              <a:lnSpc>
                <a:spcPct val="112000"/>
              </a:lnSpc>
              <a:spcBef>
                <a:spcPct val="48000"/>
              </a:spcBef>
              <a:tabLst>
                <a:tab pos="458754" algn="l"/>
                <a:tab pos="2187049" algn="l"/>
              </a:tabLst>
            </a:pPr>
            <a:r>
              <a:rPr lang="en-US" altLang="ru-RU" b="0" i="1">
                <a:latin typeface="Times" pitchFamily="18" charset="0"/>
              </a:rPr>
              <a:t>	columns	</a:t>
            </a:r>
            <a:r>
              <a:rPr lang="en-US" altLang="ru-RU" b="0">
                <a:latin typeface="Times" pitchFamily="18" charset="0"/>
              </a:rPr>
              <a:t>specifies the column from a table or view on which privileges 			are granted</a:t>
            </a:r>
          </a:p>
          <a:p>
            <a:pPr algn="just" defTabSz="439640">
              <a:lnSpc>
                <a:spcPct val="112000"/>
              </a:lnSpc>
              <a:spcBef>
                <a:spcPct val="48000"/>
              </a:spcBef>
              <a:tabLst>
                <a:tab pos="458754" algn="l"/>
                <a:tab pos="2187049" algn="l"/>
              </a:tabLst>
            </a:pPr>
            <a:r>
              <a:rPr lang="en-US" altLang="ru-RU" b="0">
                <a:latin typeface="Times" pitchFamily="18" charset="0"/>
              </a:rPr>
              <a:t>	ON </a:t>
            </a:r>
            <a:r>
              <a:rPr lang="en-US" altLang="ru-RU" b="0" i="1">
                <a:latin typeface="Times" pitchFamily="18" charset="0"/>
              </a:rPr>
              <a:t>object</a:t>
            </a:r>
            <a:r>
              <a:rPr lang="en-US" altLang="ru-RU" b="0">
                <a:latin typeface="Times" pitchFamily="18" charset="0"/>
              </a:rPr>
              <a:t>	is the object on which the privileges are granted</a:t>
            </a:r>
          </a:p>
          <a:p>
            <a:pPr algn="just" defTabSz="439640">
              <a:lnSpc>
                <a:spcPct val="112000"/>
              </a:lnSpc>
              <a:spcBef>
                <a:spcPct val="48000"/>
              </a:spcBef>
              <a:tabLst>
                <a:tab pos="458754" algn="l"/>
                <a:tab pos="2187049" algn="l"/>
              </a:tabLst>
            </a:pPr>
            <a:r>
              <a:rPr lang="en-US" altLang="ru-RU" b="0">
                <a:latin typeface="Times" pitchFamily="18" charset="0"/>
              </a:rPr>
              <a:t>	TO	identifies to whom the privilege is granted</a:t>
            </a:r>
          </a:p>
          <a:p>
            <a:pPr algn="just" defTabSz="439640">
              <a:lnSpc>
                <a:spcPct val="112000"/>
              </a:lnSpc>
              <a:spcBef>
                <a:spcPct val="48000"/>
              </a:spcBef>
              <a:tabLst>
                <a:tab pos="458754" algn="l"/>
                <a:tab pos="2187049" algn="l"/>
              </a:tabLst>
            </a:pPr>
            <a:r>
              <a:rPr lang="en-US" altLang="ru-RU" b="0">
                <a:latin typeface="Times" pitchFamily="18" charset="0"/>
              </a:rPr>
              <a:t>	PUBLIC	grants object privileges to all users</a:t>
            </a:r>
          </a:p>
          <a:p>
            <a:pPr defTabSz="439640">
              <a:lnSpc>
                <a:spcPct val="112000"/>
              </a:lnSpc>
              <a:spcBef>
                <a:spcPct val="48000"/>
              </a:spcBef>
              <a:tabLst>
                <a:tab pos="458754" algn="l"/>
                <a:tab pos="2187049" algn="l"/>
              </a:tabLst>
            </a:pPr>
            <a:r>
              <a:rPr lang="en-US" altLang="ru-RU" b="0">
                <a:latin typeface="Times" pitchFamily="18" charset="0"/>
              </a:rPr>
              <a:t>	</a:t>
            </a:r>
            <a:r>
              <a:rPr lang="en-US" altLang="ru-RU" b="0">
                <a:solidFill>
                  <a:srgbClr val="FC0128"/>
                </a:solidFill>
                <a:latin typeface="Times" pitchFamily="18" charset="0"/>
              </a:rPr>
              <a:t>WITH GRANT OPTION </a:t>
            </a:r>
            <a:r>
              <a:rPr lang="en-US" altLang="ru-RU" b="0">
                <a:latin typeface="Times" pitchFamily="18" charset="0"/>
              </a:rPr>
              <a:t>	allows the grantee to grant the object privileges to other users 			and roles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ltLang="ru-RU"/>
              <a:t>Guidelines</a:t>
            </a:r>
          </a:p>
          <a:p>
            <a:pPr lvl="2">
              <a:tabLst/>
            </a:pPr>
            <a:r>
              <a:rPr lang="en-US" altLang="ru-RU"/>
              <a:t>To grant privileges on an object, the object must be in your own schema or you must have been granted the object privileges WITH GRANT OPTION.</a:t>
            </a:r>
          </a:p>
          <a:p>
            <a:pPr lvl="2">
              <a:tabLst/>
            </a:pPr>
            <a:r>
              <a:rPr lang="en-US" altLang="ru-RU"/>
              <a:t>An object owner can grant any object privilege on the object to any other user or role of the database.</a:t>
            </a:r>
          </a:p>
          <a:p>
            <a:pPr lvl="2">
              <a:tabLst/>
            </a:pPr>
            <a:r>
              <a:rPr lang="en-US" altLang="ru-RU"/>
              <a:t>The owner of an object automatically acquires all object privileges on that object.</a:t>
            </a:r>
          </a:p>
          <a:p>
            <a:pPr lvl="1">
              <a:tabLst/>
            </a:pPr>
            <a:r>
              <a:rPr lang="en-US" altLang="ru-RU"/>
              <a:t>The first example on the slide grants users Sue and Rich the privilege to query your EMP table. The second example g</a:t>
            </a:r>
            <a:r>
              <a:rPr lang="en-US" altLang="ru-RU">
                <a:latin typeface="Times" pitchFamily="18" charset="0"/>
              </a:rPr>
              <a:t>rants UPDATE privileges on specific columns in the DEPT table to Scott and to the manager role.</a:t>
            </a:r>
          </a:p>
          <a:p>
            <a:pPr lvl="1">
              <a:tabLst/>
            </a:pPr>
            <a:r>
              <a:rPr lang="en-US" altLang="ru-RU" b="1">
                <a:latin typeface="Times" pitchFamily="18" charset="0"/>
              </a:rPr>
              <a:t>Note:</a:t>
            </a:r>
            <a:r>
              <a:rPr lang="en-US" altLang="ru-RU">
                <a:latin typeface="Times" pitchFamily="18" charset="0"/>
              </a:rPr>
              <a:t> DBAs generally allocate system privileges; any user who owns an object can grant object privileges.</a:t>
            </a:r>
          </a:p>
          <a:p>
            <a:pPr algn="just">
              <a:lnSpc>
                <a:spcPct val="112000"/>
              </a:lnSpc>
              <a:spcBef>
                <a:spcPct val="95000"/>
              </a:spcBef>
              <a:spcAft>
                <a:spcPct val="48000"/>
              </a:spcAft>
              <a:tabLst/>
            </a:pPr>
            <a:endParaRPr lang="en-US" altLang="ru-RU" b="0">
              <a:latin typeface="Times" pitchFamily="18" charset="0"/>
            </a:endParaRPr>
          </a:p>
          <a:p>
            <a:pPr>
              <a:tabLst/>
            </a:pPr>
            <a:endParaRPr lang="en-US" altLang="ru-RU" b="0">
              <a:latin typeface="Times" pitchFamily="18" charset="0"/>
            </a:endParaRPr>
          </a:p>
        </p:txBody>
      </p:sp>
      <p:sp>
        <p:nvSpPr>
          <p:cNvPr id="32771" name="Rectangle 3"/>
          <p:cNvSpPr>
            <a:spLocks noGrp="1" noRot="1" noChangeAspect="1" noChangeArrowheads="1" noTextEdit="1"/>
          </p:cNvSpPr>
          <p:nvPr>
            <p:ph type="sldImg"/>
          </p:nvPr>
        </p:nvSpPr>
        <p:spPr>
          <a:xfrm>
            <a:off x="485775" y="157163"/>
            <a:ext cx="5881688" cy="4410075"/>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3272" y="0"/>
            <a:ext cx="2976324"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endParaRPr lang="ru-RU"/>
          </a:p>
        </p:txBody>
      </p:sp>
      <p:sp>
        <p:nvSpPr>
          <p:cNvPr id="38915" name="Rectangle 3"/>
          <p:cNvSpPr>
            <a:spLocks noChangeArrowheads="1"/>
          </p:cNvSpPr>
          <p:nvPr/>
        </p:nvSpPr>
        <p:spPr bwMode="auto">
          <a:xfrm>
            <a:off x="-3193" y="0"/>
            <a:ext cx="2973130" cy="45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51" tIns="45875" rIns="91751" bIns="45875" anchor="ctr"/>
          <a:lstStyle/>
          <a:p>
            <a:endParaRPr lang="ru-RU"/>
          </a:p>
        </p:txBody>
      </p:sp>
      <p:sp>
        <p:nvSpPr>
          <p:cNvPr id="38916" name="Rectangle 4"/>
          <p:cNvSpPr>
            <a:spLocks noGrp="1" noChangeArrowheads="1"/>
          </p:cNvSpPr>
          <p:nvPr>
            <p:ph type="body" idx="1"/>
          </p:nvPr>
        </p:nvSpPr>
        <p:spPr>
          <a:noFill/>
          <a:ln/>
        </p:spPr>
        <p:txBody>
          <a:bodyPr/>
          <a:lstStyle/>
          <a:p>
            <a:pPr>
              <a:tabLst/>
            </a:pPr>
            <a:r>
              <a:rPr lang="en-US" altLang="ru-RU"/>
              <a:t>Revoking Object Privileges</a:t>
            </a:r>
          </a:p>
          <a:p>
            <a:pPr lvl="1">
              <a:tabLst/>
            </a:pPr>
            <a:r>
              <a:rPr lang="en-US" altLang="ru-RU"/>
              <a:t>Remove privileges granted to other users by using the </a:t>
            </a:r>
            <a:r>
              <a:rPr lang="en-US" altLang="ru-RU">
                <a:solidFill>
                  <a:srgbClr val="FC0128"/>
                </a:solidFill>
              </a:rPr>
              <a:t>REVOKE </a:t>
            </a:r>
            <a:r>
              <a:rPr lang="en-US" altLang="ru-RU"/>
              <a:t>statement. When you use the REVOKE statement, the privileges that you specify are revoked from the users that you name and from any other users to whom those privileges may have been granted through the WITH GRANT OPTION clause.</a:t>
            </a:r>
          </a:p>
          <a:p>
            <a:pPr lvl="1">
              <a:tabLst/>
            </a:pPr>
            <a:r>
              <a:rPr lang="en-US" altLang="ru-RU"/>
              <a:t>In the syntax:</a:t>
            </a:r>
          </a:p>
          <a:p>
            <a:pPr lvl="1">
              <a:tabLst/>
            </a:pPr>
            <a:r>
              <a:rPr lang="en-US" altLang="ru-RU"/>
              <a:t>	CASCADE		is required to remove any referential integrity constraints made to the 		CONSTRAINTS	object by means of the REFERENCES privilege</a:t>
            </a:r>
          </a:p>
          <a:p>
            <a:pPr lvl="1">
              <a:tabLst/>
            </a:pPr>
            <a:r>
              <a:rPr lang="en-US" altLang="ru-RU"/>
              <a:t>For more information, see </a:t>
            </a:r>
            <a:br>
              <a:rPr lang="en-US" altLang="ru-RU"/>
            </a:br>
            <a:r>
              <a:rPr lang="en-US" altLang="ru-RU" i="1"/>
              <a:t>Oracle Server SQL Reference, </a:t>
            </a:r>
            <a:r>
              <a:rPr lang="en-US" altLang="ru-RU"/>
              <a:t>Release 8, “REVOKE.”</a:t>
            </a:r>
          </a:p>
          <a:p>
            <a:pPr lvl="1">
              <a:tabLst/>
            </a:pPr>
            <a:endParaRPr lang="en-US" altLang="ru-RU"/>
          </a:p>
          <a:p>
            <a:pPr lvl="1">
              <a:tabLst/>
            </a:pPr>
            <a:endParaRPr lang="en-US" altLang="ru-RU"/>
          </a:p>
          <a:p>
            <a:pPr>
              <a:tabLst/>
            </a:pPr>
            <a:endParaRPr lang="en-US" altLang="ru-RU" b="0">
              <a:latin typeface="Times New Roman" pitchFamily="18" charset="0"/>
            </a:endParaRPr>
          </a:p>
        </p:txBody>
      </p:sp>
      <p:sp>
        <p:nvSpPr>
          <p:cNvPr id="38917" name="Rectangle 5"/>
          <p:cNvSpPr>
            <a:spLocks noGrp="1" noRot="1" noChangeAspect="1" noChangeArrowheads="1" noTextEdit="1"/>
          </p:cNvSpPr>
          <p:nvPr>
            <p:ph type="sldImg"/>
          </p:nvPr>
        </p:nvSpPr>
        <p:spPr>
          <a:xfrm>
            <a:off x="485775" y="157163"/>
            <a:ext cx="5881688" cy="4410075"/>
          </a:xfrm>
          <a:ln cap="flat"/>
        </p:spPr>
      </p:sp>
      <p:grpSp>
        <p:nvGrpSpPr>
          <p:cNvPr id="38931" name="Group 19"/>
          <p:cNvGrpSpPr>
            <a:grpSpLocks/>
          </p:cNvGrpSpPr>
          <p:nvPr/>
        </p:nvGrpSpPr>
        <p:grpSpPr bwMode="auto">
          <a:xfrm>
            <a:off x="182029" y="6418293"/>
            <a:ext cx="295397" cy="292608"/>
            <a:chOff x="114" y="4036"/>
            <a:chExt cx="185" cy="184"/>
          </a:xfrm>
        </p:grpSpPr>
        <p:sp>
          <p:nvSpPr>
            <p:cNvPr id="38918" name="Freeform 6"/>
            <p:cNvSpPr>
              <a:spLocks/>
            </p:cNvSpPr>
            <p:nvPr/>
          </p:nvSpPr>
          <p:spPr bwMode="auto">
            <a:xfrm>
              <a:off x="114" y="4036"/>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19" name="Freeform 7"/>
            <p:cNvSpPr>
              <a:spLocks/>
            </p:cNvSpPr>
            <p:nvPr/>
          </p:nvSpPr>
          <p:spPr bwMode="auto">
            <a:xfrm>
              <a:off x="174" y="410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0" name="Freeform 8"/>
            <p:cNvSpPr>
              <a:spLocks/>
            </p:cNvSpPr>
            <p:nvPr/>
          </p:nvSpPr>
          <p:spPr bwMode="auto">
            <a:xfrm>
              <a:off x="183" y="4118"/>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1" name="Freeform 9"/>
            <p:cNvSpPr>
              <a:spLocks/>
            </p:cNvSpPr>
            <p:nvPr/>
          </p:nvSpPr>
          <p:spPr bwMode="auto">
            <a:xfrm>
              <a:off x="189" y="4134"/>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2" name="Freeform 10"/>
            <p:cNvSpPr>
              <a:spLocks/>
            </p:cNvSpPr>
            <p:nvPr/>
          </p:nvSpPr>
          <p:spPr bwMode="auto">
            <a:xfrm>
              <a:off x="197" y="415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3" name="Freeform 11"/>
            <p:cNvSpPr>
              <a:spLocks/>
            </p:cNvSpPr>
            <p:nvPr/>
          </p:nvSpPr>
          <p:spPr bwMode="auto">
            <a:xfrm>
              <a:off x="204" y="416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4" name="Freeform 12"/>
            <p:cNvSpPr>
              <a:spLocks/>
            </p:cNvSpPr>
            <p:nvPr/>
          </p:nvSpPr>
          <p:spPr bwMode="auto">
            <a:xfrm>
              <a:off x="134" y="406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5" name="Freeform 13"/>
            <p:cNvSpPr>
              <a:spLocks/>
            </p:cNvSpPr>
            <p:nvPr/>
          </p:nvSpPr>
          <p:spPr bwMode="auto">
            <a:xfrm>
              <a:off x="118" y="4054"/>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6" name="Freeform 14"/>
            <p:cNvSpPr>
              <a:spLocks/>
            </p:cNvSpPr>
            <p:nvPr/>
          </p:nvSpPr>
          <p:spPr bwMode="auto">
            <a:xfrm>
              <a:off x="244" y="4067"/>
              <a:ext cx="55" cy="105"/>
            </a:xfrm>
            <a:custGeom>
              <a:avLst/>
              <a:gdLst>
                <a:gd name="T0" fmla="*/ 46 w 55"/>
                <a:gd name="T1" fmla="*/ 104 h 105"/>
                <a:gd name="T2" fmla="*/ 54 w 55"/>
                <a:gd name="T3" fmla="*/ 101 h 105"/>
                <a:gd name="T4" fmla="*/ 7 w 55"/>
                <a:gd name="T5" fmla="*/ 0 h 105"/>
                <a:gd name="T6" fmla="*/ 0 w 55"/>
                <a:gd name="T7" fmla="*/ 3 h 105"/>
                <a:gd name="T8" fmla="*/ 46 w 55"/>
                <a:gd name="T9" fmla="*/ 104 h 105"/>
              </a:gdLst>
              <a:ahLst/>
              <a:cxnLst>
                <a:cxn ang="0">
                  <a:pos x="T0" y="T1"/>
                </a:cxn>
                <a:cxn ang="0">
                  <a:pos x="T2" y="T3"/>
                </a:cxn>
                <a:cxn ang="0">
                  <a:pos x="T4" y="T5"/>
                </a:cxn>
                <a:cxn ang="0">
                  <a:pos x="T6" y="T7"/>
                </a:cxn>
                <a:cxn ang="0">
                  <a:pos x="T8" y="T9"/>
                </a:cxn>
              </a:cxnLst>
              <a:rect l="0" t="0" r="r" b="b"/>
              <a:pathLst>
                <a:path w="55" h="105">
                  <a:moveTo>
                    <a:pt x="46" y="104"/>
                  </a:moveTo>
                  <a:lnTo>
                    <a:pt x="54" y="101"/>
                  </a:lnTo>
                  <a:lnTo>
                    <a:pt x="7" y="0"/>
                  </a:lnTo>
                  <a:lnTo>
                    <a:pt x="0" y="3"/>
                  </a:lnTo>
                  <a:lnTo>
                    <a:pt x="46" y="10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7" name="Freeform 15"/>
            <p:cNvSpPr>
              <a:spLocks/>
            </p:cNvSpPr>
            <p:nvPr/>
          </p:nvSpPr>
          <p:spPr bwMode="auto">
            <a:xfrm>
              <a:off x="134" y="411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8" name="Freeform 16"/>
            <p:cNvSpPr>
              <a:spLocks/>
            </p:cNvSpPr>
            <p:nvPr/>
          </p:nvSpPr>
          <p:spPr bwMode="auto">
            <a:xfrm>
              <a:off x="114" y="410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29" name="Freeform 17"/>
            <p:cNvSpPr>
              <a:spLocks/>
            </p:cNvSpPr>
            <p:nvPr/>
          </p:nvSpPr>
          <p:spPr bwMode="auto">
            <a:xfrm>
              <a:off x="117" y="4105"/>
              <a:ext cx="27" cy="17"/>
            </a:xfrm>
            <a:custGeom>
              <a:avLst/>
              <a:gdLst>
                <a:gd name="T0" fmla="*/ 22 w 27"/>
                <a:gd name="T1" fmla="*/ 16 h 17"/>
                <a:gd name="T2" fmla="*/ 26 w 27"/>
                <a:gd name="T3" fmla="*/ 9 h 17"/>
                <a:gd name="T4" fmla="*/ 4 w 27"/>
                <a:gd name="T5" fmla="*/ 0 h 17"/>
                <a:gd name="T6" fmla="*/ 0 w 27"/>
                <a:gd name="T7" fmla="*/ 6 h 17"/>
                <a:gd name="T8" fmla="*/ 22 w 27"/>
                <a:gd name="T9" fmla="*/ 16 h 17"/>
              </a:gdLst>
              <a:ahLst/>
              <a:cxnLst>
                <a:cxn ang="0">
                  <a:pos x="T0" y="T1"/>
                </a:cxn>
                <a:cxn ang="0">
                  <a:pos x="T2" y="T3"/>
                </a:cxn>
                <a:cxn ang="0">
                  <a:pos x="T4" y="T5"/>
                </a:cxn>
                <a:cxn ang="0">
                  <a:pos x="T6" y="T7"/>
                </a:cxn>
                <a:cxn ang="0">
                  <a:pos x="T8" y="T9"/>
                </a:cxn>
              </a:cxnLst>
              <a:rect l="0" t="0" r="r" b="b"/>
              <a:pathLst>
                <a:path w="27" h="17">
                  <a:moveTo>
                    <a:pt x="22" y="16"/>
                  </a:moveTo>
                  <a:lnTo>
                    <a:pt x="26" y="9"/>
                  </a:lnTo>
                  <a:lnTo>
                    <a:pt x="4" y="0"/>
                  </a:lnTo>
                  <a:lnTo>
                    <a:pt x="0" y="6"/>
                  </a:lnTo>
                  <a:lnTo>
                    <a:pt x="22"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930" name="Freeform 18"/>
            <p:cNvSpPr>
              <a:spLocks/>
            </p:cNvSpPr>
            <p:nvPr/>
          </p:nvSpPr>
          <p:spPr bwMode="auto">
            <a:xfrm>
              <a:off x="224" y="4060"/>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818050" name="Rectangle 2"/>
          <p:cNvSpPr>
            <a:spLocks noGrp="1" noRot="1" noChangeAspect="1" noChangeArrowheads="1" noTextEdit="1"/>
          </p:cNvSpPr>
          <p:nvPr>
            <p:ph type="sldImg"/>
          </p:nvPr>
        </p:nvSpPr>
        <p:spPr>
          <a:ln/>
        </p:spPr>
      </p:sp>
      <p:sp>
        <p:nvSpPr>
          <p:cNvPr id="2818051" name="Rectangle 3"/>
          <p:cNvSpPr>
            <a:spLocks noGrp="1" noChangeAspect="1" noChangeArrowheads="1"/>
          </p:cNvSpPr>
          <p:nvPr>
            <p:ph type="body" idx="1"/>
          </p:nvPr>
        </p:nvSpPr>
        <p:spPr/>
        <p:txBody>
          <a:bodyPr/>
          <a:lstStyle/>
          <a:p>
            <a:pPr marL="224325" indent="-224325"/>
            <a:r>
              <a:rPr lang="pt-BR" altLang="ru-RU"/>
              <a:t>Several choices are available to get the data written to the backup media. </a:t>
            </a:r>
          </a:p>
          <a:p>
            <a:pPr marL="336488" lvl="1" indent="-224325">
              <a:buFontTx/>
              <a:buAutoNum type="arabicPeriod"/>
            </a:pPr>
            <a:r>
              <a:rPr lang="pt-BR" altLang="ru-RU"/>
              <a:t>You can simply copy the data from the primary storage to the secondary storage (disk or tape), onsite. This is a simple strategy, easily implemented, but impacts the production server where the data is located, since it will use the server’s resources. This may be tolerated on some applications, but not high demand ones.</a:t>
            </a:r>
          </a:p>
          <a:p>
            <a:pPr marL="336488" lvl="1" indent="-224325">
              <a:buFontTx/>
              <a:buAutoNum type="arabicPeriod"/>
            </a:pPr>
            <a:r>
              <a:rPr lang="pt-BR" altLang="ru-RU"/>
              <a:t>To avoid an impact on the production application, and to perform serverless backups, you can </a:t>
            </a:r>
            <a:r>
              <a:rPr lang="pt-BR" altLang="ru-RU" b="1">
                <a:solidFill>
                  <a:srgbClr val="0000FF"/>
                </a:solidFill>
              </a:rPr>
              <a:t>mirror</a:t>
            </a:r>
            <a:r>
              <a:rPr lang="pt-BR" altLang="ru-RU"/>
              <a:t> (or </a:t>
            </a:r>
            <a:r>
              <a:rPr lang="pt-BR" altLang="ru-RU" b="1">
                <a:solidFill>
                  <a:srgbClr val="0000FF"/>
                </a:solidFill>
              </a:rPr>
              <a:t>snap</a:t>
            </a:r>
            <a:r>
              <a:rPr lang="pt-BR" altLang="ru-RU"/>
              <a:t>) a production volume. For example, you can mount it on a separate server and then copy it to the backup media (disk or tape). This option will completely free up the production server, with the added infrastructure cost associated with additional resources.</a:t>
            </a:r>
          </a:p>
          <a:p>
            <a:pPr marL="336488" lvl="1" indent="-224325">
              <a:buFontTx/>
              <a:buAutoNum type="arabicPeriod"/>
            </a:pPr>
            <a:r>
              <a:rPr lang="pt-BR" altLang="ru-RU" b="1">
                <a:solidFill>
                  <a:srgbClr val="0000FF"/>
                </a:solidFill>
              </a:rPr>
              <a:t>Remote Backup</a:t>
            </a:r>
            <a:r>
              <a:rPr lang="pt-BR" altLang="ru-RU"/>
              <a:t>, can be used to comply with offsite requirements. A copy from the primary storage is done directly to the backup media that is sitting on another site. The backup media can be a real library, a virtual library or even a remote filesystem. </a:t>
            </a:r>
          </a:p>
          <a:p>
            <a:pPr marL="336488" lvl="1" indent="-224325">
              <a:buFontTx/>
              <a:buAutoNum type="arabicPeriod"/>
            </a:pPr>
            <a:r>
              <a:rPr lang="pt-BR" altLang="ru-RU"/>
              <a:t>You can do a copy to a first set of backup media, which will be kept onsite for operational restore requirements, and then duplicate it to another set of media for offsite purposes.  To simplify thr procedure, you can replicate it to an offsite location to remove any manual procedures associated with moving the backup media to another site.</a:t>
            </a:r>
          </a:p>
          <a:p>
            <a:pPr marL="224325" indent="-224325"/>
            <a:endParaRPr lang="pt-BR"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84188" y="155575"/>
            <a:ext cx="5883275" cy="4411663"/>
          </a:xfrm>
          <a:ln cap="flat"/>
        </p:spPr>
      </p:sp>
      <p:sp>
        <p:nvSpPr>
          <p:cNvPr id="40963" name="Rectangle 3"/>
          <p:cNvSpPr>
            <a:spLocks noGrp="1" noChangeArrowheads="1"/>
          </p:cNvSpPr>
          <p:nvPr>
            <p:ph type="body" idx="1"/>
          </p:nvPr>
        </p:nvSpPr>
        <p:spPr>
          <a:noFill/>
          <a:ln/>
        </p:spPr>
        <p:txBody>
          <a:bodyPr/>
          <a:lstStyle/>
          <a:p>
            <a:pPr>
              <a:tabLst/>
            </a:pPr>
            <a:r>
              <a:rPr lang="en-US" altLang="ru-RU"/>
              <a:t>Revoking Object Privileges (continued)</a:t>
            </a:r>
          </a:p>
          <a:p>
            <a:pPr lvl="1">
              <a:tabLst/>
            </a:pPr>
            <a:r>
              <a:rPr lang="en-US" altLang="ru-RU"/>
              <a:t>The example on the slide revokes SELECT and INSERT privileges given to user Scott on the DEPT table.</a:t>
            </a:r>
          </a:p>
          <a:p>
            <a:pPr lvl="1">
              <a:tabLst/>
            </a:pPr>
            <a:r>
              <a:rPr lang="en-US" altLang="ru-RU" b="1"/>
              <a:t>Note: </a:t>
            </a:r>
            <a:r>
              <a:rPr lang="en-US" altLang="ru-RU">
                <a:latin typeface="Times" pitchFamily="18" charset="0"/>
              </a:rPr>
              <a:t>If a user is granted a privilege WITH GRANT OPTION, that user can also grant the privilege WITH GRANT OPTION, so that a long chain of grantees is possible, but no circular grants are permitted. If the owner revokes a privilege from a user who granted the privilege to other users, the REVOKE cascades to all privileges granted.</a:t>
            </a:r>
          </a:p>
          <a:p>
            <a:pPr lvl="1">
              <a:tabLst/>
            </a:pPr>
            <a:r>
              <a:rPr lang="en-US" altLang="ru-RU">
                <a:latin typeface="Times" pitchFamily="18" charset="0"/>
              </a:rPr>
              <a:t>For example, if user A grants SELECT privilege on a table to user B including the WITH GRANT OPTION, user B can grant to user C the SELECT privilege WITH GRANT OPTION, and user C can then grant to user D the SELECT privilege. If user A the revokes then privilege from user B, then the privileges granted to users C and D are also revoked.</a:t>
            </a:r>
          </a:p>
          <a:p>
            <a:pPr>
              <a:tabLst/>
            </a:pPr>
            <a:endParaRPr lang="en-US" altLang="ru-RU" b="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726914" name="Rectangle 2"/>
          <p:cNvSpPr>
            <a:spLocks noGrp="1" noRot="1" noChangeAspect="1" noChangeArrowheads="1" noTextEdit="1"/>
          </p:cNvSpPr>
          <p:nvPr>
            <p:ph type="sldImg"/>
          </p:nvPr>
        </p:nvSpPr>
        <p:spPr>
          <a:ln/>
        </p:spPr>
      </p:sp>
      <p:sp>
        <p:nvSpPr>
          <p:cNvPr id="2726915" name="Rectangle 3"/>
          <p:cNvSpPr>
            <a:spLocks noGrp="1" noChangeAspect="1" noChangeArrowheads="1"/>
          </p:cNvSpPr>
          <p:nvPr>
            <p:ph type="body" idx="1"/>
          </p:nvPr>
        </p:nvSpPr>
        <p:spPr/>
        <p:txBody>
          <a:bodyPr/>
          <a:lstStyle/>
          <a:p>
            <a:r>
              <a:rPr lang="en-US" altLang="ru-RU" b="1">
                <a:solidFill>
                  <a:srgbClr val="0000FF"/>
                </a:solidFill>
              </a:rPr>
              <a:t>Disaster Recovery</a:t>
            </a:r>
            <a:r>
              <a:rPr lang="en-US" altLang="ru-RU"/>
              <a:t> addresses the requirement to be able to restore all, or a large part of, an IT infrastructure in the event of a major disaster. </a:t>
            </a:r>
          </a:p>
          <a:p>
            <a:r>
              <a:rPr lang="en-US" altLang="ru-RU" b="1">
                <a:solidFill>
                  <a:srgbClr val="0000FF"/>
                </a:solidFill>
              </a:rPr>
              <a:t>Archival</a:t>
            </a:r>
            <a:r>
              <a:rPr lang="en-US" altLang="ru-RU"/>
              <a:t> is a</a:t>
            </a:r>
            <a:r>
              <a:rPr lang="en-US" altLang="ru-RU" b="1"/>
              <a:t> </a:t>
            </a:r>
            <a:r>
              <a:rPr lang="en-US" altLang="ru-RU"/>
              <a:t>common requirement used to preserve transaction records, email, and other business work products for regulatory compliance.  The regulations could be internal, governmental, or perhaps derived from specific industry requirements. </a:t>
            </a:r>
          </a:p>
          <a:p>
            <a:r>
              <a:rPr lang="en-US" altLang="ru-RU" b="1">
                <a:solidFill>
                  <a:srgbClr val="0000FF"/>
                </a:solidFill>
              </a:rPr>
              <a:t>Operational</a:t>
            </a:r>
            <a:r>
              <a:rPr lang="en-US" altLang="ru-RU"/>
              <a:t> is typically the collection of data for the eventual purpose of restoring, at some point in the future, data that has become lost or corrupted.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722818" name="Rectangle 2"/>
          <p:cNvSpPr>
            <a:spLocks noGrp="1" noRot="1" noChangeAspect="1" noChangeArrowheads="1" noTextEdit="1"/>
          </p:cNvSpPr>
          <p:nvPr>
            <p:ph type="sldImg"/>
          </p:nvPr>
        </p:nvSpPr>
        <p:spPr>
          <a:ln/>
        </p:spPr>
      </p:sp>
      <p:sp>
        <p:nvSpPr>
          <p:cNvPr id="2722819" name="Rectangle 3"/>
          <p:cNvSpPr>
            <a:spLocks noGrp="1" noChangeAspect="1" noChangeArrowheads="1"/>
          </p:cNvSpPr>
          <p:nvPr>
            <p:ph type="body" idx="1"/>
          </p:nvPr>
        </p:nvSpPr>
        <p:spPr/>
        <p:txBody>
          <a:bodyPr/>
          <a:lstStyle/>
          <a:p>
            <a:r>
              <a:rPr lang="en-US" altLang="ru-RU"/>
              <a:t>Reasons for a backup plan include: </a:t>
            </a:r>
          </a:p>
          <a:p>
            <a:pPr lvl="1"/>
            <a:r>
              <a:rPr lang="en-US" altLang="ru-RU"/>
              <a:t>Physical damage to a storage element (such as a disk) that can result in data loss. </a:t>
            </a:r>
          </a:p>
          <a:p>
            <a:pPr lvl="1"/>
            <a:r>
              <a:rPr lang="en-US" altLang="ru-RU"/>
              <a:t>People make mistakes and unhappy employees or external hackers may breach security and maliciously destroy data. </a:t>
            </a:r>
          </a:p>
          <a:p>
            <a:pPr lvl="1"/>
            <a:r>
              <a:rPr lang="en-US" altLang="ru-RU"/>
              <a:t>Software failures can destroy or lose data and viruses can destroy data, impact data integrity, and halt key operations. </a:t>
            </a:r>
          </a:p>
          <a:p>
            <a:pPr lvl="1"/>
            <a:r>
              <a:rPr lang="en-US" altLang="ru-RU"/>
              <a:t>Physical security breaches can destroy equipment that contains data and applications.</a:t>
            </a:r>
          </a:p>
          <a:p>
            <a:pPr lvl="1"/>
            <a:r>
              <a:rPr lang="en-US" altLang="ru-RU"/>
              <a:t>Natural disasters and other events such as earthquakes, lightning strikes, floods, tornados, hurricanes, accidents, chemical spills, and power grid failures can cause not only the loss of data but also the loss of an entire computer facility. Offsite data storage is often justified to protect a business from these types of events.</a:t>
            </a:r>
          </a:p>
          <a:p>
            <a:pPr lvl="1"/>
            <a:r>
              <a:rPr lang="en-US" altLang="ru-RU"/>
              <a:t>Government regulations may require certain data to be kept for extended timeframes. Corporations may establish their own extended retention policies for intellectual property to protect them against litigation. The regulations and business requirements that drive data as an archive generally require data to be retained at an offsite location. </a:t>
            </a:r>
          </a:p>
          <a:p>
            <a:endParaRPr lang="en-US"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850818" name="Rectangle 2"/>
          <p:cNvSpPr>
            <a:spLocks noGrp="1" noRot="1" noChangeAspect="1" noChangeArrowheads="1" noTextEdit="1"/>
          </p:cNvSpPr>
          <p:nvPr>
            <p:ph type="sldImg"/>
          </p:nvPr>
        </p:nvSpPr>
        <p:spPr>
          <a:ln/>
        </p:spPr>
      </p:sp>
      <p:sp>
        <p:nvSpPr>
          <p:cNvPr id="2850819" name="Rectangle 3"/>
          <p:cNvSpPr>
            <a:spLocks noGrp="1" noChangeAspect="1" noChangeArrowheads="1"/>
          </p:cNvSpPr>
          <p:nvPr>
            <p:ph type="body" idx="1"/>
          </p:nvPr>
        </p:nvSpPr>
        <p:spPr/>
        <p:txBody>
          <a:bodyPr/>
          <a:lstStyle/>
          <a:p>
            <a:r>
              <a:rPr lang="en-US" altLang="ru-RU"/>
              <a:t>Backup products vary, but they do have some common characteristics. The basic architecture of a backup</a:t>
            </a:r>
            <a:r>
              <a:rPr lang="en-US" altLang="ru-RU" b="1">
                <a:solidFill>
                  <a:srgbClr val="0000FF"/>
                </a:solidFill>
              </a:rPr>
              <a:t> </a:t>
            </a:r>
            <a:r>
              <a:rPr lang="en-US" altLang="ru-RU"/>
              <a:t>system is client-server, with a </a:t>
            </a:r>
            <a:r>
              <a:rPr lang="en-US" altLang="ru-RU" b="1">
                <a:solidFill>
                  <a:srgbClr val="0000FF"/>
                </a:solidFill>
              </a:rPr>
              <a:t>backup server</a:t>
            </a:r>
            <a:r>
              <a:rPr lang="en-US" altLang="ru-RU"/>
              <a:t> and some number of </a:t>
            </a:r>
            <a:r>
              <a:rPr lang="en-US" altLang="ru-RU" b="1">
                <a:solidFill>
                  <a:srgbClr val="0000FF"/>
                </a:solidFill>
              </a:rPr>
              <a:t>backup clients</a:t>
            </a:r>
            <a:r>
              <a:rPr lang="en-US" altLang="ru-RU"/>
              <a:t> or </a:t>
            </a:r>
            <a:r>
              <a:rPr lang="en-US" altLang="ru-RU" b="1">
                <a:solidFill>
                  <a:srgbClr val="0000FF"/>
                </a:solidFill>
              </a:rPr>
              <a:t>agents</a:t>
            </a:r>
            <a:r>
              <a:rPr lang="en-US" altLang="ru-RU"/>
              <a:t>. The backup server directs the operations and owns the </a:t>
            </a:r>
            <a:r>
              <a:rPr lang="en-US" altLang="ru-RU" b="1">
                <a:solidFill>
                  <a:srgbClr val="0000FF"/>
                </a:solidFill>
              </a:rPr>
              <a:t>backup catalog</a:t>
            </a:r>
            <a:r>
              <a:rPr lang="en-US" altLang="ru-RU"/>
              <a:t> (the information about the backup). The catalog contains the table-of-contents for the data set. It also contains information about the backup session itself.</a:t>
            </a:r>
          </a:p>
          <a:p>
            <a:r>
              <a:rPr lang="en-US" altLang="ru-RU"/>
              <a:t>The backup server depends on the backup client to gather the data to be backed up. The backup client can be local or it can reside on another system, presumably to backup the data visible to that system. </a:t>
            </a:r>
            <a:r>
              <a:rPr lang="pt-BR" altLang="ru-RU"/>
              <a:t>A backup server receives </a:t>
            </a:r>
            <a:r>
              <a:rPr lang="pt-BR" altLang="ru-RU" b="1">
                <a:solidFill>
                  <a:srgbClr val="0000FF"/>
                </a:solidFill>
              </a:rPr>
              <a:t>backup metadata </a:t>
            </a:r>
            <a:r>
              <a:rPr lang="pt-BR" altLang="ru-RU"/>
              <a:t>from backup clients to perform its activities.</a:t>
            </a:r>
            <a:endParaRPr lang="en-US" altLang="ru-RU"/>
          </a:p>
          <a:p>
            <a:r>
              <a:rPr lang="en-US" altLang="ru-RU"/>
              <a:t>There is another component called a </a:t>
            </a:r>
            <a:r>
              <a:rPr lang="en-US" altLang="ru-RU" b="1">
                <a:solidFill>
                  <a:srgbClr val="0000FF"/>
                </a:solidFill>
              </a:rPr>
              <a:t>storage node</a:t>
            </a:r>
            <a:r>
              <a:rPr lang="en-US" altLang="ru-RU"/>
              <a:t>. The storage node is the entity responsible for writing the data set to the backup device. Typically there is a storage node packaged with the backup server and the backup device is attached directly to the backup server’s host platform.  Storage nodes play an important role in backup planning as it can be used to consolidate backup servers.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877442" name="Rectangle 2"/>
          <p:cNvSpPr>
            <a:spLocks noGrp="1" noRot="1" noChangeAspect="1" noChangeArrowheads="1" noTextEdit="1"/>
          </p:cNvSpPr>
          <p:nvPr>
            <p:ph type="sldImg"/>
          </p:nvPr>
        </p:nvSpPr>
        <p:spPr>
          <a:ln/>
        </p:spPr>
      </p:sp>
      <p:sp>
        <p:nvSpPr>
          <p:cNvPr id="2877443" name="Rectangle 3"/>
          <p:cNvSpPr>
            <a:spLocks noGrp="1" noChangeAspect="1" noChangeArrowheads="1"/>
          </p:cNvSpPr>
          <p:nvPr>
            <p:ph type="body" idx="1"/>
          </p:nvPr>
        </p:nvSpPr>
        <p:spPr/>
        <p:txBody>
          <a:bodyPr/>
          <a:lstStyle/>
          <a:p>
            <a:r>
              <a:rPr lang="en-US" altLang="ru-RU"/>
              <a:t>The following represents a typical Backup process:</a:t>
            </a:r>
          </a:p>
          <a:p>
            <a:pPr lvl="1"/>
            <a:r>
              <a:rPr lang="en-US" altLang="ru-RU"/>
              <a:t>The </a:t>
            </a:r>
            <a:r>
              <a:rPr lang="en-US" altLang="ru-RU" b="1">
                <a:solidFill>
                  <a:srgbClr val="0000FF"/>
                </a:solidFill>
              </a:rPr>
              <a:t>Backup Server</a:t>
            </a:r>
            <a:r>
              <a:rPr lang="en-US" altLang="ru-RU"/>
              <a:t> initiates the backup process (starts the backup application). </a:t>
            </a:r>
          </a:p>
          <a:p>
            <a:pPr lvl="1"/>
            <a:r>
              <a:rPr lang="en-US" altLang="ru-RU"/>
              <a:t>The Backup Server sends a request to a server to “send me your data”.</a:t>
            </a:r>
          </a:p>
          <a:p>
            <a:pPr lvl="1"/>
            <a:r>
              <a:rPr lang="en-US" altLang="ru-RU"/>
              <a:t>The server sends the data to the Backup Server and/or </a:t>
            </a:r>
            <a:r>
              <a:rPr lang="en-US" altLang="ru-RU" b="1">
                <a:solidFill>
                  <a:srgbClr val="0000FF"/>
                </a:solidFill>
              </a:rPr>
              <a:t>Storage Node.</a:t>
            </a:r>
          </a:p>
          <a:p>
            <a:pPr lvl="1"/>
            <a:r>
              <a:rPr lang="en-US" altLang="ru-RU"/>
              <a:t>The Storage Node sends the data to the tape storage device and the Backup Server begins building the </a:t>
            </a:r>
            <a:r>
              <a:rPr lang="en-US" altLang="ru-RU" b="1">
                <a:solidFill>
                  <a:srgbClr val="0000FF"/>
                </a:solidFill>
              </a:rPr>
              <a:t>catalog (metadata)</a:t>
            </a:r>
            <a:r>
              <a:rPr lang="en-US" altLang="ru-RU"/>
              <a:t> of the backup session.</a:t>
            </a:r>
          </a:p>
          <a:p>
            <a:pPr lvl="1"/>
            <a:r>
              <a:rPr lang="en-US" altLang="ru-RU"/>
              <a:t>When all of the data has been transferred from the server to the Backup Server, the Backup Server writes the catalog to a disk file and closes the connection to the tape device.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731010" name="Rectangle 2"/>
          <p:cNvSpPr>
            <a:spLocks noGrp="1" noRot="1" noChangeAspect="1" noChangeArrowheads="1" noTextEdit="1"/>
          </p:cNvSpPr>
          <p:nvPr>
            <p:ph type="sldImg"/>
          </p:nvPr>
        </p:nvSpPr>
        <p:spPr>
          <a:ln/>
        </p:spPr>
      </p:sp>
      <p:sp>
        <p:nvSpPr>
          <p:cNvPr id="2731011" name="Rectangle 3"/>
          <p:cNvSpPr>
            <a:spLocks noGrp="1" noChangeAspect="1" noChangeArrowheads="1"/>
          </p:cNvSpPr>
          <p:nvPr>
            <p:ph type="body" idx="1"/>
          </p:nvPr>
        </p:nvSpPr>
        <p:spPr/>
        <p:txBody>
          <a:bodyPr/>
          <a:lstStyle/>
          <a:p>
            <a:r>
              <a:rPr lang="pt-BR" altLang="ru-RU"/>
              <a:t>Backing up databases can occur useing two different methods:</a:t>
            </a:r>
          </a:p>
          <a:p>
            <a:pPr lvl="1"/>
            <a:r>
              <a:rPr lang="pt-BR" altLang="ru-RU"/>
              <a:t>A </a:t>
            </a:r>
            <a:r>
              <a:rPr lang="pt-BR" altLang="ru-RU" b="1">
                <a:solidFill>
                  <a:srgbClr val="0000FF"/>
                </a:solidFill>
              </a:rPr>
              <a:t>Hot backup</a:t>
            </a:r>
            <a:r>
              <a:rPr lang="pt-BR" altLang="ru-RU"/>
              <a:t>, which means that the application is still up and running, with users accessing it, while backup is taking place.</a:t>
            </a:r>
          </a:p>
          <a:p>
            <a:pPr lvl="1"/>
            <a:r>
              <a:rPr lang="pt-BR" altLang="ru-RU"/>
              <a:t>A </a:t>
            </a:r>
            <a:r>
              <a:rPr lang="pt-BR" altLang="ru-RU" b="1">
                <a:solidFill>
                  <a:srgbClr val="0000FF"/>
                </a:solidFill>
              </a:rPr>
              <a:t>Cold backup</a:t>
            </a:r>
            <a:r>
              <a:rPr lang="pt-BR" altLang="ru-RU"/>
              <a:t>, which means that the application will be shut down for the backup to take place.</a:t>
            </a:r>
          </a:p>
          <a:p>
            <a:r>
              <a:rPr lang="pt-BR" altLang="ru-RU"/>
              <a:t>Most backup applications offer various </a:t>
            </a:r>
            <a:r>
              <a:rPr lang="pt-BR" altLang="ru-RU" b="1">
                <a:solidFill>
                  <a:srgbClr val="0000FF"/>
                </a:solidFill>
              </a:rPr>
              <a:t>Backup Agents</a:t>
            </a:r>
            <a:r>
              <a:rPr lang="pt-BR" altLang="ru-RU"/>
              <a:t> to do these kinds of operations. There will be different agents for different types of data and applications.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879490" name="Rectangle 2"/>
          <p:cNvSpPr>
            <a:spLocks noGrp="1" noRot="1" noChangeAspect="1" noChangeArrowheads="1" noTextEdit="1"/>
          </p:cNvSpPr>
          <p:nvPr>
            <p:ph type="sldImg"/>
          </p:nvPr>
        </p:nvSpPr>
        <p:spPr>
          <a:ln/>
        </p:spPr>
      </p:sp>
      <p:sp>
        <p:nvSpPr>
          <p:cNvPr id="2879491" name="Rectangle 3"/>
          <p:cNvSpPr>
            <a:spLocks noGrp="1" noChangeAspect="1" noChangeArrowheads="1"/>
          </p:cNvSpPr>
          <p:nvPr>
            <p:ph type="body" idx="1"/>
          </p:nvPr>
        </p:nvSpPr>
        <p:spPr/>
        <p:txBody>
          <a:bodyPr/>
          <a:lstStyle/>
          <a:p>
            <a:r>
              <a:rPr lang="en-US" altLang="ru-RU"/>
              <a:t>The granularity and levels for backups depend on business needs, and, to some extent, technological limitations. Some backup strategies define as many as ten levels of backup.  IT organizations use a combination of these to fulfill their requirements. Most use some combination of Full, Cumulative, and Incremental backups.</a:t>
            </a:r>
          </a:p>
          <a:p>
            <a:r>
              <a:rPr lang="en-US" altLang="ru-RU"/>
              <a:t>A </a:t>
            </a:r>
            <a:r>
              <a:rPr lang="en-US" altLang="ru-RU" b="1">
                <a:solidFill>
                  <a:srgbClr val="0000FF"/>
                </a:solidFill>
              </a:rPr>
              <a:t>Full backup</a:t>
            </a:r>
            <a:r>
              <a:rPr lang="en-US" altLang="ru-RU"/>
              <a:t> is a backup of all data on the target volumes, regardless of any changes made to the data itself.</a:t>
            </a:r>
          </a:p>
          <a:p>
            <a:r>
              <a:rPr lang="en-US" altLang="ru-RU"/>
              <a:t>An </a:t>
            </a:r>
            <a:r>
              <a:rPr lang="en-US" altLang="ru-RU" b="1">
                <a:solidFill>
                  <a:srgbClr val="0000FF"/>
                </a:solidFill>
              </a:rPr>
              <a:t>Incremental backup</a:t>
            </a:r>
            <a:r>
              <a:rPr lang="en-US" altLang="ru-RU"/>
              <a:t> contains the changes since the last backup, of any type, whichever was most recent.  </a:t>
            </a:r>
          </a:p>
          <a:p>
            <a:r>
              <a:rPr lang="en-US" altLang="ru-RU"/>
              <a:t>A </a:t>
            </a:r>
            <a:r>
              <a:rPr lang="en-US" altLang="ru-RU" b="1">
                <a:solidFill>
                  <a:srgbClr val="0000FF"/>
                </a:solidFill>
              </a:rPr>
              <a:t>Cumulative backup</a:t>
            </a:r>
            <a:r>
              <a:rPr lang="en-US" altLang="ru-RU"/>
              <a:t>, also known as a Differential backup, is a type of incremental that contains changes made to a file since the last full backup.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ru-RU"/>
              <a:t>Copyright © 2006 EMC Corporation. Do not Copy - All Rights Reserved.</a:t>
            </a:r>
          </a:p>
        </p:txBody>
      </p:sp>
      <p:sp>
        <p:nvSpPr>
          <p:cNvPr id="2881538" name="Rectangle 2"/>
          <p:cNvSpPr>
            <a:spLocks noGrp="1" noRot="1" noChangeAspect="1" noChangeArrowheads="1" noTextEdit="1"/>
          </p:cNvSpPr>
          <p:nvPr>
            <p:ph type="sldImg"/>
          </p:nvPr>
        </p:nvSpPr>
        <p:spPr>
          <a:ln/>
        </p:spPr>
      </p:sp>
      <p:sp>
        <p:nvSpPr>
          <p:cNvPr id="2881539" name="Rectangle 3"/>
          <p:cNvSpPr>
            <a:spLocks noGrp="1" noChangeAspect="1" noChangeArrowheads="1"/>
          </p:cNvSpPr>
          <p:nvPr>
            <p:ph type="body" idx="1"/>
          </p:nvPr>
        </p:nvSpPr>
        <p:spPr/>
        <p:txBody>
          <a:bodyPr/>
          <a:lstStyle/>
          <a:p>
            <a:pPr marL="224325" indent="-224325"/>
            <a:r>
              <a:rPr lang="en-US" altLang="ru-RU"/>
              <a:t>Following is an example of an incremental backup and restore:</a:t>
            </a:r>
          </a:p>
          <a:p>
            <a:pPr marL="224325" indent="-224325">
              <a:buFontTx/>
              <a:buAutoNum type="arabicPeriod"/>
            </a:pPr>
            <a:r>
              <a:rPr lang="en-US" altLang="ru-RU"/>
              <a:t>A full backup of the business data is taken on Monday evening.  Each day after that, an incremental backup is taken.  These incremental backups only backup files that are new or that have changed since the last full or incremental backup. </a:t>
            </a:r>
          </a:p>
          <a:p>
            <a:pPr marL="224325" indent="-224325">
              <a:buFontTx/>
              <a:buAutoNum type="arabicPeriod"/>
            </a:pPr>
            <a:r>
              <a:rPr lang="en-US" altLang="ru-RU"/>
              <a:t>On Tuesday, a new file is added, File 4. No other files have changed. Since File 4 is a new file added after the previous backup on Monday evening, it will be backed up Tuesday evening.</a:t>
            </a:r>
          </a:p>
          <a:p>
            <a:pPr marL="224325" indent="-224325">
              <a:buFontTx/>
              <a:buAutoNum type="arabicPeriod"/>
            </a:pPr>
            <a:r>
              <a:rPr lang="en-US" altLang="ru-RU"/>
              <a:t>On Wednesday, there are no new files added since Tuesday, but File 3 has changed.  Since File 3 was changed after the previous evening backup (Tuesday), it will be backed up Wednesday evening.</a:t>
            </a:r>
          </a:p>
          <a:p>
            <a:pPr marL="224325" indent="-224325">
              <a:buFontTx/>
              <a:buAutoNum type="arabicPeriod"/>
            </a:pPr>
            <a:r>
              <a:rPr lang="en-US" altLang="ru-RU"/>
              <a:t>On Thursday, no files have changed but a new file has been added, File 5.  Since File 5 was added after the previous evening backup, it will be backed up Thursday evening.</a:t>
            </a:r>
          </a:p>
          <a:p>
            <a:pPr marL="224325" indent="-224325">
              <a:buFontTx/>
              <a:buAutoNum type="arabicPeriod"/>
            </a:pPr>
            <a:r>
              <a:rPr lang="en-US" altLang="ru-RU"/>
              <a:t>On Friday morning, there is a data corruption, so the data must be restored from tape. </a:t>
            </a:r>
          </a:p>
          <a:p>
            <a:pPr marL="336488" lvl="1" indent="-224325">
              <a:buFontTx/>
              <a:buAutoNum type="alphaLcPeriod"/>
            </a:pPr>
            <a:r>
              <a:rPr lang="en-US" altLang="ru-RU"/>
              <a:t>The first step is to restore the full backup from Monday evening. Then, every incremental backup that was done since the last full backup must be applied, which, in this example, means the:</a:t>
            </a:r>
          </a:p>
          <a:p>
            <a:pPr marL="336488" lvl="1" indent="-224325">
              <a:buFontTx/>
              <a:buAutoNum type="alphaLcPeriod"/>
            </a:pPr>
            <a:r>
              <a:rPr lang="en-US" altLang="ru-RU"/>
              <a:t>Tuesday, </a:t>
            </a:r>
          </a:p>
          <a:p>
            <a:pPr marL="336488" lvl="1" indent="-224325">
              <a:buFontTx/>
              <a:buAutoNum type="alphaLcPeriod"/>
            </a:pPr>
            <a:r>
              <a:rPr lang="en-US" altLang="ru-RU"/>
              <a:t>Wednesday, and </a:t>
            </a:r>
          </a:p>
          <a:p>
            <a:pPr marL="336488" lvl="1" indent="-224325">
              <a:buFontTx/>
              <a:buAutoNum type="alphaLcPeriod"/>
            </a:pPr>
            <a:r>
              <a:rPr lang="en-US" altLang="ru-RU"/>
              <a:t>Thursday incremental backups.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B7E4AFC-60AA-4F09-8959-7F8E587EF017}" type="datetime1">
              <a:rPr lang="ru-RU" smtClean="0"/>
              <a:t>24.11.2015</a:t>
            </a:fld>
            <a:endParaRPr lang="ru-RU"/>
          </a:p>
        </p:txBody>
      </p:sp>
      <p:sp>
        <p:nvSpPr>
          <p:cNvPr id="5" name="Footer Placeholder 4"/>
          <p:cNvSpPr>
            <a:spLocks noGrp="1"/>
          </p:cNvSpPr>
          <p:nvPr>
            <p:ph type="ftr" sz="quarter" idx="11"/>
          </p:nvPr>
        </p:nvSpPr>
        <p:spPr/>
        <p:txBody>
          <a:bodyPr/>
          <a:lstStyle/>
          <a:p>
            <a:r>
              <a:rPr lang="en-US" smtClean="0"/>
              <a:t>Database Systems, 8th Edition</a:t>
            </a:r>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EAEDBC88-DE85-482B-B747-547130CF858A}" type="datetime1">
              <a:rPr lang="ru-RU" smtClean="0"/>
              <a:t>24.11.2015</a:t>
            </a:fld>
            <a:endParaRPr lang="ru-RU"/>
          </a:p>
        </p:txBody>
      </p:sp>
      <p:sp>
        <p:nvSpPr>
          <p:cNvPr id="5" name="Footer Placeholder 4"/>
          <p:cNvSpPr>
            <a:spLocks noGrp="1"/>
          </p:cNvSpPr>
          <p:nvPr>
            <p:ph type="ftr" sz="quarter" idx="11"/>
          </p:nvPr>
        </p:nvSpPr>
        <p:spPr/>
        <p:txBody>
          <a:bodyPr/>
          <a:lstStyle/>
          <a:p>
            <a:r>
              <a:rPr lang="en-US" smtClean="0"/>
              <a:t>Database Systems, 8th Edition</a:t>
            </a:r>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D0A30ED0-79B5-4AAD-B84E-7820FF0FFD01}" type="datetime1">
              <a:rPr lang="ru-RU" smtClean="0"/>
              <a:t>24.11.2015</a:t>
            </a:fld>
            <a:endParaRPr lang="ru-RU"/>
          </a:p>
        </p:txBody>
      </p:sp>
      <p:sp>
        <p:nvSpPr>
          <p:cNvPr id="5" name="Footer Placeholder 4"/>
          <p:cNvSpPr>
            <a:spLocks noGrp="1"/>
          </p:cNvSpPr>
          <p:nvPr>
            <p:ph type="ftr" sz="quarter" idx="11"/>
          </p:nvPr>
        </p:nvSpPr>
        <p:spPr/>
        <p:txBody>
          <a:bodyPr/>
          <a:lstStyle/>
          <a:p>
            <a:r>
              <a:rPr lang="en-US" smtClean="0"/>
              <a:t>Database Systems, 8th Edition</a:t>
            </a:r>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D9998B2D-6584-488C-B910-20E27355DC65}" type="datetime1">
              <a:rPr lang="ru-RU" smtClean="0"/>
              <a:t>24.11.2015</a:t>
            </a:fld>
            <a:endParaRPr lang="ru-RU"/>
          </a:p>
        </p:txBody>
      </p:sp>
      <p:sp>
        <p:nvSpPr>
          <p:cNvPr id="5" name="Footer Placeholder 4"/>
          <p:cNvSpPr>
            <a:spLocks noGrp="1"/>
          </p:cNvSpPr>
          <p:nvPr>
            <p:ph type="ftr" sz="quarter" idx="11"/>
          </p:nvPr>
        </p:nvSpPr>
        <p:spPr/>
        <p:txBody>
          <a:bodyPr/>
          <a:lstStyle/>
          <a:p>
            <a:r>
              <a:rPr lang="en-US" smtClean="0"/>
              <a:t>Database Systems, 8th Edition</a:t>
            </a:r>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4B9D75B-793D-48A0-87E7-7FBFC025FE9A}" type="datetime1">
              <a:rPr lang="ru-RU" smtClean="0"/>
              <a:t>24.11.2015</a:t>
            </a:fld>
            <a:endParaRPr lang="ru-RU"/>
          </a:p>
        </p:txBody>
      </p:sp>
      <p:sp>
        <p:nvSpPr>
          <p:cNvPr id="5" name="Footer Placeholder 4"/>
          <p:cNvSpPr>
            <a:spLocks noGrp="1"/>
          </p:cNvSpPr>
          <p:nvPr>
            <p:ph type="ftr" sz="quarter" idx="11"/>
          </p:nvPr>
        </p:nvSpPr>
        <p:spPr/>
        <p:txBody>
          <a:bodyPr/>
          <a:lstStyle/>
          <a:p>
            <a:r>
              <a:rPr lang="en-US" smtClean="0"/>
              <a:t>Database Systems, 8th Edition</a:t>
            </a:r>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C751F951-B40F-46E3-BC69-2FF6C3475461}" type="datetime1">
              <a:rPr lang="ru-RU" smtClean="0"/>
              <a:t>24.11.2015</a:t>
            </a:fld>
            <a:endParaRPr lang="ru-RU"/>
          </a:p>
        </p:txBody>
      </p:sp>
      <p:sp>
        <p:nvSpPr>
          <p:cNvPr id="6" name="Footer Placeholder 5"/>
          <p:cNvSpPr>
            <a:spLocks noGrp="1"/>
          </p:cNvSpPr>
          <p:nvPr>
            <p:ph type="ftr" sz="quarter" idx="11"/>
          </p:nvPr>
        </p:nvSpPr>
        <p:spPr/>
        <p:txBody>
          <a:bodyPr/>
          <a:lstStyle/>
          <a:p>
            <a:r>
              <a:rPr lang="en-US" smtClean="0"/>
              <a:t>Database Systems, 8th Edition</a:t>
            </a:r>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DC28ECD8-EB0C-43B8-A377-80C8B4D66ACD}" type="datetime1">
              <a:rPr lang="ru-RU" smtClean="0"/>
              <a:t>24.11.2015</a:t>
            </a:fld>
            <a:endParaRPr lang="ru-RU"/>
          </a:p>
        </p:txBody>
      </p:sp>
      <p:sp>
        <p:nvSpPr>
          <p:cNvPr id="8" name="Footer Placeholder 7"/>
          <p:cNvSpPr>
            <a:spLocks noGrp="1"/>
          </p:cNvSpPr>
          <p:nvPr>
            <p:ph type="ftr" sz="quarter" idx="11"/>
          </p:nvPr>
        </p:nvSpPr>
        <p:spPr/>
        <p:txBody>
          <a:bodyPr/>
          <a:lstStyle/>
          <a:p>
            <a:r>
              <a:rPr lang="en-US" smtClean="0"/>
              <a:t>Database Systems, 8th Edition</a:t>
            </a:r>
            <a:endParaRPr lang="ru-RU"/>
          </a:p>
        </p:txBody>
      </p:sp>
      <p:sp>
        <p:nvSpPr>
          <p:cNvPr id="9" name="Slide Number Placeholder 8"/>
          <p:cNvSpPr>
            <a:spLocks noGrp="1"/>
          </p:cNvSpPr>
          <p:nvPr>
            <p:ph type="sldNum" sz="quarter" idx="12"/>
          </p:nvPr>
        </p:nvSpPr>
        <p:spPr/>
        <p:txBody>
          <a:bodyPr/>
          <a:lstStyle/>
          <a:p>
            <a:fld id="{FE9F5A57-6D1A-40F9-9FA1-BDE62F239229}" type="slidenum">
              <a:rPr lang="ru-RU" smtClean="0"/>
              <a:t>‹#›</a:t>
            </a:fld>
            <a:endParaRPr lang="ru-RU"/>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90866A-AEE0-47CE-9F49-79BD054EF786}" type="datetime1">
              <a:rPr lang="ru-RU" smtClean="0"/>
              <a:t>24.11.2015</a:t>
            </a:fld>
            <a:endParaRPr lang="ru-RU"/>
          </a:p>
        </p:txBody>
      </p:sp>
      <p:sp>
        <p:nvSpPr>
          <p:cNvPr id="4" name="Footer Placeholder 3"/>
          <p:cNvSpPr>
            <a:spLocks noGrp="1"/>
          </p:cNvSpPr>
          <p:nvPr>
            <p:ph type="ftr" sz="quarter" idx="11"/>
          </p:nvPr>
        </p:nvSpPr>
        <p:spPr/>
        <p:txBody>
          <a:bodyPr/>
          <a:lstStyle/>
          <a:p>
            <a:r>
              <a:rPr lang="en-US" smtClean="0"/>
              <a:t>Database Systems, 8th Edition</a:t>
            </a:r>
            <a:endParaRPr lang="ru-RU"/>
          </a:p>
        </p:txBody>
      </p:sp>
      <p:sp>
        <p:nvSpPr>
          <p:cNvPr id="5" name="Slide Number Placeholder 4"/>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7EC57-A1DD-414C-8C3B-02ACBF87F9F2}" type="datetime1">
              <a:rPr lang="ru-RU" smtClean="0"/>
              <a:t>24.11.2015</a:t>
            </a:fld>
            <a:endParaRPr lang="ru-RU"/>
          </a:p>
        </p:txBody>
      </p:sp>
      <p:sp>
        <p:nvSpPr>
          <p:cNvPr id="3" name="Footer Placeholder 2"/>
          <p:cNvSpPr>
            <a:spLocks noGrp="1"/>
          </p:cNvSpPr>
          <p:nvPr>
            <p:ph type="ftr" sz="quarter" idx="11"/>
          </p:nvPr>
        </p:nvSpPr>
        <p:spPr/>
        <p:txBody>
          <a:bodyPr/>
          <a:lstStyle/>
          <a:p>
            <a:r>
              <a:rPr lang="en-US" smtClean="0"/>
              <a:t>Database Systems, 8th Edition</a:t>
            </a:r>
            <a:endParaRPr lang="ru-RU"/>
          </a:p>
        </p:txBody>
      </p:sp>
      <p:sp>
        <p:nvSpPr>
          <p:cNvPr id="4" name="Slide Number Placeholder 3"/>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C81A57-BBD7-4029-8109-242A5EE3981B}" type="datetime1">
              <a:rPr lang="ru-RU" smtClean="0"/>
              <a:t>24.11.2015</a:t>
            </a:fld>
            <a:endParaRPr lang="ru-RU"/>
          </a:p>
        </p:txBody>
      </p:sp>
      <p:sp>
        <p:nvSpPr>
          <p:cNvPr id="6" name="Footer Placeholder 5"/>
          <p:cNvSpPr>
            <a:spLocks noGrp="1"/>
          </p:cNvSpPr>
          <p:nvPr>
            <p:ph type="ftr" sz="quarter" idx="11"/>
          </p:nvPr>
        </p:nvSpPr>
        <p:spPr/>
        <p:txBody>
          <a:bodyPr/>
          <a:lstStyle/>
          <a:p>
            <a:r>
              <a:rPr lang="en-US" smtClean="0"/>
              <a:t>Database Systems, 8th Edition</a:t>
            </a:r>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262A9E0-18C4-4860-B58B-B22EEB630FBD}" type="datetime1">
              <a:rPr lang="ru-RU" smtClean="0"/>
              <a:t>24.11.2015</a:t>
            </a:fld>
            <a:endParaRPr lang="ru-RU"/>
          </a:p>
        </p:txBody>
      </p:sp>
      <p:sp>
        <p:nvSpPr>
          <p:cNvPr id="6" name="Footer Placeholder 5"/>
          <p:cNvSpPr>
            <a:spLocks noGrp="1"/>
          </p:cNvSpPr>
          <p:nvPr>
            <p:ph type="ftr" sz="quarter" idx="11"/>
          </p:nvPr>
        </p:nvSpPr>
        <p:spPr/>
        <p:txBody>
          <a:bodyPr/>
          <a:lstStyle/>
          <a:p>
            <a:r>
              <a:rPr lang="en-US" smtClean="0"/>
              <a:t>Database Systems, 8th Edition</a:t>
            </a:r>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45BDBB6-29B5-4B1D-AE01-43A88596BC22}" type="datetime1">
              <a:rPr lang="ru-RU" smtClean="0"/>
              <a:t>24.11.2015</a:t>
            </a:fld>
            <a:endParaRPr lang="ru-RU"/>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US" smtClean="0"/>
              <a:t>Database Systems, 8th Edition</a:t>
            </a:r>
            <a:endParaRPr lang="ru-RU"/>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E9F5A57-6D1A-40F9-9FA1-BDE62F239229}" type="slidenum">
              <a:rPr lang="ru-RU" smtClean="0"/>
              <a:t>‹#›</a:t>
            </a:fld>
            <a:endParaRPr lang="ru-RU"/>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Database management systems</a:t>
            </a:r>
            <a:endParaRPr lang="ru-RU" sz="4800" dirty="0"/>
          </a:p>
        </p:txBody>
      </p:sp>
      <p:sp>
        <p:nvSpPr>
          <p:cNvPr id="3" name="Подзаголовок 2"/>
          <p:cNvSpPr>
            <a:spLocks noGrp="1"/>
          </p:cNvSpPr>
          <p:nvPr>
            <p:ph type="subTitle" idx="1"/>
          </p:nvPr>
        </p:nvSpPr>
        <p:spPr/>
        <p:txBody>
          <a:bodyPr>
            <a:normAutofit/>
          </a:bodyPr>
          <a:lstStyle/>
          <a:p>
            <a:r>
              <a:rPr lang="en-US" dirty="0"/>
              <a:t>lecture </a:t>
            </a:r>
            <a:r>
              <a:rPr lang="en-US" dirty="0" smtClean="0"/>
              <a:t>12. </a:t>
            </a:r>
            <a:r>
              <a:rPr lang="en-US" dirty="0"/>
              <a:t>Database Administration and Security</a:t>
            </a:r>
            <a:endParaRPr lang="en-US" dirty="0"/>
          </a:p>
        </p:txBody>
      </p:sp>
    </p:spTree>
    <p:extLst>
      <p:ext uri="{BB962C8B-B14F-4D97-AF65-F5344CB8AC3E}">
        <p14:creationId xmlns:p14="http://schemas.microsoft.com/office/powerpoint/2010/main" val="3642542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en-US" altLang="ru-RU" smtClean="0"/>
              <a:t>Security Vulnerabilities</a:t>
            </a:r>
          </a:p>
        </p:txBody>
      </p:sp>
      <p:sp>
        <p:nvSpPr>
          <p:cNvPr id="16389" name="Rectangle 3"/>
          <p:cNvSpPr>
            <a:spLocks noGrp="1" noChangeArrowheads="1"/>
          </p:cNvSpPr>
          <p:nvPr>
            <p:ph type="body" idx="1"/>
          </p:nvPr>
        </p:nvSpPr>
        <p:spPr/>
        <p:txBody>
          <a:bodyPr/>
          <a:lstStyle/>
          <a:p>
            <a:pPr>
              <a:lnSpc>
                <a:spcPct val="90000"/>
              </a:lnSpc>
            </a:pPr>
            <a:r>
              <a:rPr lang="en-US" altLang="ru-RU" b="1" smtClean="0"/>
              <a:t>Security</a:t>
            </a:r>
            <a:r>
              <a:rPr lang="en-US" altLang="ru-RU" smtClean="0"/>
              <a:t> </a:t>
            </a:r>
            <a:r>
              <a:rPr lang="en-US" altLang="ru-RU" b="1" smtClean="0"/>
              <a:t>vulnerability</a:t>
            </a:r>
            <a:r>
              <a:rPr lang="en-US" altLang="ru-RU" smtClean="0"/>
              <a:t>: weakness in a system component</a:t>
            </a:r>
          </a:p>
          <a:p>
            <a:pPr lvl="1">
              <a:lnSpc>
                <a:spcPct val="90000"/>
              </a:lnSpc>
            </a:pPr>
            <a:r>
              <a:rPr lang="en-US" altLang="ru-RU" smtClean="0"/>
              <a:t>Could allow unauthorized access or cause service disruptions</a:t>
            </a:r>
          </a:p>
          <a:p>
            <a:pPr>
              <a:lnSpc>
                <a:spcPct val="90000"/>
              </a:lnSpc>
            </a:pPr>
            <a:r>
              <a:rPr lang="en-US" altLang="ru-RU" b="1" smtClean="0"/>
              <a:t>Security</a:t>
            </a:r>
            <a:r>
              <a:rPr lang="en-US" altLang="ru-RU" smtClean="0"/>
              <a:t> </a:t>
            </a:r>
            <a:r>
              <a:rPr lang="en-US" altLang="ru-RU" b="1" smtClean="0"/>
              <a:t>threat</a:t>
            </a:r>
            <a:r>
              <a:rPr lang="en-US" altLang="ru-RU" smtClean="0"/>
              <a:t>: imminent security violation</a:t>
            </a:r>
          </a:p>
          <a:p>
            <a:pPr lvl="1">
              <a:lnSpc>
                <a:spcPct val="90000"/>
              </a:lnSpc>
            </a:pPr>
            <a:r>
              <a:rPr lang="en-US" altLang="ru-RU" smtClean="0"/>
              <a:t>Could occur at any time</a:t>
            </a:r>
          </a:p>
          <a:p>
            <a:pPr>
              <a:lnSpc>
                <a:spcPct val="90000"/>
              </a:lnSpc>
            </a:pPr>
            <a:r>
              <a:rPr lang="en-US" altLang="ru-RU" b="1" smtClean="0"/>
              <a:t>Security</a:t>
            </a:r>
            <a:r>
              <a:rPr lang="en-US" altLang="ru-RU" smtClean="0"/>
              <a:t> </a:t>
            </a:r>
            <a:r>
              <a:rPr lang="en-US" altLang="ru-RU" b="1" smtClean="0"/>
              <a:t>breach</a:t>
            </a:r>
            <a:r>
              <a:rPr lang="en-US" altLang="ru-RU" smtClean="0"/>
              <a:t> yields a database whose integrity is:</a:t>
            </a:r>
          </a:p>
          <a:p>
            <a:pPr lvl="2">
              <a:lnSpc>
                <a:spcPct val="90000"/>
              </a:lnSpc>
            </a:pPr>
            <a:r>
              <a:rPr lang="en-US" altLang="ru-RU" smtClean="0"/>
              <a:t>Preserved	</a:t>
            </a:r>
          </a:p>
          <a:p>
            <a:pPr lvl="2">
              <a:lnSpc>
                <a:spcPct val="90000"/>
              </a:lnSpc>
            </a:pPr>
            <a:r>
              <a:rPr lang="en-US" altLang="ru-RU" smtClean="0"/>
              <a:t>Corrupted</a:t>
            </a:r>
          </a:p>
        </p:txBody>
      </p:sp>
    </p:spTree>
    <p:extLst>
      <p:ext uri="{BB962C8B-B14F-4D97-AF65-F5344CB8AC3E}">
        <p14:creationId xmlns:p14="http://schemas.microsoft.com/office/powerpoint/2010/main" val="417369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ru-RU" smtClean="0"/>
              <a:t>Database Security</a:t>
            </a:r>
          </a:p>
        </p:txBody>
      </p:sp>
      <p:sp>
        <p:nvSpPr>
          <p:cNvPr id="19461" name="Rectangle 3"/>
          <p:cNvSpPr>
            <a:spLocks noGrp="1" noChangeArrowheads="1"/>
          </p:cNvSpPr>
          <p:nvPr>
            <p:ph type="body" idx="1"/>
          </p:nvPr>
        </p:nvSpPr>
        <p:spPr/>
        <p:txBody>
          <a:bodyPr/>
          <a:lstStyle/>
          <a:p>
            <a:r>
              <a:rPr lang="en-US" altLang="ru-RU" smtClean="0"/>
              <a:t>Refers to the use of DBMS features and other measures to comply with security requirements</a:t>
            </a:r>
          </a:p>
          <a:p>
            <a:r>
              <a:rPr lang="en-US" altLang="ru-RU" smtClean="0"/>
              <a:t>DBA secures DBMS from installation through operation and maintenance</a:t>
            </a:r>
          </a:p>
          <a:p>
            <a:r>
              <a:rPr lang="en-US" altLang="ru-RU" b="1" smtClean="0"/>
              <a:t>Authorization</a:t>
            </a:r>
            <a:r>
              <a:rPr lang="en-US" altLang="ru-RU" smtClean="0"/>
              <a:t> </a:t>
            </a:r>
            <a:r>
              <a:rPr lang="en-US" altLang="ru-RU" b="1" smtClean="0"/>
              <a:t>management</a:t>
            </a:r>
            <a:r>
              <a:rPr lang="en-US" altLang="ru-RU" smtClean="0"/>
              <a:t>:</a:t>
            </a:r>
          </a:p>
          <a:p>
            <a:pPr lvl="1"/>
            <a:r>
              <a:rPr lang="en-US" altLang="ru-RU" smtClean="0"/>
              <a:t>User access management</a:t>
            </a:r>
          </a:p>
          <a:p>
            <a:pPr lvl="1"/>
            <a:r>
              <a:rPr lang="en-US" altLang="ru-RU" smtClean="0"/>
              <a:t>View definition</a:t>
            </a:r>
          </a:p>
          <a:p>
            <a:pPr lvl="1"/>
            <a:r>
              <a:rPr lang="en-US" altLang="ru-RU" smtClean="0"/>
              <a:t>DBMS access control</a:t>
            </a:r>
          </a:p>
          <a:p>
            <a:pPr lvl="1"/>
            <a:r>
              <a:rPr lang="en-US" altLang="ru-RU" smtClean="0"/>
              <a:t>DBMS usage monitoring</a:t>
            </a:r>
          </a:p>
        </p:txBody>
      </p:sp>
    </p:spTree>
    <p:extLst>
      <p:ext uri="{BB962C8B-B14F-4D97-AF65-F5344CB8AC3E}">
        <p14:creationId xmlns:p14="http://schemas.microsoft.com/office/powerpoint/2010/main" val="145297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r>
              <a:rPr lang="en-US" altLang="ru-RU" smtClean="0"/>
              <a:t>Database Administration Tools</a:t>
            </a:r>
          </a:p>
        </p:txBody>
      </p:sp>
      <p:sp>
        <p:nvSpPr>
          <p:cNvPr id="20485" name="Rectangle 3"/>
          <p:cNvSpPr>
            <a:spLocks noGrp="1" noChangeArrowheads="1"/>
          </p:cNvSpPr>
          <p:nvPr>
            <p:ph type="body" idx="1"/>
          </p:nvPr>
        </p:nvSpPr>
        <p:spPr/>
        <p:txBody>
          <a:bodyPr/>
          <a:lstStyle/>
          <a:p>
            <a:r>
              <a:rPr lang="en-US" altLang="ru-RU" smtClean="0"/>
              <a:t>Two main types of data dictionaries:</a:t>
            </a:r>
          </a:p>
          <a:p>
            <a:pPr lvl="1"/>
            <a:r>
              <a:rPr lang="en-US" altLang="ru-RU" smtClean="0"/>
              <a:t>Integrated</a:t>
            </a:r>
          </a:p>
          <a:p>
            <a:pPr lvl="1"/>
            <a:r>
              <a:rPr lang="en-US" altLang="ru-RU" smtClean="0"/>
              <a:t>Standalone</a:t>
            </a:r>
          </a:p>
          <a:p>
            <a:r>
              <a:rPr lang="en-US" altLang="ru-RU" b="1" smtClean="0"/>
              <a:t>Active</a:t>
            </a:r>
            <a:r>
              <a:rPr lang="en-US" altLang="ru-RU" smtClean="0"/>
              <a:t> </a:t>
            </a:r>
            <a:r>
              <a:rPr lang="en-US" altLang="ru-RU" b="1" smtClean="0"/>
              <a:t>data</a:t>
            </a:r>
            <a:r>
              <a:rPr lang="en-US" altLang="ru-RU" smtClean="0"/>
              <a:t> </a:t>
            </a:r>
            <a:r>
              <a:rPr lang="en-US" altLang="ru-RU" b="1" smtClean="0"/>
              <a:t>dictionary</a:t>
            </a:r>
            <a:r>
              <a:rPr lang="en-US" altLang="ru-RU" smtClean="0"/>
              <a:t> automatically updated by the DBMS with every database access</a:t>
            </a:r>
          </a:p>
          <a:p>
            <a:r>
              <a:rPr lang="en-US" altLang="ru-RU" b="1" smtClean="0"/>
              <a:t>Passive</a:t>
            </a:r>
            <a:r>
              <a:rPr lang="en-US" altLang="ru-RU" smtClean="0"/>
              <a:t> </a:t>
            </a:r>
            <a:r>
              <a:rPr lang="en-US" altLang="ru-RU" b="1" smtClean="0"/>
              <a:t>data</a:t>
            </a:r>
            <a:r>
              <a:rPr lang="en-US" altLang="ru-RU" smtClean="0"/>
              <a:t> </a:t>
            </a:r>
            <a:r>
              <a:rPr lang="en-US" altLang="ru-RU" b="1" smtClean="0"/>
              <a:t>dictionary</a:t>
            </a:r>
            <a:r>
              <a:rPr lang="en-US" altLang="ru-RU" smtClean="0"/>
              <a:t> requires running a batch process </a:t>
            </a:r>
          </a:p>
          <a:p>
            <a:r>
              <a:rPr lang="en-US" altLang="ru-RU" smtClean="0"/>
              <a:t>Main function: store description of all objects that interact with database</a:t>
            </a:r>
          </a:p>
        </p:txBody>
      </p:sp>
    </p:spTree>
    <p:extLst>
      <p:ext uri="{BB962C8B-B14F-4D97-AF65-F5344CB8AC3E}">
        <p14:creationId xmlns:p14="http://schemas.microsoft.com/office/powerpoint/2010/main" val="317154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dirty="0"/>
              <a:t>Database Administration Tools (continued)</a:t>
            </a:r>
            <a:endParaRPr lang="ru-RU" dirty="0"/>
          </a:p>
        </p:txBody>
      </p:sp>
      <p:sp>
        <p:nvSpPr>
          <p:cNvPr id="3" name="Объект 2"/>
          <p:cNvSpPr>
            <a:spLocks noGrp="1"/>
          </p:cNvSpPr>
          <p:nvPr>
            <p:ph idx="1"/>
          </p:nvPr>
        </p:nvSpPr>
        <p:spPr/>
        <p:txBody>
          <a:bodyPr/>
          <a:lstStyle/>
          <a:p>
            <a:r>
              <a:rPr lang="en-US" altLang="ru-RU" dirty="0"/>
              <a:t>Data dictionary that includes data external to DBMS becomes flexible tool</a:t>
            </a:r>
          </a:p>
          <a:p>
            <a:pPr lvl="1"/>
            <a:r>
              <a:rPr lang="en-US" altLang="ru-RU" dirty="0"/>
              <a:t>Enables use and allocation of all organization’s information</a:t>
            </a:r>
          </a:p>
          <a:p>
            <a:r>
              <a:rPr lang="en-US" altLang="ru-RU" dirty="0"/>
              <a:t>Metadata often the basis for monitoring database use</a:t>
            </a:r>
          </a:p>
          <a:p>
            <a:pPr lvl="1"/>
            <a:r>
              <a:rPr lang="en-US" altLang="ru-RU" dirty="0"/>
              <a:t>Also for assigning access rights to users</a:t>
            </a:r>
          </a:p>
          <a:p>
            <a:r>
              <a:rPr lang="en-US" altLang="ru-RU" dirty="0"/>
              <a:t>DBA uses data dictionary to support data analysis and design </a:t>
            </a:r>
          </a:p>
          <a:p>
            <a:endParaRPr lang="ru-RU" dirty="0"/>
          </a:p>
        </p:txBody>
      </p:sp>
    </p:spTree>
    <p:extLst>
      <p:ext uri="{BB962C8B-B14F-4D97-AF65-F5344CB8AC3E}">
        <p14:creationId xmlns:p14="http://schemas.microsoft.com/office/powerpoint/2010/main" val="101305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ru-RU" smtClean="0"/>
              <a:t>CASE Tools</a:t>
            </a:r>
          </a:p>
        </p:txBody>
      </p:sp>
      <p:sp>
        <p:nvSpPr>
          <p:cNvPr id="22533" name="Rectangle 5"/>
          <p:cNvSpPr>
            <a:spLocks noGrp="1" noChangeArrowheads="1"/>
          </p:cNvSpPr>
          <p:nvPr>
            <p:ph type="body" idx="1"/>
          </p:nvPr>
        </p:nvSpPr>
        <p:spPr/>
        <p:txBody>
          <a:bodyPr/>
          <a:lstStyle/>
          <a:p>
            <a:r>
              <a:rPr lang="en-US" altLang="ru-RU" b="1" smtClean="0"/>
              <a:t>Computer-aided systems engineering</a:t>
            </a:r>
          </a:p>
          <a:p>
            <a:pPr lvl="1"/>
            <a:r>
              <a:rPr lang="en-US" altLang="ru-RU" smtClean="0"/>
              <a:t>Automated framework for SDLC</a:t>
            </a:r>
          </a:p>
          <a:p>
            <a:pPr lvl="1"/>
            <a:r>
              <a:rPr lang="en-US" altLang="ru-RU" smtClean="0"/>
              <a:t>Structured methodologies and powerful graphical interfaces</a:t>
            </a:r>
          </a:p>
          <a:p>
            <a:r>
              <a:rPr lang="en-US" altLang="ru-RU" b="1" smtClean="0"/>
              <a:t>Front-end CASE tools</a:t>
            </a:r>
            <a:r>
              <a:rPr lang="en-US" altLang="ru-RU" smtClean="0"/>
              <a:t> provide support for planning, analysis, and design phases</a:t>
            </a:r>
          </a:p>
          <a:p>
            <a:r>
              <a:rPr lang="en-US" altLang="ru-RU" b="1" smtClean="0"/>
              <a:t>Back-end CASE tools</a:t>
            </a:r>
            <a:r>
              <a:rPr lang="en-US" altLang="ru-RU" smtClean="0"/>
              <a:t> provide support for coding and implementation phases</a:t>
            </a:r>
          </a:p>
          <a:p>
            <a:r>
              <a:rPr lang="en-US" altLang="ru-RU" smtClean="0"/>
              <a:t>Typical CASE tool has five components</a:t>
            </a:r>
          </a:p>
        </p:txBody>
      </p:sp>
    </p:spTree>
    <p:extLst>
      <p:ext uri="{BB962C8B-B14F-4D97-AF65-F5344CB8AC3E}">
        <p14:creationId xmlns:p14="http://schemas.microsoft.com/office/powerpoint/2010/main" val="136910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1138" name="Rectangle 2"/>
          <p:cNvSpPr>
            <a:spLocks noGrp="1" noChangeArrowheads="1"/>
          </p:cNvSpPr>
          <p:nvPr>
            <p:ph type="title"/>
          </p:nvPr>
        </p:nvSpPr>
        <p:spPr/>
        <p:txBody>
          <a:bodyPr/>
          <a:lstStyle/>
          <a:p>
            <a:r>
              <a:rPr lang="pt-BR" altLang="ru-RU"/>
              <a:t>What is a Backup?</a:t>
            </a:r>
            <a:endParaRPr lang="en-US" altLang="ru-RU"/>
          </a:p>
        </p:txBody>
      </p:sp>
      <p:sp>
        <p:nvSpPr>
          <p:cNvPr id="2651139" name="Rectangle 3"/>
          <p:cNvSpPr>
            <a:spLocks noGrp="1" noChangeArrowheads="1"/>
          </p:cNvSpPr>
          <p:nvPr>
            <p:ph type="body" idx="1"/>
          </p:nvPr>
        </p:nvSpPr>
        <p:spPr/>
        <p:txBody>
          <a:bodyPr/>
          <a:lstStyle/>
          <a:p>
            <a:pPr marL="342900" indent="-342900" defTabSz="914400">
              <a:tabLst/>
            </a:pPr>
            <a:r>
              <a:rPr lang="pt-BR" altLang="ru-RU"/>
              <a:t>Backup is an additional copy of data that can be used for restore and recovery purposes.</a:t>
            </a:r>
          </a:p>
          <a:p>
            <a:pPr marL="342900" indent="-342900" defTabSz="914400">
              <a:tabLst/>
            </a:pPr>
            <a:r>
              <a:rPr lang="pt-BR" altLang="ru-RU"/>
              <a:t>The Backup copy is used when the primary copy is lost or corrupted.</a:t>
            </a:r>
          </a:p>
          <a:p>
            <a:pPr marL="342900" indent="-342900" defTabSz="914400">
              <a:tabLst/>
            </a:pPr>
            <a:r>
              <a:rPr lang="pt-BR" altLang="ru-RU"/>
              <a:t>This Backup copy can be created as a:</a:t>
            </a:r>
          </a:p>
          <a:p>
            <a:pPr marL="857250" lvl="1" indent="-285750" defTabSz="914400">
              <a:tabLst/>
            </a:pPr>
            <a:r>
              <a:rPr lang="pt-BR" altLang="ru-RU"/>
              <a:t>Simple copy (there can be one or more copies)</a:t>
            </a:r>
          </a:p>
          <a:p>
            <a:pPr marL="857250" lvl="1" indent="-285750" defTabSz="914400">
              <a:tabLst/>
            </a:pPr>
            <a:r>
              <a:rPr lang="pt-BR" altLang="ru-RU"/>
              <a:t>Mirrored copy (the copy is always updated with whatever is written to the primary copy.)</a:t>
            </a:r>
          </a:p>
          <a:p>
            <a:pPr marL="342900" indent="-342900" defTabSz="914400">
              <a:buFont typeface="Wingdings" pitchFamily="2" charset="2"/>
              <a:buNone/>
              <a:tabLst/>
            </a:pPr>
            <a:endParaRPr lang="en-US" altLang="ru-RU"/>
          </a:p>
        </p:txBody>
      </p:sp>
    </p:spTree>
    <p:extLst>
      <p:ext uri="{BB962C8B-B14F-4D97-AF65-F5344CB8AC3E}">
        <p14:creationId xmlns:p14="http://schemas.microsoft.com/office/powerpoint/2010/main" val="353210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7026" name="Rectangle 2"/>
          <p:cNvSpPr>
            <a:spLocks noGrp="1" noChangeArrowheads="1"/>
          </p:cNvSpPr>
          <p:nvPr>
            <p:ph type="title"/>
          </p:nvPr>
        </p:nvSpPr>
        <p:spPr/>
        <p:txBody>
          <a:bodyPr>
            <a:normAutofit fontScale="90000"/>
          </a:bodyPr>
          <a:lstStyle/>
          <a:p>
            <a:r>
              <a:rPr lang="pt-BR" altLang="ru-RU"/>
              <a:t>Backup and Recovery Strategies</a:t>
            </a:r>
            <a:endParaRPr lang="en-US" altLang="ru-RU"/>
          </a:p>
        </p:txBody>
      </p:sp>
      <p:sp>
        <p:nvSpPr>
          <p:cNvPr id="2817027" name="Rectangle 3"/>
          <p:cNvSpPr>
            <a:spLocks noGrp="1" noChangeArrowheads="1"/>
          </p:cNvSpPr>
          <p:nvPr>
            <p:ph type="body" idx="1"/>
          </p:nvPr>
        </p:nvSpPr>
        <p:spPr/>
        <p:txBody>
          <a:bodyPr>
            <a:normAutofit/>
          </a:bodyPr>
          <a:lstStyle/>
          <a:p>
            <a:pPr marL="0" indent="0">
              <a:buFont typeface="Wingdings" pitchFamily="2" charset="2"/>
              <a:buNone/>
            </a:pPr>
            <a:r>
              <a:rPr lang="pt-BR" altLang="ru-RU" sz="2800" dirty="0"/>
              <a:t>Several choices are available to get the data to the backup media such as: </a:t>
            </a:r>
          </a:p>
          <a:p>
            <a:pPr marL="0" indent="0"/>
            <a:r>
              <a:rPr lang="pt-BR" altLang="ru-RU" sz="2800" dirty="0"/>
              <a:t> Copy the data.</a:t>
            </a:r>
          </a:p>
          <a:p>
            <a:pPr marL="0" indent="0"/>
            <a:r>
              <a:rPr lang="pt-BR" altLang="ru-RU" sz="2800" dirty="0"/>
              <a:t> Mirror (or snapshot) then copy.</a:t>
            </a:r>
          </a:p>
          <a:p>
            <a:pPr marL="0" indent="0"/>
            <a:r>
              <a:rPr lang="pt-BR" altLang="ru-RU" sz="2800" dirty="0"/>
              <a:t> Remote backup.</a:t>
            </a:r>
          </a:p>
          <a:p>
            <a:pPr marL="0" indent="0"/>
            <a:r>
              <a:rPr lang="pt-BR" altLang="ru-RU" sz="2800" dirty="0"/>
              <a:t> Copy then duplicate or remote copy.</a:t>
            </a:r>
            <a:endParaRPr lang="en-US" altLang="ru-RU" sz="2800" dirty="0"/>
          </a:p>
        </p:txBody>
      </p:sp>
    </p:spTree>
    <p:extLst>
      <p:ext uri="{BB962C8B-B14F-4D97-AF65-F5344CB8AC3E}">
        <p14:creationId xmlns:p14="http://schemas.microsoft.com/office/powerpoint/2010/main" val="3213944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890" name="Rectangle 2"/>
          <p:cNvSpPr>
            <a:spLocks noGrp="1" noChangeArrowheads="1"/>
          </p:cNvSpPr>
          <p:nvPr>
            <p:ph type="title"/>
          </p:nvPr>
        </p:nvSpPr>
        <p:spPr/>
        <p:txBody>
          <a:bodyPr/>
          <a:lstStyle/>
          <a:p>
            <a:r>
              <a:rPr lang="pt-BR" altLang="ru-RU"/>
              <a:t>It’s All About Recovery!</a:t>
            </a:r>
            <a:endParaRPr lang="en-US" altLang="ru-RU"/>
          </a:p>
        </p:txBody>
      </p:sp>
      <p:sp>
        <p:nvSpPr>
          <p:cNvPr id="2725891" name="Rectangle 3"/>
          <p:cNvSpPr>
            <a:spLocks noGrp="1" noChangeArrowheads="1"/>
          </p:cNvSpPr>
          <p:nvPr>
            <p:ph type="body" idx="1"/>
          </p:nvPr>
        </p:nvSpPr>
        <p:spPr/>
        <p:txBody>
          <a:bodyPr>
            <a:normAutofit/>
          </a:bodyPr>
          <a:lstStyle/>
          <a:p>
            <a:r>
              <a:rPr lang="pt-BR" altLang="ru-RU" sz="2800" dirty="0"/>
              <a:t>Businesses back up their data to enable its recovery in case of potential loss.</a:t>
            </a:r>
          </a:p>
          <a:p>
            <a:r>
              <a:rPr lang="pt-BR" altLang="ru-RU" sz="2800" dirty="0"/>
              <a:t>Businesses also back up their data to comply with regulatory requirements.</a:t>
            </a:r>
          </a:p>
          <a:p>
            <a:r>
              <a:rPr lang="pt-BR" altLang="ru-RU" sz="2800" dirty="0"/>
              <a:t>Types of backup derivatives:</a:t>
            </a:r>
          </a:p>
          <a:p>
            <a:pPr lvl="1"/>
            <a:r>
              <a:rPr lang="pt-BR" altLang="ru-RU" sz="2400" dirty="0"/>
              <a:t>Disaster Recovery</a:t>
            </a:r>
          </a:p>
          <a:p>
            <a:pPr lvl="1"/>
            <a:r>
              <a:rPr lang="pt-BR" altLang="ru-RU" sz="2400" dirty="0"/>
              <a:t>Archival</a:t>
            </a:r>
          </a:p>
          <a:p>
            <a:pPr lvl="1"/>
            <a:r>
              <a:rPr lang="pt-BR" altLang="ru-RU" sz="2400" dirty="0"/>
              <a:t>Operational </a:t>
            </a:r>
            <a:endParaRPr lang="en-US" altLang="ru-RU" sz="2400" dirty="0"/>
          </a:p>
        </p:txBody>
      </p:sp>
    </p:spTree>
    <p:custDataLst>
      <p:tags r:id="rId1"/>
    </p:custDataLst>
    <p:extLst>
      <p:ext uri="{BB962C8B-B14F-4D97-AF65-F5344CB8AC3E}">
        <p14:creationId xmlns:p14="http://schemas.microsoft.com/office/powerpoint/2010/main" val="714455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1794" name="Rectangle 2"/>
          <p:cNvSpPr>
            <a:spLocks noGrp="1" noChangeArrowheads="1"/>
          </p:cNvSpPr>
          <p:nvPr>
            <p:ph type="title"/>
          </p:nvPr>
        </p:nvSpPr>
        <p:spPr/>
        <p:txBody>
          <a:bodyPr>
            <a:normAutofit fontScale="90000"/>
          </a:bodyPr>
          <a:lstStyle/>
          <a:p>
            <a:r>
              <a:rPr lang="pt-BR" altLang="ru-RU"/>
              <a:t>Reasons for a Backup Plan </a:t>
            </a:r>
            <a:endParaRPr lang="en-US" altLang="ru-RU"/>
          </a:p>
        </p:txBody>
      </p:sp>
      <p:sp>
        <p:nvSpPr>
          <p:cNvPr id="2721795" name="Rectangle 3"/>
          <p:cNvSpPr>
            <a:spLocks noGrp="1" noChangeArrowheads="1"/>
          </p:cNvSpPr>
          <p:nvPr>
            <p:ph type="body" idx="1"/>
          </p:nvPr>
        </p:nvSpPr>
        <p:spPr/>
        <p:txBody>
          <a:bodyPr>
            <a:normAutofit/>
          </a:bodyPr>
          <a:lstStyle/>
          <a:p>
            <a:r>
              <a:rPr lang="pt-BR" altLang="ru-RU" sz="2800" dirty="0"/>
              <a:t>Hardware Failures</a:t>
            </a:r>
          </a:p>
          <a:p>
            <a:r>
              <a:rPr lang="pt-BR" altLang="ru-RU" sz="2800" dirty="0"/>
              <a:t>Human Factors</a:t>
            </a:r>
          </a:p>
          <a:p>
            <a:r>
              <a:rPr lang="pt-BR" altLang="ru-RU" sz="2800" dirty="0"/>
              <a:t>Application Failures</a:t>
            </a:r>
          </a:p>
          <a:p>
            <a:r>
              <a:rPr lang="pt-BR" altLang="ru-RU" sz="2800" dirty="0"/>
              <a:t>Security Breaches</a:t>
            </a:r>
          </a:p>
          <a:p>
            <a:r>
              <a:rPr lang="pt-BR" altLang="ru-RU" sz="2800" dirty="0"/>
              <a:t>Disasters</a:t>
            </a:r>
          </a:p>
          <a:p>
            <a:r>
              <a:rPr lang="pt-BR" altLang="ru-RU" sz="2800" dirty="0"/>
              <a:t>Regulatory and Business Requirements</a:t>
            </a:r>
            <a:endParaRPr lang="en-US" altLang="ru-RU" sz="2800" dirty="0"/>
          </a:p>
        </p:txBody>
      </p:sp>
    </p:spTree>
    <p:custDataLst>
      <p:tags r:id="rId1"/>
    </p:custDataLst>
    <p:extLst>
      <p:ext uri="{BB962C8B-B14F-4D97-AF65-F5344CB8AC3E}">
        <p14:creationId xmlns:p14="http://schemas.microsoft.com/office/powerpoint/2010/main" val="1124167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9794" name="Rectangle 2"/>
          <p:cNvSpPr>
            <a:spLocks noGrp="1" noChangeArrowheads="1"/>
          </p:cNvSpPr>
          <p:nvPr>
            <p:ph type="title"/>
          </p:nvPr>
        </p:nvSpPr>
        <p:spPr/>
        <p:txBody>
          <a:bodyPr>
            <a:normAutofit fontScale="90000"/>
          </a:bodyPr>
          <a:lstStyle/>
          <a:p>
            <a:r>
              <a:rPr lang="en-US" altLang="ru-RU"/>
              <a:t>How does Backup Work?</a:t>
            </a:r>
          </a:p>
        </p:txBody>
      </p:sp>
      <p:sp>
        <p:nvSpPr>
          <p:cNvPr id="2849795" name="Rectangle 3"/>
          <p:cNvSpPr>
            <a:spLocks noGrp="1" noChangeArrowheads="1"/>
          </p:cNvSpPr>
          <p:nvPr>
            <p:ph type="body" idx="1"/>
          </p:nvPr>
        </p:nvSpPr>
        <p:spPr/>
        <p:txBody>
          <a:bodyPr>
            <a:noAutofit/>
          </a:bodyPr>
          <a:lstStyle/>
          <a:p>
            <a:r>
              <a:rPr lang="en-US" altLang="ru-RU" sz="2800" dirty="0"/>
              <a:t>Client/Server Relationship</a:t>
            </a:r>
          </a:p>
          <a:p>
            <a:r>
              <a:rPr lang="en-US" altLang="ru-RU" sz="2800" dirty="0"/>
              <a:t>Server </a:t>
            </a:r>
          </a:p>
          <a:p>
            <a:pPr lvl="1"/>
            <a:r>
              <a:rPr lang="en-US" altLang="ru-RU" sz="2400" dirty="0"/>
              <a:t>Directs Operation</a:t>
            </a:r>
          </a:p>
          <a:p>
            <a:pPr lvl="1"/>
            <a:r>
              <a:rPr lang="en-US" altLang="ru-RU" sz="2400" dirty="0"/>
              <a:t>Maintains the Backup Catalog</a:t>
            </a:r>
          </a:p>
          <a:p>
            <a:r>
              <a:rPr lang="en-US" altLang="ru-RU" sz="2800" dirty="0"/>
              <a:t>Client</a:t>
            </a:r>
          </a:p>
          <a:p>
            <a:pPr lvl="1"/>
            <a:r>
              <a:rPr lang="en-US" altLang="ru-RU" sz="2400" dirty="0"/>
              <a:t>Gathers Data for Backup (a backup client sends backup data to a backup server or storage node).</a:t>
            </a:r>
          </a:p>
          <a:p>
            <a:r>
              <a:rPr lang="en-US" altLang="ru-RU" sz="2800" dirty="0"/>
              <a:t>Storage Node</a:t>
            </a:r>
          </a:p>
        </p:txBody>
      </p:sp>
    </p:spTree>
    <p:extLst>
      <p:ext uri="{BB962C8B-B14F-4D97-AF65-F5344CB8AC3E}">
        <p14:creationId xmlns:p14="http://schemas.microsoft.com/office/powerpoint/2010/main" val="3061917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normAutofit fontScale="90000"/>
          </a:bodyPr>
          <a:lstStyle/>
          <a:p>
            <a:r>
              <a:rPr lang="en-US" altLang="ru-RU" dirty="0" smtClean="0"/>
              <a:t>Data as a Corporate Asset </a:t>
            </a:r>
          </a:p>
        </p:txBody>
      </p:sp>
      <p:sp>
        <p:nvSpPr>
          <p:cNvPr id="5125" name="Rectangle 3"/>
          <p:cNvSpPr>
            <a:spLocks noGrp="1" noChangeArrowheads="1"/>
          </p:cNvSpPr>
          <p:nvPr>
            <p:ph type="body" idx="1"/>
          </p:nvPr>
        </p:nvSpPr>
        <p:spPr/>
        <p:txBody>
          <a:bodyPr/>
          <a:lstStyle/>
          <a:p>
            <a:r>
              <a:rPr lang="en-US" altLang="ru-RU" dirty="0" smtClean="0"/>
              <a:t>Data are a valuable asset that require careful management</a:t>
            </a:r>
          </a:p>
          <a:p>
            <a:r>
              <a:rPr lang="en-US" altLang="ru-RU" dirty="0" smtClean="0"/>
              <a:t>Data are a valuable resource that translate into information</a:t>
            </a:r>
          </a:p>
          <a:p>
            <a:r>
              <a:rPr lang="en-US" altLang="ru-RU" dirty="0" smtClean="0"/>
              <a:t>Accurate, timely information triggers actions that enhance company’s position and generate wealth</a:t>
            </a:r>
          </a:p>
        </p:txBody>
      </p:sp>
    </p:spTree>
    <p:extLst>
      <p:ext uri="{BB962C8B-B14F-4D97-AF65-F5344CB8AC3E}">
        <p14:creationId xmlns:p14="http://schemas.microsoft.com/office/powerpoint/2010/main" val="327230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6418" name="Freeform 2"/>
          <p:cNvSpPr>
            <a:spLocks/>
          </p:cNvSpPr>
          <p:nvPr/>
        </p:nvSpPr>
        <p:spPr bwMode="auto">
          <a:xfrm flipH="1">
            <a:off x="4738023" y="4295775"/>
            <a:ext cx="552450" cy="10668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6419" name="Rectangle 3"/>
          <p:cNvSpPr>
            <a:spLocks noGrp="1" noChangeArrowheads="1"/>
          </p:cNvSpPr>
          <p:nvPr>
            <p:ph type="title"/>
          </p:nvPr>
        </p:nvSpPr>
        <p:spPr>
          <a:xfrm>
            <a:off x="762000" y="4572000"/>
            <a:ext cx="3449960" cy="1600200"/>
          </a:xfrm>
        </p:spPr>
        <p:txBody>
          <a:bodyPr>
            <a:normAutofit fontScale="90000"/>
          </a:bodyPr>
          <a:lstStyle/>
          <a:p>
            <a:r>
              <a:rPr lang="en-US" altLang="ru-RU" dirty="0"/>
              <a:t>How does Backup Work, </a:t>
            </a:r>
            <a:r>
              <a:rPr lang="en-US" altLang="ru-RU" sz="2400" dirty="0"/>
              <a:t>continued</a:t>
            </a:r>
          </a:p>
        </p:txBody>
      </p:sp>
      <p:sp>
        <p:nvSpPr>
          <p:cNvPr id="2876420" name="Freeform 4"/>
          <p:cNvSpPr>
            <a:spLocks/>
          </p:cNvSpPr>
          <p:nvPr/>
        </p:nvSpPr>
        <p:spPr bwMode="auto">
          <a:xfrm>
            <a:off x="4695160" y="1504950"/>
            <a:ext cx="600075" cy="10668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6421" name="Freeform 5"/>
          <p:cNvSpPr>
            <a:spLocks/>
          </p:cNvSpPr>
          <p:nvPr/>
        </p:nvSpPr>
        <p:spPr bwMode="auto">
          <a:xfrm flipH="1">
            <a:off x="5557173" y="1504950"/>
            <a:ext cx="600075" cy="10668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6422" name="Line 6"/>
          <p:cNvSpPr>
            <a:spLocks noChangeShapeType="1"/>
          </p:cNvSpPr>
          <p:nvPr/>
        </p:nvSpPr>
        <p:spPr bwMode="auto">
          <a:xfrm>
            <a:off x="5428585" y="1628775"/>
            <a:ext cx="0" cy="2371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6423" name="Freeform 7"/>
          <p:cNvSpPr>
            <a:spLocks/>
          </p:cNvSpPr>
          <p:nvPr/>
        </p:nvSpPr>
        <p:spPr bwMode="auto">
          <a:xfrm>
            <a:off x="4076035" y="2819400"/>
            <a:ext cx="1219200" cy="10668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6424" name="Freeform 8"/>
          <p:cNvSpPr>
            <a:spLocks/>
          </p:cNvSpPr>
          <p:nvPr/>
        </p:nvSpPr>
        <p:spPr bwMode="auto">
          <a:xfrm flipH="1">
            <a:off x="5552410" y="2819400"/>
            <a:ext cx="1219200" cy="10668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6425" name="Freeform 9"/>
          <p:cNvSpPr>
            <a:spLocks/>
          </p:cNvSpPr>
          <p:nvPr/>
        </p:nvSpPr>
        <p:spPr bwMode="auto">
          <a:xfrm>
            <a:off x="5557173" y="4295775"/>
            <a:ext cx="552450" cy="1066800"/>
          </a:xfrm>
          <a:custGeom>
            <a:avLst/>
            <a:gdLst>
              <a:gd name="T0" fmla="*/ 0 w 378"/>
              <a:gd name="T1" fmla="*/ 0 h 672"/>
              <a:gd name="T2" fmla="*/ 0 w 378"/>
              <a:gd name="T3" fmla="*/ 336 h 672"/>
              <a:gd name="T4" fmla="*/ 378 w 378"/>
              <a:gd name="T5" fmla="*/ 336 h 672"/>
              <a:gd name="T6" fmla="*/ 378 w 378"/>
              <a:gd name="T7" fmla="*/ 672 h 672"/>
            </a:gdLst>
            <a:ahLst/>
            <a:cxnLst>
              <a:cxn ang="0">
                <a:pos x="T0" y="T1"/>
              </a:cxn>
              <a:cxn ang="0">
                <a:pos x="T2" y="T3"/>
              </a:cxn>
              <a:cxn ang="0">
                <a:pos x="T4" y="T5"/>
              </a:cxn>
              <a:cxn ang="0">
                <a:pos x="T6" y="T7"/>
              </a:cxn>
            </a:cxnLst>
            <a:rect l="0" t="0" r="r" b="b"/>
            <a:pathLst>
              <a:path w="378" h="672">
                <a:moveTo>
                  <a:pt x="0" y="0"/>
                </a:moveTo>
                <a:lnTo>
                  <a:pt x="0" y="336"/>
                </a:lnTo>
                <a:lnTo>
                  <a:pt x="378" y="336"/>
                </a:lnTo>
                <a:lnTo>
                  <a:pt x="378" y="67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pic>
        <p:nvPicPr>
          <p:cNvPr id="2876426" name="Picture 10" descr="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123" y="1257300"/>
            <a:ext cx="609600" cy="568325"/>
          </a:xfrm>
          <a:prstGeom prst="rect">
            <a:avLst/>
          </a:prstGeom>
          <a:noFill/>
          <a:extLst>
            <a:ext uri="{909E8E84-426E-40DD-AFC4-6F175D3DCCD1}">
              <a14:hiddenFill xmlns:a14="http://schemas.microsoft.com/office/drawing/2010/main">
                <a:solidFill>
                  <a:srgbClr val="FFFFFF"/>
                </a:solidFill>
              </a14:hiddenFill>
            </a:ext>
          </a:extLst>
        </p:spPr>
      </p:pic>
      <p:pic>
        <p:nvPicPr>
          <p:cNvPr id="2876427" name="Picture 11" descr="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785" y="1257300"/>
            <a:ext cx="609600" cy="568325"/>
          </a:xfrm>
          <a:prstGeom prst="rect">
            <a:avLst/>
          </a:prstGeom>
          <a:noFill/>
          <a:extLst>
            <a:ext uri="{909E8E84-426E-40DD-AFC4-6F175D3DCCD1}">
              <a14:hiddenFill xmlns:a14="http://schemas.microsoft.com/office/drawing/2010/main">
                <a:solidFill>
                  <a:srgbClr val="FFFFFF"/>
                </a:solidFill>
              </a14:hiddenFill>
            </a:ext>
          </a:extLst>
        </p:spPr>
      </p:pic>
      <p:pic>
        <p:nvPicPr>
          <p:cNvPr id="2876428" name="Picture 12" descr="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448" y="1257300"/>
            <a:ext cx="609600" cy="568325"/>
          </a:xfrm>
          <a:prstGeom prst="rect">
            <a:avLst/>
          </a:prstGeom>
          <a:noFill/>
          <a:extLst>
            <a:ext uri="{909E8E84-426E-40DD-AFC4-6F175D3DCCD1}">
              <a14:hiddenFill xmlns:a14="http://schemas.microsoft.com/office/drawing/2010/main">
                <a:solidFill>
                  <a:srgbClr val="FFFFFF"/>
                </a:solidFill>
              </a14:hiddenFill>
            </a:ext>
          </a:extLst>
        </p:spPr>
      </p:pic>
      <p:pic>
        <p:nvPicPr>
          <p:cNvPr id="2876429" name="Picture 13" descr="Large_h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410" y="3575050"/>
            <a:ext cx="768350" cy="1038225"/>
          </a:xfrm>
          <a:prstGeom prst="rect">
            <a:avLst/>
          </a:prstGeom>
          <a:noFill/>
          <a:extLst>
            <a:ext uri="{909E8E84-426E-40DD-AFC4-6F175D3DCCD1}">
              <a14:hiddenFill xmlns:a14="http://schemas.microsoft.com/office/drawing/2010/main">
                <a:solidFill>
                  <a:srgbClr val="FFFFFF"/>
                </a:solidFill>
              </a14:hiddenFill>
            </a:ext>
          </a:extLst>
        </p:spPr>
      </p:pic>
      <p:grpSp>
        <p:nvGrpSpPr>
          <p:cNvPr id="2876430" name="Group 14"/>
          <p:cNvGrpSpPr>
            <a:grpSpLocks/>
          </p:cNvGrpSpPr>
          <p:nvPr/>
        </p:nvGrpSpPr>
        <p:grpSpPr bwMode="auto">
          <a:xfrm>
            <a:off x="4507835" y="5037138"/>
            <a:ext cx="481013" cy="1035050"/>
            <a:chOff x="2300" y="3257"/>
            <a:chExt cx="303" cy="652"/>
          </a:xfrm>
        </p:grpSpPr>
        <p:sp>
          <p:nvSpPr>
            <p:cNvPr id="2876431" name="Rectangle 15"/>
            <p:cNvSpPr>
              <a:spLocks noChangeArrowheads="1"/>
            </p:cNvSpPr>
            <p:nvPr/>
          </p:nvSpPr>
          <p:spPr bwMode="auto">
            <a:xfrm>
              <a:off x="2394" y="3288"/>
              <a:ext cx="102" cy="12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pic>
          <p:nvPicPr>
            <p:cNvPr id="2876432" name="Picture 16" descr="1_bay_stor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0" y="3257"/>
              <a:ext cx="303" cy="652"/>
            </a:xfrm>
            <a:prstGeom prst="rect">
              <a:avLst/>
            </a:prstGeom>
            <a:noFill/>
            <a:extLst>
              <a:ext uri="{909E8E84-426E-40DD-AFC4-6F175D3DCCD1}">
                <a14:hiddenFill xmlns:a14="http://schemas.microsoft.com/office/drawing/2010/main">
                  <a:solidFill>
                    <a:srgbClr val="FFFFFF"/>
                  </a:solidFill>
                </a14:hiddenFill>
              </a:ext>
            </a:extLst>
          </p:spPr>
        </p:pic>
      </p:grpSp>
      <p:pic>
        <p:nvPicPr>
          <p:cNvPr id="2876433" name="Picture 17" descr="2_bay_stor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2123" y="5045075"/>
            <a:ext cx="636587"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876434" name="Picture 18" descr="Small_h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3473" y="2255838"/>
            <a:ext cx="550862" cy="889000"/>
          </a:xfrm>
          <a:prstGeom prst="rect">
            <a:avLst/>
          </a:prstGeom>
          <a:noFill/>
          <a:extLst>
            <a:ext uri="{909E8E84-426E-40DD-AFC4-6F175D3DCCD1}">
              <a14:hiddenFill xmlns:a14="http://schemas.microsoft.com/office/drawing/2010/main">
                <a:solidFill>
                  <a:srgbClr val="FFFFFF"/>
                </a:solidFill>
              </a14:hiddenFill>
            </a:ext>
          </a:extLst>
        </p:spPr>
      </p:pic>
      <p:pic>
        <p:nvPicPr>
          <p:cNvPr id="2876435" name="Picture 19" descr="Small_h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1398" y="2255838"/>
            <a:ext cx="550862" cy="889000"/>
          </a:xfrm>
          <a:prstGeom prst="rect">
            <a:avLst/>
          </a:prstGeom>
          <a:noFill/>
          <a:extLst>
            <a:ext uri="{909E8E84-426E-40DD-AFC4-6F175D3DCCD1}">
              <a14:hiddenFill xmlns:a14="http://schemas.microsoft.com/office/drawing/2010/main">
                <a:solidFill>
                  <a:srgbClr val="FFFFFF"/>
                </a:solidFill>
              </a14:hiddenFill>
            </a:ext>
          </a:extLst>
        </p:spPr>
      </p:pic>
      <p:pic>
        <p:nvPicPr>
          <p:cNvPr id="2876436" name="Picture 20" descr="Small_h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6973" y="2255838"/>
            <a:ext cx="550862" cy="889000"/>
          </a:xfrm>
          <a:prstGeom prst="rect">
            <a:avLst/>
          </a:prstGeom>
          <a:noFill/>
          <a:extLst>
            <a:ext uri="{909E8E84-426E-40DD-AFC4-6F175D3DCCD1}">
              <a14:hiddenFill xmlns:a14="http://schemas.microsoft.com/office/drawing/2010/main">
                <a:solidFill>
                  <a:srgbClr val="FFFFFF"/>
                </a:solidFill>
              </a14:hiddenFill>
            </a:ext>
          </a:extLst>
        </p:spPr>
      </p:pic>
      <p:sp>
        <p:nvSpPr>
          <p:cNvPr id="2876437" name="Text Box 21"/>
          <p:cNvSpPr txBox="1">
            <a:spLocks noChangeArrowheads="1"/>
          </p:cNvSpPr>
          <p:nvPr/>
        </p:nvSpPr>
        <p:spPr bwMode="auto">
          <a:xfrm>
            <a:off x="4385598" y="6134100"/>
            <a:ext cx="7112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altLang="ru-RU" sz="1600">
                <a:solidFill>
                  <a:srgbClr val="000000"/>
                </a:solidFill>
              </a:rPr>
              <a:t>Disk</a:t>
            </a:r>
            <a:br>
              <a:rPr lang="en-US" altLang="ru-RU" sz="1600">
                <a:solidFill>
                  <a:srgbClr val="000000"/>
                </a:solidFill>
              </a:rPr>
            </a:br>
            <a:r>
              <a:rPr lang="en-US" altLang="ru-RU" sz="1600">
                <a:solidFill>
                  <a:srgbClr val="000000"/>
                </a:solidFill>
              </a:rPr>
              <a:t>Storage</a:t>
            </a:r>
          </a:p>
        </p:txBody>
      </p:sp>
      <p:sp>
        <p:nvSpPr>
          <p:cNvPr id="2876438" name="Text Box 22"/>
          <p:cNvSpPr txBox="1">
            <a:spLocks noChangeArrowheads="1"/>
          </p:cNvSpPr>
          <p:nvPr/>
        </p:nvSpPr>
        <p:spPr bwMode="auto">
          <a:xfrm>
            <a:off x="5777835" y="6134100"/>
            <a:ext cx="6762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spcBef>
                <a:spcPct val="50000"/>
              </a:spcBef>
            </a:pPr>
            <a:r>
              <a:rPr lang="en-US" altLang="ru-RU" sz="1600">
                <a:solidFill>
                  <a:srgbClr val="000000"/>
                </a:solidFill>
              </a:rPr>
              <a:t>Tape</a:t>
            </a:r>
            <a:br>
              <a:rPr lang="en-US" altLang="ru-RU" sz="1600">
                <a:solidFill>
                  <a:srgbClr val="000000"/>
                </a:solidFill>
              </a:rPr>
            </a:br>
            <a:r>
              <a:rPr lang="en-US" altLang="ru-RU" sz="1600">
                <a:solidFill>
                  <a:srgbClr val="000000"/>
                </a:solidFill>
              </a:rPr>
              <a:t>Backup</a:t>
            </a:r>
          </a:p>
        </p:txBody>
      </p:sp>
      <p:sp>
        <p:nvSpPr>
          <p:cNvPr id="2876439" name="Text Box 23"/>
          <p:cNvSpPr txBox="1">
            <a:spLocks noChangeArrowheads="1"/>
          </p:cNvSpPr>
          <p:nvPr/>
        </p:nvSpPr>
        <p:spPr bwMode="auto">
          <a:xfrm>
            <a:off x="6511260" y="5448300"/>
            <a:ext cx="790575"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nSpc>
                <a:spcPct val="90000"/>
              </a:lnSpc>
              <a:spcBef>
                <a:spcPct val="50000"/>
              </a:spcBef>
            </a:pPr>
            <a:r>
              <a:rPr lang="en-US" altLang="ru-RU" sz="1600">
                <a:solidFill>
                  <a:srgbClr val="000000"/>
                </a:solidFill>
              </a:rPr>
              <a:t>Data Set</a:t>
            </a:r>
          </a:p>
        </p:txBody>
      </p:sp>
      <p:sp>
        <p:nvSpPr>
          <p:cNvPr id="2876440" name="Text Box 24"/>
          <p:cNvSpPr txBox="1">
            <a:spLocks noChangeArrowheads="1"/>
          </p:cNvSpPr>
          <p:nvPr/>
        </p:nvSpPr>
        <p:spPr bwMode="auto">
          <a:xfrm>
            <a:off x="3568035" y="5334000"/>
            <a:ext cx="84772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r">
              <a:lnSpc>
                <a:spcPct val="90000"/>
              </a:lnSpc>
              <a:spcBef>
                <a:spcPct val="50000"/>
              </a:spcBef>
            </a:pPr>
            <a:r>
              <a:rPr lang="en-US" altLang="ru-RU" sz="1600">
                <a:solidFill>
                  <a:srgbClr val="000000"/>
                </a:solidFill>
              </a:rPr>
              <a:t>Metadata</a:t>
            </a:r>
            <a:br>
              <a:rPr lang="en-US" altLang="ru-RU" sz="1600">
                <a:solidFill>
                  <a:srgbClr val="000000"/>
                </a:solidFill>
              </a:rPr>
            </a:br>
            <a:r>
              <a:rPr lang="en-US" altLang="ru-RU" sz="1600">
                <a:solidFill>
                  <a:srgbClr val="000000"/>
                </a:solidFill>
              </a:rPr>
              <a:t>Catalog</a:t>
            </a:r>
          </a:p>
        </p:txBody>
      </p:sp>
      <p:sp>
        <p:nvSpPr>
          <p:cNvPr id="2876441" name="Text Box 25"/>
          <p:cNvSpPr txBox="1">
            <a:spLocks noChangeArrowheads="1"/>
          </p:cNvSpPr>
          <p:nvPr/>
        </p:nvSpPr>
        <p:spPr bwMode="auto">
          <a:xfrm>
            <a:off x="5892135" y="3873500"/>
            <a:ext cx="144462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nSpc>
                <a:spcPct val="90000"/>
              </a:lnSpc>
              <a:spcBef>
                <a:spcPct val="50000"/>
              </a:spcBef>
            </a:pPr>
            <a:r>
              <a:rPr lang="en-US" altLang="ru-RU" sz="1600">
                <a:solidFill>
                  <a:srgbClr val="000000"/>
                </a:solidFill>
              </a:rPr>
              <a:t>Backup Server</a:t>
            </a:r>
            <a:br>
              <a:rPr lang="en-US" altLang="ru-RU" sz="1600">
                <a:solidFill>
                  <a:srgbClr val="000000"/>
                </a:solidFill>
              </a:rPr>
            </a:br>
            <a:r>
              <a:rPr lang="en-US" altLang="ru-RU" sz="1600">
                <a:solidFill>
                  <a:srgbClr val="000000"/>
                </a:solidFill>
              </a:rPr>
              <a:t>&amp; Storage Node</a:t>
            </a:r>
          </a:p>
        </p:txBody>
      </p:sp>
      <p:sp>
        <p:nvSpPr>
          <p:cNvPr id="2876442" name="Text Box 26"/>
          <p:cNvSpPr txBox="1">
            <a:spLocks noChangeArrowheads="1"/>
          </p:cNvSpPr>
          <p:nvPr/>
        </p:nvSpPr>
        <p:spPr bwMode="auto">
          <a:xfrm>
            <a:off x="7071648" y="2428875"/>
            <a:ext cx="145415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lnSpc>
                <a:spcPct val="90000"/>
              </a:lnSpc>
            </a:pPr>
            <a:r>
              <a:rPr lang="en-US" altLang="ru-RU" sz="1600">
                <a:solidFill>
                  <a:srgbClr val="000000"/>
                </a:solidFill>
              </a:rPr>
              <a:t>Servers </a:t>
            </a:r>
          </a:p>
          <a:p>
            <a:pPr algn="ctr">
              <a:lnSpc>
                <a:spcPct val="90000"/>
              </a:lnSpc>
            </a:pPr>
            <a:r>
              <a:rPr lang="en-US" altLang="ru-RU" sz="1600">
                <a:solidFill>
                  <a:srgbClr val="000000"/>
                </a:solidFill>
              </a:rPr>
              <a:t>Backup Clients</a:t>
            </a:r>
          </a:p>
        </p:txBody>
      </p:sp>
      <p:sp>
        <p:nvSpPr>
          <p:cNvPr id="2876443" name="Text Box 27"/>
          <p:cNvSpPr txBox="1">
            <a:spLocks noChangeArrowheads="1"/>
          </p:cNvSpPr>
          <p:nvPr/>
        </p:nvSpPr>
        <p:spPr bwMode="auto">
          <a:xfrm>
            <a:off x="6549360" y="1431925"/>
            <a:ext cx="619125"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163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nSpc>
                <a:spcPct val="90000"/>
              </a:lnSpc>
              <a:spcBef>
                <a:spcPct val="50000"/>
              </a:spcBef>
            </a:pPr>
            <a:r>
              <a:rPr lang="en-US" altLang="ru-RU" sz="1600">
                <a:solidFill>
                  <a:srgbClr val="000000"/>
                </a:solidFill>
              </a:rPr>
              <a:t>Clients</a:t>
            </a:r>
          </a:p>
        </p:txBody>
      </p:sp>
    </p:spTree>
    <p:extLst>
      <p:ext uri="{BB962C8B-B14F-4D97-AF65-F5344CB8AC3E}">
        <p14:creationId xmlns:p14="http://schemas.microsoft.com/office/powerpoint/2010/main" val="1183855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986" name="Rectangle 2"/>
          <p:cNvSpPr>
            <a:spLocks noGrp="1" noChangeArrowheads="1"/>
          </p:cNvSpPr>
          <p:nvPr>
            <p:ph type="title"/>
          </p:nvPr>
        </p:nvSpPr>
        <p:spPr/>
        <p:txBody>
          <a:bodyPr>
            <a:normAutofit fontScale="90000"/>
          </a:bodyPr>
          <a:lstStyle/>
          <a:p>
            <a:r>
              <a:rPr lang="pt-BR" altLang="ru-RU"/>
              <a:t>Database Backup Methods</a:t>
            </a:r>
            <a:endParaRPr lang="en-US" altLang="ru-RU"/>
          </a:p>
        </p:txBody>
      </p:sp>
      <p:sp>
        <p:nvSpPr>
          <p:cNvPr id="2729987" name="Rectangle 3"/>
          <p:cNvSpPr>
            <a:spLocks noGrp="1" noChangeArrowheads="1"/>
          </p:cNvSpPr>
          <p:nvPr>
            <p:ph type="body" idx="1"/>
          </p:nvPr>
        </p:nvSpPr>
        <p:spPr/>
        <p:txBody>
          <a:bodyPr>
            <a:normAutofit/>
          </a:bodyPr>
          <a:lstStyle/>
          <a:p>
            <a:r>
              <a:rPr lang="pt-BR" altLang="ru-RU" sz="2800" dirty="0"/>
              <a:t>Hot Backup: production </a:t>
            </a:r>
            <a:r>
              <a:rPr lang="pt-BR" altLang="ru-RU" sz="2800" b="1" dirty="0"/>
              <a:t>is not</a:t>
            </a:r>
            <a:r>
              <a:rPr lang="pt-BR" altLang="ru-RU" sz="2800" dirty="0"/>
              <a:t> interrupted.</a:t>
            </a:r>
          </a:p>
          <a:p>
            <a:r>
              <a:rPr lang="pt-BR" altLang="ru-RU" sz="2800" dirty="0"/>
              <a:t>Cold Backup: production </a:t>
            </a:r>
            <a:r>
              <a:rPr lang="pt-BR" altLang="ru-RU" sz="2800" b="1" dirty="0"/>
              <a:t>is</a:t>
            </a:r>
            <a:r>
              <a:rPr lang="pt-BR" altLang="ru-RU" sz="2800" dirty="0"/>
              <a:t> interrupted.</a:t>
            </a:r>
          </a:p>
          <a:p>
            <a:r>
              <a:rPr lang="pt-BR" altLang="ru-RU" sz="2800" dirty="0"/>
              <a:t>Backup Agents manage the backup of different data types such as:</a:t>
            </a:r>
          </a:p>
          <a:p>
            <a:pPr lvl="1"/>
            <a:r>
              <a:rPr lang="pt-BR" altLang="ru-RU" sz="2400" dirty="0"/>
              <a:t>Structured (such as databases)</a:t>
            </a:r>
          </a:p>
          <a:p>
            <a:pPr lvl="1"/>
            <a:r>
              <a:rPr lang="pt-BR" altLang="ru-RU" sz="2400" dirty="0"/>
              <a:t>Semi-structured (such as email)</a:t>
            </a:r>
          </a:p>
          <a:p>
            <a:pPr lvl="1"/>
            <a:r>
              <a:rPr lang="pt-BR" altLang="ru-RU" sz="2400" dirty="0"/>
              <a:t>Unstructured (file systems)</a:t>
            </a:r>
          </a:p>
        </p:txBody>
      </p:sp>
    </p:spTree>
    <p:custDataLst>
      <p:tags r:id="rId1"/>
    </p:custDataLst>
    <p:extLst>
      <p:ext uri="{BB962C8B-B14F-4D97-AF65-F5344CB8AC3E}">
        <p14:creationId xmlns:p14="http://schemas.microsoft.com/office/powerpoint/2010/main" val="1640338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8466" name="Rectangle 2"/>
          <p:cNvSpPr>
            <a:spLocks noGrp="1" noChangeArrowheads="1"/>
          </p:cNvSpPr>
          <p:nvPr>
            <p:ph type="title"/>
          </p:nvPr>
        </p:nvSpPr>
        <p:spPr>
          <a:xfrm>
            <a:off x="761999" y="4572000"/>
            <a:ext cx="7143751" cy="1600200"/>
          </a:xfrm>
        </p:spPr>
        <p:txBody>
          <a:bodyPr>
            <a:normAutofit/>
          </a:bodyPr>
          <a:lstStyle/>
          <a:p>
            <a:r>
              <a:rPr lang="en-US" altLang="ru-RU" sz="4400" dirty="0"/>
              <a:t>Backup Granularity and Levels</a:t>
            </a:r>
          </a:p>
        </p:txBody>
      </p:sp>
      <p:sp>
        <p:nvSpPr>
          <p:cNvPr id="2878467" name="Rectangle 3"/>
          <p:cNvSpPr>
            <a:spLocks noChangeArrowheads="1"/>
          </p:cNvSpPr>
          <p:nvPr/>
        </p:nvSpPr>
        <p:spPr bwMode="auto">
          <a:xfrm>
            <a:off x="714375" y="776139"/>
            <a:ext cx="7715250" cy="685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68" name="Rectangle 4"/>
          <p:cNvSpPr>
            <a:spLocks noChangeArrowheads="1"/>
          </p:cNvSpPr>
          <p:nvPr/>
        </p:nvSpPr>
        <p:spPr bwMode="auto">
          <a:xfrm>
            <a:off x="2630488" y="776139"/>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69" name="Rectangle 5"/>
          <p:cNvSpPr>
            <a:spLocks noChangeArrowheads="1"/>
          </p:cNvSpPr>
          <p:nvPr/>
        </p:nvSpPr>
        <p:spPr bwMode="auto">
          <a:xfrm>
            <a:off x="4478338" y="776139"/>
            <a:ext cx="187325"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0" name="Rectangle 6"/>
          <p:cNvSpPr>
            <a:spLocks noChangeArrowheads="1"/>
          </p:cNvSpPr>
          <p:nvPr/>
        </p:nvSpPr>
        <p:spPr bwMode="auto">
          <a:xfrm>
            <a:off x="6324600" y="776139"/>
            <a:ext cx="188913"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1" name="Rectangle 7"/>
          <p:cNvSpPr>
            <a:spLocks noChangeArrowheads="1"/>
          </p:cNvSpPr>
          <p:nvPr/>
        </p:nvSpPr>
        <p:spPr bwMode="auto">
          <a:xfrm>
            <a:off x="8170863" y="776139"/>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2" name="Rectangle 8"/>
          <p:cNvSpPr>
            <a:spLocks noChangeArrowheads="1"/>
          </p:cNvSpPr>
          <p:nvPr/>
        </p:nvSpPr>
        <p:spPr bwMode="auto">
          <a:xfrm>
            <a:off x="785813" y="776139"/>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3" name="Line 9"/>
          <p:cNvSpPr>
            <a:spLocks noChangeShapeType="1"/>
          </p:cNvSpPr>
          <p:nvPr/>
        </p:nvSpPr>
        <p:spPr bwMode="auto">
          <a:xfrm>
            <a:off x="714375" y="1461939"/>
            <a:ext cx="7715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8474" name="Line 10"/>
          <p:cNvSpPr>
            <a:spLocks noChangeShapeType="1"/>
          </p:cNvSpPr>
          <p:nvPr/>
        </p:nvSpPr>
        <p:spPr bwMode="auto">
          <a:xfrm>
            <a:off x="714375" y="776139"/>
            <a:ext cx="7715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8475" name="Rectangle 11"/>
          <p:cNvSpPr>
            <a:spLocks noChangeArrowheads="1"/>
          </p:cNvSpPr>
          <p:nvPr/>
        </p:nvSpPr>
        <p:spPr bwMode="auto">
          <a:xfrm>
            <a:off x="714375" y="2266802"/>
            <a:ext cx="7715250" cy="685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6" name="Rectangle 12"/>
          <p:cNvSpPr>
            <a:spLocks noChangeArrowheads="1"/>
          </p:cNvSpPr>
          <p:nvPr/>
        </p:nvSpPr>
        <p:spPr bwMode="auto">
          <a:xfrm>
            <a:off x="2630488" y="2266802"/>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7" name="Rectangle 13"/>
          <p:cNvSpPr>
            <a:spLocks noChangeArrowheads="1"/>
          </p:cNvSpPr>
          <p:nvPr/>
        </p:nvSpPr>
        <p:spPr bwMode="auto">
          <a:xfrm>
            <a:off x="4478338" y="2266802"/>
            <a:ext cx="187325"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8" name="Rectangle 14"/>
          <p:cNvSpPr>
            <a:spLocks noChangeArrowheads="1"/>
          </p:cNvSpPr>
          <p:nvPr/>
        </p:nvSpPr>
        <p:spPr bwMode="auto">
          <a:xfrm>
            <a:off x="6324600" y="2266802"/>
            <a:ext cx="188913"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79" name="Rectangle 15"/>
          <p:cNvSpPr>
            <a:spLocks noChangeArrowheads="1"/>
          </p:cNvSpPr>
          <p:nvPr/>
        </p:nvSpPr>
        <p:spPr bwMode="auto">
          <a:xfrm>
            <a:off x="8170863" y="2266802"/>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0" name="Rectangle 16"/>
          <p:cNvSpPr>
            <a:spLocks noChangeArrowheads="1"/>
          </p:cNvSpPr>
          <p:nvPr/>
        </p:nvSpPr>
        <p:spPr bwMode="auto">
          <a:xfrm>
            <a:off x="1312863" y="2749402"/>
            <a:ext cx="188912" cy="20320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1" name="Rectangle 17"/>
          <p:cNvSpPr>
            <a:spLocks noChangeArrowheads="1"/>
          </p:cNvSpPr>
          <p:nvPr/>
        </p:nvSpPr>
        <p:spPr bwMode="auto">
          <a:xfrm>
            <a:off x="1576388" y="2652564"/>
            <a:ext cx="188912" cy="300038"/>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2" name="Rectangle 18"/>
          <p:cNvSpPr>
            <a:spLocks noChangeArrowheads="1"/>
          </p:cNvSpPr>
          <p:nvPr/>
        </p:nvSpPr>
        <p:spPr bwMode="auto">
          <a:xfrm>
            <a:off x="1839913" y="2560489"/>
            <a:ext cx="188912" cy="3921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3" name="Rectangle 19"/>
          <p:cNvSpPr>
            <a:spLocks noChangeArrowheads="1"/>
          </p:cNvSpPr>
          <p:nvPr/>
        </p:nvSpPr>
        <p:spPr bwMode="auto">
          <a:xfrm>
            <a:off x="2103438" y="2460477"/>
            <a:ext cx="188912" cy="492125"/>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4" name="Rectangle 20"/>
          <p:cNvSpPr>
            <a:spLocks noChangeArrowheads="1"/>
          </p:cNvSpPr>
          <p:nvPr/>
        </p:nvSpPr>
        <p:spPr bwMode="auto">
          <a:xfrm>
            <a:off x="2366963" y="2362052"/>
            <a:ext cx="188912" cy="59055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5" name="Rectangle 21"/>
          <p:cNvSpPr>
            <a:spLocks noChangeArrowheads="1"/>
          </p:cNvSpPr>
          <p:nvPr/>
        </p:nvSpPr>
        <p:spPr bwMode="auto">
          <a:xfrm>
            <a:off x="1049338" y="2852589"/>
            <a:ext cx="188912" cy="1000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6" name="Rectangle 22"/>
          <p:cNvSpPr>
            <a:spLocks noChangeArrowheads="1"/>
          </p:cNvSpPr>
          <p:nvPr/>
        </p:nvSpPr>
        <p:spPr bwMode="auto">
          <a:xfrm>
            <a:off x="785813" y="2266802"/>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7" name="Rectangle 23"/>
          <p:cNvSpPr>
            <a:spLocks noChangeArrowheads="1"/>
          </p:cNvSpPr>
          <p:nvPr/>
        </p:nvSpPr>
        <p:spPr bwMode="auto">
          <a:xfrm>
            <a:off x="3159125" y="2749402"/>
            <a:ext cx="188913" cy="20320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8" name="Rectangle 24"/>
          <p:cNvSpPr>
            <a:spLocks noChangeArrowheads="1"/>
          </p:cNvSpPr>
          <p:nvPr/>
        </p:nvSpPr>
        <p:spPr bwMode="auto">
          <a:xfrm>
            <a:off x="3422650" y="2652564"/>
            <a:ext cx="188913" cy="300038"/>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89" name="Rectangle 25"/>
          <p:cNvSpPr>
            <a:spLocks noChangeArrowheads="1"/>
          </p:cNvSpPr>
          <p:nvPr/>
        </p:nvSpPr>
        <p:spPr bwMode="auto">
          <a:xfrm>
            <a:off x="3686175" y="2560489"/>
            <a:ext cx="188913" cy="3921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0" name="Rectangle 26"/>
          <p:cNvSpPr>
            <a:spLocks noChangeArrowheads="1"/>
          </p:cNvSpPr>
          <p:nvPr/>
        </p:nvSpPr>
        <p:spPr bwMode="auto">
          <a:xfrm>
            <a:off x="3949700" y="2460477"/>
            <a:ext cx="188913" cy="492125"/>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1" name="Rectangle 27"/>
          <p:cNvSpPr>
            <a:spLocks noChangeArrowheads="1"/>
          </p:cNvSpPr>
          <p:nvPr/>
        </p:nvSpPr>
        <p:spPr bwMode="auto">
          <a:xfrm>
            <a:off x="4213225" y="2362052"/>
            <a:ext cx="188913" cy="59055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2" name="Rectangle 28"/>
          <p:cNvSpPr>
            <a:spLocks noChangeArrowheads="1"/>
          </p:cNvSpPr>
          <p:nvPr/>
        </p:nvSpPr>
        <p:spPr bwMode="auto">
          <a:xfrm>
            <a:off x="2895600" y="2852589"/>
            <a:ext cx="188913" cy="1000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3" name="Rectangle 29"/>
          <p:cNvSpPr>
            <a:spLocks noChangeArrowheads="1"/>
          </p:cNvSpPr>
          <p:nvPr/>
        </p:nvSpPr>
        <p:spPr bwMode="auto">
          <a:xfrm>
            <a:off x="5005388" y="2749402"/>
            <a:ext cx="188912" cy="20320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4" name="Rectangle 30"/>
          <p:cNvSpPr>
            <a:spLocks noChangeArrowheads="1"/>
          </p:cNvSpPr>
          <p:nvPr/>
        </p:nvSpPr>
        <p:spPr bwMode="auto">
          <a:xfrm>
            <a:off x="5268913" y="2652564"/>
            <a:ext cx="188912" cy="300038"/>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5" name="Rectangle 31"/>
          <p:cNvSpPr>
            <a:spLocks noChangeArrowheads="1"/>
          </p:cNvSpPr>
          <p:nvPr/>
        </p:nvSpPr>
        <p:spPr bwMode="auto">
          <a:xfrm>
            <a:off x="5532438" y="2560489"/>
            <a:ext cx="188912" cy="3921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6" name="Rectangle 32"/>
          <p:cNvSpPr>
            <a:spLocks noChangeArrowheads="1"/>
          </p:cNvSpPr>
          <p:nvPr/>
        </p:nvSpPr>
        <p:spPr bwMode="auto">
          <a:xfrm>
            <a:off x="5795963" y="2460477"/>
            <a:ext cx="188912" cy="492125"/>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7" name="Rectangle 33"/>
          <p:cNvSpPr>
            <a:spLocks noChangeArrowheads="1"/>
          </p:cNvSpPr>
          <p:nvPr/>
        </p:nvSpPr>
        <p:spPr bwMode="auto">
          <a:xfrm>
            <a:off x="6059488" y="2362052"/>
            <a:ext cx="188912" cy="59055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8" name="Rectangle 34"/>
          <p:cNvSpPr>
            <a:spLocks noChangeArrowheads="1"/>
          </p:cNvSpPr>
          <p:nvPr/>
        </p:nvSpPr>
        <p:spPr bwMode="auto">
          <a:xfrm>
            <a:off x="4741863" y="2852589"/>
            <a:ext cx="188912" cy="1000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499" name="Rectangle 35"/>
          <p:cNvSpPr>
            <a:spLocks noChangeArrowheads="1"/>
          </p:cNvSpPr>
          <p:nvPr/>
        </p:nvSpPr>
        <p:spPr bwMode="auto">
          <a:xfrm>
            <a:off x="6851650" y="2749402"/>
            <a:ext cx="188913" cy="20320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0" name="Rectangle 36"/>
          <p:cNvSpPr>
            <a:spLocks noChangeArrowheads="1"/>
          </p:cNvSpPr>
          <p:nvPr/>
        </p:nvSpPr>
        <p:spPr bwMode="auto">
          <a:xfrm>
            <a:off x="7115175" y="2652564"/>
            <a:ext cx="188913" cy="300038"/>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1" name="Rectangle 37"/>
          <p:cNvSpPr>
            <a:spLocks noChangeArrowheads="1"/>
          </p:cNvSpPr>
          <p:nvPr/>
        </p:nvSpPr>
        <p:spPr bwMode="auto">
          <a:xfrm>
            <a:off x="7378700" y="2560489"/>
            <a:ext cx="188913" cy="3921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2" name="Rectangle 38"/>
          <p:cNvSpPr>
            <a:spLocks noChangeArrowheads="1"/>
          </p:cNvSpPr>
          <p:nvPr/>
        </p:nvSpPr>
        <p:spPr bwMode="auto">
          <a:xfrm>
            <a:off x="7642225" y="2460477"/>
            <a:ext cx="188913" cy="492125"/>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3" name="Rectangle 39"/>
          <p:cNvSpPr>
            <a:spLocks noChangeArrowheads="1"/>
          </p:cNvSpPr>
          <p:nvPr/>
        </p:nvSpPr>
        <p:spPr bwMode="auto">
          <a:xfrm>
            <a:off x="7905750" y="2362052"/>
            <a:ext cx="188913" cy="590550"/>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4" name="Rectangle 40"/>
          <p:cNvSpPr>
            <a:spLocks noChangeArrowheads="1"/>
          </p:cNvSpPr>
          <p:nvPr/>
        </p:nvSpPr>
        <p:spPr bwMode="auto">
          <a:xfrm>
            <a:off x="6588125" y="2852589"/>
            <a:ext cx="188913" cy="100013"/>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5" name="Line 41"/>
          <p:cNvSpPr>
            <a:spLocks noChangeShapeType="1"/>
          </p:cNvSpPr>
          <p:nvPr/>
        </p:nvSpPr>
        <p:spPr bwMode="auto">
          <a:xfrm>
            <a:off x="714375" y="2266802"/>
            <a:ext cx="7715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8506" name="Line 42"/>
          <p:cNvSpPr>
            <a:spLocks noChangeShapeType="1"/>
          </p:cNvSpPr>
          <p:nvPr/>
        </p:nvSpPr>
        <p:spPr bwMode="auto">
          <a:xfrm>
            <a:off x="714375" y="2952602"/>
            <a:ext cx="7715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8507" name="Rectangle 43"/>
          <p:cNvSpPr>
            <a:spLocks noChangeArrowheads="1"/>
          </p:cNvSpPr>
          <p:nvPr/>
        </p:nvSpPr>
        <p:spPr bwMode="auto">
          <a:xfrm>
            <a:off x="714375" y="3757464"/>
            <a:ext cx="7715250" cy="685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8" name="Rectangle 44"/>
          <p:cNvSpPr>
            <a:spLocks noChangeArrowheads="1"/>
          </p:cNvSpPr>
          <p:nvPr/>
        </p:nvSpPr>
        <p:spPr bwMode="auto">
          <a:xfrm>
            <a:off x="2630488" y="4098777"/>
            <a:ext cx="188912" cy="344487"/>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09" name="Rectangle 45"/>
          <p:cNvSpPr>
            <a:spLocks noChangeArrowheads="1"/>
          </p:cNvSpPr>
          <p:nvPr/>
        </p:nvSpPr>
        <p:spPr bwMode="auto">
          <a:xfrm>
            <a:off x="4478338" y="3982889"/>
            <a:ext cx="187325" cy="460375"/>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0" name="Rectangle 46"/>
          <p:cNvSpPr>
            <a:spLocks noChangeArrowheads="1"/>
          </p:cNvSpPr>
          <p:nvPr/>
        </p:nvSpPr>
        <p:spPr bwMode="auto">
          <a:xfrm>
            <a:off x="6324600" y="3867002"/>
            <a:ext cx="188913" cy="576262"/>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1" name="Rectangle 47"/>
          <p:cNvSpPr>
            <a:spLocks noChangeArrowheads="1"/>
          </p:cNvSpPr>
          <p:nvPr/>
        </p:nvSpPr>
        <p:spPr bwMode="auto">
          <a:xfrm>
            <a:off x="8170863" y="3757464"/>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2" name="Rectangle 48"/>
          <p:cNvSpPr>
            <a:spLocks noChangeArrowheads="1"/>
          </p:cNvSpPr>
          <p:nvPr/>
        </p:nvSpPr>
        <p:spPr bwMode="auto">
          <a:xfrm>
            <a:off x="785813" y="3757464"/>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3" name="Rectangle 49"/>
          <p:cNvSpPr>
            <a:spLocks noChangeArrowheads="1"/>
          </p:cNvSpPr>
          <p:nvPr/>
        </p:nvSpPr>
        <p:spPr bwMode="auto">
          <a:xfrm>
            <a:off x="1049338"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4" name="Rectangle 50"/>
          <p:cNvSpPr>
            <a:spLocks noChangeArrowheads="1"/>
          </p:cNvSpPr>
          <p:nvPr/>
        </p:nvSpPr>
        <p:spPr bwMode="auto">
          <a:xfrm>
            <a:off x="1312863"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5" name="Rectangle 51"/>
          <p:cNvSpPr>
            <a:spLocks noChangeArrowheads="1"/>
          </p:cNvSpPr>
          <p:nvPr/>
        </p:nvSpPr>
        <p:spPr bwMode="auto">
          <a:xfrm>
            <a:off x="1576388"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6" name="Rectangle 52"/>
          <p:cNvSpPr>
            <a:spLocks noChangeArrowheads="1"/>
          </p:cNvSpPr>
          <p:nvPr/>
        </p:nvSpPr>
        <p:spPr bwMode="auto">
          <a:xfrm>
            <a:off x="1839913"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7" name="Rectangle 53"/>
          <p:cNvSpPr>
            <a:spLocks noChangeArrowheads="1"/>
          </p:cNvSpPr>
          <p:nvPr/>
        </p:nvSpPr>
        <p:spPr bwMode="auto">
          <a:xfrm>
            <a:off x="2103438"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8" name="Rectangle 54"/>
          <p:cNvSpPr>
            <a:spLocks noChangeArrowheads="1"/>
          </p:cNvSpPr>
          <p:nvPr/>
        </p:nvSpPr>
        <p:spPr bwMode="auto">
          <a:xfrm>
            <a:off x="2366963"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19" name="Rectangle 55"/>
          <p:cNvSpPr>
            <a:spLocks noChangeArrowheads="1"/>
          </p:cNvSpPr>
          <p:nvPr/>
        </p:nvSpPr>
        <p:spPr bwMode="auto">
          <a:xfrm>
            <a:off x="2895600"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0" name="Rectangle 56"/>
          <p:cNvSpPr>
            <a:spLocks noChangeArrowheads="1"/>
          </p:cNvSpPr>
          <p:nvPr/>
        </p:nvSpPr>
        <p:spPr bwMode="auto">
          <a:xfrm>
            <a:off x="3159125"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1" name="Rectangle 57"/>
          <p:cNvSpPr>
            <a:spLocks noChangeArrowheads="1"/>
          </p:cNvSpPr>
          <p:nvPr/>
        </p:nvSpPr>
        <p:spPr bwMode="auto">
          <a:xfrm>
            <a:off x="3422650"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2" name="Rectangle 58"/>
          <p:cNvSpPr>
            <a:spLocks noChangeArrowheads="1"/>
          </p:cNvSpPr>
          <p:nvPr/>
        </p:nvSpPr>
        <p:spPr bwMode="auto">
          <a:xfrm>
            <a:off x="3686175"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3" name="Rectangle 59"/>
          <p:cNvSpPr>
            <a:spLocks noChangeArrowheads="1"/>
          </p:cNvSpPr>
          <p:nvPr/>
        </p:nvSpPr>
        <p:spPr bwMode="auto">
          <a:xfrm>
            <a:off x="3949700"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4" name="Rectangle 60"/>
          <p:cNvSpPr>
            <a:spLocks noChangeArrowheads="1"/>
          </p:cNvSpPr>
          <p:nvPr/>
        </p:nvSpPr>
        <p:spPr bwMode="auto">
          <a:xfrm>
            <a:off x="4213225"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5" name="Rectangle 61"/>
          <p:cNvSpPr>
            <a:spLocks noChangeArrowheads="1"/>
          </p:cNvSpPr>
          <p:nvPr/>
        </p:nvSpPr>
        <p:spPr bwMode="auto">
          <a:xfrm>
            <a:off x="4741863"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6" name="Rectangle 62"/>
          <p:cNvSpPr>
            <a:spLocks noChangeArrowheads="1"/>
          </p:cNvSpPr>
          <p:nvPr/>
        </p:nvSpPr>
        <p:spPr bwMode="auto">
          <a:xfrm>
            <a:off x="5005388"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7" name="Rectangle 63"/>
          <p:cNvSpPr>
            <a:spLocks noChangeArrowheads="1"/>
          </p:cNvSpPr>
          <p:nvPr/>
        </p:nvSpPr>
        <p:spPr bwMode="auto">
          <a:xfrm>
            <a:off x="5268913"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8" name="Rectangle 64"/>
          <p:cNvSpPr>
            <a:spLocks noChangeArrowheads="1"/>
          </p:cNvSpPr>
          <p:nvPr/>
        </p:nvSpPr>
        <p:spPr bwMode="auto">
          <a:xfrm>
            <a:off x="5532438"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29" name="Rectangle 65"/>
          <p:cNvSpPr>
            <a:spLocks noChangeArrowheads="1"/>
          </p:cNvSpPr>
          <p:nvPr/>
        </p:nvSpPr>
        <p:spPr bwMode="auto">
          <a:xfrm>
            <a:off x="5795963"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0" name="Rectangle 66"/>
          <p:cNvSpPr>
            <a:spLocks noChangeArrowheads="1"/>
          </p:cNvSpPr>
          <p:nvPr/>
        </p:nvSpPr>
        <p:spPr bwMode="auto">
          <a:xfrm>
            <a:off x="6059488" y="4270227"/>
            <a:ext cx="188912"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1" name="Rectangle 67"/>
          <p:cNvSpPr>
            <a:spLocks noChangeArrowheads="1"/>
          </p:cNvSpPr>
          <p:nvPr/>
        </p:nvSpPr>
        <p:spPr bwMode="auto">
          <a:xfrm>
            <a:off x="6588125"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2" name="Rectangle 68"/>
          <p:cNvSpPr>
            <a:spLocks noChangeArrowheads="1"/>
          </p:cNvSpPr>
          <p:nvPr/>
        </p:nvSpPr>
        <p:spPr bwMode="auto">
          <a:xfrm>
            <a:off x="6851650"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3" name="Rectangle 69"/>
          <p:cNvSpPr>
            <a:spLocks noChangeArrowheads="1"/>
          </p:cNvSpPr>
          <p:nvPr/>
        </p:nvSpPr>
        <p:spPr bwMode="auto">
          <a:xfrm>
            <a:off x="7115175"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4" name="Rectangle 70"/>
          <p:cNvSpPr>
            <a:spLocks noChangeArrowheads="1"/>
          </p:cNvSpPr>
          <p:nvPr/>
        </p:nvSpPr>
        <p:spPr bwMode="auto">
          <a:xfrm>
            <a:off x="7378700"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5" name="Rectangle 71"/>
          <p:cNvSpPr>
            <a:spLocks noChangeArrowheads="1"/>
          </p:cNvSpPr>
          <p:nvPr/>
        </p:nvSpPr>
        <p:spPr bwMode="auto">
          <a:xfrm>
            <a:off x="7642225"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6" name="Rectangle 72"/>
          <p:cNvSpPr>
            <a:spLocks noChangeArrowheads="1"/>
          </p:cNvSpPr>
          <p:nvPr/>
        </p:nvSpPr>
        <p:spPr bwMode="auto">
          <a:xfrm>
            <a:off x="7905750" y="4270227"/>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37" name="Line 73"/>
          <p:cNvSpPr>
            <a:spLocks noChangeShapeType="1"/>
          </p:cNvSpPr>
          <p:nvPr/>
        </p:nvSpPr>
        <p:spPr bwMode="auto">
          <a:xfrm>
            <a:off x="714375" y="3757464"/>
            <a:ext cx="7715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8538" name="Line 74"/>
          <p:cNvSpPr>
            <a:spLocks noChangeShapeType="1"/>
          </p:cNvSpPr>
          <p:nvPr/>
        </p:nvSpPr>
        <p:spPr bwMode="auto">
          <a:xfrm>
            <a:off x="714375" y="4443264"/>
            <a:ext cx="7715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78539" name="Rectangle 75"/>
          <p:cNvSpPr>
            <a:spLocks noGrp="1" noChangeArrowheads="1"/>
          </p:cNvSpPr>
          <p:nvPr>
            <p:ph type="body" idx="4294967295"/>
          </p:nvPr>
        </p:nvSpPr>
        <p:spPr>
          <a:xfrm>
            <a:off x="438150" y="404664"/>
            <a:ext cx="1439863" cy="304800"/>
          </a:xfrm>
          <a:noFill/>
        </p:spPr>
        <p:txBody>
          <a:bodyPr wrap="none">
            <a:spAutoFit/>
          </a:bodyPr>
          <a:lstStyle/>
          <a:p>
            <a:pPr marL="0" indent="0" defTabSz="914400">
              <a:buFont typeface="Wingdings" pitchFamily="2" charset="2"/>
              <a:buNone/>
              <a:tabLst/>
            </a:pPr>
            <a:r>
              <a:rPr lang="en-US" altLang="ru-RU" sz="2000" b="1">
                <a:solidFill>
                  <a:srgbClr val="000000"/>
                </a:solidFill>
              </a:rPr>
              <a:t>Full Backup</a:t>
            </a:r>
          </a:p>
        </p:txBody>
      </p:sp>
      <p:sp>
        <p:nvSpPr>
          <p:cNvPr id="2878540" name="Rectangle 76"/>
          <p:cNvSpPr>
            <a:spLocks noChangeArrowheads="1"/>
          </p:cNvSpPr>
          <p:nvPr/>
        </p:nvSpPr>
        <p:spPr bwMode="auto">
          <a:xfrm>
            <a:off x="438150" y="1895327"/>
            <a:ext cx="2930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buFont typeface="Wingdings" pitchFamily="2" charset="2"/>
              <a:buNone/>
            </a:pPr>
            <a:r>
              <a:rPr lang="en-US" altLang="ru-RU" sz="2000" b="1" dirty="0">
                <a:solidFill>
                  <a:srgbClr val="000000"/>
                </a:solidFill>
              </a:rPr>
              <a:t>Cumulative (Differential)</a:t>
            </a:r>
          </a:p>
        </p:txBody>
      </p:sp>
      <p:sp>
        <p:nvSpPr>
          <p:cNvPr id="2878541" name="Rectangle 77"/>
          <p:cNvSpPr>
            <a:spLocks noChangeArrowheads="1"/>
          </p:cNvSpPr>
          <p:nvPr/>
        </p:nvSpPr>
        <p:spPr bwMode="auto">
          <a:xfrm>
            <a:off x="438150" y="3385989"/>
            <a:ext cx="1423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buFont typeface="Wingdings" pitchFamily="2" charset="2"/>
              <a:buNone/>
            </a:pPr>
            <a:r>
              <a:rPr lang="en-US" altLang="ru-RU" sz="2000" b="1">
                <a:solidFill>
                  <a:srgbClr val="000000"/>
                </a:solidFill>
              </a:rPr>
              <a:t>Incremental</a:t>
            </a:r>
          </a:p>
        </p:txBody>
      </p:sp>
      <p:sp>
        <p:nvSpPr>
          <p:cNvPr id="2878542" name="Rectangle 78"/>
          <p:cNvSpPr>
            <a:spLocks noChangeArrowheads="1"/>
          </p:cNvSpPr>
          <p:nvPr/>
        </p:nvSpPr>
        <p:spPr bwMode="auto">
          <a:xfrm>
            <a:off x="3592513" y="4734545"/>
            <a:ext cx="187325" cy="460375"/>
          </a:xfrm>
          <a:prstGeom prst="rect">
            <a:avLst/>
          </a:prstGeom>
          <a:gradFill rotWithShape="1">
            <a:gsLst>
              <a:gs pos="0">
                <a:srgbClr val="00ABF0">
                  <a:gamma/>
                  <a:shade val="46275"/>
                  <a:invGamma/>
                </a:srgbClr>
              </a:gs>
              <a:gs pos="50000">
                <a:srgbClr val="00ABF0"/>
              </a:gs>
              <a:gs pos="100000">
                <a:srgbClr val="00ABF0">
                  <a:gamma/>
                  <a:shade val="46275"/>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43" name="Rectangle 79"/>
          <p:cNvSpPr>
            <a:spLocks noChangeArrowheads="1"/>
          </p:cNvSpPr>
          <p:nvPr/>
        </p:nvSpPr>
        <p:spPr bwMode="auto">
          <a:xfrm>
            <a:off x="1976438" y="4509120"/>
            <a:ext cx="188912" cy="685800"/>
          </a:xfrm>
          <a:prstGeom prst="rect">
            <a:avLst/>
          </a:prstGeom>
          <a:gradFill rotWithShape="1">
            <a:gsLst>
              <a:gs pos="0">
                <a:srgbClr val="15DBA2">
                  <a:gamma/>
                  <a:shade val="46275"/>
                  <a:invGamma/>
                </a:srgbClr>
              </a:gs>
              <a:gs pos="50000">
                <a:srgbClr val="15DBA2"/>
              </a:gs>
              <a:gs pos="100000">
                <a:srgbClr val="15DBA2">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44" name="Rectangle 80"/>
          <p:cNvSpPr>
            <a:spLocks noChangeArrowheads="1"/>
          </p:cNvSpPr>
          <p:nvPr/>
        </p:nvSpPr>
        <p:spPr bwMode="auto">
          <a:xfrm>
            <a:off x="5207000" y="5021883"/>
            <a:ext cx="188913" cy="173037"/>
          </a:xfrm>
          <a:prstGeom prst="rect">
            <a:avLst/>
          </a:prstGeom>
          <a:gradFill rotWithShape="1">
            <a:gsLst>
              <a:gs pos="0">
                <a:srgbClr val="AB00F0">
                  <a:gamma/>
                  <a:shade val="46275"/>
                  <a:invGamma/>
                </a:srgbClr>
              </a:gs>
              <a:gs pos="50000">
                <a:srgbClr val="AB00F0"/>
              </a:gs>
              <a:gs pos="100000">
                <a:srgbClr val="AB00F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78545" name="Rectangle 81"/>
          <p:cNvSpPr>
            <a:spLocks noChangeArrowheads="1"/>
          </p:cNvSpPr>
          <p:nvPr/>
        </p:nvSpPr>
        <p:spPr bwMode="auto">
          <a:xfrm>
            <a:off x="2233613" y="4998070"/>
            <a:ext cx="3254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buFont typeface="Wingdings" pitchFamily="2" charset="2"/>
              <a:buNone/>
            </a:pPr>
            <a:r>
              <a:rPr lang="en-US" altLang="ru-RU" sz="1600">
                <a:solidFill>
                  <a:srgbClr val="000000"/>
                </a:solidFill>
              </a:rPr>
              <a:t>Full</a:t>
            </a:r>
          </a:p>
        </p:txBody>
      </p:sp>
      <p:sp>
        <p:nvSpPr>
          <p:cNvPr id="2878546" name="Rectangle 82"/>
          <p:cNvSpPr>
            <a:spLocks noChangeArrowheads="1"/>
          </p:cNvSpPr>
          <p:nvPr/>
        </p:nvSpPr>
        <p:spPr bwMode="auto">
          <a:xfrm>
            <a:off x="3854450" y="4998070"/>
            <a:ext cx="10144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buFont typeface="Wingdings" pitchFamily="2" charset="2"/>
              <a:buNone/>
            </a:pPr>
            <a:r>
              <a:rPr lang="en-US" altLang="ru-RU" sz="1600">
                <a:solidFill>
                  <a:srgbClr val="000000"/>
                </a:solidFill>
              </a:rPr>
              <a:t>Cumulative</a:t>
            </a:r>
          </a:p>
        </p:txBody>
      </p:sp>
      <p:sp>
        <p:nvSpPr>
          <p:cNvPr id="2878547" name="Rectangle 83"/>
          <p:cNvSpPr>
            <a:spLocks noChangeArrowheads="1"/>
          </p:cNvSpPr>
          <p:nvPr/>
        </p:nvSpPr>
        <p:spPr bwMode="auto">
          <a:xfrm>
            <a:off x="5464175" y="4998070"/>
            <a:ext cx="1062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buFont typeface="Wingdings" pitchFamily="2" charset="2"/>
              <a:buNone/>
            </a:pPr>
            <a:r>
              <a:rPr lang="en-US" altLang="ru-RU" sz="1600">
                <a:solidFill>
                  <a:srgbClr val="000000"/>
                </a:solidFill>
              </a:rPr>
              <a:t>Incremental</a:t>
            </a:r>
          </a:p>
        </p:txBody>
      </p:sp>
    </p:spTree>
    <p:custDataLst>
      <p:tags r:id="rId1"/>
    </p:custDataLst>
    <p:extLst>
      <p:ext uri="{BB962C8B-B14F-4D97-AF65-F5344CB8AC3E}">
        <p14:creationId xmlns:p14="http://schemas.microsoft.com/office/powerpoint/2010/main" val="4239239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80514" name="Group 2"/>
          <p:cNvGrpSpPr>
            <a:grpSpLocks/>
          </p:cNvGrpSpPr>
          <p:nvPr/>
        </p:nvGrpSpPr>
        <p:grpSpPr bwMode="auto">
          <a:xfrm>
            <a:off x="1035050" y="533400"/>
            <a:ext cx="7775575" cy="2895600"/>
            <a:chOff x="652" y="708"/>
            <a:chExt cx="4898" cy="1824"/>
          </a:xfrm>
        </p:grpSpPr>
        <p:grpSp>
          <p:nvGrpSpPr>
            <p:cNvPr id="2880515" name="Group 3"/>
            <p:cNvGrpSpPr>
              <a:grpSpLocks/>
            </p:cNvGrpSpPr>
            <p:nvPr/>
          </p:nvGrpSpPr>
          <p:grpSpPr bwMode="auto">
            <a:xfrm>
              <a:off x="652" y="2088"/>
              <a:ext cx="3866" cy="444"/>
              <a:chOff x="652" y="2088"/>
              <a:chExt cx="3866" cy="444"/>
            </a:xfrm>
          </p:grpSpPr>
          <p:sp>
            <p:nvSpPr>
              <p:cNvPr id="2880516" name="AutoShape 4"/>
              <p:cNvSpPr>
                <a:spLocks noChangeArrowheads="1"/>
              </p:cNvSpPr>
              <p:nvPr/>
            </p:nvSpPr>
            <p:spPr bwMode="auto">
              <a:xfrm>
                <a:off x="654" y="2340"/>
                <a:ext cx="3864" cy="192"/>
              </a:xfrm>
              <a:prstGeom prst="rightArrow">
                <a:avLst>
                  <a:gd name="adj1" fmla="val 65620"/>
                  <a:gd name="adj2" fmla="val 112458"/>
                </a:avLst>
              </a:prstGeom>
              <a:gradFill rotWithShape="1">
                <a:gsLst>
                  <a:gs pos="0">
                    <a:srgbClr val="15DBA2"/>
                  </a:gs>
                  <a:gs pos="100000">
                    <a:srgbClr val="DC8300"/>
                  </a:gs>
                </a:gsLst>
                <a:lin ang="0" scaled="1"/>
              </a:gra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17" name="Rectangle 5"/>
              <p:cNvSpPr>
                <a:spLocks noChangeArrowheads="1"/>
              </p:cNvSpPr>
              <p:nvPr/>
            </p:nvSpPr>
            <p:spPr bwMode="auto">
              <a:xfrm rot="5400000">
                <a:off x="501" y="2239"/>
                <a:ext cx="410" cy="108"/>
              </a:xfrm>
              <a:prstGeom prst="rect">
                <a:avLst/>
              </a:prstGeom>
              <a:solidFill>
                <a:srgbClr val="15DBA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2880518" name="Line 6"/>
            <p:cNvSpPr>
              <a:spLocks noChangeShapeType="1"/>
            </p:cNvSpPr>
            <p:nvPr/>
          </p:nvSpPr>
          <p:spPr bwMode="auto">
            <a:xfrm flipV="1">
              <a:off x="4086"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19" name="AutoShape 7"/>
            <p:cNvSpPr>
              <a:spLocks noChangeArrowheads="1"/>
            </p:cNvSpPr>
            <p:nvPr/>
          </p:nvSpPr>
          <p:spPr bwMode="auto">
            <a:xfrm>
              <a:off x="4535" y="2026"/>
              <a:ext cx="677" cy="501"/>
            </a:xfrm>
            <a:prstGeom prst="can">
              <a:avLst>
                <a:gd name="adj" fmla="val 31130"/>
              </a:avLst>
            </a:prstGeom>
            <a:gradFill rotWithShape="1">
              <a:gsLst>
                <a:gs pos="0">
                  <a:srgbClr val="DC8300">
                    <a:gamma/>
                    <a:shade val="46275"/>
                    <a:invGamma/>
                  </a:srgbClr>
                </a:gs>
                <a:gs pos="50000">
                  <a:srgbClr val="DC8300"/>
                </a:gs>
                <a:gs pos="100000">
                  <a:srgbClr val="DC830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0520" name="Rectangle 8"/>
            <p:cNvSpPr>
              <a:spLocks noChangeArrowheads="1"/>
            </p:cNvSpPr>
            <p:nvPr/>
          </p:nvSpPr>
          <p:spPr bwMode="auto">
            <a:xfrm>
              <a:off x="4362" y="1430"/>
              <a:ext cx="825"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Files 1, 2, 3, 4, 5</a:t>
              </a:r>
            </a:p>
          </p:txBody>
        </p:sp>
        <p:sp>
          <p:nvSpPr>
            <p:cNvPr id="2880521" name="AutoShape 9"/>
            <p:cNvSpPr>
              <a:spLocks noChangeArrowheads="1"/>
            </p:cNvSpPr>
            <p:nvPr/>
          </p:nvSpPr>
          <p:spPr bwMode="auto">
            <a:xfrm>
              <a:off x="4320"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22" name="AutoShape 10"/>
            <p:cNvSpPr>
              <a:spLocks noChangeArrowheads="1"/>
            </p:cNvSpPr>
            <p:nvPr/>
          </p:nvSpPr>
          <p:spPr bwMode="auto">
            <a:xfrm>
              <a:off x="4245"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23" name="AutoShape 11"/>
            <p:cNvSpPr>
              <a:spLocks noChangeArrowheads="1"/>
            </p:cNvSpPr>
            <p:nvPr/>
          </p:nvSpPr>
          <p:spPr bwMode="auto">
            <a:xfrm>
              <a:off x="4169"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24" name="AutoShape 12"/>
            <p:cNvSpPr>
              <a:spLocks noChangeArrowheads="1"/>
            </p:cNvSpPr>
            <p:nvPr/>
          </p:nvSpPr>
          <p:spPr bwMode="auto">
            <a:xfrm>
              <a:off x="5028"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25" name="AutoShape 13"/>
            <p:cNvSpPr>
              <a:spLocks noChangeArrowheads="1"/>
            </p:cNvSpPr>
            <p:nvPr/>
          </p:nvSpPr>
          <p:spPr bwMode="auto">
            <a:xfrm>
              <a:off x="495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26" name="AutoShape 14"/>
            <p:cNvSpPr>
              <a:spLocks noChangeArrowheads="1"/>
            </p:cNvSpPr>
            <p:nvPr/>
          </p:nvSpPr>
          <p:spPr bwMode="auto">
            <a:xfrm>
              <a:off x="4877"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27" name="Rectangle 15"/>
            <p:cNvSpPr>
              <a:spLocks noChangeArrowheads="1"/>
            </p:cNvSpPr>
            <p:nvPr/>
          </p:nvSpPr>
          <p:spPr bwMode="auto">
            <a:xfrm>
              <a:off x="4606" y="2270"/>
              <a:ext cx="534"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Production</a:t>
              </a:r>
            </a:p>
          </p:txBody>
        </p:sp>
      </p:grpSp>
      <p:grpSp>
        <p:nvGrpSpPr>
          <p:cNvPr id="2880528" name="Group 16"/>
          <p:cNvGrpSpPr>
            <a:grpSpLocks/>
          </p:cNvGrpSpPr>
          <p:nvPr/>
        </p:nvGrpSpPr>
        <p:grpSpPr bwMode="auto">
          <a:xfrm>
            <a:off x="5634038" y="2560638"/>
            <a:ext cx="1538287" cy="271462"/>
            <a:chOff x="3549" y="1985"/>
            <a:chExt cx="969" cy="171"/>
          </a:xfrm>
        </p:grpSpPr>
        <p:sp>
          <p:nvSpPr>
            <p:cNvPr id="2880529" name="AutoShape 17"/>
            <p:cNvSpPr>
              <a:spLocks noChangeArrowheads="1"/>
            </p:cNvSpPr>
            <p:nvPr/>
          </p:nvSpPr>
          <p:spPr bwMode="auto">
            <a:xfrm>
              <a:off x="3554" y="2080"/>
              <a:ext cx="964" cy="76"/>
            </a:xfrm>
            <a:prstGeom prst="rightArrow">
              <a:avLst>
                <a:gd name="adj1" fmla="val 52630"/>
                <a:gd name="adj2" fmla="val 282870"/>
              </a:avLst>
            </a:prstGeom>
            <a:gradFill rotWithShape="1">
              <a:gsLst>
                <a:gs pos="0">
                  <a:srgbClr val="AB00F0"/>
                </a:gs>
                <a:gs pos="100000">
                  <a:srgbClr val="DC8300"/>
                </a:gs>
              </a:gsLst>
              <a:lin ang="0" scaled="1"/>
            </a:gra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30" name="Rectangle 18"/>
            <p:cNvSpPr>
              <a:spLocks noChangeArrowheads="1"/>
            </p:cNvSpPr>
            <p:nvPr/>
          </p:nvSpPr>
          <p:spPr bwMode="auto">
            <a:xfrm rot="5400000">
              <a:off x="3527" y="2007"/>
              <a:ext cx="151" cy="108"/>
            </a:xfrm>
            <a:prstGeom prst="rect">
              <a:avLst/>
            </a:prstGeom>
            <a:solidFill>
              <a:srgbClr val="AB00F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2880531" name="Group 19"/>
          <p:cNvGrpSpPr>
            <a:grpSpLocks/>
          </p:cNvGrpSpPr>
          <p:nvPr/>
        </p:nvGrpSpPr>
        <p:grpSpPr bwMode="auto">
          <a:xfrm>
            <a:off x="4092575" y="2560638"/>
            <a:ext cx="3079750" cy="414337"/>
            <a:chOff x="2578" y="1985"/>
            <a:chExt cx="1940" cy="261"/>
          </a:xfrm>
        </p:grpSpPr>
        <p:sp>
          <p:nvSpPr>
            <p:cNvPr id="2880532" name="AutoShape 20"/>
            <p:cNvSpPr>
              <a:spLocks noChangeArrowheads="1"/>
            </p:cNvSpPr>
            <p:nvPr/>
          </p:nvSpPr>
          <p:spPr bwMode="auto">
            <a:xfrm>
              <a:off x="2578" y="2170"/>
              <a:ext cx="1940" cy="76"/>
            </a:xfrm>
            <a:prstGeom prst="rightArrow">
              <a:avLst>
                <a:gd name="adj1" fmla="val 52630"/>
                <a:gd name="adj2" fmla="val 278899"/>
              </a:avLst>
            </a:prstGeom>
            <a:gradFill rotWithShape="1">
              <a:gsLst>
                <a:gs pos="0">
                  <a:srgbClr val="AB00F0"/>
                </a:gs>
                <a:gs pos="100000">
                  <a:srgbClr val="DC8300"/>
                </a:gs>
              </a:gsLst>
              <a:lin ang="0" scaled="1"/>
            </a:gra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33" name="Rectangle 21"/>
            <p:cNvSpPr>
              <a:spLocks noChangeArrowheads="1"/>
            </p:cNvSpPr>
            <p:nvPr/>
          </p:nvSpPr>
          <p:spPr bwMode="auto">
            <a:xfrm rot="5400000">
              <a:off x="2511" y="2052"/>
              <a:ext cx="242" cy="108"/>
            </a:xfrm>
            <a:prstGeom prst="rect">
              <a:avLst/>
            </a:prstGeom>
            <a:solidFill>
              <a:srgbClr val="AB00F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2880534" name="Group 22"/>
          <p:cNvGrpSpPr>
            <a:grpSpLocks/>
          </p:cNvGrpSpPr>
          <p:nvPr/>
        </p:nvGrpSpPr>
        <p:grpSpPr bwMode="auto">
          <a:xfrm>
            <a:off x="2559050" y="2552700"/>
            <a:ext cx="4613275" cy="565150"/>
            <a:chOff x="1612" y="1980"/>
            <a:chExt cx="2906" cy="356"/>
          </a:xfrm>
        </p:grpSpPr>
        <p:sp>
          <p:nvSpPr>
            <p:cNvPr id="2880535" name="Rectangle 23"/>
            <p:cNvSpPr>
              <a:spLocks noChangeArrowheads="1"/>
            </p:cNvSpPr>
            <p:nvPr/>
          </p:nvSpPr>
          <p:spPr bwMode="auto">
            <a:xfrm rot="5400000">
              <a:off x="1497" y="2095"/>
              <a:ext cx="338" cy="108"/>
            </a:xfrm>
            <a:prstGeom prst="rect">
              <a:avLst/>
            </a:prstGeom>
            <a:solidFill>
              <a:srgbClr val="AB00F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0536" name="AutoShape 24"/>
            <p:cNvSpPr>
              <a:spLocks noChangeArrowheads="1"/>
            </p:cNvSpPr>
            <p:nvPr/>
          </p:nvSpPr>
          <p:spPr bwMode="auto">
            <a:xfrm>
              <a:off x="1620" y="2260"/>
              <a:ext cx="2898" cy="76"/>
            </a:xfrm>
            <a:prstGeom prst="rightArrow">
              <a:avLst>
                <a:gd name="adj1" fmla="val 53120"/>
                <a:gd name="adj2" fmla="val 278925"/>
              </a:avLst>
            </a:prstGeom>
            <a:gradFill rotWithShape="1">
              <a:gsLst>
                <a:gs pos="0">
                  <a:srgbClr val="AB00F0"/>
                </a:gs>
                <a:gs pos="100000">
                  <a:srgbClr val="DC8300"/>
                </a:gs>
              </a:gsLst>
              <a:lin ang="0" scaled="1"/>
            </a:gra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grpSp>
      <p:sp>
        <p:nvSpPr>
          <p:cNvPr id="2880537" name="Rectangle 25"/>
          <p:cNvSpPr>
            <a:spLocks noGrp="1" noChangeArrowheads="1"/>
          </p:cNvSpPr>
          <p:nvPr>
            <p:ph type="title"/>
          </p:nvPr>
        </p:nvSpPr>
        <p:spPr/>
        <p:txBody>
          <a:bodyPr>
            <a:normAutofit/>
          </a:bodyPr>
          <a:lstStyle/>
          <a:p>
            <a:r>
              <a:rPr lang="en-US" altLang="ru-RU" sz="3600" dirty="0"/>
              <a:t>Restoring an Incremental Backup</a:t>
            </a:r>
          </a:p>
        </p:txBody>
      </p:sp>
      <p:sp>
        <p:nvSpPr>
          <p:cNvPr id="2880538" name="Rectangle 26"/>
          <p:cNvSpPr>
            <a:spLocks noGrp="1" noChangeArrowheads="1"/>
          </p:cNvSpPr>
          <p:nvPr>
            <p:ph type="body" sz="half" idx="4294967295"/>
          </p:nvPr>
        </p:nvSpPr>
        <p:spPr>
          <a:xfrm>
            <a:off x="419100" y="3284984"/>
            <a:ext cx="8372475" cy="2498725"/>
          </a:xfrm>
        </p:spPr>
        <p:txBody>
          <a:bodyPr/>
          <a:lstStyle/>
          <a:p>
            <a:pPr marL="222250" indent="-222250" defTabSz="914400">
              <a:tabLst/>
            </a:pPr>
            <a:r>
              <a:rPr lang="en-US" altLang="ru-RU" sz="2100" dirty="0"/>
              <a:t>Key Features</a:t>
            </a:r>
          </a:p>
          <a:p>
            <a:pPr marL="558800" lvl="1" indent="-222250" defTabSz="914400">
              <a:tabLst/>
            </a:pPr>
            <a:r>
              <a:rPr lang="en-US" altLang="ru-RU" sz="1900" dirty="0"/>
              <a:t>Files that have changed since the last full or incremental backup are backed up.</a:t>
            </a:r>
          </a:p>
          <a:p>
            <a:pPr marL="558800" lvl="1" indent="-222250" defTabSz="914400">
              <a:tabLst/>
            </a:pPr>
            <a:r>
              <a:rPr lang="en-US" altLang="ru-RU" sz="1900" dirty="0"/>
              <a:t>Fewest amount of files to be backed up, therefore faster backup and less storage space.</a:t>
            </a:r>
          </a:p>
          <a:p>
            <a:pPr marL="558800" lvl="1" indent="-222250" defTabSz="914400">
              <a:tabLst/>
            </a:pPr>
            <a:r>
              <a:rPr lang="en-US" altLang="ru-RU" sz="1900" dirty="0"/>
              <a:t>Longer restore because last full and all subsequent incremental backups must be applied.</a:t>
            </a:r>
          </a:p>
        </p:txBody>
      </p:sp>
      <p:grpSp>
        <p:nvGrpSpPr>
          <p:cNvPr id="2880539" name="Group 27"/>
          <p:cNvGrpSpPr>
            <a:grpSpLocks/>
          </p:cNvGrpSpPr>
          <p:nvPr/>
        </p:nvGrpSpPr>
        <p:grpSpPr bwMode="auto">
          <a:xfrm>
            <a:off x="1876425" y="527050"/>
            <a:ext cx="1282700" cy="2178050"/>
            <a:chOff x="1182" y="704"/>
            <a:chExt cx="808" cy="1372"/>
          </a:xfrm>
        </p:grpSpPr>
        <p:sp>
          <p:nvSpPr>
            <p:cNvPr id="2880540" name="Line 28"/>
            <p:cNvSpPr>
              <a:spLocks noChangeShapeType="1"/>
            </p:cNvSpPr>
            <p:nvPr/>
          </p:nvSpPr>
          <p:spPr bwMode="auto">
            <a:xfrm flipV="1">
              <a:off x="1182"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41" name="AutoShape 29"/>
            <p:cNvSpPr>
              <a:spLocks noChangeArrowheads="1"/>
            </p:cNvSpPr>
            <p:nvPr/>
          </p:nvSpPr>
          <p:spPr bwMode="auto">
            <a:xfrm>
              <a:off x="1326" y="1687"/>
              <a:ext cx="664" cy="375"/>
            </a:xfrm>
            <a:prstGeom prst="can">
              <a:avLst>
                <a:gd name="adj" fmla="val 42398"/>
              </a:avLst>
            </a:prstGeom>
            <a:gradFill rotWithShape="1">
              <a:gsLst>
                <a:gs pos="0">
                  <a:srgbClr val="AB00F0">
                    <a:gamma/>
                    <a:shade val="46275"/>
                    <a:invGamma/>
                  </a:srgbClr>
                </a:gs>
                <a:gs pos="50000">
                  <a:srgbClr val="AB00F0"/>
                </a:gs>
                <a:gs pos="100000">
                  <a:srgbClr val="AB00F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0542" name="Rectangle 30"/>
            <p:cNvSpPr>
              <a:spLocks noChangeArrowheads="1"/>
            </p:cNvSpPr>
            <p:nvPr/>
          </p:nvSpPr>
          <p:spPr bwMode="auto">
            <a:xfrm>
              <a:off x="1366" y="1856"/>
              <a:ext cx="583"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Incremental</a:t>
              </a:r>
            </a:p>
          </p:txBody>
        </p:sp>
        <p:sp>
          <p:nvSpPr>
            <p:cNvPr id="2880543" name="AutoShape 31"/>
            <p:cNvSpPr>
              <a:spLocks noChangeArrowheads="1"/>
            </p:cNvSpPr>
            <p:nvPr/>
          </p:nvSpPr>
          <p:spPr bwMode="auto">
            <a:xfrm>
              <a:off x="1397"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44" name="Rectangle 32"/>
            <p:cNvSpPr>
              <a:spLocks noChangeArrowheads="1"/>
            </p:cNvSpPr>
            <p:nvPr/>
          </p:nvSpPr>
          <p:spPr bwMode="auto">
            <a:xfrm>
              <a:off x="1400" y="704"/>
              <a:ext cx="51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Tuesday</a:t>
              </a:r>
            </a:p>
          </p:txBody>
        </p:sp>
        <p:sp>
          <p:nvSpPr>
            <p:cNvPr id="2880545" name="Rectangle 33"/>
            <p:cNvSpPr>
              <a:spLocks noChangeArrowheads="1"/>
            </p:cNvSpPr>
            <p:nvPr/>
          </p:nvSpPr>
          <p:spPr bwMode="auto">
            <a:xfrm>
              <a:off x="1522" y="1430"/>
              <a:ext cx="273"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 4</a:t>
              </a:r>
            </a:p>
          </p:txBody>
        </p:sp>
      </p:grpSp>
      <p:grpSp>
        <p:nvGrpSpPr>
          <p:cNvPr id="2880546" name="Group 34"/>
          <p:cNvGrpSpPr>
            <a:grpSpLocks/>
          </p:cNvGrpSpPr>
          <p:nvPr/>
        </p:nvGrpSpPr>
        <p:grpSpPr bwMode="auto">
          <a:xfrm>
            <a:off x="3387725" y="527050"/>
            <a:ext cx="1357313" cy="2178050"/>
            <a:chOff x="2134" y="704"/>
            <a:chExt cx="855" cy="1372"/>
          </a:xfrm>
        </p:grpSpPr>
        <p:sp>
          <p:nvSpPr>
            <p:cNvPr id="2880547" name="Line 35"/>
            <p:cNvSpPr>
              <a:spLocks noChangeShapeType="1"/>
            </p:cNvSpPr>
            <p:nvPr/>
          </p:nvSpPr>
          <p:spPr bwMode="auto">
            <a:xfrm flipV="1">
              <a:off x="2134"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48" name="AutoShape 36"/>
            <p:cNvSpPr>
              <a:spLocks noChangeArrowheads="1"/>
            </p:cNvSpPr>
            <p:nvPr/>
          </p:nvSpPr>
          <p:spPr bwMode="auto">
            <a:xfrm>
              <a:off x="2300" y="1687"/>
              <a:ext cx="664" cy="375"/>
            </a:xfrm>
            <a:prstGeom prst="can">
              <a:avLst>
                <a:gd name="adj" fmla="val 42398"/>
              </a:avLst>
            </a:prstGeom>
            <a:gradFill rotWithShape="1">
              <a:gsLst>
                <a:gs pos="0">
                  <a:srgbClr val="AB00F0">
                    <a:gamma/>
                    <a:shade val="46275"/>
                    <a:invGamma/>
                  </a:srgbClr>
                </a:gs>
                <a:gs pos="50000">
                  <a:srgbClr val="AB00F0"/>
                </a:gs>
                <a:gs pos="100000">
                  <a:srgbClr val="AB00F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0549" name="Rectangle 37"/>
            <p:cNvSpPr>
              <a:spLocks noChangeArrowheads="1"/>
            </p:cNvSpPr>
            <p:nvPr/>
          </p:nvSpPr>
          <p:spPr bwMode="auto">
            <a:xfrm>
              <a:off x="2340" y="1856"/>
              <a:ext cx="583"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Incremental</a:t>
              </a:r>
            </a:p>
          </p:txBody>
        </p:sp>
        <p:sp>
          <p:nvSpPr>
            <p:cNvPr id="2880550" name="AutoShape 38"/>
            <p:cNvSpPr>
              <a:spLocks noChangeArrowheads="1"/>
            </p:cNvSpPr>
            <p:nvPr/>
          </p:nvSpPr>
          <p:spPr bwMode="auto">
            <a:xfrm>
              <a:off x="2371"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51" name="Rectangle 39"/>
            <p:cNvSpPr>
              <a:spLocks noChangeArrowheads="1"/>
            </p:cNvSpPr>
            <p:nvPr/>
          </p:nvSpPr>
          <p:spPr bwMode="auto">
            <a:xfrm>
              <a:off x="2279" y="704"/>
              <a:ext cx="710"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Wednesday</a:t>
              </a:r>
            </a:p>
          </p:txBody>
        </p:sp>
        <p:sp>
          <p:nvSpPr>
            <p:cNvPr id="2880552" name="Rectangle 40"/>
            <p:cNvSpPr>
              <a:spLocks noChangeArrowheads="1"/>
            </p:cNvSpPr>
            <p:nvPr/>
          </p:nvSpPr>
          <p:spPr bwMode="auto">
            <a:xfrm>
              <a:off x="2496" y="1430"/>
              <a:ext cx="273"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 3</a:t>
              </a:r>
            </a:p>
          </p:txBody>
        </p:sp>
      </p:grpSp>
      <p:grpSp>
        <p:nvGrpSpPr>
          <p:cNvPr id="2880553" name="Group 41"/>
          <p:cNvGrpSpPr>
            <a:grpSpLocks/>
          </p:cNvGrpSpPr>
          <p:nvPr/>
        </p:nvGrpSpPr>
        <p:grpSpPr bwMode="auto">
          <a:xfrm>
            <a:off x="4973638" y="527050"/>
            <a:ext cx="1282700" cy="2178050"/>
            <a:chOff x="3133" y="704"/>
            <a:chExt cx="808" cy="1372"/>
          </a:xfrm>
        </p:grpSpPr>
        <p:sp>
          <p:nvSpPr>
            <p:cNvPr id="2880554" name="Line 42"/>
            <p:cNvSpPr>
              <a:spLocks noChangeShapeType="1"/>
            </p:cNvSpPr>
            <p:nvPr/>
          </p:nvSpPr>
          <p:spPr bwMode="auto">
            <a:xfrm flipV="1">
              <a:off x="3133"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55" name="AutoShape 43"/>
            <p:cNvSpPr>
              <a:spLocks noChangeArrowheads="1"/>
            </p:cNvSpPr>
            <p:nvPr/>
          </p:nvSpPr>
          <p:spPr bwMode="auto">
            <a:xfrm>
              <a:off x="3277" y="1687"/>
              <a:ext cx="664" cy="375"/>
            </a:xfrm>
            <a:prstGeom prst="can">
              <a:avLst>
                <a:gd name="adj" fmla="val 42398"/>
              </a:avLst>
            </a:prstGeom>
            <a:gradFill rotWithShape="1">
              <a:gsLst>
                <a:gs pos="0">
                  <a:srgbClr val="AB00F0">
                    <a:gamma/>
                    <a:shade val="46275"/>
                    <a:invGamma/>
                  </a:srgbClr>
                </a:gs>
                <a:gs pos="50000">
                  <a:srgbClr val="AB00F0"/>
                </a:gs>
                <a:gs pos="100000">
                  <a:srgbClr val="AB00F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0556" name="Rectangle 44"/>
            <p:cNvSpPr>
              <a:spLocks noChangeArrowheads="1"/>
            </p:cNvSpPr>
            <p:nvPr/>
          </p:nvSpPr>
          <p:spPr bwMode="auto">
            <a:xfrm>
              <a:off x="3317" y="1856"/>
              <a:ext cx="583"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Incremental</a:t>
              </a:r>
            </a:p>
          </p:txBody>
        </p:sp>
        <p:sp>
          <p:nvSpPr>
            <p:cNvPr id="2880557" name="AutoShape 45"/>
            <p:cNvSpPr>
              <a:spLocks noChangeArrowheads="1"/>
            </p:cNvSpPr>
            <p:nvPr/>
          </p:nvSpPr>
          <p:spPr bwMode="auto">
            <a:xfrm>
              <a:off x="3348"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58" name="Rectangle 46"/>
            <p:cNvSpPr>
              <a:spLocks noChangeArrowheads="1"/>
            </p:cNvSpPr>
            <p:nvPr/>
          </p:nvSpPr>
          <p:spPr bwMode="auto">
            <a:xfrm>
              <a:off x="3322" y="704"/>
              <a:ext cx="575"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Thursday</a:t>
              </a:r>
            </a:p>
          </p:txBody>
        </p:sp>
        <p:sp>
          <p:nvSpPr>
            <p:cNvPr id="2880559" name="Rectangle 47"/>
            <p:cNvSpPr>
              <a:spLocks noChangeArrowheads="1"/>
            </p:cNvSpPr>
            <p:nvPr/>
          </p:nvSpPr>
          <p:spPr bwMode="auto">
            <a:xfrm>
              <a:off x="3473" y="1430"/>
              <a:ext cx="273"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 5</a:t>
              </a:r>
            </a:p>
          </p:txBody>
        </p:sp>
      </p:grpSp>
      <p:grpSp>
        <p:nvGrpSpPr>
          <p:cNvPr id="2880560" name="Group 48"/>
          <p:cNvGrpSpPr>
            <a:grpSpLocks/>
          </p:cNvGrpSpPr>
          <p:nvPr/>
        </p:nvGrpSpPr>
        <p:grpSpPr bwMode="auto">
          <a:xfrm>
            <a:off x="527050" y="527050"/>
            <a:ext cx="1127125" cy="2255838"/>
            <a:chOff x="332" y="704"/>
            <a:chExt cx="710" cy="1421"/>
          </a:xfrm>
        </p:grpSpPr>
        <p:sp>
          <p:nvSpPr>
            <p:cNvPr id="2880561" name="AutoShape 49"/>
            <p:cNvSpPr>
              <a:spLocks noChangeArrowheads="1"/>
            </p:cNvSpPr>
            <p:nvPr/>
          </p:nvSpPr>
          <p:spPr bwMode="auto">
            <a:xfrm>
              <a:off x="516"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0562" name="AutoShape 50"/>
            <p:cNvSpPr>
              <a:spLocks noChangeArrowheads="1"/>
            </p:cNvSpPr>
            <p:nvPr/>
          </p:nvSpPr>
          <p:spPr bwMode="auto">
            <a:xfrm>
              <a:off x="441"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63" name="AutoShape 51"/>
            <p:cNvSpPr>
              <a:spLocks noChangeArrowheads="1"/>
            </p:cNvSpPr>
            <p:nvPr/>
          </p:nvSpPr>
          <p:spPr bwMode="auto">
            <a:xfrm>
              <a:off x="365"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0564" name="Rectangle 52"/>
            <p:cNvSpPr>
              <a:spLocks noChangeArrowheads="1"/>
            </p:cNvSpPr>
            <p:nvPr/>
          </p:nvSpPr>
          <p:spPr bwMode="auto">
            <a:xfrm>
              <a:off x="332" y="1430"/>
              <a:ext cx="577"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Files 1, 2, 3</a:t>
              </a:r>
            </a:p>
          </p:txBody>
        </p:sp>
        <p:sp>
          <p:nvSpPr>
            <p:cNvPr id="2880565" name="Rectangle 53"/>
            <p:cNvSpPr>
              <a:spLocks noChangeArrowheads="1"/>
            </p:cNvSpPr>
            <p:nvPr/>
          </p:nvSpPr>
          <p:spPr bwMode="auto">
            <a:xfrm>
              <a:off x="462" y="704"/>
              <a:ext cx="483"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Monday</a:t>
              </a:r>
            </a:p>
          </p:txBody>
        </p:sp>
        <p:sp>
          <p:nvSpPr>
            <p:cNvPr id="2880566" name="AutoShape 54"/>
            <p:cNvSpPr>
              <a:spLocks noChangeArrowheads="1"/>
            </p:cNvSpPr>
            <p:nvPr/>
          </p:nvSpPr>
          <p:spPr bwMode="auto">
            <a:xfrm>
              <a:off x="365" y="1624"/>
              <a:ext cx="677" cy="501"/>
            </a:xfrm>
            <a:prstGeom prst="can">
              <a:avLst>
                <a:gd name="adj" fmla="val 31130"/>
              </a:avLst>
            </a:prstGeom>
            <a:gradFill rotWithShape="1">
              <a:gsLst>
                <a:gs pos="0">
                  <a:srgbClr val="15DBA2">
                    <a:gamma/>
                    <a:shade val="46275"/>
                    <a:invGamma/>
                  </a:srgbClr>
                </a:gs>
                <a:gs pos="50000">
                  <a:srgbClr val="15DBA2"/>
                </a:gs>
                <a:gs pos="100000">
                  <a:srgbClr val="15DBA2">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0567" name="Rectangle 55"/>
            <p:cNvSpPr>
              <a:spLocks noChangeArrowheads="1"/>
            </p:cNvSpPr>
            <p:nvPr/>
          </p:nvSpPr>
          <p:spPr bwMode="auto">
            <a:xfrm>
              <a:off x="391" y="1856"/>
              <a:ext cx="584"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Full Backup</a:t>
              </a:r>
            </a:p>
          </p:txBody>
        </p:sp>
      </p:grpSp>
    </p:spTree>
    <p:custDataLst>
      <p:tags r:id="rId1"/>
    </p:custDataLst>
    <p:extLst>
      <p:ext uri="{BB962C8B-B14F-4D97-AF65-F5344CB8AC3E}">
        <p14:creationId xmlns:p14="http://schemas.microsoft.com/office/powerpoint/2010/main" val="4149427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80560"/>
                                        </p:tgtEl>
                                        <p:attrNameLst>
                                          <p:attrName>style.visibility</p:attrName>
                                        </p:attrNameLst>
                                      </p:cBhvr>
                                      <p:to>
                                        <p:strVal val="visible"/>
                                      </p:to>
                                    </p:set>
                                    <p:animEffect transition="in" filter="fade">
                                      <p:cBhvr>
                                        <p:cTn id="7" dur="500"/>
                                        <p:tgtEl>
                                          <p:spTgt spid="2880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80539"/>
                                        </p:tgtEl>
                                        <p:attrNameLst>
                                          <p:attrName>style.visibility</p:attrName>
                                        </p:attrNameLst>
                                      </p:cBhvr>
                                      <p:to>
                                        <p:strVal val="visible"/>
                                      </p:to>
                                    </p:set>
                                    <p:animEffect transition="in" filter="fade">
                                      <p:cBhvr>
                                        <p:cTn id="12" dur="500"/>
                                        <p:tgtEl>
                                          <p:spTgt spid="2880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80546"/>
                                        </p:tgtEl>
                                        <p:attrNameLst>
                                          <p:attrName>style.visibility</p:attrName>
                                        </p:attrNameLst>
                                      </p:cBhvr>
                                      <p:to>
                                        <p:strVal val="visible"/>
                                      </p:to>
                                    </p:set>
                                    <p:animEffect transition="in" filter="fade">
                                      <p:cBhvr>
                                        <p:cTn id="17" dur="500"/>
                                        <p:tgtEl>
                                          <p:spTgt spid="2880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880553"/>
                                        </p:tgtEl>
                                        <p:attrNameLst>
                                          <p:attrName>style.visibility</p:attrName>
                                        </p:attrNameLst>
                                      </p:cBhvr>
                                      <p:to>
                                        <p:strVal val="visible"/>
                                      </p:to>
                                    </p:set>
                                    <p:animEffect transition="in" filter="fade">
                                      <p:cBhvr>
                                        <p:cTn id="22" dur="500"/>
                                        <p:tgtEl>
                                          <p:spTgt spid="28805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880514"/>
                                        </p:tgtEl>
                                        <p:attrNameLst>
                                          <p:attrName>style.visibility</p:attrName>
                                        </p:attrNameLst>
                                      </p:cBhvr>
                                      <p:to>
                                        <p:strVal val="visible"/>
                                      </p:to>
                                    </p:set>
                                    <p:animEffect transition="in" filter="fade">
                                      <p:cBhvr>
                                        <p:cTn id="27" dur="500"/>
                                        <p:tgtEl>
                                          <p:spTgt spid="28805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880534"/>
                                        </p:tgtEl>
                                        <p:attrNameLst>
                                          <p:attrName>style.visibility</p:attrName>
                                        </p:attrNameLst>
                                      </p:cBhvr>
                                      <p:to>
                                        <p:strVal val="visible"/>
                                      </p:to>
                                    </p:set>
                                    <p:animEffect transition="in" filter="fade">
                                      <p:cBhvr>
                                        <p:cTn id="32" dur="500"/>
                                        <p:tgtEl>
                                          <p:spTgt spid="28805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880531"/>
                                        </p:tgtEl>
                                        <p:attrNameLst>
                                          <p:attrName>style.visibility</p:attrName>
                                        </p:attrNameLst>
                                      </p:cBhvr>
                                      <p:to>
                                        <p:strVal val="visible"/>
                                      </p:to>
                                    </p:set>
                                    <p:animEffect transition="in" filter="fade">
                                      <p:cBhvr>
                                        <p:cTn id="37" dur="500"/>
                                        <p:tgtEl>
                                          <p:spTgt spid="28805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880528"/>
                                        </p:tgtEl>
                                        <p:attrNameLst>
                                          <p:attrName>style.visibility</p:attrName>
                                        </p:attrNameLst>
                                      </p:cBhvr>
                                      <p:to>
                                        <p:strVal val="visible"/>
                                      </p:to>
                                    </p:set>
                                    <p:animEffect transition="in" filter="fade">
                                      <p:cBhvr>
                                        <p:cTn id="42" dur="500"/>
                                        <p:tgtEl>
                                          <p:spTgt spid="28805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80538">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80538">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80538">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805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05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2562" name="Rectangle 2"/>
          <p:cNvSpPr>
            <a:spLocks noGrp="1" noChangeArrowheads="1"/>
          </p:cNvSpPr>
          <p:nvPr>
            <p:ph type="title"/>
          </p:nvPr>
        </p:nvSpPr>
        <p:spPr/>
        <p:txBody>
          <a:bodyPr>
            <a:normAutofit/>
          </a:bodyPr>
          <a:lstStyle/>
          <a:p>
            <a:r>
              <a:rPr lang="en-US" altLang="ru-RU" sz="4000" dirty="0"/>
              <a:t>Restoring a Cumulative Backup</a:t>
            </a:r>
          </a:p>
        </p:txBody>
      </p:sp>
      <p:sp>
        <p:nvSpPr>
          <p:cNvPr id="2882563" name="Rectangle 3"/>
          <p:cNvSpPr>
            <a:spLocks noGrp="1" noChangeArrowheads="1"/>
          </p:cNvSpPr>
          <p:nvPr>
            <p:ph type="body" sz="half" idx="4294967295"/>
          </p:nvPr>
        </p:nvSpPr>
        <p:spPr>
          <a:xfrm>
            <a:off x="419100" y="3356992"/>
            <a:ext cx="7900988" cy="2103437"/>
          </a:xfrm>
          <a:noFill/>
        </p:spPr>
        <p:txBody>
          <a:bodyPr wrap="none">
            <a:spAutoFit/>
          </a:bodyPr>
          <a:lstStyle/>
          <a:p>
            <a:pPr marL="222250" indent="-222250" defTabSz="914400">
              <a:tabLst/>
            </a:pPr>
            <a:r>
              <a:rPr lang="en-US" altLang="ru-RU" sz="2100" dirty="0"/>
              <a:t>Key Features</a:t>
            </a:r>
          </a:p>
          <a:p>
            <a:pPr marL="558800" lvl="1" indent="-222250" defTabSz="914400">
              <a:tabLst/>
            </a:pPr>
            <a:r>
              <a:rPr lang="en-US" altLang="ru-RU" sz="1900" dirty="0"/>
              <a:t>More files to be backed up, therefore it takes more time to backup</a:t>
            </a:r>
            <a:br>
              <a:rPr lang="en-US" altLang="ru-RU" sz="1900" dirty="0"/>
            </a:br>
            <a:r>
              <a:rPr lang="en-US" altLang="ru-RU" sz="1900" dirty="0"/>
              <a:t>and uses more storage space.</a:t>
            </a:r>
          </a:p>
          <a:p>
            <a:pPr marL="558800" lvl="1" indent="-222250" defTabSz="914400">
              <a:tabLst/>
            </a:pPr>
            <a:r>
              <a:rPr lang="en-US" altLang="ru-RU" sz="1900" dirty="0"/>
              <a:t>Much faster restore because only the last full and the last cumulative</a:t>
            </a:r>
            <a:br>
              <a:rPr lang="en-US" altLang="ru-RU" sz="1900" dirty="0"/>
            </a:br>
            <a:r>
              <a:rPr lang="en-US" altLang="ru-RU" sz="1900" dirty="0"/>
              <a:t>backup must be applied.</a:t>
            </a:r>
          </a:p>
          <a:p>
            <a:pPr marL="222250" indent="-222250" defTabSz="914400">
              <a:tabLst/>
            </a:pPr>
            <a:endParaRPr lang="en-US" altLang="ru-RU" sz="2100" dirty="0"/>
          </a:p>
        </p:txBody>
      </p:sp>
      <p:grpSp>
        <p:nvGrpSpPr>
          <p:cNvPr id="2882564" name="Group 4"/>
          <p:cNvGrpSpPr>
            <a:grpSpLocks/>
          </p:cNvGrpSpPr>
          <p:nvPr/>
        </p:nvGrpSpPr>
        <p:grpSpPr bwMode="auto">
          <a:xfrm>
            <a:off x="1035050" y="555030"/>
            <a:ext cx="7775575" cy="2895600"/>
            <a:chOff x="652" y="708"/>
            <a:chExt cx="4898" cy="1824"/>
          </a:xfrm>
        </p:grpSpPr>
        <p:grpSp>
          <p:nvGrpSpPr>
            <p:cNvPr id="2882565" name="Group 5"/>
            <p:cNvGrpSpPr>
              <a:grpSpLocks/>
            </p:cNvGrpSpPr>
            <p:nvPr/>
          </p:nvGrpSpPr>
          <p:grpSpPr bwMode="auto">
            <a:xfrm>
              <a:off x="652" y="2088"/>
              <a:ext cx="3866" cy="444"/>
              <a:chOff x="652" y="2088"/>
              <a:chExt cx="3866" cy="444"/>
            </a:xfrm>
          </p:grpSpPr>
          <p:sp>
            <p:nvSpPr>
              <p:cNvPr id="2882566" name="AutoShape 6"/>
              <p:cNvSpPr>
                <a:spLocks noChangeArrowheads="1"/>
              </p:cNvSpPr>
              <p:nvPr/>
            </p:nvSpPr>
            <p:spPr bwMode="auto">
              <a:xfrm>
                <a:off x="654" y="2340"/>
                <a:ext cx="3864" cy="192"/>
              </a:xfrm>
              <a:prstGeom prst="rightArrow">
                <a:avLst>
                  <a:gd name="adj1" fmla="val 65620"/>
                  <a:gd name="adj2" fmla="val 112458"/>
                </a:avLst>
              </a:prstGeom>
              <a:gradFill rotWithShape="1">
                <a:gsLst>
                  <a:gs pos="0">
                    <a:srgbClr val="15DBA2"/>
                  </a:gs>
                  <a:gs pos="100000">
                    <a:srgbClr val="DC8300"/>
                  </a:gs>
                </a:gsLst>
                <a:lin ang="0" scaled="1"/>
              </a:gra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67" name="Rectangle 7"/>
              <p:cNvSpPr>
                <a:spLocks noChangeArrowheads="1"/>
              </p:cNvSpPr>
              <p:nvPr/>
            </p:nvSpPr>
            <p:spPr bwMode="auto">
              <a:xfrm rot="5400000">
                <a:off x="501" y="2239"/>
                <a:ext cx="410" cy="108"/>
              </a:xfrm>
              <a:prstGeom prst="rect">
                <a:avLst/>
              </a:prstGeom>
              <a:solidFill>
                <a:srgbClr val="15DBA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2882568" name="Line 8"/>
            <p:cNvSpPr>
              <a:spLocks noChangeShapeType="1"/>
            </p:cNvSpPr>
            <p:nvPr/>
          </p:nvSpPr>
          <p:spPr bwMode="auto">
            <a:xfrm flipV="1">
              <a:off x="4086"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69" name="AutoShape 9"/>
            <p:cNvSpPr>
              <a:spLocks noChangeArrowheads="1"/>
            </p:cNvSpPr>
            <p:nvPr/>
          </p:nvSpPr>
          <p:spPr bwMode="auto">
            <a:xfrm>
              <a:off x="4535" y="2026"/>
              <a:ext cx="677" cy="501"/>
            </a:xfrm>
            <a:prstGeom prst="can">
              <a:avLst>
                <a:gd name="adj" fmla="val 31130"/>
              </a:avLst>
            </a:prstGeom>
            <a:gradFill rotWithShape="1">
              <a:gsLst>
                <a:gs pos="0">
                  <a:srgbClr val="DC8300">
                    <a:gamma/>
                    <a:shade val="46275"/>
                    <a:invGamma/>
                  </a:srgbClr>
                </a:gs>
                <a:gs pos="50000">
                  <a:srgbClr val="DC8300"/>
                </a:gs>
                <a:gs pos="100000">
                  <a:srgbClr val="DC830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2570" name="Rectangle 10"/>
            <p:cNvSpPr>
              <a:spLocks noChangeArrowheads="1"/>
            </p:cNvSpPr>
            <p:nvPr/>
          </p:nvSpPr>
          <p:spPr bwMode="auto">
            <a:xfrm>
              <a:off x="4301" y="1430"/>
              <a:ext cx="949"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Files 1, 2, 3, 4, 5, 6</a:t>
              </a:r>
            </a:p>
          </p:txBody>
        </p:sp>
        <p:sp>
          <p:nvSpPr>
            <p:cNvPr id="2882571" name="AutoShape 11"/>
            <p:cNvSpPr>
              <a:spLocks noChangeArrowheads="1"/>
            </p:cNvSpPr>
            <p:nvPr/>
          </p:nvSpPr>
          <p:spPr bwMode="auto">
            <a:xfrm>
              <a:off x="4320"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72" name="AutoShape 12"/>
            <p:cNvSpPr>
              <a:spLocks noChangeArrowheads="1"/>
            </p:cNvSpPr>
            <p:nvPr/>
          </p:nvSpPr>
          <p:spPr bwMode="auto">
            <a:xfrm>
              <a:off x="4245"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573" name="AutoShape 13"/>
            <p:cNvSpPr>
              <a:spLocks noChangeArrowheads="1"/>
            </p:cNvSpPr>
            <p:nvPr/>
          </p:nvSpPr>
          <p:spPr bwMode="auto">
            <a:xfrm>
              <a:off x="4169"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574" name="AutoShape 14"/>
            <p:cNvSpPr>
              <a:spLocks noChangeArrowheads="1"/>
            </p:cNvSpPr>
            <p:nvPr/>
          </p:nvSpPr>
          <p:spPr bwMode="auto">
            <a:xfrm>
              <a:off x="5028"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75" name="AutoShape 15"/>
            <p:cNvSpPr>
              <a:spLocks noChangeArrowheads="1"/>
            </p:cNvSpPr>
            <p:nvPr/>
          </p:nvSpPr>
          <p:spPr bwMode="auto">
            <a:xfrm>
              <a:off x="495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576" name="AutoShape 16"/>
            <p:cNvSpPr>
              <a:spLocks noChangeArrowheads="1"/>
            </p:cNvSpPr>
            <p:nvPr/>
          </p:nvSpPr>
          <p:spPr bwMode="auto">
            <a:xfrm>
              <a:off x="4877"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577" name="Rectangle 17"/>
            <p:cNvSpPr>
              <a:spLocks noChangeArrowheads="1"/>
            </p:cNvSpPr>
            <p:nvPr/>
          </p:nvSpPr>
          <p:spPr bwMode="auto">
            <a:xfrm>
              <a:off x="4606" y="2270"/>
              <a:ext cx="534"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Production</a:t>
              </a:r>
            </a:p>
          </p:txBody>
        </p:sp>
      </p:grpSp>
      <p:grpSp>
        <p:nvGrpSpPr>
          <p:cNvPr id="2882578" name="Group 18"/>
          <p:cNvGrpSpPr>
            <a:grpSpLocks/>
          </p:cNvGrpSpPr>
          <p:nvPr/>
        </p:nvGrpSpPr>
        <p:grpSpPr bwMode="auto">
          <a:xfrm>
            <a:off x="5641975" y="2706093"/>
            <a:ext cx="1530350" cy="338137"/>
            <a:chOff x="3554" y="2063"/>
            <a:chExt cx="964" cy="213"/>
          </a:xfrm>
        </p:grpSpPr>
        <p:sp>
          <p:nvSpPr>
            <p:cNvPr id="2882579" name="AutoShape 19"/>
            <p:cNvSpPr>
              <a:spLocks noChangeArrowheads="1"/>
            </p:cNvSpPr>
            <p:nvPr/>
          </p:nvSpPr>
          <p:spPr bwMode="auto">
            <a:xfrm>
              <a:off x="3554" y="2116"/>
              <a:ext cx="964" cy="160"/>
            </a:xfrm>
            <a:prstGeom prst="rightArrow">
              <a:avLst>
                <a:gd name="adj1" fmla="val 52630"/>
                <a:gd name="adj2" fmla="val 134363"/>
              </a:avLst>
            </a:prstGeom>
            <a:gradFill rotWithShape="1">
              <a:gsLst>
                <a:gs pos="0">
                  <a:srgbClr val="00ABF0"/>
                </a:gs>
                <a:gs pos="100000">
                  <a:srgbClr val="DC8300"/>
                </a:gs>
              </a:gsLst>
              <a:lin ang="0" scaled="1"/>
            </a:gra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80" name="Rectangle 20"/>
            <p:cNvSpPr>
              <a:spLocks noChangeArrowheads="1"/>
            </p:cNvSpPr>
            <p:nvPr/>
          </p:nvSpPr>
          <p:spPr bwMode="auto">
            <a:xfrm rot="5400000">
              <a:off x="3532" y="2085"/>
              <a:ext cx="151" cy="108"/>
            </a:xfrm>
            <a:prstGeom prst="rect">
              <a:avLst/>
            </a:prstGeom>
            <a:solidFill>
              <a:srgbClr val="00ABF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2882581" name="Group 21"/>
          <p:cNvGrpSpPr>
            <a:grpSpLocks/>
          </p:cNvGrpSpPr>
          <p:nvPr/>
        </p:nvGrpSpPr>
        <p:grpSpPr bwMode="auto">
          <a:xfrm>
            <a:off x="1876425" y="548680"/>
            <a:ext cx="1282700" cy="2178050"/>
            <a:chOff x="1182" y="704"/>
            <a:chExt cx="808" cy="1372"/>
          </a:xfrm>
        </p:grpSpPr>
        <p:sp>
          <p:nvSpPr>
            <p:cNvPr id="2882582" name="Line 22"/>
            <p:cNvSpPr>
              <a:spLocks noChangeShapeType="1"/>
            </p:cNvSpPr>
            <p:nvPr/>
          </p:nvSpPr>
          <p:spPr bwMode="auto">
            <a:xfrm flipV="1">
              <a:off x="1182"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83" name="AutoShape 23"/>
            <p:cNvSpPr>
              <a:spLocks noChangeArrowheads="1"/>
            </p:cNvSpPr>
            <p:nvPr/>
          </p:nvSpPr>
          <p:spPr bwMode="auto">
            <a:xfrm>
              <a:off x="1326" y="1687"/>
              <a:ext cx="664" cy="375"/>
            </a:xfrm>
            <a:prstGeom prst="can">
              <a:avLst>
                <a:gd name="adj" fmla="val 42398"/>
              </a:avLst>
            </a:prstGeom>
            <a:gradFill rotWithShape="1">
              <a:gsLst>
                <a:gs pos="0">
                  <a:srgbClr val="00ABF0">
                    <a:gamma/>
                    <a:shade val="46275"/>
                    <a:invGamma/>
                  </a:srgbClr>
                </a:gs>
                <a:gs pos="50000">
                  <a:srgbClr val="00ABF0"/>
                </a:gs>
                <a:gs pos="100000">
                  <a:srgbClr val="00ABF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2584" name="Rectangle 24"/>
            <p:cNvSpPr>
              <a:spLocks noChangeArrowheads="1"/>
            </p:cNvSpPr>
            <p:nvPr/>
          </p:nvSpPr>
          <p:spPr bwMode="auto">
            <a:xfrm>
              <a:off x="1380" y="1856"/>
              <a:ext cx="559"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Cumulative</a:t>
              </a:r>
            </a:p>
          </p:txBody>
        </p:sp>
        <p:sp>
          <p:nvSpPr>
            <p:cNvPr id="2882585" name="AutoShape 25"/>
            <p:cNvSpPr>
              <a:spLocks noChangeArrowheads="1"/>
            </p:cNvSpPr>
            <p:nvPr/>
          </p:nvSpPr>
          <p:spPr bwMode="auto">
            <a:xfrm>
              <a:off x="1397"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586" name="Rectangle 26"/>
            <p:cNvSpPr>
              <a:spLocks noChangeArrowheads="1"/>
            </p:cNvSpPr>
            <p:nvPr/>
          </p:nvSpPr>
          <p:spPr bwMode="auto">
            <a:xfrm>
              <a:off x="1400" y="704"/>
              <a:ext cx="51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Tuesday</a:t>
              </a:r>
            </a:p>
          </p:txBody>
        </p:sp>
        <p:sp>
          <p:nvSpPr>
            <p:cNvPr id="2882587" name="Rectangle 27"/>
            <p:cNvSpPr>
              <a:spLocks noChangeArrowheads="1"/>
            </p:cNvSpPr>
            <p:nvPr/>
          </p:nvSpPr>
          <p:spPr bwMode="auto">
            <a:xfrm>
              <a:off x="1522" y="1430"/>
              <a:ext cx="273"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 4</a:t>
              </a:r>
            </a:p>
          </p:txBody>
        </p:sp>
      </p:grpSp>
      <p:grpSp>
        <p:nvGrpSpPr>
          <p:cNvPr id="2882588" name="Group 28"/>
          <p:cNvGrpSpPr>
            <a:grpSpLocks/>
          </p:cNvGrpSpPr>
          <p:nvPr/>
        </p:nvGrpSpPr>
        <p:grpSpPr bwMode="auto">
          <a:xfrm>
            <a:off x="527050" y="548680"/>
            <a:ext cx="1127125" cy="2273300"/>
            <a:chOff x="332" y="704"/>
            <a:chExt cx="710" cy="1432"/>
          </a:xfrm>
        </p:grpSpPr>
        <p:sp>
          <p:nvSpPr>
            <p:cNvPr id="2882589" name="AutoShape 29"/>
            <p:cNvSpPr>
              <a:spLocks noChangeArrowheads="1"/>
            </p:cNvSpPr>
            <p:nvPr/>
          </p:nvSpPr>
          <p:spPr bwMode="auto">
            <a:xfrm>
              <a:off x="516"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90" name="AutoShape 30"/>
            <p:cNvSpPr>
              <a:spLocks noChangeArrowheads="1"/>
            </p:cNvSpPr>
            <p:nvPr/>
          </p:nvSpPr>
          <p:spPr bwMode="auto">
            <a:xfrm>
              <a:off x="441"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591" name="AutoShape 31"/>
            <p:cNvSpPr>
              <a:spLocks noChangeArrowheads="1"/>
            </p:cNvSpPr>
            <p:nvPr/>
          </p:nvSpPr>
          <p:spPr bwMode="auto">
            <a:xfrm>
              <a:off x="365"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592" name="Rectangle 32"/>
            <p:cNvSpPr>
              <a:spLocks noChangeArrowheads="1"/>
            </p:cNvSpPr>
            <p:nvPr/>
          </p:nvSpPr>
          <p:spPr bwMode="auto">
            <a:xfrm>
              <a:off x="332" y="1430"/>
              <a:ext cx="577"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Files 1, 2, 3</a:t>
              </a:r>
            </a:p>
          </p:txBody>
        </p:sp>
        <p:sp>
          <p:nvSpPr>
            <p:cNvPr id="2882593" name="Rectangle 33"/>
            <p:cNvSpPr>
              <a:spLocks noChangeArrowheads="1"/>
            </p:cNvSpPr>
            <p:nvPr/>
          </p:nvSpPr>
          <p:spPr bwMode="auto">
            <a:xfrm>
              <a:off x="462" y="704"/>
              <a:ext cx="483"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Monday</a:t>
              </a:r>
            </a:p>
          </p:txBody>
        </p:sp>
        <p:sp>
          <p:nvSpPr>
            <p:cNvPr id="2882594" name="AutoShape 34"/>
            <p:cNvSpPr>
              <a:spLocks noChangeArrowheads="1"/>
            </p:cNvSpPr>
            <p:nvPr/>
          </p:nvSpPr>
          <p:spPr bwMode="auto">
            <a:xfrm>
              <a:off x="365" y="1635"/>
              <a:ext cx="677" cy="501"/>
            </a:xfrm>
            <a:prstGeom prst="can">
              <a:avLst>
                <a:gd name="adj" fmla="val 31130"/>
              </a:avLst>
            </a:prstGeom>
            <a:gradFill rotWithShape="1">
              <a:gsLst>
                <a:gs pos="0">
                  <a:srgbClr val="15DBA2">
                    <a:gamma/>
                    <a:shade val="46275"/>
                    <a:invGamma/>
                  </a:srgbClr>
                </a:gs>
                <a:gs pos="50000">
                  <a:srgbClr val="15DBA2"/>
                </a:gs>
                <a:gs pos="100000">
                  <a:srgbClr val="15DBA2">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2595" name="Rectangle 35"/>
            <p:cNvSpPr>
              <a:spLocks noChangeArrowheads="1"/>
            </p:cNvSpPr>
            <p:nvPr/>
          </p:nvSpPr>
          <p:spPr bwMode="auto">
            <a:xfrm>
              <a:off x="391" y="1856"/>
              <a:ext cx="584"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Full Backup</a:t>
              </a:r>
            </a:p>
          </p:txBody>
        </p:sp>
      </p:grpSp>
      <p:grpSp>
        <p:nvGrpSpPr>
          <p:cNvPr id="2882596" name="Group 36"/>
          <p:cNvGrpSpPr>
            <a:grpSpLocks/>
          </p:cNvGrpSpPr>
          <p:nvPr/>
        </p:nvGrpSpPr>
        <p:grpSpPr bwMode="auto">
          <a:xfrm>
            <a:off x="3387725" y="548680"/>
            <a:ext cx="1357313" cy="2203450"/>
            <a:chOff x="2134" y="704"/>
            <a:chExt cx="855" cy="1388"/>
          </a:xfrm>
        </p:grpSpPr>
        <p:sp>
          <p:nvSpPr>
            <p:cNvPr id="2882597" name="Line 37"/>
            <p:cNvSpPr>
              <a:spLocks noChangeShapeType="1"/>
            </p:cNvSpPr>
            <p:nvPr/>
          </p:nvSpPr>
          <p:spPr bwMode="auto">
            <a:xfrm flipV="1">
              <a:off x="2134"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598" name="AutoShape 38"/>
            <p:cNvSpPr>
              <a:spLocks noChangeArrowheads="1"/>
            </p:cNvSpPr>
            <p:nvPr/>
          </p:nvSpPr>
          <p:spPr bwMode="auto">
            <a:xfrm>
              <a:off x="2300" y="1680"/>
              <a:ext cx="664" cy="412"/>
            </a:xfrm>
            <a:prstGeom prst="can">
              <a:avLst>
                <a:gd name="adj" fmla="val 39565"/>
              </a:avLst>
            </a:prstGeom>
            <a:gradFill rotWithShape="1">
              <a:gsLst>
                <a:gs pos="0">
                  <a:srgbClr val="00ABF0">
                    <a:gamma/>
                    <a:shade val="46275"/>
                    <a:invGamma/>
                  </a:srgbClr>
                </a:gs>
                <a:gs pos="50000">
                  <a:srgbClr val="00ABF0"/>
                </a:gs>
                <a:gs pos="100000">
                  <a:srgbClr val="00ABF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2599" name="Rectangle 39"/>
            <p:cNvSpPr>
              <a:spLocks noChangeArrowheads="1"/>
            </p:cNvSpPr>
            <p:nvPr/>
          </p:nvSpPr>
          <p:spPr bwMode="auto">
            <a:xfrm>
              <a:off x="2352" y="1856"/>
              <a:ext cx="559"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Cumulative</a:t>
              </a:r>
            </a:p>
          </p:txBody>
        </p:sp>
        <p:sp>
          <p:nvSpPr>
            <p:cNvPr id="2882600" name="Rectangle 40"/>
            <p:cNvSpPr>
              <a:spLocks noChangeArrowheads="1"/>
            </p:cNvSpPr>
            <p:nvPr/>
          </p:nvSpPr>
          <p:spPr bwMode="auto">
            <a:xfrm>
              <a:off x="2279" y="704"/>
              <a:ext cx="710"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Wednesday</a:t>
              </a:r>
            </a:p>
          </p:txBody>
        </p:sp>
        <p:sp>
          <p:nvSpPr>
            <p:cNvPr id="2882601" name="Rectangle 41"/>
            <p:cNvSpPr>
              <a:spLocks noChangeArrowheads="1"/>
            </p:cNvSpPr>
            <p:nvPr/>
          </p:nvSpPr>
          <p:spPr bwMode="auto">
            <a:xfrm>
              <a:off x="2407" y="1430"/>
              <a:ext cx="453"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Files 4, 5</a:t>
              </a:r>
            </a:p>
          </p:txBody>
        </p:sp>
        <p:grpSp>
          <p:nvGrpSpPr>
            <p:cNvPr id="2882602" name="Group 42"/>
            <p:cNvGrpSpPr>
              <a:grpSpLocks/>
            </p:cNvGrpSpPr>
            <p:nvPr/>
          </p:nvGrpSpPr>
          <p:grpSpPr bwMode="auto">
            <a:xfrm>
              <a:off x="2335" y="924"/>
              <a:ext cx="597" cy="411"/>
              <a:chOff x="2343" y="924"/>
              <a:chExt cx="597" cy="411"/>
            </a:xfrm>
          </p:grpSpPr>
          <p:sp>
            <p:nvSpPr>
              <p:cNvPr id="2882603" name="AutoShape 43"/>
              <p:cNvSpPr>
                <a:spLocks noChangeArrowheads="1"/>
              </p:cNvSpPr>
              <p:nvPr/>
            </p:nvSpPr>
            <p:spPr bwMode="auto">
              <a:xfrm>
                <a:off x="2418"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604" name="AutoShape 44"/>
              <p:cNvSpPr>
                <a:spLocks noChangeArrowheads="1"/>
              </p:cNvSpPr>
              <p:nvPr/>
            </p:nvSpPr>
            <p:spPr bwMode="auto">
              <a:xfrm>
                <a:off x="234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grpSp>
      </p:grpSp>
      <p:grpSp>
        <p:nvGrpSpPr>
          <p:cNvPr id="2882605" name="Group 45"/>
          <p:cNvGrpSpPr>
            <a:grpSpLocks/>
          </p:cNvGrpSpPr>
          <p:nvPr/>
        </p:nvGrpSpPr>
        <p:grpSpPr bwMode="auto">
          <a:xfrm>
            <a:off x="4973638" y="548680"/>
            <a:ext cx="1290637" cy="2241550"/>
            <a:chOff x="3133" y="704"/>
            <a:chExt cx="813" cy="1412"/>
          </a:xfrm>
        </p:grpSpPr>
        <p:sp>
          <p:nvSpPr>
            <p:cNvPr id="2882606" name="Line 46"/>
            <p:cNvSpPr>
              <a:spLocks noChangeShapeType="1"/>
            </p:cNvSpPr>
            <p:nvPr/>
          </p:nvSpPr>
          <p:spPr bwMode="auto">
            <a:xfrm flipV="1">
              <a:off x="3133" y="708"/>
              <a:ext cx="0" cy="1368"/>
            </a:xfrm>
            <a:prstGeom prst="line">
              <a:avLst/>
            </a:prstGeom>
            <a:noFill/>
            <a:ln w="28575" cap="rnd">
              <a:solidFill>
                <a:srgbClr val="77777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607" name="AutoShape 47"/>
            <p:cNvSpPr>
              <a:spLocks noChangeArrowheads="1"/>
            </p:cNvSpPr>
            <p:nvPr/>
          </p:nvSpPr>
          <p:spPr bwMode="auto">
            <a:xfrm>
              <a:off x="3277" y="1656"/>
              <a:ext cx="664" cy="460"/>
            </a:xfrm>
            <a:prstGeom prst="can">
              <a:avLst>
                <a:gd name="adj" fmla="val 34565"/>
              </a:avLst>
            </a:prstGeom>
            <a:gradFill rotWithShape="1">
              <a:gsLst>
                <a:gs pos="0">
                  <a:srgbClr val="00ABF0">
                    <a:gamma/>
                    <a:shade val="46275"/>
                    <a:invGamma/>
                  </a:srgbClr>
                </a:gs>
                <a:gs pos="50000">
                  <a:srgbClr val="00ABF0"/>
                </a:gs>
                <a:gs pos="100000">
                  <a:srgbClr val="00ABF0">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82608" name="Rectangle 48"/>
            <p:cNvSpPr>
              <a:spLocks noChangeArrowheads="1"/>
            </p:cNvSpPr>
            <p:nvPr/>
          </p:nvSpPr>
          <p:spPr bwMode="auto">
            <a:xfrm>
              <a:off x="3329" y="1856"/>
              <a:ext cx="559" cy="13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buFont typeface="Wingdings" pitchFamily="2" charset="2"/>
                <a:buNone/>
              </a:pPr>
              <a:r>
                <a:rPr lang="en-US" altLang="ru-RU" sz="1400">
                  <a:solidFill>
                    <a:schemeClr val="bg1"/>
                  </a:solidFill>
                </a:rPr>
                <a:t>Cumulative</a:t>
              </a:r>
            </a:p>
          </p:txBody>
        </p:sp>
        <p:sp>
          <p:nvSpPr>
            <p:cNvPr id="2882609" name="Rectangle 49"/>
            <p:cNvSpPr>
              <a:spLocks noChangeArrowheads="1"/>
            </p:cNvSpPr>
            <p:nvPr/>
          </p:nvSpPr>
          <p:spPr bwMode="auto">
            <a:xfrm>
              <a:off x="3322" y="704"/>
              <a:ext cx="575"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600" b="1">
                  <a:solidFill>
                    <a:srgbClr val="000000"/>
                  </a:solidFill>
                </a:rPr>
                <a:t>Thursday</a:t>
              </a:r>
            </a:p>
          </p:txBody>
        </p:sp>
        <p:sp>
          <p:nvSpPr>
            <p:cNvPr id="2882610" name="Rectangle 50"/>
            <p:cNvSpPr>
              <a:spLocks noChangeArrowheads="1"/>
            </p:cNvSpPr>
            <p:nvPr/>
          </p:nvSpPr>
          <p:spPr bwMode="auto">
            <a:xfrm>
              <a:off x="3323" y="1430"/>
              <a:ext cx="577"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spAutoFit/>
            </a:bodyPr>
            <a:lstStyle>
              <a:lvl1pPr algn="l" eaLnBrk="0" hangingPunct="0">
                <a:buChar char=""/>
                <a:defRPr sz="2600">
                  <a:solidFill>
                    <a:schemeClr val="tx2"/>
                  </a:solidFill>
                  <a:latin typeface="Arial" charset="0"/>
                  <a:cs typeface="Arial" charset="0"/>
                </a:defRPr>
              </a:lvl1pPr>
              <a:lvl2pPr marL="857250" indent="-285750" algn="l" eaLnBrk="0" hangingPunct="0">
                <a:spcBef>
                  <a:spcPct val="25000"/>
                </a:spcBef>
                <a:buFont typeface="Times New Roman" charset="0"/>
                <a:buChar char="–"/>
                <a:defRPr sz="2100">
                  <a:solidFill>
                    <a:schemeClr val="tx2"/>
                  </a:solidFill>
                  <a:latin typeface="Arial" charset="0"/>
                  <a:cs typeface="Arial" charset="0"/>
                </a:defRPr>
              </a:lvl2pPr>
              <a:lvl3pPr marL="1257300" indent="-171450" algn="l" eaLnBrk="0" hangingPunct="0">
                <a:spcBef>
                  <a:spcPct val="25000"/>
                </a:spcBef>
                <a:buChar char="Ø"/>
                <a:defRPr sz="1900">
                  <a:solidFill>
                    <a:schemeClr val="tx2"/>
                  </a:solidFill>
                  <a:latin typeface="Arial" charset="0"/>
                  <a:cs typeface="Arial" charset="0"/>
                </a:defRPr>
              </a:lvl3pPr>
              <a:lvl4pPr marL="1657350" indent="-171450" algn="l" eaLnBrk="0" hangingPunct="0">
                <a:spcBef>
                  <a:spcPct val="25000"/>
                </a:spcBef>
                <a:buChar char="v"/>
                <a:defRPr sz="1600">
                  <a:solidFill>
                    <a:schemeClr val="tx2"/>
                  </a:solidFill>
                  <a:latin typeface="Arial" charset="0"/>
                  <a:cs typeface="Arial" charset="0"/>
                </a:defRPr>
              </a:lvl4pPr>
              <a:lvl5pPr marL="2057400" indent="-228600" algn="l" eaLnBrk="0" hangingPunct="0">
                <a:spcBef>
                  <a:spcPct val="25000"/>
                </a:spcBef>
                <a:buFont typeface="Arial" charset="0"/>
                <a:buChar char="■"/>
                <a:defRPr sz="1400">
                  <a:solidFill>
                    <a:schemeClr val="tx2"/>
                  </a:solidFill>
                  <a:latin typeface="Arial" charset="0"/>
                  <a:cs typeface="Arial" charset="0"/>
                </a:defRPr>
              </a:lvl5pPr>
              <a:lvl6pPr marL="25146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6pPr>
              <a:lvl7pPr marL="29718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7pPr>
              <a:lvl8pPr marL="34290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8pPr>
              <a:lvl9pPr marL="3886200" indent="-228600" eaLnBrk="0" fontAlgn="base" hangingPunct="0">
                <a:spcBef>
                  <a:spcPct val="25000"/>
                </a:spcBef>
                <a:spcAft>
                  <a:spcPct val="0"/>
                </a:spcAft>
                <a:buClr>
                  <a:srgbClr val="003580"/>
                </a:buClr>
                <a:buFont typeface="Arial" charset="0"/>
                <a:buChar char="■"/>
                <a:defRPr sz="1400">
                  <a:solidFill>
                    <a:schemeClr val="tx2"/>
                  </a:solidFill>
                  <a:latin typeface="Arial" charset="0"/>
                  <a:cs typeface="Arial" charset="0"/>
                </a:defRPr>
              </a:lvl9pPr>
            </a:lstStyle>
            <a:p>
              <a:pPr algn="ctr">
                <a:lnSpc>
                  <a:spcPct val="90000"/>
                </a:lnSpc>
                <a:buFont typeface="Wingdings" pitchFamily="2" charset="2"/>
                <a:buNone/>
              </a:pPr>
              <a:r>
                <a:rPr lang="en-US" altLang="ru-RU" sz="1400">
                  <a:solidFill>
                    <a:srgbClr val="000000"/>
                  </a:solidFill>
                </a:rPr>
                <a:t>Files 4, 5, 6</a:t>
              </a:r>
            </a:p>
          </p:txBody>
        </p:sp>
        <p:grpSp>
          <p:nvGrpSpPr>
            <p:cNvPr id="2882611" name="Group 51"/>
            <p:cNvGrpSpPr>
              <a:grpSpLocks/>
            </p:cNvGrpSpPr>
            <p:nvPr/>
          </p:nvGrpSpPr>
          <p:grpSpPr bwMode="auto">
            <a:xfrm>
              <a:off x="3273" y="924"/>
              <a:ext cx="673" cy="480"/>
              <a:chOff x="3287" y="924"/>
              <a:chExt cx="673" cy="480"/>
            </a:xfrm>
          </p:grpSpPr>
          <p:sp>
            <p:nvSpPr>
              <p:cNvPr id="2882612" name="AutoShape 52"/>
              <p:cNvSpPr>
                <a:spLocks noChangeArrowheads="1"/>
              </p:cNvSpPr>
              <p:nvPr/>
            </p:nvSpPr>
            <p:spPr bwMode="auto">
              <a:xfrm>
                <a:off x="3438" y="924"/>
                <a:ext cx="522" cy="342"/>
              </a:xfrm>
              <a:prstGeom prst="flowChartDocument">
                <a:avLst/>
              </a:prstGeom>
              <a:solidFill>
                <a:srgbClr val="C0C0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ru-RU"/>
              </a:p>
            </p:txBody>
          </p:sp>
          <p:sp>
            <p:nvSpPr>
              <p:cNvPr id="2882613" name="AutoShape 53"/>
              <p:cNvSpPr>
                <a:spLocks noChangeArrowheads="1"/>
              </p:cNvSpPr>
              <p:nvPr/>
            </p:nvSpPr>
            <p:spPr bwMode="auto">
              <a:xfrm>
                <a:off x="336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sp>
            <p:nvSpPr>
              <p:cNvPr id="2882614" name="AutoShape 54"/>
              <p:cNvSpPr>
                <a:spLocks noChangeArrowheads="1"/>
              </p:cNvSpPr>
              <p:nvPr/>
            </p:nvSpPr>
            <p:spPr bwMode="auto">
              <a:xfrm>
                <a:off x="3287"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ru-RU"/>
              </a:p>
            </p:txBody>
          </p:sp>
        </p:grpSp>
      </p:grpSp>
    </p:spTree>
    <p:custDataLst>
      <p:tags r:id="rId1"/>
    </p:custDataLst>
    <p:extLst>
      <p:ext uri="{BB962C8B-B14F-4D97-AF65-F5344CB8AC3E}">
        <p14:creationId xmlns:p14="http://schemas.microsoft.com/office/powerpoint/2010/main" val="968780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82588"/>
                                        </p:tgtEl>
                                        <p:attrNameLst>
                                          <p:attrName>style.visibility</p:attrName>
                                        </p:attrNameLst>
                                      </p:cBhvr>
                                      <p:to>
                                        <p:strVal val="visible"/>
                                      </p:to>
                                    </p:set>
                                    <p:animEffect transition="in" filter="fade">
                                      <p:cBhvr>
                                        <p:cTn id="7" dur="500"/>
                                        <p:tgtEl>
                                          <p:spTgt spid="2882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82581"/>
                                        </p:tgtEl>
                                        <p:attrNameLst>
                                          <p:attrName>style.visibility</p:attrName>
                                        </p:attrNameLst>
                                      </p:cBhvr>
                                      <p:to>
                                        <p:strVal val="visible"/>
                                      </p:to>
                                    </p:set>
                                    <p:animEffect transition="in" filter="fade">
                                      <p:cBhvr>
                                        <p:cTn id="12" dur="500"/>
                                        <p:tgtEl>
                                          <p:spTgt spid="2882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82596"/>
                                        </p:tgtEl>
                                        <p:attrNameLst>
                                          <p:attrName>style.visibility</p:attrName>
                                        </p:attrNameLst>
                                      </p:cBhvr>
                                      <p:to>
                                        <p:strVal val="visible"/>
                                      </p:to>
                                    </p:set>
                                    <p:animEffect transition="in" filter="fade">
                                      <p:cBhvr>
                                        <p:cTn id="17" dur="500"/>
                                        <p:tgtEl>
                                          <p:spTgt spid="2882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882605"/>
                                        </p:tgtEl>
                                        <p:attrNameLst>
                                          <p:attrName>style.visibility</p:attrName>
                                        </p:attrNameLst>
                                      </p:cBhvr>
                                      <p:to>
                                        <p:strVal val="visible"/>
                                      </p:to>
                                    </p:set>
                                    <p:animEffect transition="in" filter="fade">
                                      <p:cBhvr>
                                        <p:cTn id="22" dur="1000"/>
                                        <p:tgtEl>
                                          <p:spTgt spid="28826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882564"/>
                                        </p:tgtEl>
                                        <p:attrNameLst>
                                          <p:attrName>style.visibility</p:attrName>
                                        </p:attrNameLst>
                                      </p:cBhvr>
                                      <p:to>
                                        <p:strVal val="visible"/>
                                      </p:to>
                                    </p:set>
                                    <p:animEffect transition="in" filter="fade">
                                      <p:cBhvr>
                                        <p:cTn id="27" dur="500"/>
                                        <p:tgtEl>
                                          <p:spTgt spid="28825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882578"/>
                                        </p:tgtEl>
                                        <p:attrNameLst>
                                          <p:attrName>style.visibility</p:attrName>
                                        </p:attrNameLst>
                                      </p:cBhvr>
                                      <p:to>
                                        <p:strVal val="visible"/>
                                      </p:to>
                                    </p:set>
                                    <p:animEffect transition="in" filter="fade">
                                      <p:cBhvr>
                                        <p:cTn id="32" dur="500"/>
                                        <p:tgtEl>
                                          <p:spTgt spid="28825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82563">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82563">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82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2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Privileges</a:t>
            </a:r>
            <a:endParaRPr lang="ru-RU" dirty="0"/>
          </a:p>
        </p:txBody>
      </p:sp>
      <p:sp>
        <p:nvSpPr>
          <p:cNvPr id="3" name="Объект 2"/>
          <p:cNvSpPr>
            <a:spLocks noGrp="1"/>
          </p:cNvSpPr>
          <p:nvPr>
            <p:ph idx="1"/>
          </p:nvPr>
        </p:nvSpPr>
        <p:spPr/>
        <p:txBody>
          <a:bodyPr>
            <a:normAutofit/>
          </a:bodyPr>
          <a:lstStyle/>
          <a:p>
            <a:pPr lvl="1">
              <a:lnSpc>
                <a:spcPct val="75000"/>
              </a:lnSpc>
            </a:pPr>
            <a:r>
              <a:rPr lang="en-US" altLang="ru-RU" sz="2800" dirty="0"/>
              <a:t>Database security:</a:t>
            </a:r>
          </a:p>
          <a:p>
            <a:pPr lvl="2">
              <a:lnSpc>
                <a:spcPct val="75000"/>
              </a:lnSpc>
            </a:pPr>
            <a:r>
              <a:rPr lang="en-US" altLang="ru-RU" sz="2800" dirty="0"/>
              <a:t>System security</a:t>
            </a:r>
          </a:p>
          <a:p>
            <a:pPr lvl="2">
              <a:lnSpc>
                <a:spcPct val="75000"/>
              </a:lnSpc>
            </a:pPr>
            <a:r>
              <a:rPr lang="en-US" altLang="ru-RU" sz="2800" dirty="0"/>
              <a:t>Data security</a:t>
            </a:r>
          </a:p>
          <a:p>
            <a:pPr lvl="1">
              <a:lnSpc>
                <a:spcPct val="100000"/>
              </a:lnSpc>
            </a:pPr>
            <a:r>
              <a:rPr lang="en-US" altLang="ru-RU" sz="2800" dirty="0"/>
              <a:t>System privileges: Gain access to the database</a:t>
            </a:r>
          </a:p>
          <a:p>
            <a:pPr lvl="1">
              <a:lnSpc>
                <a:spcPct val="100000"/>
              </a:lnSpc>
            </a:pPr>
            <a:r>
              <a:rPr lang="en-US" altLang="ru-RU" sz="2800" dirty="0"/>
              <a:t>Object privileges: Manipulate the content of the database objects</a:t>
            </a:r>
          </a:p>
          <a:p>
            <a:pPr lvl="1">
              <a:lnSpc>
                <a:spcPct val="100000"/>
              </a:lnSpc>
            </a:pPr>
            <a:r>
              <a:rPr lang="en-US" altLang="ru-RU" sz="2800" dirty="0"/>
              <a:t>Schema: Collection of objects, such as tables, views, and </a:t>
            </a:r>
            <a:r>
              <a:rPr lang="en-US" altLang="ru-RU" sz="2800" dirty="0" smtClean="0"/>
              <a:t>sequences</a:t>
            </a:r>
            <a:endParaRPr lang="en-US" altLang="ru-RU" sz="2800" dirty="0"/>
          </a:p>
        </p:txBody>
      </p:sp>
    </p:spTree>
    <p:extLst>
      <p:ext uri="{BB962C8B-B14F-4D97-AF65-F5344CB8AC3E}">
        <p14:creationId xmlns:p14="http://schemas.microsoft.com/office/powerpoint/2010/main" val="1515729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smtClean="0"/>
              <a:t>System </a:t>
            </a:r>
            <a:r>
              <a:rPr lang="en-US" altLang="ru-RU" dirty="0"/>
              <a:t>Privileges</a:t>
            </a:r>
            <a:endParaRPr lang="ru-RU" dirty="0"/>
          </a:p>
        </p:txBody>
      </p:sp>
      <p:sp>
        <p:nvSpPr>
          <p:cNvPr id="3" name="Объект 2"/>
          <p:cNvSpPr>
            <a:spLocks noGrp="1"/>
          </p:cNvSpPr>
          <p:nvPr>
            <p:ph idx="1"/>
          </p:nvPr>
        </p:nvSpPr>
        <p:spPr/>
        <p:txBody>
          <a:bodyPr>
            <a:normAutofit/>
          </a:bodyPr>
          <a:lstStyle/>
          <a:p>
            <a:pPr lvl="1">
              <a:lnSpc>
                <a:spcPct val="85000"/>
              </a:lnSpc>
            </a:pPr>
            <a:r>
              <a:rPr lang="en-US" altLang="ru-RU" sz="2800" dirty="0"/>
              <a:t>More than 80 privileges are available.</a:t>
            </a:r>
          </a:p>
          <a:p>
            <a:pPr lvl="1">
              <a:lnSpc>
                <a:spcPct val="85000"/>
              </a:lnSpc>
            </a:pPr>
            <a:r>
              <a:rPr lang="en-US" altLang="ru-RU" sz="2800" dirty="0"/>
              <a:t>The DBA has high-level system privileges:</a:t>
            </a:r>
          </a:p>
          <a:p>
            <a:pPr lvl="2">
              <a:lnSpc>
                <a:spcPct val="85000"/>
              </a:lnSpc>
            </a:pPr>
            <a:r>
              <a:rPr lang="en-US" altLang="ru-RU" sz="2800" dirty="0"/>
              <a:t>Create new users</a:t>
            </a:r>
          </a:p>
          <a:p>
            <a:pPr lvl="2">
              <a:lnSpc>
                <a:spcPct val="85000"/>
              </a:lnSpc>
            </a:pPr>
            <a:r>
              <a:rPr lang="en-US" altLang="ru-RU" sz="2800" dirty="0"/>
              <a:t>Remove users</a:t>
            </a:r>
          </a:p>
          <a:p>
            <a:pPr lvl="2">
              <a:lnSpc>
                <a:spcPct val="85000"/>
              </a:lnSpc>
            </a:pPr>
            <a:r>
              <a:rPr lang="en-US" altLang="ru-RU" sz="2800" dirty="0"/>
              <a:t>Remove tables</a:t>
            </a:r>
          </a:p>
          <a:p>
            <a:pPr lvl="2">
              <a:lnSpc>
                <a:spcPct val="85000"/>
              </a:lnSpc>
            </a:pPr>
            <a:r>
              <a:rPr lang="en-US" altLang="ru-RU" sz="2800" dirty="0"/>
              <a:t>Back up </a:t>
            </a:r>
            <a:r>
              <a:rPr lang="en-US" altLang="ru-RU" sz="2800" dirty="0" smtClean="0"/>
              <a:t>tables</a:t>
            </a:r>
            <a:endParaRPr lang="en-US" altLang="ru-RU" sz="2800" dirty="0"/>
          </a:p>
        </p:txBody>
      </p:sp>
    </p:spTree>
    <p:extLst>
      <p:ext uri="{BB962C8B-B14F-4D97-AF65-F5344CB8AC3E}">
        <p14:creationId xmlns:p14="http://schemas.microsoft.com/office/powerpoint/2010/main" val="78399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ltLang="ru-RU"/>
              <a:t>Creating Users</a:t>
            </a:r>
          </a:p>
        </p:txBody>
      </p:sp>
      <p:sp>
        <p:nvSpPr>
          <p:cNvPr id="15363" name="Rectangle 3"/>
          <p:cNvSpPr>
            <a:spLocks noGrp="1" noChangeArrowheads="1"/>
          </p:cNvSpPr>
          <p:nvPr>
            <p:ph type="body" idx="1"/>
          </p:nvPr>
        </p:nvSpPr>
        <p:spPr>
          <a:xfrm>
            <a:off x="858838" y="980728"/>
            <a:ext cx="7385050" cy="904875"/>
          </a:xfrm>
          <a:noFill/>
          <a:ln/>
        </p:spPr>
        <p:txBody>
          <a:bodyPr/>
          <a:lstStyle/>
          <a:p>
            <a:r>
              <a:rPr lang="en-US" altLang="ru-RU"/>
              <a:t>The DBA creates users by using the CREATE USER statement.</a:t>
            </a:r>
          </a:p>
        </p:txBody>
      </p:sp>
      <p:sp>
        <p:nvSpPr>
          <p:cNvPr id="15364" name="Rectangle 4"/>
          <p:cNvSpPr>
            <a:spLocks noChangeArrowheads="1"/>
          </p:cNvSpPr>
          <p:nvPr/>
        </p:nvSpPr>
        <p:spPr bwMode="blackWhite">
          <a:xfrm>
            <a:off x="923925" y="3336578"/>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a:solidFill>
                  <a:srgbClr val="000000"/>
                </a:solidFill>
                <a:latin typeface="Courier New" pitchFamily="49" charset="0"/>
              </a:rPr>
              <a:t>SQL&gt; CREATE	USER  scott</a:t>
            </a:r>
          </a:p>
          <a:p>
            <a:pPr>
              <a:lnSpc>
                <a:spcPct val="100000"/>
              </a:lnSpc>
            </a:pPr>
            <a:r>
              <a:rPr lang="en-US" altLang="ru-RU" sz="1800">
                <a:solidFill>
                  <a:srgbClr val="000000"/>
                </a:solidFill>
                <a:latin typeface="Courier New" pitchFamily="49" charset="0"/>
              </a:rPr>
              <a:t>  2  IDENTIFIED BY tiger;</a:t>
            </a:r>
          </a:p>
          <a:p>
            <a:pPr>
              <a:lnSpc>
                <a:spcPct val="100000"/>
              </a:lnSpc>
            </a:pPr>
            <a:r>
              <a:rPr lang="en-US" altLang="ru-RU" sz="1800">
                <a:solidFill>
                  <a:srgbClr val="FF3300"/>
                </a:solidFill>
                <a:effectLst>
                  <a:outerShdw blurRad="38100" dist="38100" dir="2700000" algn="tl">
                    <a:srgbClr val="000000"/>
                  </a:outerShdw>
                </a:effectLst>
                <a:latin typeface="Courier New" pitchFamily="49" charset="0"/>
              </a:rPr>
              <a:t>User created.</a:t>
            </a:r>
          </a:p>
        </p:txBody>
      </p:sp>
      <p:sp>
        <p:nvSpPr>
          <p:cNvPr id="15365" name="Rectangle 5"/>
          <p:cNvSpPr>
            <a:spLocks noChangeArrowheads="1"/>
          </p:cNvSpPr>
          <p:nvPr/>
        </p:nvSpPr>
        <p:spPr bwMode="blackWhite">
          <a:xfrm>
            <a:off x="920750" y="2133253"/>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a:solidFill>
                  <a:srgbClr val="000000"/>
                </a:solidFill>
                <a:latin typeface="Courier New" pitchFamily="49" charset="0"/>
              </a:rPr>
              <a:t>CREATE USER 	  </a:t>
            </a:r>
            <a:r>
              <a:rPr lang="en-US" altLang="ru-RU" sz="1800" i="1">
                <a:solidFill>
                  <a:srgbClr val="000000"/>
                </a:solidFill>
                <a:latin typeface="Courier New" pitchFamily="49" charset="0"/>
              </a:rPr>
              <a:t>user</a:t>
            </a:r>
            <a:r>
              <a:rPr lang="en-US" altLang="ru-RU" sz="1800">
                <a:solidFill>
                  <a:srgbClr val="000000"/>
                </a:solidFill>
                <a:latin typeface="Courier New" pitchFamily="49" charset="0"/>
              </a:rPr>
              <a:t>              			   </a:t>
            </a:r>
          </a:p>
          <a:p>
            <a:pPr>
              <a:lnSpc>
                <a:spcPct val="100000"/>
              </a:lnSpc>
            </a:pPr>
            <a:r>
              <a:rPr lang="en-US" altLang="ru-RU" sz="1800">
                <a:solidFill>
                  <a:srgbClr val="000000"/>
                </a:solidFill>
                <a:latin typeface="Courier New" pitchFamily="49" charset="0"/>
              </a:rPr>
              <a:t>IDENTIFIED BY  </a:t>
            </a:r>
            <a:r>
              <a:rPr lang="en-US" altLang="ru-RU" sz="1800" i="1">
                <a:solidFill>
                  <a:srgbClr val="000000"/>
                </a:solidFill>
                <a:latin typeface="Courier New" pitchFamily="49" charset="0"/>
              </a:rPr>
              <a:t>password</a:t>
            </a:r>
            <a:r>
              <a:rPr lang="en-US" altLang="ru-RU" sz="1800">
                <a:solidFill>
                  <a:srgbClr val="000000"/>
                </a:solidFill>
                <a:latin typeface="Courier New" pitchFamily="49" charset="0"/>
              </a:rPr>
              <a:t>;</a:t>
            </a:r>
          </a:p>
        </p:txBody>
      </p:sp>
    </p:spTree>
    <p:extLst>
      <p:ext uri="{BB962C8B-B14F-4D97-AF65-F5344CB8AC3E}">
        <p14:creationId xmlns:p14="http://schemas.microsoft.com/office/powerpoint/2010/main" val="49525892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User System Privileges</a:t>
            </a:r>
            <a:endParaRPr lang="ru-RU" dirty="0"/>
          </a:p>
        </p:txBody>
      </p:sp>
      <p:sp>
        <p:nvSpPr>
          <p:cNvPr id="4" name="Rectangle 3"/>
          <p:cNvSpPr>
            <a:spLocks noChangeArrowheads="1"/>
          </p:cNvSpPr>
          <p:nvPr/>
        </p:nvSpPr>
        <p:spPr bwMode="blackWhite">
          <a:xfrm>
            <a:off x="933450" y="1539850"/>
            <a:ext cx="74803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latin typeface="Courier New" pitchFamily="49" charset="0"/>
              </a:rPr>
              <a:t>GRANT </a:t>
            </a:r>
            <a:r>
              <a:rPr lang="en-US" altLang="ru-RU" sz="1800" i="1" dirty="0">
                <a:latin typeface="Courier New" pitchFamily="49" charset="0"/>
              </a:rPr>
              <a:t>privilege</a:t>
            </a:r>
            <a:r>
              <a:rPr lang="en-US" altLang="ru-RU" sz="1800" dirty="0">
                <a:latin typeface="Courier New" pitchFamily="49" charset="0"/>
              </a:rPr>
              <a:t> [, </a:t>
            </a:r>
            <a:r>
              <a:rPr lang="en-US" altLang="ru-RU" sz="1800" i="1" dirty="0">
                <a:latin typeface="Courier New" pitchFamily="49" charset="0"/>
              </a:rPr>
              <a:t>privilege</a:t>
            </a:r>
            <a:r>
              <a:rPr lang="en-US" altLang="ru-RU" sz="1800" dirty="0">
                <a:latin typeface="Courier New" pitchFamily="49" charset="0"/>
              </a:rPr>
              <a:t>...]			</a:t>
            </a:r>
          </a:p>
          <a:p>
            <a:pPr>
              <a:lnSpc>
                <a:spcPct val="100000"/>
              </a:lnSpc>
            </a:pPr>
            <a:r>
              <a:rPr lang="en-US" altLang="ru-RU" sz="1800" dirty="0">
                <a:latin typeface="Courier New" pitchFamily="49" charset="0"/>
              </a:rPr>
              <a:t>TO </a:t>
            </a:r>
            <a:r>
              <a:rPr lang="en-US" altLang="ru-RU" sz="1800" i="1" dirty="0">
                <a:latin typeface="Courier New" pitchFamily="49" charset="0"/>
              </a:rPr>
              <a:t>user </a:t>
            </a:r>
            <a:r>
              <a:rPr lang="en-US" altLang="ru-RU" sz="1800" dirty="0">
                <a:latin typeface="Courier New" pitchFamily="49" charset="0"/>
              </a:rPr>
              <a:t>[, </a:t>
            </a:r>
            <a:r>
              <a:rPr lang="en-US" altLang="ru-RU" sz="1800" i="1" dirty="0">
                <a:latin typeface="Courier New" pitchFamily="49" charset="0"/>
              </a:rPr>
              <a:t>user</a:t>
            </a:r>
            <a:r>
              <a:rPr lang="en-US" altLang="ru-RU" sz="1800" dirty="0">
                <a:latin typeface="Courier New" pitchFamily="49" charset="0"/>
              </a:rPr>
              <a:t>...];</a:t>
            </a:r>
          </a:p>
        </p:txBody>
      </p:sp>
      <p:sp>
        <p:nvSpPr>
          <p:cNvPr id="5" name="Rectangle 4"/>
          <p:cNvSpPr>
            <a:spLocks noChangeArrowheads="1"/>
          </p:cNvSpPr>
          <p:nvPr/>
        </p:nvSpPr>
        <p:spPr bwMode="auto">
          <a:xfrm>
            <a:off x="885825" y="2411388"/>
            <a:ext cx="7781925"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spcBef>
                <a:spcPct val="0"/>
              </a:spcBef>
              <a:tabLst>
                <a:tab pos="571500" algn="l"/>
              </a:tabLst>
              <a:defRPr sz="2400">
                <a:solidFill>
                  <a:schemeClr val="tx1"/>
                </a:solidFill>
                <a:latin typeface="Times New Roman" pitchFamily="18" charset="0"/>
                <a:cs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cs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cs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cs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cs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9pPr>
          </a:lstStyle>
          <a:p>
            <a:pPr lvl="1">
              <a:lnSpc>
                <a:spcPct val="85000"/>
              </a:lnSpc>
              <a:spcBef>
                <a:spcPct val="30000"/>
              </a:spcBef>
              <a:buClr>
                <a:srgbClr val="FFCC66"/>
              </a:buClr>
              <a:buSzPct val="100000"/>
              <a:buFontTx/>
              <a:buChar char="•"/>
            </a:pPr>
            <a:r>
              <a:rPr lang="en-US" altLang="ru-RU" dirty="0">
                <a:latin typeface="Arial" pitchFamily="34" charset="0"/>
              </a:rPr>
              <a:t>An application developer may have the following system privileges:</a:t>
            </a:r>
          </a:p>
          <a:p>
            <a:pPr lvl="2">
              <a:lnSpc>
                <a:spcPct val="85000"/>
              </a:lnSpc>
              <a:spcBef>
                <a:spcPct val="30000"/>
              </a:spcBef>
              <a:buClr>
                <a:srgbClr val="FFCC66"/>
              </a:buClr>
              <a:buSzPct val="90000"/>
              <a:buFontTx/>
              <a:buChar char="–"/>
            </a:pPr>
            <a:r>
              <a:rPr lang="en-US" altLang="ru-RU" dirty="0">
                <a:latin typeface="Arial" pitchFamily="34" charset="0"/>
              </a:rPr>
              <a:t>CREATE SESSION</a:t>
            </a:r>
          </a:p>
          <a:p>
            <a:pPr lvl="2">
              <a:lnSpc>
                <a:spcPct val="85000"/>
              </a:lnSpc>
              <a:spcBef>
                <a:spcPct val="30000"/>
              </a:spcBef>
              <a:buClr>
                <a:srgbClr val="FFCC66"/>
              </a:buClr>
              <a:buSzPct val="90000"/>
              <a:buFontTx/>
              <a:buChar char="–"/>
            </a:pPr>
            <a:r>
              <a:rPr lang="en-US" altLang="ru-RU" dirty="0">
                <a:latin typeface="Arial" pitchFamily="34" charset="0"/>
              </a:rPr>
              <a:t>CREATE TABLE</a:t>
            </a:r>
          </a:p>
          <a:p>
            <a:pPr lvl="2">
              <a:lnSpc>
                <a:spcPct val="85000"/>
              </a:lnSpc>
              <a:spcBef>
                <a:spcPct val="30000"/>
              </a:spcBef>
              <a:buClr>
                <a:srgbClr val="FFCC66"/>
              </a:buClr>
              <a:buSzPct val="90000"/>
              <a:buFontTx/>
              <a:buChar char="–"/>
            </a:pPr>
            <a:r>
              <a:rPr lang="en-US" altLang="ru-RU" dirty="0">
                <a:latin typeface="Arial" pitchFamily="34" charset="0"/>
              </a:rPr>
              <a:t>CREATE SEQUENCE</a:t>
            </a:r>
          </a:p>
          <a:p>
            <a:pPr lvl="2">
              <a:lnSpc>
                <a:spcPct val="85000"/>
              </a:lnSpc>
              <a:spcBef>
                <a:spcPct val="30000"/>
              </a:spcBef>
              <a:buClr>
                <a:srgbClr val="FFCC66"/>
              </a:buClr>
              <a:buSzPct val="90000"/>
              <a:buFontTx/>
              <a:buChar char="–"/>
            </a:pPr>
            <a:r>
              <a:rPr lang="en-US" altLang="ru-RU" dirty="0">
                <a:latin typeface="Arial" pitchFamily="34" charset="0"/>
              </a:rPr>
              <a:t>CREATE VIEW</a:t>
            </a:r>
          </a:p>
          <a:p>
            <a:pPr lvl="2">
              <a:lnSpc>
                <a:spcPct val="85000"/>
              </a:lnSpc>
              <a:spcBef>
                <a:spcPct val="30000"/>
              </a:spcBef>
              <a:buClr>
                <a:srgbClr val="FFCC66"/>
              </a:buClr>
              <a:buSzPct val="90000"/>
              <a:buFontTx/>
              <a:buChar char="–"/>
            </a:pPr>
            <a:r>
              <a:rPr lang="en-US" altLang="ru-RU" dirty="0">
                <a:latin typeface="Arial" pitchFamily="34" charset="0"/>
              </a:rPr>
              <a:t>CREATE PROCEDURE</a:t>
            </a:r>
          </a:p>
        </p:txBody>
      </p:sp>
      <p:sp>
        <p:nvSpPr>
          <p:cNvPr id="6" name="Rectangle 5"/>
          <p:cNvSpPr>
            <a:spLocks noChangeArrowheads="1"/>
          </p:cNvSpPr>
          <p:nvPr/>
        </p:nvSpPr>
        <p:spPr bwMode="auto">
          <a:xfrm>
            <a:off x="885825" y="620688"/>
            <a:ext cx="778192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spcBef>
                <a:spcPct val="0"/>
              </a:spcBef>
              <a:tabLst>
                <a:tab pos="571500" algn="l"/>
              </a:tabLst>
              <a:defRPr sz="2400">
                <a:solidFill>
                  <a:schemeClr val="tx1"/>
                </a:solidFill>
                <a:latin typeface="Times New Roman" pitchFamily="18" charset="0"/>
                <a:cs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cs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cs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cs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cs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9pPr>
          </a:lstStyle>
          <a:p>
            <a:pPr lvl="1">
              <a:lnSpc>
                <a:spcPct val="95000"/>
              </a:lnSpc>
              <a:spcBef>
                <a:spcPct val="35000"/>
              </a:spcBef>
              <a:buClr>
                <a:srgbClr val="FFCC66"/>
              </a:buClr>
              <a:buSzPct val="100000"/>
              <a:buFontTx/>
              <a:buChar char="•"/>
            </a:pPr>
            <a:r>
              <a:rPr lang="en-US" altLang="ru-RU" dirty="0">
                <a:latin typeface="Arial" pitchFamily="34" charset="0"/>
              </a:rPr>
              <a:t>Once a user is created, the DBA can grant specific system privileges to a user.</a:t>
            </a:r>
          </a:p>
        </p:txBody>
      </p:sp>
    </p:spTree>
    <p:extLst>
      <p:ext uri="{BB962C8B-B14F-4D97-AF65-F5344CB8AC3E}">
        <p14:creationId xmlns:p14="http://schemas.microsoft.com/office/powerpoint/2010/main" val="2164955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normAutofit fontScale="90000"/>
          </a:bodyPr>
          <a:lstStyle/>
          <a:p>
            <a:r>
              <a:rPr lang="en-US" altLang="ru-RU"/>
              <a:t>Granting System Privileges</a:t>
            </a:r>
          </a:p>
        </p:txBody>
      </p:sp>
      <p:sp>
        <p:nvSpPr>
          <p:cNvPr id="19459" name="Rectangle 3"/>
          <p:cNvSpPr>
            <a:spLocks noGrp="1" noChangeArrowheads="1"/>
          </p:cNvSpPr>
          <p:nvPr>
            <p:ph type="body" idx="1"/>
          </p:nvPr>
        </p:nvSpPr>
        <p:spPr>
          <a:xfrm>
            <a:off x="885825" y="1477963"/>
            <a:ext cx="7781925" cy="769937"/>
          </a:xfrm>
          <a:noFill/>
          <a:ln/>
        </p:spPr>
        <p:txBody>
          <a:bodyPr/>
          <a:lstStyle/>
          <a:p>
            <a:r>
              <a:rPr lang="en-US" altLang="ru-RU"/>
              <a:t>The DBA can grant a user specific system privileges.</a:t>
            </a:r>
          </a:p>
        </p:txBody>
      </p:sp>
      <p:sp>
        <p:nvSpPr>
          <p:cNvPr id="19460" name="Rectangle 4"/>
          <p:cNvSpPr>
            <a:spLocks noChangeArrowheads="1"/>
          </p:cNvSpPr>
          <p:nvPr/>
        </p:nvSpPr>
        <p:spPr bwMode="blackWhite">
          <a:xfrm>
            <a:off x="933450" y="2522538"/>
            <a:ext cx="7607300" cy="10191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a:solidFill>
                  <a:srgbClr val="000000"/>
                </a:solidFill>
                <a:latin typeface="Courier New" pitchFamily="49" charset="0"/>
              </a:rPr>
              <a:t>SQL&gt; GRANT  create table, create sequence, create view</a:t>
            </a:r>
          </a:p>
          <a:p>
            <a:pPr>
              <a:lnSpc>
                <a:spcPct val="100000"/>
              </a:lnSpc>
            </a:pPr>
            <a:r>
              <a:rPr lang="en-US" altLang="ru-RU" sz="1800">
                <a:solidFill>
                  <a:srgbClr val="000000"/>
                </a:solidFill>
                <a:latin typeface="Courier New" pitchFamily="49" charset="0"/>
              </a:rPr>
              <a:t>  2  TO     scott;</a:t>
            </a:r>
          </a:p>
          <a:p>
            <a:pPr>
              <a:lnSpc>
                <a:spcPct val="100000"/>
              </a:lnSpc>
            </a:pPr>
            <a:r>
              <a:rPr lang="en-US" altLang="ru-RU" sz="1800">
                <a:solidFill>
                  <a:srgbClr val="FF3300"/>
                </a:solidFill>
                <a:effectLst>
                  <a:outerShdw blurRad="38100" dist="38100" dir="2700000" algn="tl">
                    <a:srgbClr val="000000"/>
                  </a:outerShdw>
                </a:effectLst>
                <a:latin typeface="Courier New" pitchFamily="49" charset="0"/>
              </a:rPr>
              <a:t>Grant succeeded.</a:t>
            </a:r>
          </a:p>
        </p:txBody>
      </p:sp>
    </p:spTree>
    <p:extLst>
      <p:ext uri="{BB962C8B-B14F-4D97-AF65-F5344CB8AC3E}">
        <p14:creationId xmlns:p14="http://schemas.microsoft.com/office/powerpoint/2010/main" val="426211539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normAutofit fontScale="90000"/>
          </a:bodyPr>
          <a:lstStyle/>
          <a:p>
            <a:r>
              <a:rPr lang="en-US" altLang="ru-RU"/>
              <a:t>Data Administration Role</a:t>
            </a:r>
          </a:p>
        </p:txBody>
      </p:sp>
      <p:sp>
        <p:nvSpPr>
          <p:cNvPr id="22531" name="Rectangle 3"/>
          <p:cNvSpPr>
            <a:spLocks noGrp="1" noChangeArrowheads="1"/>
          </p:cNvSpPr>
          <p:nvPr>
            <p:ph type="body" idx="1"/>
          </p:nvPr>
        </p:nvSpPr>
        <p:spPr>
          <a:noFill/>
          <a:ln/>
        </p:spPr>
        <p:txBody>
          <a:bodyPr/>
          <a:lstStyle/>
          <a:p>
            <a:r>
              <a:rPr lang="en-US" altLang="ru-RU" dirty="0"/>
              <a:t>Planning</a:t>
            </a:r>
          </a:p>
          <a:p>
            <a:r>
              <a:rPr lang="en-US" altLang="ru-RU" dirty="0"/>
              <a:t>Developing and maintaining standard</a:t>
            </a:r>
          </a:p>
          <a:p>
            <a:r>
              <a:rPr lang="en-US" altLang="ru-RU" dirty="0"/>
              <a:t>Developing policy &amp; procedure</a:t>
            </a:r>
          </a:p>
          <a:p>
            <a:r>
              <a:rPr lang="en-US" altLang="ru-RU" dirty="0"/>
              <a:t>Design conceptual and logical </a:t>
            </a:r>
            <a:r>
              <a:rPr lang="en-US" altLang="ru-RU" dirty="0" smtClean="0"/>
              <a:t>database</a:t>
            </a:r>
          </a:p>
          <a:p>
            <a:r>
              <a:rPr lang="en-US" altLang="ru-RU" dirty="0"/>
              <a:t>Physical database design</a:t>
            </a:r>
          </a:p>
          <a:p>
            <a:r>
              <a:rPr lang="en-US" altLang="ru-RU" dirty="0"/>
              <a:t>Security &amp; integrity control</a:t>
            </a:r>
          </a:p>
          <a:p>
            <a:r>
              <a:rPr lang="en-US" altLang="ru-RU" dirty="0"/>
              <a:t>Performance monitoring</a:t>
            </a:r>
          </a:p>
          <a:p>
            <a:r>
              <a:rPr lang="en-US" altLang="ru-RU" dirty="0"/>
              <a:t>Tuning </a:t>
            </a:r>
            <a:r>
              <a:rPr lang="en-US" altLang="ru-RU" dirty="0" smtClean="0"/>
              <a:t>database</a:t>
            </a:r>
            <a:endParaRPr lang="en-US" altLang="ru-RU" dirty="0"/>
          </a:p>
        </p:txBody>
      </p:sp>
    </p:spTree>
    <p:extLst>
      <p:ext uri="{BB962C8B-B14F-4D97-AF65-F5344CB8AC3E}">
        <p14:creationId xmlns:p14="http://schemas.microsoft.com/office/powerpoint/2010/main" val="393801573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ltLang="ru-RU"/>
              <a:t>What Is a Role?</a:t>
            </a:r>
          </a:p>
        </p:txBody>
      </p:sp>
      <p:sp>
        <p:nvSpPr>
          <p:cNvPr id="21507" name="Line 3"/>
          <p:cNvSpPr>
            <a:spLocks noChangeShapeType="1"/>
          </p:cNvSpPr>
          <p:nvPr/>
        </p:nvSpPr>
        <p:spPr bwMode="auto">
          <a:xfrm>
            <a:off x="5886450" y="2123281"/>
            <a:ext cx="1136650" cy="6524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08" name="Line 4"/>
          <p:cNvSpPr>
            <a:spLocks noChangeShapeType="1"/>
          </p:cNvSpPr>
          <p:nvPr/>
        </p:nvSpPr>
        <p:spPr bwMode="auto">
          <a:xfrm flipH="1">
            <a:off x="7035800" y="2026444"/>
            <a:ext cx="1003300" cy="72390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09" name="Line 5"/>
          <p:cNvSpPr>
            <a:spLocks noChangeShapeType="1"/>
          </p:cNvSpPr>
          <p:nvPr/>
        </p:nvSpPr>
        <p:spPr bwMode="auto">
          <a:xfrm>
            <a:off x="6991350" y="2028031"/>
            <a:ext cx="1588" cy="74453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0" name="Line 6"/>
          <p:cNvSpPr>
            <a:spLocks noChangeShapeType="1"/>
          </p:cNvSpPr>
          <p:nvPr/>
        </p:nvSpPr>
        <p:spPr bwMode="auto">
          <a:xfrm>
            <a:off x="7046913" y="3226594"/>
            <a:ext cx="962025" cy="423862"/>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1" name="Line 7"/>
          <p:cNvSpPr>
            <a:spLocks noChangeShapeType="1"/>
          </p:cNvSpPr>
          <p:nvPr/>
        </p:nvSpPr>
        <p:spPr bwMode="auto">
          <a:xfrm>
            <a:off x="7031038" y="3231356"/>
            <a:ext cx="303212" cy="41433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2" name="Line 8"/>
          <p:cNvSpPr>
            <a:spLocks noChangeShapeType="1"/>
          </p:cNvSpPr>
          <p:nvPr/>
        </p:nvSpPr>
        <p:spPr bwMode="auto">
          <a:xfrm flipH="1">
            <a:off x="6724650" y="3225006"/>
            <a:ext cx="322263" cy="430213"/>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3" name="Line 9"/>
          <p:cNvSpPr>
            <a:spLocks noChangeShapeType="1"/>
          </p:cNvSpPr>
          <p:nvPr/>
        </p:nvSpPr>
        <p:spPr bwMode="auto">
          <a:xfrm flipH="1">
            <a:off x="6029325" y="3237706"/>
            <a:ext cx="995363" cy="40798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4" name="Line 10"/>
          <p:cNvSpPr>
            <a:spLocks noChangeShapeType="1"/>
          </p:cNvSpPr>
          <p:nvPr/>
        </p:nvSpPr>
        <p:spPr bwMode="auto">
          <a:xfrm>
            <a:off x="1416050" y="2231231"/>
            <a:ext cx="0" cy="14509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5" name="Line 11"/>
          <p:cNvSpPr>
            <a:spLocks noChangeShapeType="1"/>
          </p:cNvSpPr>
          <p:nvPr/>
        </p:nvSpPr>
        <p:spPr bwMode="auto">
          <a:xfrm flipH="1">
            <a:off x="2114550" y="2167731"/>
            <a:ext cx="314325" cy="15144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6" name="Line 12"/>
          <p:cNvSpPr>
            <a:spLocks noChangeShapeType="1"/>
          </p:cNvSpPr>
          <p:nvPr/>
        </p:nvSpPr>
        <p:spPr bwMode="auto">
          <a:xfrm>
            <a:off x="3384550" y="2253456"/>
            <a:ext cx="0" cy="1438275"/>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7" name="Line 13"/>
          <p:cNvSpPr>
            <a:spLocks noChangeShapeType="1"/>
          </p:cNvSpPr>
          <p:nvPr/>
        </p:nvSpPr>
        <p:spPr bwMode="auto">
          <a:xfrm>
            <a:off x="1412875" y="2239169"/>
            <a:ext cx="712788" cy="14636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8" name="Line 14"/>
          <p:cNvSpPr>
            <a:spLocks noChangeShapeType="1"/>
          </p:cNvSpPr>
          <p:nvPr/>
        </p:nvSpPr>
        <p:spPr bwMode="auto">
          <a:xfrm>
            <a:off x="1423988" y="2250281"/>
            <a:ext cx="1325562" cy="14525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19" name="Line 15"/>
          <p:cNvSpPr>
            <a:spLocks noChangeShapeType="1"/>
          </p:cNvSpPr>
          <p:nvPr/>
        </p:nvSpPr>
        <p:spPr bwMode="auto">
          <a:xfrm>
            <a:off x="1420813" y="2258219"/>
            <a:ext cx="1974850" cy="144462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20" name="Line 16"/>
          <p:cNvSpPr>
            <a:spLocks noChangeShapeType="1"/>
          </p:cNvSpPr>
          <p:nvPr/>
        </p:nvSpPr>
        <p:spPr bwMode="auto">
          <a:xfrm flipH="1">
            <a:off x="2738438" y="2261394"/>
            <a:ext cx="642937" cy="1430337"/>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21" name="Line 17"/>
          <p:cNvSpPr>
            <a:spLocks noChangeShapeType="1"/>
          </p:cNvSpPr>
          <p:nvPr/>
        </p:nvSpPr>
        <p:spPr bwMode="auto">
          <a:xfrm flipH="1">
            <a:off x="2114550" y="2258219"/>
            <a:ext cx="1263650" cy="1433512"/>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22" name="Line 18"/>
          <p:cNvSpPr>
            <a:spLocks noChangeShapeType="1"/>
          </p:cNvSpPr>
          <p:nvPr/>
        </p:nvSpPr>
        <p:spPr bwMode="auto">
          <a:xfrm flipH="1">
            <a:off x="1427163" y="2266156"/>
            <a:ext cx="1947862" cy="140493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23" name="Line 19"/>
          <p:cNvSpPr>
            <a:spLocks noChangeShapeType="1"/>
          </p:cNvSpPr>
          <p:nvPr/>
        </p:nvSpPr>
        <p:spPr bwMode="auto">
          <a:xfrm flipH="1">
            <a:off x="1427163" y="2182019"/>
            <a:ext cx="995362" cy="1509712"/>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24" name="Line 20"/>
          <p:cNvSpPr>
            <a:spLocks noChangeShapeType="1"/>
          </p:cNvSpPr>
          <p:nvPr/>
        </p:nvSpPr>
        <p:spPr bwMode="auto">
          <a:xfrm>
            <a:off x="2433638" y="2193131"/>
            <a:ext cx="304800" cy="14890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25" name="Line 21"/>
          <p:cNvSpPr>
            <a:spLocks noChangeShapeType="1"/>
          </p:cNvSpPr>
          <p:nvPr/>
        </p:nvSpPr>
        <p:spPr bwMode="auto">
          <a:xfrm>
            <a:off x="2430463" y="2189956"/>
            <a:ext cx="965200" cy="151288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26" name="Rectangle 22"/>
          <p:cNvSpPr>
            <a:spLocks noChangeArrowheads="1"/>
          </p:cNvSpPr>
          <p:nvPr/>
        </p:nvSpPr>
        <p:spPr bwMode="auto">
          <a:xfrm>
            <a:off x="1098550" y="4293096"/>
            <a:ext cx="2455800" cy="7085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a:lnSpc>
                <a:spcPct val="100000"/>
              </a:lnSpc>
              <a:spcBef>
                <a:spcPct val="0"/>
              </a:spcBef>
            </a:pPr>
            <a:r>
              <a:rPr lang="en-US" altLang="ru-RU" sz="2000" dirty="0">
                <a:latin typeface="Arial" pitchFamily="34" charset="0"/>
              </a:rPr>
              <a:t>Allocating privileges</a:t>
            </a:r>
          </a:p>
          <a:p>
            <a:pPr>
              <a:lnSpc>
                <a:spcPct val="100000"/>
              </a:lnSpc>
              <a:spcBef>
                <a:spcPct val="0"/>
              </a:spcBef>
            </a:pPr>
            <a:r>
              <a:rPr lang="en-US" altLang="ru-RU" sz="2000" dirty="0">
                <a:latin typeface="Arial" pitchFamily="34" charset="0"/>
              </a:rPr>
              <a:t>without a role</a:t>
            </a:r>
          </a:p>
        </p:txBody>
      </p:sp>
      <p:sp>
        <p:nvSpPr>
          <p:cNvPr id="21527" name="Rectangle 23"/>
          <p:cNvSpPr>
            <a:spLocks noChangeArrowheads="1"/>
          </p:cNvSpPr>
          <p:nvPr/>
        </p:nvSpPr>
        <p:spPr bwMode="auto">
          <a:xfrm>
            <a:off x="5181600" y="4293096"/>
            <a:ext cx="3713163" cy="7085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nSpc>
                <a:spcPct val="100000"/>
              </a:lnSpc>
              <a:spcBef>
                <a:spcPct val="0"/>
              </a:spcBef>
            </a:pPr>
            <a:r>
              <a:rPr lang="en-US" altLang="ru-RU" sz="2000">
                <a:latin typeface="Arial" pitchFamily="34" charset="0"/>
              </a:rPr>
              <a:t>Allocating privileges</a:t>
            </a:r>
          </a:p>
          <a:p>
            <a:pPr>
              <a:lnSpc>
                <a:spcPct val="100000"/>
              </a:lnSpc>
              <a:spcBef>
                <a:spcPct val="0"/>
              </a:spcBef>
            </a:pPr>
            <a:r>
              <a:rPr lang="en-US" altLang="ru-RU" sz="2000">
                <a:latin typeface="Arial" pitchFamily="34" charset="0"/>
              </a:rPr>
              <a:t>with a role</a:t>
            </a:r>
          </a:p>
        </p:txBody>
      </p:sp>
      <p:sp>
        <p:nvSpPr>
          <p:cNvPr id="21528" name="AutoShape 24"/>
          <p:cNvSpPr>
            <a:spLocks noChangeArrowheads="1"/>
          </p:cNvSpPr>
          <p:nvPr/>
        </p:nvSpPr>
        <p:spPr bwMode="auto">
          <a:xfrm>
            <a:off x="1236663" y="358536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sp>
        <p:nvSpPr>
          <p:cNvPr id="21529" name="AutoShape 25"/>
          <p:cNvSpPr>
            <a:spLocks noChangeArrowheads="1"/>
          </p:cNvSpPr>
          <p:nvPr/>
        </p:nvSpPr>
        <p:spPr bwMode="auto">
          <a:xfrm>
            <a:off x="3200400" y="358536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sp>
        <p:nvSpPr>
          <p:cNvPr id="21530" name="AutoShape 26"/>
          <p:cNvSpPr>
            <a:spLocks noChangeArrowheads="1"/>
          </p:cNvSpPr>
          <p:nvPr/>
        </p:nvSpPr>
        <p:spPr bwMode="auto">
          <a:xfrm>
            <a:off x="2546350" y="358536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sp>
        <p:nvSpPr>
          <p:cNvPr id="21531" name="AutoShape 27"/>
          <p:cNvSpPr>
            <a:spLocks noChangeArrowheads="1"/>
          </p:cNvSpPr>
          <p:nvPr/>
        </p:nvSpPr>
        <p:spPr bwMode="auto">
          <a:xfrm>
            <a:off x="1931988" y="358536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sp>
        <p:nvSpPr>
          <p:cNvPr id="21532" name="Rectangle 28"/>
          <p:cNvSpPr>
            <a:spLocks noChangeArrowheads="1"/>
          </p:cNvSpPr>
          <p:nvPr/>
        </p:nvSpPr>
        <p:spPr bwMode="auto">
          <a:xfrm>
            <a:off x="4067175" y="3709194"/>
            <a:ext cx="1300036" cy="4007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a:lnSpc>
                <a:spcPct val="100000"/>
              </a:lnSpc>
              <a:spcBef>
                <a:spcPct val="0"/>
              </a:spcBef>
            </a:pPr>
            <a:r>
              <a:rPr lang="en-US" altLang="ru-RU" sz="2000">
                <a:latin typeface="Arial" pitchFamily="34" charset="0"/>
              </a:rPr>
              <a:t>Privileges</a:t>
            </a:r>
          </a:p>
        </p:txBody>
      </p:sp>
      <p:sp>
        <p:nvSpPr>
          <p:cNvPr id="21533" name="Rectangle 29"/>
          <p:cNvSpPr>
            <a:spLocks noChangeArrowheads="1"/>
          </p:cNvSpPr>
          <p:nvPr/>
        </p:nvSpPr>
        <p:spPr bwMode="auto">
          <a:xfrm>
            <a:off x="4048125" y="1831181"/>
            <a:ext cx="1309688" cy="4007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nSpc>
                <a:spcPct val="100000"/>
              </a:lnSpc>
              <a:spcBef>
                <a:spcPct val="0"/>
              </a:spcBef>
            </a:pPr>
            <a:r>
              <a:rPr lang="en-US" altLang="ru-RU" sz="2000">
                <a:latin typeface="Arial" pitchFamily="34" charset="0"/>
              </a:rPr>
              <a:t>Users</a:t>
            </a:r>
          </a:p>
        </p:txBody>
      </p:sp>
      <p:sp>
        <p:nvSpPr>
          <p:cNvPr id="21534" name="Oval 30"/>
          <p:cNvSpPr>
            <a:spLocks noChangeArrowheads="1"/>
          </p:cNvSpPr>
          <p:nvPr/>
        </p:nvSpPr>
        <p:spPr bwMode="blackWhite">
          <a:xfrm>
            <a:off x="6305550" y="2750344"/>
            <a:ext cx="1365250" cy="476250"/>
          </a:xfrm>
          <a:prstGeom prst="ellipse">
            <a:avLst/>
          </a:prstGeom>
          <a:solidFill>
            <a:srgbClr val="FF6633"/>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ru-RU"/>
          </a:p>
        </p:txBody>
      </p:sp>
      <p:sp>
        <p:nvSpPr>
          <p:cNvPr id="21535" name="Rectangle 31"/>
          <p:cNvSpPr>
            <a:spLocks noChangeArrowheads="1"/>
          </p:cNvSpPr>
          <p:nvPr/>
        </p:nvSpPr>
        <p:spPr bwMode="auto">
          <a:xfrm>
            <a:off x="6426200" y="2805906"/>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ru-RU" sz="1800">
                <a:solidFill>
                  <a:srgbClr val="FFFFCC"/>
                </a:solidFill>
                <a:effectLst>
                  <a:outerShdw blurRad="38100" dist="38100" dir="2700000" algn="tl">
                    <a:srgbClr val="000000"/>
                  </a:outerShdw>
                </a:effectLst>
                <a:latin typeface="Arial" pitchFamily="34" charset="0"/>
              </a:rPr>
              <a:t>Manager</a:t>
            </a:r>
          </a:p>
        </p:txBody>
      </p:sp>
      <p:sp>
        <p:nvSpPr>
          <p:cNvPr id="21536" name="AutoShape 32"/>
          <p:cNvSpPr>
            <a:spLocks noChangeArrowheads="1"/>
          </p:cNvSpPr>
          <p:nvPr/>
        </p:nvSpPr>
        <p:spPr bwMode="auto">
          <a:xfrm>
            <a:off x="5834063" y="355361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sp>
        <p:nvSpPr>
          <p:cNvPr id="21537" name="AutoShape 33"/>
          <p:cNvSpPr>
            <a:spLocks noChangeArrowheads="1"/>
          </p:cNvSpPr>
          <p:nvPr/>
        </p:nvSpPr>
        <p:spPr bwMode="auto">
          <a:xfrm>
            <a:off x="7797800" y="355361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sp>
        <p:nvSpPr>
          <p:cNvPr id="21538" name="AutoShape 34"/>
          <p:cNvSpPr>
            <a:spLocks noChangeArrowheads="1"/>
          </p:cNvSpPr>
          <p:nvPr/>
        </p:nvSpPr>
        <p:spPr bwMode="auto">
          <a:xfrm>
            <a:off x="7143750" y="355361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sp>
        <p:nvSpPr>
          <p:cNvPr id="21539" name="AutoShape 35"/>
          <p:cNvSpPr>
            <a:spLocks noChangeArrowheads="1"/>
          </p:cNvSpPr>
          <p:nvPr/>
        </p:nvSpPr>
        <p:spPr bwMode="auto">
          <a:xfrm>
            <a:off x="6529388" y="355361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ru-RU"/>
          </a:p>
        </p:txBody>
      </p:sp>
      <p:grpSp>
        <p:nvGrpSpPr>
          <p:cNvPr id="21598" name="Group 94"/>
          <p:cNvGrpSpPr>
            <a:grpSpLocks/>
          </p:cNvGrpSpPr>
          <p:nvPr/>
        </p:nvGrpSpPr>
        <p:grpSpPr bwMode="auto">
          <a:xfrm>
            <a:off x="1839913" y="1135856"/>
            <a:ext cx="1098550" cy="1277938"/>
            <a:chOff x="1159" y="938"/>
            <a:chExt cx="692" cy="805"/>
          </a:xfrm>
        </p:grpSpPr>
        <p:sp>
          <p:nvSpPr>
            <p:cNvPr id="21540" name="Freeform 36"/>
            <p:cNvSpPr>
              <a:spLocks/>
            </p:cNvSpPr>
            <p:nvPr/>
          </p:nvSpPr>
          <p:spPr bwMode="auto">
            <a:xfrm>
              <a:off x="1227"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1" name="Freeform 37"/>
            <p:cNvSpPr>
              <a:spLocks/>
            </p:cNvSpPr>
            <p:nvPr/>
          </p:nvSpPr>
          <p:spPr bwMode="auto">
            <a:xfrm>
              <a:off x="1180"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2" name="Freeform 38"/>
            <p:cNvSpPr>
              <a:spLocks/>
            </p:cNvSpPr>
            <p:nvPr/>
          </p:nvSpPr>
          <p:spPr bwMode="auto">
            <a:xfrm>
              <a:off x="1225"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3" name="Freeform 39"/>
            <p:cNvSpPr>
              <a:spLocks/>
            </p:cNvSpPr>
            <p:nvPr/>
          </p:nvSpPr>
          <p:spPr bwMode="auto">
            <a:xfrm>
              <a:off x="1196"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4" name="Freeform 40"/>
            <p:cNvSpPr>
              <a:spLocks/>
            </p:cNvSpPr>
            <p:nvPr/>
          </p:nvSpPr>
          <p:spPr bwMode="auto">
            <a:xfrm>
              <a:off x="1274"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5" name="Freeform 41"/>
            <p:cNvSpPr>
              <a:spLocks/>
            </p:cNvSpPr>
            <p:nvPr/>
          </p:nvSpPr>
          <p:spPr bwMode="auto">
            <a:xfrm>
              <a:off x="1294"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6" name="Freeform 42"/>
            <p:cNvSpPr>
              <a:spLocks/>
            </p:cNvSpPr>
            <p:nvPr/>
          </p:nvSpPr>
          <p:spPr bwMode="auto">
            <a:xfrm>
              <a:off x="1356"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7" name="Freeform 43"/>
            <p:cNvSpPr>
              <a:spLocks/>
            </p:cNvSpPr>
            <p:nvPr/>
          </p:nvSpPr>
          <p:spPr bwMode="auto">
            <a:xfrm>
              <a:off x="1398"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8" name="Freeform 44"/>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49" name="Freeform 45"/>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0" name="Freeform 46"/>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1" name="Freeform 47"/>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2" name="Freeform 48"/>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3" name="Freeform 49"/>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4" name="Freeform 50"/>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5" name="Freeform 51"/>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6" name="Freeform 52"/>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7" name="Freeform 53"/>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8" name="Freeform 54"/>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59" name="Freeform 55"/>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0" name="Freeform 56"/>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1" name="Freeform 57"/>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2" name="Freeform 58"/>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3" name="Freeform 59"/>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4" name="Freeform 60"/>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5" name="Freeform 61"/>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6" name="Freeform 62"/>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7" name="Freeform 63"/>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8" name="Freeform 64"/>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69" name="Freeform 65"/>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0" name="Freeform 66"/>
            <p:cNvSpPr>
              <a:spLocks/>
            </p:cNvSpPr>
            <p:nvPr/>
          </p:nvSpPr>
          <p:spPr bwMode="auto">
            <a:xfrm>
              <a:off x="1233"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1" name="Freeform 67"/>
            <p:cNvSpPr>
              <a:spLocks/>
            </p:cNvSpPr>
            <p:nvPr/>
          </p:nvSpPr>
          <p:spPr bwMode="auto">
            <a:xfrm>
              <a:off x="1219"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2" name="Freeform 68"/>
            <p:cNvSpPr>
              <a:spLocks/>
            </p:cNvSpPr>
            <p:nvPr/>
          </p:nvSpPr>
          <p:spPr bwMode="auto">
            <a:xfrm>
              <a:off x="1164"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3" name="Freeform 69"/>
            <p:cNvSpPr>
              <a:spLocks/>
            </p:cNvSpPr>
            <p:nvPr/>
          </p:nvSpPr>
          <p:spPr bwMode="auto">
            <a:xfrm>
              <a:off x="1250"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4" name="Freeform 70"/>
            <p:cNvSpPr>
              <a:spLocks/>
            </p:cNvSpPr>
            <p:nvPr/>
          </p:nvSpPr>
          <p:spPr bwMode="auto">
            <a:xfrm>
              <a:off x="1241"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5" name="Freeform 71"/>
            <p:cNvSpPr>
              <a:spLocks/>
            </p:cNvSpPr>
            <p:nvPr/>
          </p:nvSpPr>
          <p:spPr bwMode="auto">
            <a:xfrm>
              <a:off x="1180"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6" name="Freeform 72"/>
            <p:cNvSpPr>
              <a:spLocks/>
            </p:cNvSpPr>
            <p:nvPr/>
          </p:nvSpPr>
          <p:spPr bwMode="auto">
            <a:xfrm>
              <a:off x="1162"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7" name="Freeform 73"/>
            <p:cNvSpPr>
              <a:spLocks/>
            </p:cNvSpPr>
            <p:nvPr/>
          </p:nvSpPr>
          <p:spPr bwMode="auto">
            <a:xfrm>
              <a:off x="1159"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8" name="Freeform 74"/>
            <p:cNvSpPr>
              <a:spLocks/>
            </p:cNvSpPr>
            <p:nvPr/>
          </p:nvSpPr>
          <p:spPr bwMode="auto">
            <a:xfrm>
              <a:off x="1400"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79" name="Freeform 75"/>
            <p:cNvSpPr>
              <a:spLocks/>
            </p:cNvSpPr>
            <p:nvPr/>
          </p:nvSpPr>
          <p:spPr bwMode="auto">
            <a:xfrm>
              <a:off x="1398"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0" name="Freeform 76"/>
            <p:cNvSpPr>
              <a:spLocks/>
            </p:cNvSpPr>
            <p:nvPr/>
          </p:nvSpPr>
          <p:spPr bwMode="auto">
            <a:xfrm>
              <a:off x="1398"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1" name="Freeform 77"/>
            <p:cNvSpPr>
              <a:spLocks/>
            </p:cNvSpPr>
            <p:nvPr/>
          </p:nvSpPr>
          <p:spPr bwMode="auto">
            <a:xfrm>
              <a:off x="1340"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2" name="Freeform 78"/>
            <p:cNvSpPr>
              <a:spLocks/>
            </p:cNvSpPr>
            <p:nvPr/>
          </p:nvSpPr>
          <p:spPr bwMode="auto">
            <a:xfrm>
              <a:off x="1339"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3" name="Freeform 79"/>
            <p:cNvSpPr>
              <a:spLocks/>
            </p:cNvSpPr>
            <p:nvPr/>
          </p:nvSpPr>
          <p:spPr bwMode="auto">
            <a:xfrm>
              <a:off x="1161"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4" name="Freeform 80"/>
            <p:cNvSpPr>
              <a:spLocks/>
            </p:cNvSpPr>
            <p:nvPr/>
          </p:nvSpPr>
          <p:spPr bwMode="auto">
            <a:xfrm>
              <a:off x="1325"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5" name="Freeform 81"/>
            <p:cNvSpPr>
              <a:spLocks/>
            </p:cNvSpPr>
            <p:nvPr/>
          </p:nvSpPr>
          <p:spPr bwMode="auto">
            <a:xfrm>
              <a:off x="1240"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6" name="Freeform 82"/>
            <p:cNvSpPr>
              <a:spLocks/>
            </p:cNvSpPr>
            <p:nvPr/>
          </p:nvSpPr>
          <p:spPr bwMode="auto">
            <a:xfrm>
              <a:off x="1337"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7" name="Freeform 83"/>
            <p:cNvSpPr>
              <a:spLocks/>
            </p:cNvSpPr>
            <p:nvPr/>
          </p:nvSpPr>
          <p:spPr bwMode="auto">
            <a:xfrm>
              <a:off x="1431"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8" name="Freeform 84"/>
            <p:cNvSpPr>
              <a:spLocks/>
            </p:cNvSpPr>
            <p:nvPr/>
          </p:nvSpPr>
          <p:spPr bwMode="auto">
            <a:xfrm>
              <a:off x="1623"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89" name="Freeform 85"/>
            <p:cNvSpPr>
              <a:spLocks/>
            </p:cNvSpPr>
            <p:nvPr/>
          </p:nvSpPr>
          <p:spPr bwMode="auto">
            <a:xfrm>
              <a:off x="1431"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0" name="Freeform 86"/>
            <p:cNvSpPr>
              <a:spLocks/>
            </p:cNvSpPr>
            <p:nvPr/>
          </p:nvSpPr>
          <p:spPr bwMode="auto">
            <a:xfrm>
              <a:off x="1466"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1" name="Freeform 87"/>
            <p:cNvSpPr>
              <a:spLocks/>
            </p:cNvSpPr>
            <p:nvPr/>
          </p:nvSpPr>
          <p:spPr bwMode="auto">
            <a:xfrm>
              <a:off x="1495"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2" name="Freeform 88"/>
            <p:cNvSpPr>
              <a:spLocks/>
            </p:cNvSpPr>
            <p:nvPr/>
          </p:nvSpPr>
          <p:spPr bwMode="auto">
            <a:xfrm>
              <a:off x="1462"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3" name="Freeform 89"/>
            <p:cNvSpPr>
              <a:spLocks/>
            </p:cNvSpPr>
            <p:nvPr/>
          </p:nvSpPr>
          <p:spPr bwMode="auto">
            <a:xfrm>
              <a:off x="1601"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4" name="Freeform 90"/>
            <p:cNvSpPr>
              <a:spLocks/>
            </p:cNvSpPr>
            <p:nvPr/>
          </p:nvSpPr>
          <p:spPr bwMode="auto">
            <a:xfrm>
              <a:off x="1563"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5" name="Freeform 91"/>
            <p:cNvSpPr>
              <a:spLocks/>
            </p:cNvSpPr>
            <p:nvPr/>
          </p:nvSpPr>
          <p:spPr bwMode="auto">
            <a:xfrm>
              <a:off x="1502"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6" name="Freeform 92"/>
            <p:cNvSpPr>
              <a:spLocks/>
            </p:cNvSpPr>
            <p:nvPr/>
          </p:nvSpPr>
          <p:spPr bwMode="auto">
            <a:xfrm>
              <a:off x="1468"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597" name="Freeform 93"/>
            <p:cNvSpPr>
              <a:spLocks/>
            </p:cNvSpPr>
            <p:nvPr/>
          </p:nvSpPr>
          <p:spPr bwMode="auto">
            <a:xfrm>
              <a:off x="1498"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1654" name="Group 150"/>
          <p:cNvGrpSpPr>
            <a:grpSpLocks/>
          </p:cNvGrpSpPr>
          <p:nvPr/>
        </p:nvGrpSpPr>
        <p:grpSpPr bwMode="auto">
          <a:xfrm>
            <a:off x="673100" y="1124744"/>
            <a:ext cx="1106488" cy="1281112"/>
            <a:chOff x="424" y="931"/>
            <a:chExt cx="697" cy="807"/>
          </a:xfrm>
        </p:grpSpPr>
        <p:sp>
          <p:nvSpPr>
            <p:cNvPr id="21599" name="Freeform 95"/>
            <p:cNvSpPr>
              <a:spLocks/>
            </p:cNvSpPr>
            <p:nvPr/>
          </p:nvSpPr>
          <p:spPr bwMode="auto">
            <a:xfrm>
              <a:off x="496"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0" name="Freeform 96"/>
            <p:cNvSpPr>
              <a:spLocks/>
            </p:cNvSpPr>
            <p:nvPr/>
          </p:nvSpPr>
          <p:spPr bwMode="auto">
            <a:xfrm>
              <a:off x="449"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1" name="Freeform 97"/>
            <p:cNvSpPr>
              <a:spLocks/>
            </p:cNvSpPr>
            <p:nvPr/>
          </p:nvSpPr>
          <p:spPr bwMode="auto">
            <a:xfrm>
              <a:off x="493"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2" name="Freeform 98"/>
            <p:cNvSpPr>
              <a:spLocks/>
            </p:cNvSpPr>
            <p:nvPr/>
          </p:nvSpPr>
          <p:spPr bwMode="auto">
            <a:xfrm>
              <a:off x="464"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3" name="Freeform 99"/>
            <p:cNvSpPr>
              <a:spLocks/>
            </p:cNvSpPr>
            <p:nvPr/>
          </p:nvSpPr>
          <p:spPr bwMode="auto">
            <a:xfrm>
              <a:off x="667"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4" name="Freeform 100"/>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5" name="Freeform 101"/>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6" name="Freeform 102"/>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7" name="Freeform 103"/>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8" name="Freeform 104"/>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09" name="Freeform 105"/>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0" name="Freeform 106"/>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1" name="Freeform 107"/>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2" name="Freeform 108"/>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3" name="Freeform 109"/>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4" name="Freeform 110"/>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5" name="Freeform 111"/>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6" name="Freeform 112"/>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7" name="Freeform 113"/>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8" name="Freeform 114"/>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19" name="Freeform 115"/>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0" name="Freeform 116"/>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1" name="Freeform 117"/>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2" name="Freeform 118"/>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3" name="Freeform 119"/>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4" name="Freeform 120"/>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5" name="Freeform 121"/>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6" name="Freeform 122"/>
            <p:cNvSpPr>
              <a:spLocks/>
            </p:cNvSpPr>
            <p:nvPr/>
          </p:nvSpPr>
          <p:spPr bwMode="auto">
            <a:xfrm>
              <a:off x="501"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7" name="Freeform 123"/>
            <p:cNvSpPr>
              <a:spLocks/>
            </p:cNvSpPr>
            <p:nvPr/>
          </p:nvSpPr>
          <p:spPr bwMode="auto">
            <a:xfrm>
              <a:off x="487"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8" name="Freeform 124"/>
            <p:cNvSpPr>
              <a:spLocks/>
            </p:cNvSpPr>
            <p:nvPr/>
          </p:nvSpPr>
          <p:spPr bwMode="auto">
            <a:xfrm>
              <a:off x="424"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29" name="Freeform 125"/>
            <p:cNvSpPr>
              <a:spLocks/>
            </p:cNvSpPr>
            <p:nvPr/>
          </p:nvSpPr>
          <p:spPr bwMode="auto">
            <a:xfrm>
              <a:off x="519"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0" name="Freeform 126"/>
            <p:cNvSpPr>
              <a:spLocks/>
            </p:cNvSpPr>
            <p:nvPr/>
          </p:nvSpPr>
          <p:spPr bwMode="auto">
            <a:xfrm>
              <a:off x="509"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1" name="Freeform 127"/>
            <p:cNvSpPr>
              <a:spLocks/>
            </p:cNvSpPr>
            <p:nvPr/>
          </p:nvSpPr>
          <p:spPr bwMode="auto">
            <a:xfrm>
              <a:off x="449"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2" name="Freeform 128"/>
            <p:cNvSpPr>
              <a:spLocks/>
            </p:cNvSpPr>
            <p:nvPr/>
          </p:nvSpPr>
          <p:spPr bwMode="auto">
            <a:xfrm>
              <a:off x="431"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3" name="Freeform 129"/>
            <p:cNvSpPr>
              <a:spLocks/>
            </p:cNvSpPr>
            <p:nvPr/>
          </p:nvSpPr>
          <p:spPr bwMode="auto">
            <a:xfrm>
              <a:off x="427"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4" name="Freeform 130"/>
            <p:cNvSpPr>
              <a:spLocks/>
            </p:cNvSpPr>
            <p:nvPr/>
          </p:nvSpPr>
          <p:spPr bwMode="auto">
            <a:xfrm>
              <a:off x="669"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5" name="Freeform 131"/>
            <p:cNvSpPr>
              <a:spLocks/>
            </p:cNvSpPr>
            <p:nvPr/>
          </p:nvSpPr>
          <p:spPr bwMode="auto">
            <a:xfrm>
              <a:off x="667"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6" name="Freeform 132"/>
            <p:cNvSpPr>
              <a:spLocks/>
            </p:cNvSpPr>
            <p:nvPr/>
          </p:nvSpPr>
          <p:spPr bwMode="auto">
            <a:xfrm>
              <a:off x="667"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7" name="Freeform 133"/>
            <p:cNvSpPr>
              <a:spLocks/>
            </p:cNvSpPr>
            <p:nvPr/>
          </p:nvSpPr>
          <p:spPr bwMode="auto">
            <a:xfrm>
              <a:off x="610"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8" name="Freeform 134"/>
            <p:cNvSpPr>
              <a:spLocks/>
            </p:cNvSpPr>
            <p:nvPr/>
          </p:nvSpPr>
          <p:spPr bwMode="auto">
            <a:xfrm>
              <a:off x="609"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39" name="Freeform 135"/>
            <p:cNvSpPr>
              <a:spLocks/>
            </p:cNvSpPr>
            <p:nvPr/>
          </p:nvSpPr>
          <p:spPr bwMode="auto">
            <a:xfrm>
              <a:off x="430"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0" name="Freeform 136"/>
            <p:cNvSpPr>
              <a:spLocks/>
            </p:cNvSpPr>
            <p:nvPr/>
          </p:nvSpPr>
          <p:spPr bwMode="auto">
            <a:xfrm>
              <a:off x="593"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1" name="Freeform 137"/>
            <p:cNvSpPr>
              <a:spLocks/>
            </p:cNvSpPr>
            <p:nvPr/>
          </p:nvSpPr>
          <p:spPr bwMode="auto">
            <a:xfrm>
              <a:off x="508"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2" name="Freeform 138"/>
            <p:cNvSpPr>
              <a:spLocks/>
            </p:cNvSpPr>
            <p:nvPr/>
          </p:nvSpPr>
          <p:spPr bwMode="auto">
            <a:xfrm>
              <a:off x="606"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3" name="Freeform 139"/>
            <p:cNvSpPr>
              <a:spLocks/>
            </p:cNvSpPr>
            <p:nvPr/>
          </p:nvSpPr>
          <p:spPr bwMode="auto">
            <a:xfrm>
              <a:off x="701"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4" name="Freeform 140"/>
            <p:cNvSpPr>
              <a:spLocks/>
            </p:cNvSpPr>
            <p:nvPr/>
          </p:nvSpPr>
          <p:spPr bwMode="auto">
            <a:xfrm>
              <a:off x="892"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5" name="Freeform 141"/>
            <p:cNvSpPr>
              <a:spLocks/>
            </p:cNvSpPr>
            <p:nvPr/>
          </p:nvSpPr>
          <p:spPr bwMode="auto">
            <a:xfrm>
              <a:off x="701"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6" name="Freeform 142"/>
            <p:cNvSpPr>
              <a:spLocks/>
            </p:cNvSpPr>
            <p:nvPr/>
          </p:nvSpPr>
          <p:spPr bwMode="auto">
            <a:xfrm>
              <a:off x="735"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7" name="Freeform 143"/>
            <p:cNvSpPr>
              <a:spLocks/>
            </p:cNvSpPr>
            <p:nvPr/>
          </p:nvSpPr>
          <p:spPr bwMode="auto">
            <a:xfrm>
              <a:off x="764"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8" name="Freeform 144"/>
            <p:cNvSpPr>
              <a:spLocks/>
            </p:cNvSpPr>
            <p:nvPr/>
          </p:nvSpPr>
          <p:spPr bwMode="auto">
            <a:xfrm>
              <a:off x="732"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49" name="Freeform 145"/>
            <p:cNvSpPr>
              <a:spLocks/>
            </p:cNvSpPr>
            <p:nvPr/>
          </p:nvSpPr>
          <p:spPr bwMode="auto">
            <a:xfrm>
              <a:off x="870"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0" name="Freeform 146"/>
            <p:cNvSpPr>
              <a:spLocks/>
            </p:cNvSpPr>
            <p:nvPr/>
          </p:nvSpPr>
          <p:spPr bwMode="auto">
            <a:xfrm>
              <a:off x="832"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1" name="Freeform 147"/>
            <p:cNvSpPr>
              <a:spLocks/>
            </p:cNvSpPr>
            <p:nvPr/>
          </p:nvSpPr>
          <p:spPr bwMode="auto">
            <a:xfrm>
              <a:off x="771"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2" name="Freeform 148"/>
            <p:cNvSpPr>
              <a:spLocks/>
            </p:cNvSpPr>
            <p:nvPr/>
          </p:nvSpPr>
          <p:spPr bwMode="auto">
            <a:xfrm>
              <a:off x="738"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3" name="Freeform 149"/>
            <p:cNvSpPr>
              <a:spLocks/>
            </p:cNvSpPr>
            <p:nvPr/>
          </p:nvSpPr>
          <p:spPr bwMode="auto">
            <a:xfrm>
              <a:off x="768"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1713" name="Group 209"/>
          <p:cNvGrpSpPr>
            <a:grpSpLocks/>
          </p:cNvGrpSpPr>
          <p:nvPr/>
        </p:nvGrpSpPr>
        <p:grpSpPr bwMode="auto">
          <a:xfrm>
            <a:off x="3001963" y="1135856"/>
            <a:ext cx="1098550" cy="1277938"/>
            <a:chOff x="1891" y="938"/>
            <a:chExt cx="692" cy="805"/>
          </a:xfrm>
        </p:grpSpPr>
        <p:sp>
          <p:nvSpPr>
            <p:cNvPr id="21655" name="Freeform 151"/>
            <p:cNvSpPr>
              <a:spLocks/>
            </p:cNvSpPr>
            <p:nvPr/>
          </p:nvSpPr>
          <p:spPr bwMode="auto">
            <a:xfrm>
              <a:off x="1959"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6" name="Freeform 152"/>
            <p:cNvSpPr>
              <a:spLocks/>
            </p:cNvSpPr>
            <p:nvPr/>
          </p:nvSpPr>
          <p:spPr bwMode="auto">
            <a:xfrm>
              <a:off x="1912"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7" name="Freeform 153"/>
            <p:cNvSpPr>
              <a:spLocks/>
            </p:cNvSpPr>
            <p:nvPr/>
          </p:nvSpPr>
          <p:spPr bwMode="auto">
            <a:xfrm>
              <a:off x="1957"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8" name="Freeform 154"/>
            <p:cNvSpPr>
              <a:spLocks/>
            </p:cNvSpPr>
            <p:nvPr/>
          </p:nvSpPr>
          <p:spPr bwMode="auto">
            <a:xfrm>
              <a:off x="1928"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59" name="Freeform 155"/>
            <p:cNvSpPr>
              <a:spLocks/>
            </p:cNvSpPr>
            <p:nvPr/>
          </p:nvSpPr>
          <p:spPr bwMode="auto">
            <a:xfrm>
              <a:off x="2006"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0" name="Freeform 156"/>
            <p:cNvSpPr>
              <a:spLocks/>
            </p:cNvSpPr>
            <p:nvPr/>
          </p:nvSpPr>
          <p:spPr bwMode="auto">
            <a:xfrm>
              <a:off x="2026"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1" name="Freeform 157"/>
            <p:cNvSpPr>
              <a:spLocks/>
            </p:cNvSpPr>
            <p:nvPr/>
          </p:nvSpPr>
          <p:spPr bwMode="auto">
            <a:xfrm>
              <a:off x="2088"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2" name="Freeform 158"/>
            <p:cNvSpPr>
              <a:spLocks/>
            </p:cNvSpPr>
            <p:nvPr/>
          </p:nvSpPr>
          <p:spPr bwMode="auto">
            <a:xfrm>
              <a:off x="2130"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3" name="Freeform 159"/>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4" name="Freeform 160"/>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5" name="Freeform 161"/>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6" name="Freeform 162"/>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7" name="Freeform 163"/>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8" name="Freeform 164"/>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69" name="Freeform 165"/>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0" name="Freeform 166"/>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1" name="Freeform 167"/>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2" name="Freeform 168"/>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3" name="Freeform 169"/>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4" name="Freeform 170"/>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5" name="Freeform 171"/>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6" name="Freeform 172"/>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7" name="Freeform 173"/>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8" name="Freeform 174"/>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79" name="Freeform 175"/>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0" name="Freeform 176"/>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1" name="Freeform 177"/>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2" name="Freeform 178"/>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3" name="Freeform 179"/>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4" name="Freeform 180"/>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5" name="Freeform 181"/>
            <p:cNvSpPr>
              <a:spLocks/>
            </p:cNvSpPr>
            <p:nvPr/>
          </p:nvSpPr>
          <p:spPr bwMode="auto">
            <a:xfrm>
              <a:off x="1965"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6" name="Freeform 182"/>
            <p:cNvSpPr>
              <a:spLocks/>
            </p:cNvSpPr>
            <p:nvPr/>
          </p:nvSpPr>
          <p:spPr bwMode="auto">
            <a:xfrm>
              <a:off x="1951"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7" name="Freeform 183"/>
            <p:cNvSpPr>
              <a:spLocks/>
            </p:cNvSpPr>
            <p:nvPr/>
          </p:nvSpPr>
          <p:spPr bwMode="auto">
            <a:xfrm>
              <a:off x="1896"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8" name="Freeform 184"/>
            <p:cNvSpPr>
              <a:spLocks/>
            </p:cNvSpPr>
            <p:nvPr/>
          </p:nvSpPr>
          <p:spPr bwMode="auto">
            <a:xfrm>
              <a:off x="1982"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89" name="Freeform 185"/>
            <p:cNvSpPr>
              <a:spLocks/>
            </p:cNvSpPr>
            <p:nvPr/>
          </p:nvSpPr>
          <p:spPr bwMode="auto">
            <a:xfrm>
              <a:off x="1973"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0" name="Freeform 186"/>
            <p:cNvSpPr>
              <a:spLocks/>
            </p:cNvSpPr>
            <p:nvPr/>
          </p:nvSpPr>
          <p:spPr bwMode="auto">
            <a:xfrm>
              <a:off x="1912"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1" name="Freeform 187"/>
            <p:cNvSpPr>
              <a:spLocks/>
            </p:cNvSpPr>
            <p:nvPr/>
          </p:nvSpPr>
          <p:spPr bwMode="auto">
            <a:xfrm>
              <a:off x="1894"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2" name="Freeform 188"/>
            <p:cNvSpPr>
              <a:spLocks/>
            </p:cNvSpPr>
            <p:nvPr/>
          </p:nvSpPr>
          <p:spPr bwMode="auto">
            <a:xfrm>
              <a:off x="1891"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3" name="Freeform 189"/>
            <p:cNvSpPr>
              <a:spLocks/>
            </p:cNvSpPr>
            <p:nvPr/>
          </p:nvSpPr>
          <p:spPr bwMode="auto">
            <a:xfrm>
              <a:off x="2132"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4" name="Freeform 190"/>
            <p:cNvSpPr>
              <a:spLocks/>
            </p:cNvSpPr>
            <p:nvPr/>
          </p:nvSpPr>
          <p:spPr bwMode="auto">
            <a:xfrm>
              <a:off x="2130"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5" name="Freeform 191"/>
            <p:cNvSpPr>
              <a:spLocks/>
            </p:cNvSpPr>
            <p:nvPr/>
          </p:nvSpPr>
          <p:spPr bwMode="auto">
            <a:xfrm>
              <a:off x="2130"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6" name="Freeform 192"/>
            <p:cNvSpPr>
              <a:spLocks/>
            </p:cNvSpPr>
            <p:nvPr/>
          </p:nvSpPr>
          <p:spPr bwMode="auto">
            <a:xfrm>
              <a:off x="2072"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7" name="Freeform 193"/>
            <p:cNvSpPr>
              <a:spLocks/>
            </p:cNvSpPr>
            <p:nvPr/>
          </p:nvSpPr>
          <p:spPr bwMode="auto">
            <a:xfrm>
              <a:off x="2071"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8" name="Freeform 194"/>
            <p:cNvSpPr>
              <a:spLocks/>
            </p:cNvSpPr>
            <p:nvPr/>
          </p:nvSpPr>
          <p:spPr bwMode="auto">
            <a:xfrm>
              <a:off x="1893"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699" name="Freeform 195"/>
            <p:cNvSpPr>
              <a:spLocks/>
            </p:cNvSpPr>
            <p:nvPr/>
          </p:nvSpPr>
          <p:spPr bwMode="auto">
            <a:xfrm>
              <a:off x="2057"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0" name="Freeform 196"/>
            <p:cNvSpPr>
              <a:spLocks/>
            </p:cNvSpPr>
            <p:nvPr/>
          </p:nvSpPr>
          <p:spPr bwMode="auto">
            <a:xfrm>
              <a:off x="1972"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1" name="Freeform 197"/>
            <p:cNvSpPr>
              <a:spLocks/>
            </p:cNvSpPr>
            <p:nvPr/>
          </p:nvSpPr>
          <p:spPr bwMode="auto">
            <a:xfrm>
              <a:off x="2069"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2" name="Freeform 198"/>
            <p:cNvSpPr>
              <a:spLocks/>
            </p:cNvSpPr>
            <p:nvPr/>
          </p:nvSpPr>
          <p:spPr bwMode="auto">
            <a:xfrm>
              <a:off x="2163"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3" name="Freeform 199"/>
            <p:cNvSpPr>
              <a:spLocks/>
            </p:cNvSpPr>
            <p:nvPr/>
          </p:nvSpPr>
          <p:spPr bwMode="auto">
            <a:xfrm>
              <a:off x="2355"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4" name="Freeform 200"/>
            <p:cNvSpPr>
              <a:spLocks/>
            </p:cNvSpPr>
            <p:nvPr/>
          </p:nvSpPr>
          <p:spPr bwMode="auto">
            <a:xfrm>
              <a:off x="2163"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5" name="Freeform 201"/>
            <p:cNvSpPr>
              <a:spLocks/>
            </p:cNvSpPr>
            <p:nvPr/>
          </p:nvSpPr>
          <p:spPr bwMode="auto">
            <a:xfrm>
              <a:off x="2198"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6" name="Freeform 202"/>
            <p:cNvSpPr>
              <a:spLocks/>
            </p:cNvSpPr>
            <p:nvPr/>
          </p:nvSpPr>
          <p:spPr bwMode="auto">
            <a:xfrm>
              <a:off x="2227"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7" name="Freeform 203"/>
            <p:cNvSpPr>
              <a:spLocks/>
            </p:cNvSpPr>
            <p:nvPr/>
          </p:nvSpPr>
          <p:spPr bwMode="auto">
            <a:xfrm>
              <a:off x="2194"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8" name="Freeform 204"/>
            <p:cNvSpPr>
              <a:spLocks/>
            </p:cNvSpPr>
            <p:nvPr/>
          </p:nvSpPr>
          <p:spPr bwMode="auto">
            <a:xfrm>
              <a:off x="2333"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09" name="Freeform 205"/>
            <p:cNvSpPr>
              <a:spLocks/>
            </p:cNvSpPr>
            <p:nvPr/>
          </p:nvSpPr>
          <p:spPr bwMode="auto">
            <a:xfrm>
              <a:off x="2295"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0" name="Freeform 206"/>
            <p:cNvSpPr>
              <a:spLocks/>
            </p:cNvSpPr>
            <p:nvPr/>
          </p:nvSpPr>
          <p:spPr bwMode="auto">
            <a:xfrm>
              <a:off x="2234"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1" name="Freeform 207"/>
            <p:cNvSpPr>
              <a:spLocks/>
            </p:cNvSpPr>
            <p:nvPr/>
          </p:nvSpPr>
          <p:spPr bwMode="auto">
            <a:xfrm>
              <a:off x="2200"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2" name="Freeform 208"/>
            <p:cNvSpPr>
              <a:spLocks/>
            </p:cNvSpPr>
            <p:nvPr/>
          </p:nvSpPr>
          <p:spPr bwMode="auto">
            <a:xfrm>
              <a:off x="2230"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1772" name="Group 268"/>
          <p:cNvGrpSpPr>
            <a:grpSpLocks/>
          </p:cNvGrpSpPr>
          <p:nvPr/>
        </p:nvGrpSpPr>
        <p:grpSpPr bwMode="auto">
          <a:xfrm>
            <a:off x="6373813" y="1135856"/>
            <a:ext cx="1098550" cy="1277938"/>
            <a:chOff x="4015" y="938"/>
            <a:chExt cx="692" cy="805"/>
          </a:xfrm>
        </p:grpSpPr>
        <p:sp>
          <p:nvSpPr>
            <p:cNvPr id="21714" name="Freeform 210"/>
            <p:cNvSpPr>
              <a:spLocks/>
            </p:cNvSpPr>
            <p:nvPr/>
          </p:nvSpPr>
          <p:spPr bwMode="auto">
            <a:xfrm>
              <a:off x="4083"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5" name="Freeform 211"/>
            <p:cNvSpPr>
              <a:spLocks/>
            </p:cNvSpPr>
            <p:nvPr/>
          </p:nvSpPr>
          <p:spPr bwMode="auto">
            <a:xfrm>
              <a:off x="4036"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6" name="Freeform 212"/>
            <p:cNvSpPr>
              <a:spLocks/>
            </p:cNvSpPr>
            <p:nvPr/>
          </p:nvSpPr>
          <p:spPr bwMode="auto">
            <a:xfrm>
              <a:off x="4081"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7" name="Freeform 213"/>
            <p:cNvSpPr>
              <a:spLocks/>
            </p:cNvSpPr>
            <p:nvPr/>
          </p:nvSpPr>
          <p:spPr bwMode="auto">
            <a:xfrm>
              <a:off x="4052"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8" name="Freeform 214"/>
            <p:cNvSpPr>
              <a:spLocks/>
            </p:cNvSpPr>
            <p:nvPr/>
          </p:nvSpPr>
          <p:spPr bwMode="auto">
            <a:xfrm>
              <a:off x="4130"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19" name="Freeform 215"/>
            <p:cNvSpPr>
              <a:spLocks/>
            </p:cNvSpPr>
            <p:nvPr/>
          </p:nvSpPr>
          <p:spPr bwMode="auto">
            <a:xfrm>
              <a:off x="4150"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0" name="Freeform 216"/>
            <p:cNvSpPr>
              <a:spLocks/>
            </p:cNvSpPr>
            <p:nvPr/>
          </p:nvSpPr>
          <p:spPr bwMode="auto">
            <a:xfrm>
              <a:off x="4212"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1" name="Freeform 217"/>
            <p:cNvSpPr>
              <a:spLocks/>
            </p:cNvSpPr>
            <p:nvPr/>
          </p:nvSpPr>
          <p:spPr bwMode="auto">
            <a:xfrm>
              <a:off x="4254"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2" name="Freeform 218"/>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3" name="Freeform 219"/>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4" name="Freeform 220"/>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5" name="Freeform 221"/>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6" name="Freeform 222"/>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7" name="Freeform 223"/>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8" name="Freeform 224"/>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29" name="Freeform 225"/>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0" name="Freeform 226"/>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1" name="Freeform 227"/>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2" name="Freeform 228"/>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3" name="Freeform 229"/>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4" name="Freeform 230"/>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5" name="Freeform 231"/>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6" name="Freeform 232"/>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7" name="Freeform 233"/>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8" name="Freeform 234"/>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39" name="Freeform 235"/>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0" name="Freeform 236"/>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1" name="Freeform 237"/>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2" name="Freeform 238"/>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3" name="Freeform 239"/>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4" name="Freeform 240"/>
            <p:cNvSpPr>
              <a:spLocks/>
            </p:cNvSpPr>
            <p:nvPr/>
          </p:nvSpPr>
          <p:spPr bwMode="auto">
            <a:xfrm>
              <a:off x="4089"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5" name="Freeform 241"/>
            <p:cNvSpPr>
              <a:spLocks/>
            </p:cNvSpPr>
            <p:nvPr/>
          </p:nvSpPr>
          <p:spPr bwMode="auto">
            <a:xfrm>
              <a:off x="4075"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6" name="Freeform 242"/>
            <p:cNvSpPr>
              <a:spLocks/>
            </p:cNvSpPr>
            <p:nvPr/>
          </p:nvSpPr>
          <p:spPr bwMode="auto">
            <a:xfrm>
              <a:off x="4020"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7" name="Freeform 243"/>
            <p:cNvSpPr>
              <a:spLocks/>
            </p:cNvSpPr>
            <p:nvPr/>
          </p:nvSpPr>
          <p:spPr bwMode="auto">
            <a:xfrm>
              <a:off x="4106"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8" name="Freeform 244"/>
            <p:cNvSpPr>
              <a:spLocks/>
            </p:cNvSpPr>
            <p:nvPr/>
          </p:nvSpPr>
          <p:spPr bwMode="auto">
            <a:xfrm>
              <a:off x="4097"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49" name="Freeform 245"/>
            <p:cNvSpPr>
              <a:spLocks/>
            </p:cNvSpPr>
            <p:nvPr/>
          </p:nvSpPr>
          <p:spPr bwMode="auto">
            <a:xfrm>
              <a:off x="4036"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0" name="Freeform 246"/>
            <p:cNvSpPr>
              <a:spLocks/>
            </p:cNvSpPr>
            <p:nvPr/>
          </p:nvSpPr>
          <p:spPr bwMode="auto">
            <a:xfrm>
              <a:off x="4018"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1" name="Freeform 247"/>
            <p:cNvSpPr>
              <a:spLocks/>
            </p:cNvSpPr>
            <p:nvPr/>
          </p:nvSpPr>
          <p:spPr bwMode="auto">
            <a:xfrm>
              <a:off x="4015"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2" name="Freeform 248"/>
            <p:cNvSpPr>
              <a:spLocks/>
            </p:cNvSpPr>
            <p:nvPr/>
          </p:nvSpPr>
          <p:spPr bwMode="auto">
            <a:xfrm>
              <a:off x="4256"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3" name="Freeform 249"/>
            <p:cNvSpPr>
              <a:spLocks/>
            </p:cNvSpPr>
            <p:nvPr/>
          </p:nvSpPr>
          <p:spPr bwMode="auto">
            <a:xfrm>
              <a:off x="4254"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4" name="Freeform 250"/>
            <p:cNvSpPr>
              <a:spLocks/>
            </p:cNvSpPr>
            <p:nvPr/>
          </p:nvSpPr>
          <p:spPr bwMode="auto">
            <a:xfrm>
              <a:off x="4254"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5" name="Freeform 251"/>
            <p:cNvSpPr>
              <a:spLocks/>
            </p:cNvSpPr>
            <p:nvPr/>
          </p:nvSpPr>
          <p:spPr bwMode="auto">
            <a:xfrm>
              <a:off x="4196"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6" name="Freeform 252"/>
            <p:cNvSpPr>
              <a:spLocks/>
            </p:cNvSpPr>
            <p:nvPr/>
          </p:nvSpPr>
          <p:spPr bwMode="auto">
            <a:xfrm>
              <a:off x="4195"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7" name="Freeform 253"/>
            <p:cNvSpPr>
              <a:spLocks/>
            </p:cNvSpPr>
            <p:nvPr/>
          </p:nvSpPr>
          <p:spPr bwMode="auto">
            <a:xfrm>
              <a:off x="4017"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8" name="Freeform 254"/>
            <p:cNvSpPr>
              <a:spLocks/>
            </p:cNvSpPr>
            <p:nvPr/>
          </p:nvSpPr>
          <p:spPr bwMode="auto">
            <a:xfrm>
              <a:off x="4181"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59" name="Freeform 255"/>
            <p:cNvSpPr>
              <a:spLocks/>
            </p:cNvSpPr>
            <p:nvPr/>
          </p:nvSpPr>
          <p:spPr bwMode="auto">
            <a:xfrm>
              <a:off x="4096"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0" name="Freeform 256"/>
            <p:cNvSpPr>
              <a:spLocks/>
            </p:cNvSpPr>
            <p:nvPr/>
          </p:nvSpPr>
          <p:spPr bwMode="auto">
            <a:xfrm>
              <a:off x="4193"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1" name="Freeform 257"/>
            <p:cNvSpPr>
              <a:spLocks/>
            </p:cNvSpPr>
            <p:nvPr/>
          </p:nvSpPr>
          <p:spPr bwMode="auto">
            <a:xfrm>
              <a:off x="4287"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2" name="Freeform 258"/>
            <p:cNvSpPr>
              <a:spLocks/>
            </p:cNvSpPr>
            <p:nvPr/>
          </p:nvSpPr>
          <p:spPr bwMode="auto">
            <a:xfrm>
              <a:off x="4479"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3" name="Freeform 259"/>
            <p:cNvSpPr>
              <a:spLocks/>
            </p:cNvSpPr>
            <p:nvPr/>
          </p:nvSpPr>
          <p:spPr bwMode="auto">
            <a:xfrm>
              <a:off x="4287"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4" name="Freeform 260"/>
            <p:cNvSpPr>
              <a:spLocks/>
            </p:cNvSpPr>
            <p:nvPr/>
          </p:nvSpPr>
          <p:spPr bwMode="auto">
            <a:xfrm>
              <a:off x="4322"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5" name="Freeform 261"/>
            <p:cNvSpPr>
              <a:spLocks/>
            </p:cNvSpPr>
            <p:nvPr/>
          </p:nvSpPr>
          <p:spPr bwMode="auto">
            <a:xfrm>
              <a:off x="4351"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6" name="Freeform 262"/>
            <p:cNvSpPr>
              <a:spLocks/>
            </p:cNvSpPr>
            <p:nvPr/>
          </p:nvSpPr>
          <p:spPr bwMode="auto">
            <a:xfrm>
              <a:off x="4318"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7" name="Freeform 263"/>
            <p:cNvSpPr>
              <a:spLocks/>
            </p:cNvSpPr>
            <p:nvPr/>
          </p:nvSpPr>
          <p:spPr bwMode="auto">
            <a:xfrm>
              <a:off x="4457"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8" name="Freeform 264"/>
            <p:cNvSpPr>
              <a:spLocks/>
            </p:cNvSpPr>
            <p:nvPr/>
          </p:nvSpPr>
          <p:spPr bwMode="auto">
            <a:xfrm>
              <a:off x="4419"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69" name="Freeform 265"/>
            <p:cNvSpPr>
              <a:spLocks/>
            </p:cNvSpPr>
            <p:nvPr/>
          </p:nvSpPr>
          <p:spPr bwMode="auto">
            <a:xfrm>
              <a:off x="4358"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0" name="Freeform 266"/>
            <p:cNvSpPr>
              <a:spLocks/>
            </p:cNvSpPr>
            <p:nvPr/>
          </p:nvSpPr>
          <p:spPr bwMode="auto">
            <a:xfrm>
              <a:off x="4324"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1" name="Freeform 267"/>
            <p:cNvSpPr>
              <a:spLocks/>
            </p:cNvSpPr>
            <p:nvPr/>
          </p:nvSpPr>
          <p:spPr bwMode="auto">
            <a:xfrm>
              <a:off x="4354"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1828" name="Group 324"/>
          <p:cNvGrpSpPr>
            <a:grpSpLocks/>
          </p:cNvGrpSpPr>
          <p:nvPr/>
        </p:nvGrpSpPr>
        <p:grpSpPr bwMode="auto">
          <a:xfrm>
            <a:off x="5207000" y="1124744"/>
            <a:ext cx="1106488" cy="1281112"/>
            <a:chOff x="3280" y="931"/>
            <a:chExt cx="697" cy="807"/>
          </a:xfrm>
        </p:grpSpPr>
        <p:sp>
          <p:nvSpPr>
            <p:cNvPr id="21773" name="Freeform 269"/>
            <p:cNvSpPr>
              <a:spLocks/>
            </p:cNvSpPr>
            <p:nvPr/>
          </p:nvSpPr>
          <p:spPr bwMode="auto">
            <a:xfrm>
              <a:off x="3352"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4" name="Freeform 270"/>
            <p:cNvSpPr>
              <a:spLocks/>
            </p:cNvSpPr>
            <p:nvPr/>
          </p:nvSpPr>
          <p:spPr bwMode="auto">
            <a:xfrm>
              <a:off x="3305"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5" name="Freeform 271"/>
            <p:cNvSpPr>
              <a:spLocks/>
            </p:cNvSpPr>
            <p:nvPr/>
          </p:nvSpPr>
          <p:spPr bwMode="auto">
            <a:xfrm>
              <a:off x="3349"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6" name="Freeform 272"/>
            <p:cNvSpPr>
              <a:spLocks/>
            </p:cNvSpPr>
            <p:nvPr/>
          </p:nvSpPr>
          <p:spPr bwMode="auto">
            <a:xfrm>
              <a:off x="3320"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7" name="Freeform 273"/>
            <p:cNvSpPr>
              <a:spLocks/>
            </p:cNvSpPr>
            <p:nvPr/>
          </p:nvSpPr>
          <p:spPr bwMode="auto">
            <a:xfrm>
              <a:off x="3523"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8" name="Freeform 274"/>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79" name="Freeform 275"/>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0" name="Freeform 276"/>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1" name="Freeform 277"/>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2" name="Freeform 278"/>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3" name="Freeform 279"/>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4" name="Freeform 280"/>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5" name="Freeform 281"/>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6" name="Freeform 282"/>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7" name="Freeform 283"/>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8" name="Freeform 284"/>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89" name="Freeform 285"/>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0" name="Freeform 286"/>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1" name="Freeform 287"/>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2" name="Freeform 288"/>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3" name="Freeform 289"/>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4" name="Freeform 290"/>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5" name="Freeform 291"/>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6" name="Freeform 292"/>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7" name="Freeform 293"/>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8" name="Freeform 294"/>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799" name="Freeform 295"/>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0" name="Freeform 296"/>
            <p:cNvSpPr>
              <a:spLocks/>
            </p:cNvSpPr>
            <p:nvPr/>
          </p:nvSpPr>
          <p:spPr bwMode="auto">
            <a:xfrm>
              <a:off x="3357"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1" name="Freeform 297"/>
            <p:cNvSpPr>
              <a:spLocks/>
            </p:cNvSpPr>
            <p:nvPr/>
          </p:nvSpPr>
          <p:spPr bwMode="auto">
            <a:xfrm>
              <a:off x="3343"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2" name="Freeform 298"/>
            <p:cNvSpPr>
              <a:spLocks/>
            </p:cNvSpPr>
            <p:nvPr/>
          </p:nvSpPr>
          <p:spPr bwMode="auto">
            <a:xfrm>
              <a:off x="3280"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3" name="Freeform 299"/>
            <p:cNvSpPr>
              <a:spLocks/>
            </p:cNvSpPr>
            <p:nvPr/>
          </p:nvSpPr>
          <p:spPr bwMode="auto">
            <a:xfrm>
              <a:off x="3375"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4" name="Freeform 300"/>
            <p:cNvSpPr>
              <a:spLocks/>
            </p:cNvSpPr>
            <p:nvPr/>
          </p:nvSpPr>
          <p:spPr bwMode="auto">
            <a:xfrm>
              <a:off x="3365"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5" name="Freeform 301"/>
            <p:cNvSpPr>
              <a:spLocks/>
            </p:cNvSpPr>
            <p:nvPr/>
          </p:nvSpPr>
          <p:spPr bwMode="auto">
            <a:xfrm>
              <a:off x="3305"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6" name="Freeform 302"/>
            <p:cNvSpPr>
              <a:spLocks/>
            </p:cNvSpPr>
            <p:nvPr/>
          </p:nvSpPr>
          <p:spPr bwMode="auto">
            <a:xfrm>
              <a:off x="3287"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7" name="Freeform 303"/>
            <p:cNvSpPr>
              <a:spLocks/>
            </p:cNvSpPr>
            <p:nvPr/>
          </p:nvSpPr>
          <p:spPr bwMode="auto">
            <a:xfrm>
              <a:off x="3283"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8" name="Freeform 304"/>
            <p:cNvSpPr>
              <a:spLocks/>
            </p:cNvSpPr>
            <p:nvPr/>
          </p:nvSpPr>
          <p:spPr bwMode="auto">
            <a:xfrm>
              <a:off x="3525"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09" name="Freeform 305"/>
            <p:cNvSpPr>
              <a:spLocks/>
            </p:cNvSpPr>
            <p:nvPr/>
          </p:nvSpPr>
          <p:spPr bwMode="auto">
            <a:xfrm>
              <a:off x="3523"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0" name="Freeform 306"/>
            <p:cNvSpPr>
              <a:spLocks/>
            </p:cNvSpPr>
            <p:nvPr/>
          </p:nvSpPr>
          <p:spPr bwMode="auto">
            <a:xfrm>
              <a:off x="3523"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1" name="Freeform 307"/>
            <p:cNvSpPr>
              <a:spLocks/>
            </p:cNvSpPr>
            <p:nvPr/>
          </p:nvSpPr>
          <p:spPr bwMode="auto">
            <a:xfrm>
              <a:off x="3466"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2" name="Freeform 308"/>
            <p:cNvSpPr>
              <a:spLocks/>
            </p:cNvSpPr>
            <p:nvPr/>
          </p:nvSpPr>
          <p:spPr bwMode="auto">
            <a:xfrm>
              <a:off x="3465"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3" name="Freeform 309"/>
            <p:cNvSpPr>
              <a:spLocks/>
            </p:cNvSpPr>
            <p:nvPr/>
          </p:nvSpPr>
          <p:spPr bwMode="auto">
            <a:xfrm>
              <a:off x="3286"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4" name="Freeform 310"/>
            <p:cNvSpPr>
              <a:spLocks/>
            </p:cNvSpPr>
            <p:nvPr/>
          </p:nvSpPr>
          <p:spPr bwMode="auto">
            <a:xfrm>
              <a:off x="3449"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5" name="Freeform 311"/>
            <p:cNvSpPr>
              <a:spLocks/>
            </p:cNvSpPr>
            <p:nvPr/>
          </p:nvSpPr>
          <p:spPr bwMode="auto">
            <a:xfrm>
              <a:off x="3364"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6" name="Freeform 312"/>
            <p:cNvSpPr>
              <a:spLocks/>
            </p:cNvSpPr>
            <p:nvPr/>
          </p:nvSpPr>
          <p:spPr bwMode="auto">
            <a:xfrm>
              <a:off x="3462"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7" name="Freeform 313"/>
            <p:cNvSpPr>
              <a:spLocks/>
            </p:cNvSpPr>
            <p:nvPr/>
          </p:nvSpPr>
          <p:spPr bwMode="auto">
            <a:xfrm>
              <a:off x="3557"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8" name="Freeform 314"/>
            <p:cNvSpPr>
              <a:spLocks/>
            </p:cNvSpPr>
            <p:nvPr/>
          </p:nvSpPr>
          <p:spPr bwMode="auto">
            <a:xfrm>
              <a:off x="3748"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19" name="Freeform 315"/>
            <p:cNvSpPr>
              <a:spLocks/>
            </p:cNvSpPr>
            <p:nvPr/>
          </p:nvSpPr>
          <p:spPr bwMode="auto">
            <a:xfrm>
              <a:off x="3557"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0" name="Freeform 316"/>
            <p:cNvSpPr>
              <a:spLocks/>
            </p:cNvSpPr>
            <p:nvPr/>
          </p:nvSpPr>
          <p:spPr bwMode="auto">
            <a:xfrm>
              <a:off x="3591"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1" name="Freeform 317"/>
            <p:cNvSpPr>
              <a:spLocks/>
            </p:cNvSpPr>
            <p:nvPr/>
          </p:nvSpPr>
          <p:spPr bwMode="auto">
            <a:xfrm>
              <a:off x="3620"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2" name="Freeform 318"/>
            <p:cNvSpPr>
              <a:spLocks/>
            </p:cNvSpPr>
            <p:nvPr/>
          </p:nvSpPr>
          <p:spPr bwMode="auto">
            <a:xfrm>
              <a:off x="3588"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3" name="Freeform 319"/>
            <p:cNvSpPr>
              <a:spLocks/>
            </p:cNvSpPr>
            <p:nvPr/>
          </p:nvSpPr>
          <p:spPr bwMode="auto">
            <a:xfrm>
              <a:off x="3726"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4" name="Freeform 320"/>
            <p:cNvSpPr>
              <a:spLocks/>
            </p:cNvSpPr>
            <p:nvPr/>
          </p:nvSpPr>
          <p:spPr bwMode="auto">
            <a:xfrm>
              <a:off x="3688"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5" name="Freeform 321"/>
            <p:cNvSpPr>
              <a:spLocks/>
            </p:cNvSpPr>
            <p:nvPr/>
          </p:nvSpPr>
          <p:spPr bwMode="auto">
            <a:xfrm>
              <a:off x="3627"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6" name="Freeform 322"/>
            <p:cNvSpPr>
              <a:spLocks/>
            </p:cNvSpPr>
            <p:nvPr/>
          </p:nvSpPr>
          <p:spPr bwMode="auto">
            <a:xfrm>
              <a:off x="3594"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27" name="Freeform 323"/>
            <p:cNvSpPr>
              <a:spLocks/>
            </p:cNvSpPr>
            <p:nvPr/>
          </p:nvSpPr>
          <p:spPr bwMode="auto">
            <a:xfrm>
              <a:off x="3624"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1887" name="Group 383"/>
          <p:cNvGrpSpPr>
            <a:grpSpLocks/>
          </p:cNvGrpSpPr>
          <p:nvPr/>
        </p:nvGrpSpPr>
        <p:grpSpPr bwMode="auto">
          <a:xfrm>
            <a:off x="7535863" y="1135856"/>
            <a:ext cx="1098550" cy="1277938"/>
            <a:chOff x="4747" y="938"/>
            <a:chExt cx="692" cy="805"/>
          </a:xfrm>
        </p:grpSpPr>
        <p:sp>
          <p:nvSpPr>
            <p:cNvPr id="21829" name="Freeform 325"/>
            <p:cNvSpPr>
              <a:spLocks/>
            </p:cNvSpPr>
            <p:nvPr/>
          </p:nvSpPr>
          <p:spPr bwMode="auto">
            <a:xfrm>
              <a:off x="4815"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0" name="Freeform 326"/>
            <p:cNvSpPr>
              <a:spLocks/>
            </p:cNvSpPr>
            <p:nvPr/>
          </p:nvSpPr>
          <p:spPr bwMode="auto">
            <a:xfrm>
              <a:off x="4768"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1" name="Freeform 327"/>
            <p:cNvSpPr>
              <a:spLocks/>
            </p:cNvSpPr>
            <p:nvPr/>
          </p:nvSpPr>
          <p:spPr bwMode="auto">
            <a:xfrm>
              <a:off x="4813"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2" name="Freeform 328"/>
            <p:cNvSpPr>
              <a:spLocks/>
            </p:cNvSpPr>
            <p:nvPr/>
          </p:nvSpPr>
          <p:spPr bwMode="auto">
            <a:xfrm>
              <a:off x="4784"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3" name="Freeform 329"/>
            <p:cNvSpPr>
              <a:spLocks/>
            </p:cNvSpPr>
            <p:nvPr/>
          </p:nvSpPr>
          <p:spPr bwMode="auto">
            <a:xfrm>
              <a:off x="4862"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4" name="Freeform 330"/>
            <p:cNvSpPr>
              <a:spLocks/>
            </p:cNvSpPr>
            <p:nvPr/>
          </p:nvSpPr>
          <p:spPr bwMode="auto">
            <a:xfrm>
              <a:off x="4882"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5" name="Freeform 331"/>
            <p:cNvSpPr>
              <a:spLocks/>
            </p:cNvSpPr>
            <p:nvPr/>
          </p:nvSpPr>
          <p:spPr bwMode="auto">
            <a:xfrm>
              <a:off x="4944"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6" name="Freeform 332"/>
            <p:cNvSpPr>
              <a:spLocks/>
            </p:cNvSpPr>
            <p:nvPr/>
          </p:nvSpPr>
          <p:spPr bwMode="auto">
            <a:xfrm>
              <a:off x="4986"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7" name="Freeform 333"/>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8" name="Freeform 334"/>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39" name="Freeform 335"/>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0" name="Freeform 336"/>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1" name="Freeform 337"/>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2" name="Freeform 338"/>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3" name="Freeform 339"/>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4" name="Freeform 340"/>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5" name="Freeform 341"/>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6" name="Freeform 342"/>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7" name="Freeform 343"/>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8" name="Freeform 344"/>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49" name="Freeform 345"/>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0" name="Freeform 346"/>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1" name="Freeform 347"/>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2" name="Freeform 348"/>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3" name="Freeform 349"/>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4" name="Freeform 350"/>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5" name="Freeform 351"/>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6" name="Freeform 352"/>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7" name="Freeform 353"/>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8" name="Freeform 354"/>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59" name="Freeform 355"/>
            <p:cNvSpPr>
              <a:spLocks/>
            </p:cNvSpPr>
            <p:nvPr/>
          </p:nvSpPr>
          <p:spPr bwMode="auto">
            <a:xfrm>
              <a:off x="4821"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0" name="Freeform 356"/>
            <p:cNvSpPr>
              <a:spLocks/>
            </p:cNvSpPr>
            <p:nvPr/>
          </p:nvSpPr>
          <p:spPr bwMode="auto">
            <a:xfrm>
              <a:off x="4807"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1" name="Freeform 357"/>
            <p:cNvSpPr>
              <a:spLocks/>
            </p:cNvSpPr>
            <p:nvPr/>
          </p:nvSpPr>
          <p:spPr bwMode="auto">
            <a:xfrm>
              <a:off x="4752"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2" name="Freeform 358"/>
            <p:cNvSpPr>
              <a:spLocks/>
            </p:cNvSpPr>
            <p:nvPr/>
          </p:nvSpPr>
          <p:spPr bwMode="auto">
            <a:xfrm>
              <a:off x="4838"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3" name="Freeform 359"/>
            <p:cNvSpPr>
              <a:spLocks/>
            </p:cNvSpPr>
            <p:nvPr/>
          </p:nvSpPr>
          <p:spPr bwMode="auto">
            <a:xfrm>
              <a:off x="4829"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4" name="Freeform 360"/>
            <p:cNvSpPr>
              <a:spLocks/>
            </p:cNvSpPr>
            <p:nvPr/>
          </p:nvSpPr>
          <p:spPr bwMode="auto">
            <a:xfrm>
              <a:off x="4768"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5" name="Freeform 361"/>
            <p:cNvSpPr>
              <a:spLocks/>
            </p:cNvSpPr>
            <p:nvPr/>
          </p:nvSpPr>
          <p:spPr bwMode="auto">
            <a:xfrm>
              <a:off x="4750"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6" name="Freeform 362"/>
            <p:cNvSpPr>
              <a:spLocks/>
            </p:cNvSpPr>
            <p:nvPr/>
          </p:nvSpPr>
          <p:spPr bwMode="auto">
            <a:xfrm>
              <a:off x="4747"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7" name="Freeform 363"/>
            <p:cNvSpPr>
              <a:spLocks/>
            </p:cNvSpPr>
            <p:nvPr/>
          </p:nvSpPr>
          <p:spPr bwMode="auto">
            <a:xfrm>
              <a:off x="4988"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8" name="Freeform 364"/>
            <p:cNvSpPr>
              <a:spLocks/>
            </p:cNvSpPr>
            <p:nvPr/>
          </p:nvSpPr>
          <p:spPr bwMode="auto">
            <a:xfrm>
              <a:off x="4986"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69" name="Freeform 365"/>
            <p:cNvSpPr>
              <a:spLocks/>
            </p:cNvSpPr>
            <p:nvPr/>
          </p:nvSpPr>
          <p:spPr bwMode="auto">
            <a:xfrm>
              <a:off x="4986"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0" name="Freeform 366"/>
            <p:cNvSpPr>
              <a:spLocks/>
            </p:cNvSpPr>
            <p:nvPr/>
          </p:nvSpPr>
          <p:spPr bwMode="auto">
            <a:xfrm>
              <a:off x="4928"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1" name="Freeform 367"/>
            <p:cNvSpPr>
              <a:spLocks/>
            </p:cNvSpPr>
            <p:nvPr/>
          </p:nvSpPr>
          <p:spPr bwMode="auto">
            <a:xfrm>
              <a:off x="4927"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2" name="Freeform 368"/>
            <p:cNvSpPr>
              <a:spLocks/>
            </p:cNvSpPr>
            <p:nvPr/>
          </p:nvSpPr>
          <p:spPr bwMode="auto">
            <a:xfrm>
              <a:off x="4749"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3" name="Freeform 369"/>
            <p:cNvSpPr>
              <a:spLocks/>
            </p:cNvSpPr>
            <p:nvPr/>
          </p:nvSpPr>
          <p:spPr bwMode="auto">
            <a:xfrm>
              <a:off x="4913"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4" name="Freeform 370"/>
            <p:cNvSpPr>
              <a:spLocks/>
            </p:cNvSpPr>
            <p:nvPr/>
          </p:nvSpPr>
          <p:spPr bwMode="auto">
            <a:xfrm>
              <a:off x="4828"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5" name="Freeform 371"/>
            <p:cNvSpPr>
              <a:spLocks/>
            </p:cNvSpPr>
            <p:nvPr/>
          </p:nvSpPr>
          <p:spPr bwMode="auto">
            <a:xfrm>
              <a:off x="4925"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6" name="Freeform 372"/>
            <p:cNvSpPr>
              <a:spLocks/>
            </p:cNvSpPr>
            <p:nvPr/>
          </p:nvSpPr>
          <p:spPr bwMode="auto">
            <a:xfrm>
              <a:off x="5019"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7" name="Freeform 373"/>
            <p:cNvSpPr>
              <a:spLocks/>
            </p:cNvSpPr>
            <p:nvPr/>
          </p:nvSpPr>
          <p:spPr bwMode="auto">
            <a:xfrm>
              <a:off x="5211"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8" name="Freeform 374"/>
            <p:cNvSpPr>
              <a:spLocks/>
            </p:cNvSpPr>
            <p:nvPr/>
          </p:nvSpPr>
          <p:spPr bwMode="auto">
            <a:xfrm>
              <a:off x="5019"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79" name="Freeform 375"/>
            <p:cNvSpPr>
              <a:spLocks/>
            </p:cNvSpPr>
            <p:nvPr/>
          </p:nvSpPr>
          <p:spPr bwMode="auto">
            <a:xfrm>
              <a:off x="5054"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80" name="Freeform 376"/>
            <p:cNvSpPr>
              <a:spLocks/>
            </p:cNvSpPr>
            <p:nvPr/>
          </p:nvSpPr>
          <p:spPr bwMode="auto">
            <a:xfrm>
              <a:off x="5083"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81" name="Freeform 377"/>
            <p:cNvSpPr>
              <a:spLocks/>
            </p:cNvSpPr>
            <p:nvPr/>
          </p:nvSpPr>
          <p:spPr bwMode="auto">
            <a:xfrm>
              <a:off x="5050"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82" name="Freeform 378"/>
            <p:cNvSpPr>
              <a:spLocks/>
            </p:cNvSpPr>
            <p:nvPr/>
          </p:nvSpPr>
          <p:spPr bwMode="auto">
            <a:xfrm>
              <a:off x="5189"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83" name="Freeform 379"/>
            <p:cNvSpPr>
              <a:spLocks/>
            </p:cNvSpPr>
            <p:nvPr/>
          </p:nvSpPr>
          <p:spPr bwMode="auto">
            <a:xfrm>
              <a:off x="5151"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84" name="Freeform 380"/>
            <p:cNvSpPr>
              <a:spLocks/>
            </p:cNvSpPr>
            <p:nvPr/>
          </p:nvSpPr>
          <p:spPr bwMode="auto">
            <a:xfrm>
              <a:off x="5090"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85" name="Freeform 381"/>
            <p:cNvSpPr>
              <a:spLocks/>
            </p:cNvSpPr>
            <p:nvPr/>
          </p:nvSpPr>
          <p:spPr bwMode="auto">
            <a:xfrm>
              <a:off x="5056"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886" name="Freeform 382"/>
            <p:cNvSpPr>
              <a:spLocks/>
            </p:cNvSpPr>
            <p:nvPr/>
          </p:nvSpPr>
          <p:spPr bwMode="auto">
            <a:xfrm>
              <a:off x="5086"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extLst>
      <p:ext uri="{BB962C8B-B14F-4D97-AF65-F5344CB8AC3E}">
        <p14:creationId xmlns:p14="http://schemas.microsoft.com/office/powerpoint/2010/main" val="338767532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fontScale="90000"/>
          </a:bodyPr>
          <a:lstStyle/>
          <a:p>
            <a:r>
              <a:rPr lang="en-US" altLang="ru-RU"/>
              <a:t>Creating and Granting Privileges to a Role</a:t>
            </a:r>
          </a:p>
        </p:txBody>
      </p:sp>
      <p:sp>
        <p:nvSpPr>
          <p:cNvPr id="23555" name="Rectangle 3"/>
          <p:cNvSpPr>
            <a:spLocks noChangeArrowheads="1"/>
          </p:cNvSpPr>
          <p:nvPr/>
        </p:nvSpPr>
        <p:spPr bwMode="blackWhite">
          <a:xfrm>
            <a:off x="936625" y="836712"/>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solidFill>
                  <a:srgbClr val="000000"/>
                </a:solidFill>
                <a:latin typeface="Courier New" pitchFamily="49" charset="0"/>
              </a:rPr>
              <a:t>SQL&gt; CREATE ROLE manager;</a:t>
            </a:r>
          </a:p>
          <a:p>
            <a:pPr>
              <a:lnSpc>
                <a:spcPct val="100000"/>
              </a:lnSpc>
            </a:pPr>
            <a:r>
              <a:rPr lang="en-US" altLang="ru-RU" sz="1800" dirty="0">
                <a:solidFill>
                  <a:srgbClr val="FF3300"/>
                </a:solidFill>
                <a:effectLst>
                  <a:outerShdw blurRad="38100" dist="38100" dir="2700000" algn="tl">
                    <a:srgbClr val="000000"/>
                  </a:outerShdw>
                </a:effectLst>
                <a:latin typeface="Courier New" pitchFamily="49" charset="0"/>
              </a:rPr>
              <a:t>Role created.</a:t>
            </a:r>
            <a:r>
              <a:rPr lang="en-US" altLang="ru-RU" sz="1800" dirty="0">
                <a:solidFill>
                  <a:srgbClr val="000000"/>
                </a:solidFill>
                <a:latin typeface="Courier New" pitchFamily="49" charset="0"/>
              </a:rPr>
              <a:t> </a:t>
            </a:r>
          </a:p>
        </p:txBody>
      </p:sp>
      <p:sp>
        <p:nvSpPr>
          <p:cNvPr id="23556" name="Rectangle 4"/>
          <p:cNvSpPr>
            <a:spLocks noChangeArrowheads="1"/>
          </p:cNvSpPr>
          <p:nvPr/>
        </p:nvSpPr>
        <p:spPr bwMode="blackWhite">
          <a:xfrm>
            <a:off x="936625" y="2094012"/>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a:solidFill>
                  <a:srgbClr val="000000"/>
                </a:solidFill>
                <a:latin typeface="Courier New" pitchFamily="49" charset="0"/>
              </a:rPr>
              <a:t>SQL&gt; GRANT create table, create view 		  </a:t>
            </a:r>
          </a:p>
          <a:p>
            <a:pPr>
              <a:lnSpc>
                <a:spcPct val="100000"/>
              </a:lnSpc>
            </a:pPr>
            <a:r>
              <a:rPr lang="en-US" altLang="ru-RU" sz="1800">
                <a:solidFill>
                  <a:srgbClr val="000000"/>
                </a:solidFill>
                <a:latin typeface="Courier New" pitchFamily="49" charset="0"/>
              </a:rPr>
              <a:t>  2	      to manager; </a:t>
            </a:r>
          </a:p>
          <a:p>
            <a:pPr>
              <a:lnSpc>
                <a:spcPct val="100000"/>
              </a:lnSpc>
            </a:pPr>
            <a:r>
              <a:rPr lang="en-US" altLang="ru-RU" sz="1800">
                <a:solidFill>
                  <a:srgbClr val="FF3300"/>
                </a:solidFill>
                <a:effectLst>
                  <a:outerShdw blurRad="38100" dist="38100" dir="2700000" algn="tl">
                    <a:srgbClr val="000000"/>
                  </a:outerShdw>
                </a:effectLst>
                <a:latin typeface="Courier New" pitchFamily="49" charset="0"/>
              </a:rPr>
              <a:t>Grant succeeded.</a:t>
            </a:r>
            <a:r>
              <a:rPr lang="en-US" altLang="ru-RU" sz="1800">
                <a:solidFill>
                  <a:srgbClr val="000000"/>
                </a:solidFill>
                <a:latin typeface="Courier New" pitchFamily="49" charset="0"/>
              </a:rPr>
              <a:t> </a:t>
            </a:r>
          </a:p>
        </p:txBody>
      </p:sp>
      <p:sp>
        <p:nvSpPr>
          <p:cNvPr id="23557" name="Rectangle 5"/>
          <p:cNvSpPr>
            <a:spLocks noChangeArrowheads="1"/>
          </p:cNvSpPr>
          <p:nvPr/>
        </p:nvSpPr>
        <p:spPr bwMode="blackWhite">
          <a:xfrm>
            <a:off x="936625" y="3598962"/>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a:solidFill>
                  <a:srgbClr val="000000"/>
                </a:solidFill>
                <a:latin typeface="Courier New" pitchFamily="49" charset="0"/>
              </a:rPr>
              <a:t>SQL&gt; GRANT manager to BLAKE, CLARK;     </a:t>
            </a:r>
          </a:p>
          <a:p>
            <a:pPr>
              <a:lnSpc>
                <a:spcPct val="100000"/>
              </a:lnSpc>
            </a:pPr>
            <a:r>
              <a:rPr lang="en-US" altLang="ru-RU" sz="1800">
                <a:solidFill>
                  <a:srgbClr val="FF3300"/>
                </a:solidFill>
                <a:effectLst>
                  <a:outerShdw blurRad="38100" dist="38100" dir="2700000" algn="tl">
                    <a:srgbClr val="000000"/>
                  </a:outerShdw>
                </a:effectLst>
                <a:latin typeface="Courier New" pitchFamily="49" charset="0"/>
              </a:rPr>
              <a:t>Grant succeeded.</a:t>
            </a:r>
            <a:r>
              <a:rPr lang="en-US" altLang="ru-RU" sz="1800">
                <a:solidFill>
                  <a:srgbClr val="000000"/>
                </a:solidFill>
                <a:latin typeface="Courier New" pitchFamily="49" charset="0"/>
              </a:rPr>
              <a:t> </a:t>
            </a:r>
          </a:p>
        </p:txBody>
      </p:sp>
    </p:spTree>
    <p:extLst>
      <p:ext uri="{BB962C8B-B14F-4D97-AF65-F5344CB8AC3E}">
        <p14:creationId xmlns:p14="http://schemas.microsoft.com/office/powerpoint/2010/main" val="41485960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P spid="2355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normAutofit fontScale="90000"/>
          </a:bodyPr>
          <a:lstStyle/>
          <a:p>
            <a:r>
              <a:rPr lang="en-US" altLang="ru-RU"/>
              <a:t>Changing Your Password</a:t>
            </a:r>
          </a:p>
        </p:txBody>
      </p:sp>
      <p:sp>
        <p:nvSpPr>
          <p:cNvPr id="25603" name="Rectangle 3"/>
          <p:cNvSpPr>
            <a:spLocks noGrp="1" noChangeArrowheads="1"/>
          </p:cNvSpPr>
          <p:nvPr>
            <p:ph type="body" idx="1"/>
          </p:nvPr>
        </p:nvSpPr>
        <p:spPr>
          <a:xfrm>
            <a:off x="858838" y="1124744"/>
            <a:ext cx="7385050" cy="1866900"/>
          </a:xfrm>
          <a:noFill/>
          <a:ln/>
        </p:spPr>
        <p:txBody>
          <a:bodyPr/>
          <a:lstStyle/>
          <a:p>
            <a:pPr lvl="1"/>
            <a:r>
              <a:rPr lang="en-US" altLang="ru-RU" dirty="0"/>
              <a:t>The DBA creates your user account and initializes your password.</a:t>
            </a:r>
          </a:p>
          <a:p>
            <a:pPr lvl="1"/>
            <a:r>
              <a:rPr lang="en-US" altLang="ru-RU" dirty="0"/>
              <a:t>You can change your password by using the ALTER USER statement.</a:t>
            </a:r>
          </a:p>
        </p:txBody>
      </p:sp>
      <p:sp>
        <p:nvSpPr>
          <p:cNvPr id="25604" name="Rectangle 4"/>
          <p:cNvSpPr>
            <a:spLocks noChangeArrowheads="1"/>
          </p:cNvSpPr>
          <p:nvPr/>
        </p:nvSpPr>
        <p:spPr bwMode="blackWhite">
          <a:xfrm>
            <a:off x="933450" y="3213894"/>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a:solidFill>
                  <a:srgbClr val="000000"/>
                </a:solidFill>
                <a:latin typeface="Courier New" pitchFamily="49" charset="0"/>
              </a:rPr>
              <a:t>SQL&gt; ALTER USER scott             			  </a:t>
            </a:r>
          </a:p>
          <a:p>
            <a:pPr>
              <a:lnSpc>
                <a:spcPct val="100000"/>
              </a:lnSpc>
            </a:pPr>
            <a:r>
              <a:rPr lang="en-US" altLang="ru-RU" sz="1800">
                <a:solidFill>
                  <a:srgbClr val="000000"/>
                </a:solidFill>
                <a:latin typeface="Courier New" pitchFamily="49" charset="0"/>
              </a:rPr>
              <a:t>  2	      IDENTIFIED BY lion;</a:t>
            </a:r>
          </a:p>
          <a:p>
            <a:pPr>
              <a:lnSpc>
                <a:spcPct val="100000"/>
              </a:lnSpc>
            </a:pPr>
            <a:r>
              <a:rPr lang="en-US" altLang="ru-RU" sz="1800">
                <a:solidFill>
                  <a:srgbClr val="FF3300"/>
                </a:solidFill>
                <a:effectLst>
                  <a:outerShdw blurRad="38100" dist="38100" dir="2700000" algn="tl">
                    <a:srgbClr val="000000"/>
                  </a:outerShdw>
                </a:effectLst>
                <a:latin typeface="Courier New" pitchFamily="49" charset="0"/>
              </a:rPr>
              <a:t>User altered.</a:t>
            </a:r>
          </a:p>
        </p:txBody>
      </p:sp>
    </p:spTree>
    <p:extLst>
      <p:ext uri="{BB962C8B-B14F-4D97-AF65-F5344CB8AC3E}">
        <p14:creationId xmlns:p14="http://schemas.microsoft.com/office/powerpoint/2010/main" val="24348225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blackWhite">
          <a:xfrm>
            <a:off x="1165225" y="620688"/>
            <a:ext cx="6842125" cy="4625975"/>
          </a:xfrm>
          <a:solidFill>
            <a:srgbClr val="FF9966"/>
          </a:solidFill>
          <a:ln w="25400" cap="flat">
            <a:solidFill>
              <a:srgbClr val="000000"/>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p>
            <a:pPr defTabSz="914400">
              <a:lnSpc>
                <a:spcPct val="100000"/>
              </a:lnSpc>
              <a:spcBef>
                <a:spcPct val="60000"/>
              </a:spcBef>
              <a:tabLst>
                <a:tab pos="2057400" algn="l"/>
                <a:tab pos="3028950" algn="l"/>
                <a:tab pos="3886200" algn="l"/>
                <a:tab pos="5314950" algn="l"/>
                <a:tab pos="6800850" algn="l"/>
              </a:tabLst>
            </a:pPr>
            <a:r>
              <a:rPr lang="en-US" altLang="ru-RU" sz="2000" dirty="0">
                <a:solidFill>
                  <a:srgbClr val="000000"/>
                </a:solidFill>
                <a:effectLst/>
              </a:rPr>
              <a:t>Object 		</a:t>
            </a:r>
            <a:br>
              <a:rPr lang="en-US" altLang="ru-RU" sz="2000" dirty="0">
                <a:solidFill>
                  <a:srgbClr val="000000"/>
                </a:solidFill>
                <a:effectLst/>
              </a:rPr>
            </a:br>
            <a:r>
              <a:rPr lang="en-US" altLang="ru-RU" sz="2000" dirty="0">
                <a:solidFill>
                  <a:srgbClr val="000000"/>
                </a:solidFill>
                <a:effectLst/>
              </a:rPr>
              <a:t>Privilege 	Table	View	Sequence	Procedure</a:t>
            </a:r>
          </a:p>
          <a:p>
            <a:pPr defTabSz="914400">
              <a:lnSpc>
                <a:spcPct val="100000"/>
              </a:lnSpc>
              <a:spcBef>
                <a:spcPct val="60000"/>
              </a:spcBef>
              <a:tabLst>
                <a:tab pos="2057400" algn="l"/>
                <a:tab pos="3028950" algn="l"/>
                <a:tab pos="3886200" algn="l"/>
                <a:tab pos="5314950" algn="l"/>
                <a:tab pos="6800850" algn="l"/>
              </a:tabLst>
            </a:pPr>
            <a:r>
              <a:rPr lang="en-US" altLang="ru-RU" sz="2000" dirty="0">
                <a:solidFill>
                  <a:srgbClr val="000000"/>
                </a:solidFill>
                <a:effectLst/>
              </a:rPr>
              <a:t>ALTER	</a:t>
            </a:r>
            <a:r>
              <a:rPr lang="en-US" altLang="ru-RU" sz="2000" dirty="0" smtClean="0">
                <a:solidFill>
                  <a:srgbClr val="000000"/>
                </a:solidFill>
                <a:effectLst/>
              </a:rPr>
              <a:t>   </a:t>
            </a:r>
            <a:r>
              <a:rPr lang="en-US" altLang="ru-RU" sz="2000" b="1" dirty="0" smtClean="0">
                <a:solidFill>
                  <a:srgbClr val="000000"/>
                </a:solidFill>
                <a:effectLst/>
              </a:rPr>
              <a:t>+</a:t>
            </a:r>
          </a:p>
          <a:p>
            <a:pPr>
              <a:spcBef>
                <a:spcPct val="60000"/>
              </a:spcBef>
              <a:tabLst>
                <a:tab pos="2057400" algn="l"/>
                <a:tab pos="3028950" algn="l"/>
                <a:tab pos="3886200" algn="l"/>
                <a:tab pos="5314950" algn="l"/>
                <a:tab pos="6800850" algn="l"/>
              </a:tabLst>
            </a:pPr>
            <a:r>
              <a:rPr lang="en-US" altLang="ru-RU" sz="2000" dirty="0" smtClean="0">
                <a:solidFill>
                  <a:srgbClr val="000000"/>
                </a:solidFill>
                <a:effectLst/>
              </a:rPr>
              <a:t>DELETE	</a:t>
            </a:r>
            <a:r>
              <a:rPr lang="en-US" altLang="ru-RU" sz="2000" dirty="0">
                <a:solidFill>
                  <a:srgbClr val="000000"/>
                </a:solidFill>
              </a:rPr>
              <a:t>    </a:t>
            </a:r>
            <a:r>
              <a:rPr lang="en-US" altLang="ru-RU" sz="2000" b="1" dirty="0">
                <a:solidFill>
                  <a:srgbClr val="000000"/>
                </a:solidFill>
              </a:rPr>
              <a:t>+</a:t>
            </a:r>
            <a:r>
              <a:rPr lang="en-US" altLang="ru-RU" sz="2000" dirty="0" smtClean="0">
                <a:solidFill>
                  <a:srgbClr val="000000"/>
                </a:solidFill>
                <a:effectLst/>
                <a:latin typeface="Symbol" pitchFamily="18" charset="2"/>
              </a:rPr>
              <a:t>	</a:t>
            </a:r>
            <a:r>
              <a:rPr lang="ar-SA" altLang="ru-RU" sz="2000" dirty="0" smtClean="0">
                <a:solidFill>
                  <a:srgbClr val="000000"/>
                </a:solidFill>
                <a:effectLst/>
                <a:latin typeface="Symbol" pitchFamily="18" charset="2"/>
              </a:rPr>
              <a:t>   </a:t>
            </a:r>
            <a:r>
              <a:rPr lang="en-US" altLang="ru-RU" sz="2000" dirty="0" smtClean="0">
                <a:solidFill>
                  <a:srgbClr val="000000"/>
                </a:solidFill>
              </a:rPr>
              <a:t> </a:t>
            </a:r>
            <a:r>
              <a:rPr lang="en-US" altLang="ru-RU" sz="2000" b="1" dirty="0">
                <a:solidFill>
                  <a:srgbClr val="000000"/>
                </a:solidFill>
              </a:rPr>
              <a:t>+</a:t>
            </a:r>
            <a:endParaRPr lang="en-US" altLang="ru-RU" sz="2000" dirty="0" smtClean="0">
              <a:solidFill>
                <a:srgbClr val="000000"/>
              </a:solidFill>
              <a:effectLst/>
            </a:endParaRPr>
          </a:p>
          <a:p>
            <a:pPr>
              <a:spcBef>
                <a:spcPct val="60000"/>
              </a:spcBef>
              <a:tabLst>
                <a:tab pos="2057400" algn="l"/>
                <a:tab pos="3028950" algn="l"/>
                <a:tab pos="3886200" algn="l"/>
                <a:tab pos="5314950" algn="l"/>
                <a:tab pos="6800850" algn="l"/>
              </a:tabLst>
            </a:pPr>
            <a:r>
              <a:rPr lang="en-US" altLang="ru-RU" sz="2000" dirty="0" smtClean="0">
                <a:solidFill>
                  <a:srgbClr val="000000"/>
                </a:solidFill>
                <a:effectLst/>
              </a:rPr>
              <a:t>EXECUTE				</a:t>
            </a:r>
            <a:r>
              <a:rPr lang="en-US" altLang="ru-RU" sz="2000" dirty="0">
                <a:solidFill>
                  <a:srgbClr val="000000"/>
                </a:solidFill>
              </a:rPr>
              <a:t>       </a:t>
            </a:r>
            <a:r>
              <a:rPr lang="en-US" altLang="ru-RU" sz="2000" b="1" dirty="0">
                <a:solidFill>
                  <a:srgbClr val="000000"/>
                </a:solidFill>
              </a:rPr>
              <a:t>+</a:t>
            </a:r>
            <a:endParaRPr lang="en-US" altLang="ru-RU" sz="2000" dirty="0" smtClean="0">
              <a:solidFill>
                <a:srgbClr val="000000"/>
              </a:solidFill>
              <a:effectLst/>
            </a:endParaRPr>
          </a:p>
          <a:p>
            <a:pPr>
              <a:spcBef>
                <a:spcPct val="60000"/>
              </a:spcBef>
              <a:tabLst>
                <a:tab pos="2057400" algn="l"/>
                <a:tab pos="3028950" algn="l"/>
                <a:tab pos="3886200" algn="l"/>
                <a:tab pos="5314950" algn="l"/>
                <a:tab pos="6800850" algn="l"/>
              </a:tabLst>
            </a:pPr>
            <a:r>
              <a:rPr lang="en-US" altLang="ru-RU" sz="2000" dirty="0" smtClean="0">
                <a:solidFill>
                  <a:srgbClr val="000000"/>
                </a:solidFill>
                <a:effectLst/>
              </a:rPr>
              <a:t>INDEX</a:t>
            </a:r>
            <a:r>
              <a:rPr lang="en-US" altLang="ru-RU" sz="2000" dirty="0">
                <a:solidFill>
                  <a:srgbClr val="000000"/>
                </a:solidFill>
                <a:effectLst/>
              </a:rPr>
              <a:t>	    </a:t>
            </a:r>
            <a:r>
              <a:rPr lang="en-US" altLang="ru-RU" sz="2000" dirty="0">
                <a:solidFill>
                  <a:srgbClr val="000000"/>
                </a:solidFill>
              </a:rPr>
              <a:t> </a:t>
            </a:r>
            <a:r>
              <a:rPr lang="en-US" altLang="ru-RU" sz="2000" b="1" dirty="0">
                <a:solidFill>
                  <a:srgbClr val="000000"/>
                </a:solidFill>
              </a:rPr>
              <a:t>+</a:t>
            </a:r>
            <a:r>
              <a:rPr lang="en-US" altLang="ru-RU" sz="2000" dirty="0">
                <a:solidFill>
                  <a:srgbClr val="000000"/>
                </a:solidFill>
                <a:effectLst/>
                <a:latin typeface="Symbol" pitchFamily="18" charset="2"/>
              </a:rPr>
              <a:t>	</a:t>
            </a:r>
            <a:endParaRPr lang="en-US" altLang="ru-RU" sz="2000" dirty="0">
              <a:solidFill>
                <a:srgbClr val="000000"/>
              </a:solidFill>
              <a:effectLst/>
            </a:endParaRPr>
          </a:p>
          <a:p>
            <a:pPr>
              <a:spcBef>
                <a:spcPct val="60000"/>
              </a:spcBef>
              <a:tabLst>
                <a:tab pos="2057400" algn="l"/>
                <a:tab pos="3028950" algn="l"/>
                <a:tab pos="3886200" algn="l"/>
                <a:tab pos="5314950" algn="l"/>
                <a:tab pos="6800850" algn="l"/>
              </a:tabLst>
            </a:pPr>
            <a:r>
              <a:rPr lang="en-US" altLang="ru-RU" sz="2000" dirty="0">
                <a:solidFill>
                  <a:srgbClr val="000000"/>
                </a:solidFill>
                <a:effectLst/>
              </a:rPr>
              <a:t>INSERT	    </a:t>
            </a:r>
            <a:r>
              <a:rPr lang="en-US" altLang="ru-RU" sz="2000" dirty="0">
                <a:solidFill>
                  <a:srgbClr val="000000"/>
                </a:solidFill>
              </a:rPr>
              <a:t> </a:t>
            </a:r>
            <a:r>
              <a:rPr lang="en-US" altLang="ru-RU" sz="2000" b="1" dirty="0">
                <a:solidFill>
                  <a:srgbClr val="000000"/>
                </a:solidFill>
              </a:rPr>
              <a:t>+</a:t>
            </a:r>
            <a:r>
              <a:rPr lang="en-US" altLang="ru-RU" sz="2000" dirty="0">
                <a:solidFill>
                  <a:srgbClr val="000000"/>
                </a:solidFill>
                <a:effectLst/>
                <a:latin typeface="Symbol" pitchFamily="18" charset="2"/>
              </a:rPr>
              <a:t>	</a:t>
            </a:r>
            <a:r>
              <a:rPr lang="ar-SA" altLang="ru-RU" sz="2000" dirty="0">
                <a:solidFill>
                  <a:srgbClr val="000000"/>
                </a:solidFill>
                <a:effectLst/>
                <a:latin typeface="Symbol" pitchFamily="18" charset="2"/>
              </a:rPr>
              <a:t>    </a:t>
            </a:r>
            <a:r>
              <a:rPr lang="en-US" altLang="ru-RU" sz="2000" b="1" dirty="0" smtClean="0">
                <a:solidFill>
                  <a:srgbClr val="000000"/>
                </a:solidFill>
              </a:rPr>
              <a:t>+</a:t>
            </a:r>
            <a:endParaRPr lang="en-US" altLang="ru-RU" sz="2000" dirty="0">
              <a:solidFill>
                <a:srgbClr val="000000"/>
              </a:solidFill>
              <a:effectLst/>
            </a:endParaRPr>
          </a:p>
          <a:p>
            <a:pPr>
              <a:spcBef>
                <a:spcPct val="60000"/>
              </a:spcBef>
              <a:tabLst>
                <a:tab pos="2057400" algn="l"/>
                <a:tab pos="3028950" algn="l"/>
                <a:tab pos="3886200" algn="l"/>
                <a:tab pos="5314950" algn="l"/>
                <a:tab pos="6800850" algn="l"/>
              </a:tabLst>
            </a:pPr>
            <a:r>
              <a:rPr lang="en-US" altLang="ru-RU" sz="2000" dirty="0">
                <a:solidFill>
                  <a:srgbClr val="000000"/>
                </a:solidFill>
                <a:effectLst/>
              </a:rPr>
              <a:t>REFERENCES	    </a:t>
            </a:r>
            <a:r>
              <a:rPr lang="en-US" altLang="ru-RU" sz="2000" dirty="0">
                <a:solidFill>
                  <a:srgbClr val="000000"/>
                </a:solidFill>
              </a:rPr>
              <a:t> </a:t>
            </a:r>
            <a:r>
              <a:rPr lang="en-US" altLang="ru-RU" sz="2000" b="1" dirty="0">
                <a:solidFill>
                  <a:srgbClr val="000000"/>
                </a:solidFill>
              </a:rPr>
              <a:t>+</a:t>
            </a:r>
            <a:r>
              <a:rPr lang="en-US" altLang="ru-RU" sz="2000" dirty="0">
                <a:solidFill>
                  <a:srgbClr val="000000"/>
                </a:solidFill>
                <a:effectLst/>
                <a:latin typeface="Symbol" pitchFamily="18" charset="2"/>
              </a:rPr>
              <a:t>	</a:t>
            </a:r>
            <a:endParaRPr lang="en-US" altLang="ru-RU" sz="2000" dirty="0">
              <a:solidFill>
                <a:srgbClr val="000000"/>
              </a:solidFill>
              <a:effectLst/>
            </a:endParaRPr>
          </a:p>
          <a:p>
            <a:pPr>
              <a:spcBef>
                <a:spcPct val="60000"/>
              </a:spcBef>
              <a:tabLst>
                <a:tab pos="2057400" algn="l"/>
                <a:tab pos="3028950" algn="l"/>
                <a:tab pos="3886200" algn="l"/>
                <a:tab pos="5314950" algn="l"/>
                <a:tab pos="6800850" algn="l"/>
              </a:tabLst>
            </a:pPr>
            <a:r>
              <a:rPr lang="en-US" altLang="ru-RU" sz="2000" dirty="0">
                <a:solidFill>
                  <a:srgbClr val="000000"/>
                </a:solidFill>
                <a:effectLst/>
              </a:rPr>
              <a:t>SELECT 	    </a:t>
            </a:r>
            <a:r>
              <a:rPr lang="en-US" altLang="ru-RU" sz="2000" dirty="0">
                <a:solidFill>
                  <a:srgbClr val="000000"/>
                </a:solidFill>
              </a:rPr>
              <a:t> </a:t>
            </a:r>
            <a:r>
              <a:rPr lang="en-US" altLang="ru-RU" sz="2000" b="1" dirty="0">
                <a:solidFill>
                  <a:srgbClr val="000000"/>
                </a:solidFill>
              </a:rPr>
              <a:t>+</a:t>
            </a:r>
            <a:r>
              <a:rPr lang="en-US" altLang="ru-RU" sz="2000" dirty="0">
                <a:solidFill>
                  <a:srgbClr val="000000"/>
                </a:solidFill>
                <a:effectLst/>
                <a:latin typeface="Symbol" pitchFamily="18" charset="2"/>
              </a:rPr>
              <a:t>	</a:t>
            </a:r>
            <a:r>
              <a:rPr lang="ar-SA" altLang="ru-RU" sz="2000" dirty="0">
                <a:solidFill>
                  <a:srgbClr val="000000"/>
                </a:solidFill>
                <a:effectLst/>
                <a:latin typeface="Symbol" pitchFamily="18" charset="2"/>
              </a:rPr>
              <a:t>   </a:t>
            </a:r>
            <a:r>
              <a:rPr lang="en-US" altLang="ru-RU" sz="2000" dirty="0" smtClean="0">
                <a:solidFill>
                  <a:srgbClr val="000000"/>
                </a:solidFill>
              </a:rPr>
              <a:t> </a:t>
            </a:r>
            <a:r>
              <a:rPr lang="en-US" altLang="ru-RU" sz="2000" b="1" dirty="0">
                <a:solidFill>
                  <a:srgbClr val="000000"/>
                </a:solidFill>
              </a:rPr>
              <a:t>+</a:t>
            </a:r>
            <a:r>
              <a:rPr lang="en-US" altLang="ru-RU" sz="2000" dirty="0">
                <a:solidFill>
                  <a:srgbClr val="000000"/>
                </a:solidFill>
                <a:effectLst/>
                <a:latin typeface="Symbol" pitchFamily="18" charset="2"/>
              </a:rPr>
              <a:t>	</a:t>
            </a:r>
            <a:r>
              <a:rPr lang="ar-SA" altLang="ru-RU" sz="2000" dirty="0">
                <a:solidFill>
                  <a:srgbClr val="000000"/>
                </a:solidFill>
                <a:effectLst/>
                <a:latin typeface="Symbol" pitchFamily="18" charset="2"/>
              </a:rPr>
              <a:t>    </a:t>
            </a:r>
            <a:r>
              <a:rPr lang="ar-SA" altLang="ru-RU" sz="2000" dirty="0" smtClean="0">
                <a:solidFill>
                  <a:srgbClr val="000000"/>
                </a:solidFill>
                <a:effectLst/>
                <a:latin typeface="Symbol" pitchFamily="18" charset="2"/>
              </a:rPr>
              <a:t>  </a:t>
            </a:r>
            <a:r>
              <a:rPr lang="en-US" altLang="ru-RU" sz="2000" dirty="0">
                <a:solidFill>
                  <a:srgbClr val="000000"/>
                </a:solidFill>
              </a:rPr>
              <a:t> </a:t>
            </a:r>
            <a:r>
              <a:rPr lang="en-US" altLang="ru-RU" sz="2000" b="1" dirty="0">
                <a:solidFill>
                  <a:srgbClr val="000000"/>
                </a:solidFill>
              </a:rPr>
              <a:t>+</a:t>
            </a:r>
            <a:endParaRPr lang="en-US" altLang="ru-RU" sz="2000" dirty="0">
              <a:solidFill>
                <a:srgbClr val="000000"/>
              </a:solidFill>
              <a:effectLst/>
            </a:endParaRPr>
          </a:p>
          <a:p>
            <a:pPr>
              <a:spcBef>
                <a:spcPct val="60000"/>
              </a:spcBef>
              <a:tabLst>
                <a:tab pos="2057400" algn="l"/>
                <a:tab pos="3028950" algn="l"/>
                <a:tab pos="3886200" algn="l"/>
                <a:tab pos="5314950" algn="l"/>
                <a:tab pos="6800850" algn="l"/>
              </a:tabLst>
            </a:pPr>
            <a:r>
              <a:rPr lang="en-US" altLang="ru-RU" sz="2000" dirty="0">
                <a:solidFill>
                  <a:srgbClr val="000000"/>
                </a:solidFill>
                <a:effectLst/>
              </a:rPr>
              <a:t>UPDATE	    </a:t>
            </a:r>
            <a:r>
              <a:rPr lang="en-US" altLang="ru-RU" sz="2000" dirty="0">
                <a:solidFill>
                  <a:srgbClr val="000000"/>
                </a:solidFill>
              </a:rPr>
              <a:t> </a:t>
            </a:r>
            <a:r>
              <a:rPr lang="en-US" altLang="ru-RU" sz="2000" b="1" dirty="0" smtClean="0">
                <a:solidFill>
                  <a:srgbClr val="000000"/>
                </a:solidFill>
              </a:rPr>
              <a:t>+</a:t>
            </a:r>
            <a:r>
              <a:rPr lang="en-US" altLang="ru-RU" sz="2000" dirty="0" smtClean="0">
                <a:solidFill>
                  <a:srgbClr val="000000"/>
                </a:solidFill>
                <a:effectLst/>
                <a:latin typeface="Symbol" pitchFamily="18" charset="2"/>
              </a:rPr>
              <a:t>	</a:t>
            </a:r>
            <a:r>
              <a:rPr lang="ar-SA" altLang="ru-RU" sz="2000" dirty="0" smtClean="0">
                <a:solidFill>
                  <a:srgbClr val="000000"/>
                </a:solidFill>
                <a:effectLst/>
                <a:latin typeface="Symbol" pitchFamily="18" charset="2"/>
              </a:rPr>
              <a:t>    </a:t>
            </a:r>
            <a:r>
              <a:rPr lang="en-US" altLang="ru-RU" sz="2000" b="1" dirty="0" smtClean="0">
                <a:solidFill>
                  <a:srgbClr val="000000"/>
                </a:solidFill>
              </a:rPr>
              <a:t>+</a:t>
            </a:r>
            <a:endParaRPr lang="en-US" altLang="ru-RU" sz="2000" dirty="0">
              <a:solidFill>
                <a:srgbClr val="000000"/>
              </a:solidFill>
              <a:effectLst/>
              <a:latin typeface="Symbol" pitchFamily="18" charset="2"/>
            </a:endParaRPr>
          </a:p>
        </p:txBody>
      </p:sp>
      <p:sp>
        <p:nvSpPr>
          <p:cNvPr id="27651" name="Rectangle 3"/>
          <p:cNvSpPr>
            <a:spLocks noGrp="1" noChangeArrowheads="1"/>
          </p:cNvSpPr>
          <p:nvPr>
            <p:ph type="title"/>
          </p:nvPr>
        </p:nvSpPr>
        <p:spPr>
          <a:noFill/>
          <a:ln/>
        </p:spPr>
        <p:txBody>
          <a:bodyPr/>
          <a:lstStyle/>
          <a:p>
            <a:r>
              <a:rPr lang="en-US" altLang="ru-RU" dirty="0"/>
              <a:t>Object Privileges</a:t>
            </a:r>
          </a:p>
        </p:txBody>
      </p:sp>
      <p:sp>
        <p:nvSpPr>
          <p:cNvPr id="27652" name="Line 4"/>
          <p:cNvSpPr>
            <a:spLocks noChangeShapeType="1"/>
          </p:cNvSpPr>
          <p:nvPr/>
        </p:nvSpPr>
        <p:spPr bwMode="auto">
          <a:xfrm>
            <a:off x="3138488" y="689620"/>
            <a:ext cx="0" cy="464820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53" name="Line 5"/>
          <p:cNvSpPr>
            <a:spLocks noChangeShapeType="1"/>
          </p:cNvSpPr>
          <p:nvPr/>
        </p:nvSpPr>
        <p:spPr bwMode="auto">
          <a:xfrm>
            <a:off x="4129088" y="670570"/>
            <a:ext cx="0" cy="46482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54" name="Line 6"/>
          <p:cNvSpPr>
            <a:spLocks noChangeShapeType="1"/>
          </p:cNvSpPr>
          <p:nvPr/>
        </p:nvSpPr>
        <p:spPr bwMode="auto">
          <a:xfrm>
            <a:off x="5073650" y="670570"/>
            <a:ext cx="0" cy="4667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55" name="Line 7"/>
          <p:cNvSpPr>
            <a:spLocks noChangeShapeType="1"/>
          </p:cNvSpPr>
          <p:nvPr/>
        </p:nvSpPr>
        <p:spPr bwMode="auto">
          <a:xfrm>
            <a:off x="6456363" y="689620"/>
            <a:ext cx="0" cy="46291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nvGrpSpPr>
          <p:cNvPr id="27664" name="Group 16"/>
          <p:cNvGrpSpPr>
            <a:grpSpLocks/>
          </p:cNvGrpSpPr>
          <p:nvPr/>
        </p:nvGrpSpPr>
        <p:grpSpPr bwMode="auto">
          <a:xfrm>
            <a:off x="1162050" y="1454795"/>
            <a:ext cx="6858000" cy="3365500"/>
            <a:chOff x="732" y="1370"/>
            <a:chExt cx="4320" cy="2120"/>
          </a:xfrm>
        </p:grpSpPr>
        <p:sp>
          <p:nvSpPr>
            <p:cNvPr id="27656" name="Line 8"/>
            <p:cNvSpPr>
              <a:spLocks noChangeShapeType="1"/>
            </p:cNvSpPr>
            <p:nvPr/>
          </p:nvSpPr>
          <p:spPr bwMode="auto">
            <a:xfrm>
              <a:off x="732" y="1370"/>
              <a:ext cx="432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57" name="Line 9"/>
            <p:cNvSpPr>
              <a:spLocks noChangeShapeType="1"/>
            </p:cNvSpPr>
            <p:nvPr/>
          </p:nvSpPr>
          <p:spPr bwMode="auto">
            <a:xfrm>
              <a:off x="732" y="165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58" name="Line 10"/>
            <p:cNvSpPr>
              <a:spLocks noChangeShapeType="1"/>
            </p:cNvSpPr>
            <p:nvPr/>
          </p:nvSpPr>
          <p:spPr bwMode="auto">
            <a:xfrm>
              <a:off x="732" y="1952"/>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59" name="Line 11"/>
            <p:cNvSpPr>
              <a:spLocks noChangeShapeType="1"/>
            </p:cNvSpPr>
            <p:nvPr/>
          </p:nvSpPr>
          <p:spPr bwMode="auto">
            <a:xfrm>
              <a:off x="732" y="2577"/>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60" name="Line 12"/>
            <p:cNvSpPr>
              <a:spLocks noChangeShapeType="1"/>
            </p:cNvSpPr>
            <p:nvPr/>
          </p:nvSpPr>
          <p:spPr bwMode="auto">
            <a:xfrm>
              <a:off x="732" y="2278"/>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61" name="Line 13"/>
            <p:cNvSpPr>
              <a:spLocks noChangeShapeType="1"/>
            </p:cNvSpPr>
            <p:nvPr/>
          </p:nvSpPr>
          <p:spPr bwMode="auto">
            <a:xfrm>
              <a:off x="732" y="318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62" name="Line 14"/>
            <p:cNvSpPr>
              <a:spLocks noChangeShapeType="1"/>
            </p:cNvSpPr>
            <p:nvPr/>
          </p:nvSpPr>
          <p:spPr bwMode="auto">
            <a:xfrm>
              <a:off x="732" y="2885"/>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7663" name="Line 15"/>
            <p:cNvSpPr>
              <a:spLocks noChangeShapeType="1"/>
            </p:cNvSpPr>
            <p:nvPr/>
          </p:nvSpPr>
          <p:spPr bwMode="auto">
            <a:xfrm>
              <a:off x="732" y="3490"/>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extLst>
      <p:ext uri="{BB962C8B-B14F-4D97-AF65-F5344CB8AC3E}">
        <p14:creationId xmlns:p14="http://schemas.microsoft.com/office/powerpoint/2010/main" val="119217709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ltLang="ru-RU"/>
              <a:t>Object Privileges</a:t>
            </a:r>
          </a:p>
        </p:txBody>
      </p:sp>
      <p:sp>
        <p:nvSpPr>
          <p:cNvPr id="29699" name="Rectangle 3"/>
          <p:cNvSpPr>
            <a:spLocks noGrp="1" noChangeArrowheads="1"/>
          </p:cNvSpPr>
          <p:nvPr>
            <p:ph type="body" idx="1"/>
          </p:nvPr>
        </p:nvSpPr>
        <p:spPr>
          <a:xfrm>
            <a:off x="806450" y="1268760"/>
            <a:ext cx="7842250" cy="1724025"/>
          </a:xfrm>
          <a:noFill/>
          <a:ln/>
        </p:spPr>
        <p:txBody>
          <a:bodyPr/>
          <a:lstStyle/>
          <a:p>
            <a:pPr lvl="1">
              <a:lnSpc>
                <a:spcPct val="85000"/>
              </a:lnSpc>
            </a:pPr>
            <a:r>
              <a:rPr lang="en-US" altLang="ru-RU" sz="2600" dirty="0"/>
              <a:t>Object privileges vary from object to object.</a:t>
            </a:r>
          </a:p>
          <a:p>
            <a:pPr lvl="1">
              <a:lnSpc>
                <a:spcPct val="85000"/>
              </a:lnSpc>
            </a:pPr>
            <a:r>
              <a:rPr lang="en-US" altLang="ru-RU" sz="2600" dirty="0"/>
              <a:t>An owner has all the privileges on the object.</a:t>
            </a:r>
          </a:p>
          <a:p>
            <a:pPr lvl="1">
              <a:lnSpc>
                <a:spcPct val="85000"/>
              </a:lnSpc>
            </a:pPr>
            <a:r>
              <a:rPr lang="en-US" altLang="ru-RU" sz="2600" dirty="0"/>
              <a:t>An owner can give specific privileges on that owner</a:t>
            </a:r>
            <a:r>
              <a:rPr lang="en-US" altLang="ru-RU" sz="2600" dirty="0">
                <a:latin typeface="Times New Roman"/>
              </a:rPr>
              <a:t>’</a:t>
            </a:r>
            <a:r>
              <a:rPr lang="en-US" altLang="ru-RU" sz="2600" dirty="0"/>
              <a:t>s object.</a:t>
            </a:r>
          </a:p>
        </p:txBody>
      </p:sp>
      <p:sp>
        <p:nvSpPr>
          <p:cNvPr id="29700" name="Rectangle 4"/>
          <p:cNvSpPr>
            <a:spLocks noChangeArrowheads="1"/>
          </p:cNvSpPr>
          <p:nvPr/>
        </p:nvSpPr>
        <p:spPr bwMode="blackWhite">
          <a:xfrm>
            <a:off x="923925" y="3559522"/>
            <a:ext cx="7489825" cy="1190625"/>
          </a:xfrm>
          <a:prstGeom prst="rect">
            <a:avLst/>
          </a:prstGeom>
          <a:solidFill>
            <a:srgbClr val="FFFFCC"/>
          </a:solidFill>
          <a:ln w="25400">
            <a:solidFill>
              <a:srgbClr val="000000"/>
            </a:solidFill>
            <a:miter lim="800000"/>
            <a:headEnd/>
            <a:tailEnd/>
          </a:ln>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solidFill>
                  <a:srgbClr val="000000"/>
                </a:solidFill>
                <a:latin typeface="Courier New" pitchFamily="49" charset="0"/>
              </a:rPr>
              <a:t> GRANT	</a:t>
            </a:r>
            <a:r>
              <a:rPr lang="en-US" altLang="ru-RU" sz="1800" i="1" dirty="0" err="1">
                <a:solidFill>
                  <a:srgbClr val="000000"/>
                </a:solidFill>
                <a:latin typeface="Courier New" pitchFamily="49" charset="0"/>
              </a:rPr>
              <a:t>object_priv</a:t>
            </a:r>
            <a:r>
              <a:rPr lang="en-US" altLang="ru-RU" sz="1800" dirty="0">
                <a:solidFill>
                  <a:srgbClr val="000000"/>
                </a:solidFill>
                <a:latin typeface="Courier New" pitchFamily="49" charset="0"/>
              </a:rPr>
              <a:t> [(</a:t>
            </a:r>
            <a:r>
              <a:rPr lang="en-US" altLang="ru-RU" sz="1800" i="1" dirty="0">
                <a:solidFill>
                  <a:srgbClr val="000000"/>
                </a:solidFill>
                <a:latin typeface="Courier New" pitchFamily="49" charset="0"/>
              </a:rPr>
              <a:t>columns</a:t>
            </a:r>
            <a:r>
              <a:rPr lang="en-US" altLang="ru-RU" sz="1800" dirty="0">
                <a:solidFill>
                  <a:srgbClr val="000000"/>
                </a:solidFill>
                <a:latin typeface="Courier New" pitchFamily="49" charset="0"/>
              </a:rPr>
              <a:t>)]</a:t>
            </a:r>
          </a:p>
          <a:p>
            <a:pPr>
              <a:lnSpc>
                <a:spcPct val="100000"/>
              </a:lnSpc>
            </a:pPr>
            <a:r>
              <a:rPr lang="en-US" altLang="ru-RU" sz="1800" dirty="0">
                <a:solidFill>
                  <a:srgbClr val="000000"/>
                </a:solidFill>
                <a:latin typeface="Courier New" pitchFamily="49" charset="0"/>
              </a:rPr>
              <a:t> ON		</a:t>
            </a:r>
            <a:r>
              <a:rPr lang="en-US" altLang="ru-RU" sz="1800" i="1" dirty="0">
                <a:solidFill>
                  <a:srgbClr val="000000"/>
                </a:solidFill>
                <a:latin typeface="Courier New" pitchFamily="49" charset="0"/>
              </a:rPr>
              <a:t>object</a:t>
            </a:r>
            <a:endParaRPr lang="en-US" altLang="ru-RU" sz="1800" dirty="0">
              <a:solidFill>
                <a:srgbClr val="000000"/>
              </a:solidFill>
              <a:latin typeface="Courier New" pitchFamily="49" charset="0"/>
            </a:endParaRPr>
          </a:p>
          <a:p>
            <a:pPr>
              <a:lnSpc>
                <a:spcPct val="100000"/>
              </a:lnSpc>
            </a:pPr>
            <a:r>
              <a:rPr lang="en-US" altLang="ru-RU" sz="1800" dirty="0">
                <a:solidFill>
                  <a:srgbClr val="000000"/>
                </a:solidFill>
                <a:latin typeface="Courier New" pitchFamily="49" charset="0"/>
              </a:rPr>
              <a:t> TO		{</a:t>
            </a:r>
            <a:r>
              <a:rPr lang="en-US" altLang="ru-RU" sz="1800" i="1" dirty="0" err="1">
                <a:solidFill>
                  <a:srgbClr val="000000"/>
                </a:solidFill>
                <a:latin typeface="Courier New" pitchFamily="49" charset="0"/>
              </a:rPr>
              <a:t>user</a:t>
            </a:r>
            <a:r>
              <a:rPr lang="en-US" altLang="ru-RU" sz="1800" dirty="0" err="1">
                <a:solidFill>
                  <a:srgbClr val="000000"/>
                </a:solidFill>
                <a:latin typeface="Courier New" pitchFamily="49" charset="0"/>
              </a:rPr>
              <a:t>|</a:t>
            </a:r>
            <a:r>
              <a:rPr lang="en-US" altLang="ru-RU" sz="1800" i="1" dirty="0" err="1">
                <a:solidFill>
                  <a:srgbClr val="000000"/>
                </a:solidFill>
                <a:latin typeface="Courier New" pitchFamily="49" charset="0"/>
              </a:rPr>
              <a:t>role</a:t>
            </a:r>
            <a:r>
              <a:rPr lang="en-US" altLang="ru-RU" sz="1800" dirty="0" err="1">
                <a:solidFill>
                  <a:srgbClr val="000000"/>
                </a:solidFill>
                <a:latin typeface="Courier New" pitchFamily="49" charset="0"/>
              </a:rPr>
              <a:t>|PUBLIC</a:t>
            </a:r>
            <a:r>
              <a:rPr lang="en-US" altLang="ru-RU" sz="1800" dirty="0">
                <a:solidFill>
                  <a:srgbClr val="000000"/>
                </a:solidFill>
                <a:latin typeface="Courier New" pitchFamily="49" charset="0"/>
              </a:rPr>
              <a:t>}</a:t>
            </a:r>
          </a:p>
          <a:p>
            <a:pPr>
              <a:lnSpc>
                <a:spcPct val="100000"/>
              </a:lnSpc>
            </a:pPr>
            <a:r>
              <a:rPr lang="en-US" altLang="ru-RU" sz="1800" dirty="0">
                <a:solidFill>
                  <a:srgbClr val="000000"/>
                </a:solidFill>
                <a:latin typeface="Courier New" pitchFamily="49" charset="0"/>
              </a:rPr>
              <a:t> [WITH GRANT OPTION];</a:t>
            </a:r>
          </a:p>
        </p:txBody>
      </p:sp>
    </p:spTree>
    <p:extLst>
      <p:ext uri="{BB962C8B-B14F-4D97-AF65-F5344CB8AC3E}">
        <p14:creationId xmlns:p14="http://schemas.microsoft.com/office/powerpoint/2010/main" val="78913885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normAutofit/>
          </a:bodyPr>
          <a:lstStyle/>
          <a:p>
            <a:r>
              <a:rPr lang="en-US" altLang="ru-RU" sz="4800" dirty="0"/>
              <a:t>Granting Object Privileges</a:t>
            </a:r>
          </a:p>
        </p:txBody>
      </p:sp>
      <p:sp>
        <p:nvSpPr>
          <p:cNvPr id="31747" name="Rectangle 3"/>
          <p:cNvSpPr>
            <a:spLocks noChangeArrowheads="1"/>
          </p:cNvSpPr>
          <p:nvPr/>
        </p:nvSpPr>
        <p:spPr bwMode="blackWhite">
          <a:xfrm>
            <a:off x="922338" y="1166664"/>
            <a:ext cx="7491412" cy="1190625"/>
          </a:xfrm>
          <a:prstGeom prst="rect">
            <a:avLst/>
          </a:prstGeom>
          <a:solidFill>
            <a:srgbClr val="FFFFCC"/>
          </a:solidFill>
          <a:ln w="25400">
            <a:solidFill>
              <a:srgbClr val="000000"/>
            </a:solidFill>
            <a:miter lim="800000"/>
            <a:headEnd/>
            <a:tailEnd/>
          </a:ln>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solidFill>
                  <a:srgbClr val="000000"/>
                </a:solidFill>
                <a:latin typeface="Courier New" pitchFamily="49" charset="0"/>
              </a:rPr>
              <a:t>SQL&gt; GRANT	select</a:t>
            </a:r>
          </a:p>
          <a:p>
            <a:pPr>
              <a:lnSpc>
                <a:spcPct val="100000"/>
              </a:lnSpc>
            </a:pPr>
            <a:r>
              <a:rPr lang="en-US" altLang="ru-RU" sz="1800" dirty="0">
                <a:solidFill>
                  <a:srgbClr val="000000"/>
                </a:solidFill>
                <a:latin typeface="Courier New" pitchFamily="49" charset="0"/>
              </a:rPr>
              <a:t>  2  ON	</a:t>
            </a:r>
            <a:r>
              <a:rPr lang="en-US" altLang="ru-RU" sz="1800" dirty="0" err="1">
                <a:solidFill>
                  <a:srgbClr val="000000"/>
                </a:solidFill>
                <a:latin typeface="Courier New" pitchFamily="49" charset="0"/>
              </a:rPr>
              <a:t>emp</a:t>
            </a:r>
            <a:endParaRPr lang="en-US" altLang="ru-RU" sz="1800" dirty="0">
              <a:solidFill>
                <a:srgbClr val="000000"/>
              </a:solidFill>
              <a:latin typeface="Courier New" pitchFamily="49" charset="0"/>
            </a:endParaRPr>
          </a:p>
          <a:p>
            <a:pPr>
              <a:lnSpc>
                <a:spcPct val="100000"/>
              </a:lnSpc>
            </a:pPr>
            <a:r>
              <a:rPr lang="en-US" altLang="ru-RU" sz="1800" dirty="0">
                <a:solidFill>
                  <a:srgbClr val="000000"/>
                </a:solidFill>
                <a:latin typeface="Courier New" pitchFamily="49" charset="0"/>
              </a:rPr>
              <a:t>  3  TO	sue, rich;</a:t>
            </a:r>
          </a:p>
          <a:p>
            <a:pPr>
              <a:lnSpc>
                <a:spcPct val="100000"/>
              </a:lnSpc>
            </a:pPr>
            <a:r>
              <a:rPr lang="en-US" altLang="ru-RU" sz="1800" dirty="0">
                <a:solidFill>
                  <a:srgbClr val="FF3300"/>
                </a:solidFill>
                <a:effectLst>
                  <a:outerShdw blurRad="38100" dist="38100" dir="2700000" algn="tl">
                    <a:srgbClr val="000000"/>
                  </a:outerShdw>
                </a:effectLst>
                <a:latin typeface="Courier New" pitchFamily="49" charset="0"/>
              </a:rPr>
              <a:t>Grant succeeded.</a:t>
            </a:r>
          </a:p>
        </p:txBody>
      </p:sp>
      <p:sp>
        <p:nvSpPr>
          <p:cNvPr id="31748" name="Rectangle 4"/>
          <p:cNvSpPr>
            <a:spLocks noChangeArrowheads="1"/>
          </p:cNvSpPr>
          <p:nvPr/>
        </p:nvSpPr>
        <p:spPr bwMode="blackWhite">
          <a:xfrm>
            <a:off x="933450" y="3606651"/>
            <a:ext cx="7480300" cy="1190625"/>
          </a:xfrm>
          <a:prstGeom prst="rect">
            <a:avLst/>
          </a:prstGeom>
          <a:solidFill>
            <a:srgbClr val="FFFFCC"/>
          </a:solidFill>
          <a:ln w="25400">
            <a:solidFill>
              <a:srgbClr val="000000"/>
            </a:solidFill>
            <a:miter lim="800000"/>
            <a:headEnd/>
            <a:tailEnd/>
          </a:ln>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solidFill>
                  <a:srgbClr val="000000"/>
                </a:solidFill>
                <a:latin typeface="Courier New" pitchFamily="49" charset="0"/>
              </a:rPr>
              <a:t>SQL&gt; GRANT	update (</a:t>
            </a:r>
            <a:r>
              <a:rPr lang="en-US" altLang="ru-RU" sz="1800" dirty="0" err="1">
                <a:solidFill>
                  <a:srgbClr val="000000"/>
                </a:solidFill>
                <a:latin typeface="Courier New" pitchFamily="49" charset="0"/>
              </a:rPr>
              <a:t>dname</a:t>
            </a:r>
            <a:r>
              <a:rPr lang="en-US" altLang="ru-RU" sz="1800" dirty="0">
                <a:solidFill>
                  <a:srgbClr val="000000"/>
                </a:solidFill>
                <a:latin typeface="Courier New" pitchFamily="49" charset="0"/>
              </a:rPr>
              <a:t>, </a:t>
            </a:r>
            <a:r>
              <a:rPr lang="en-US" altLang="ru-RU" sz="1800" dirty="0" err="1">
                <a:solidFill>
                  <a:srgbClr val="000000"/>
                </a:solidFill>
                <a:latin typeface="Courier New" pitchFamily="49" charset="0"/>
              </a:rPr>
              <a:t>loc</a:t>
            </a:r>
            <a:r>
              <a:rPr lang="en-US" altLang="ru-RU" sz="1800" dirty="0">
                <a:solidFill>
                  <a:srgbClr val="000000"/>
                </a:solidFill>
                <a:latin typeface="Courier New" pitchFamily="49" charset="0"/>
              </a:rPr>
              <a:t>)</a:t>
            </a:r>
          </a:p>
          <a:p>
            <a:pPr>
              <a:lnSpc>
                <a:spcPct val="100000"/>
              </a:lnSpc>
            </a:pPr>
            <a:r>
              <a:rPr lang="en-US" altLang="ru-RU" sz="1800" dirty="0">
                <a:solidFill>
                  <a:srgbClr val="000000"/>
                </a:solidFill>
                <a:latin typeface="Courier New" pitchFamily="49" charset="0"/>
              </a:rPr>
              <a:t>  2  ON	</a:t>
            </a:r>
            <a:r>
              <a:rPr lang="en-US" altLang="ru-RU" sz="1800" dirty="0" err="1">
                <a:solidFill>
                  <a:srgbClr val="000000"/>
                </a:solidFill>
                <a:latin typeface="Courier New" pitchFamily="49" charset="0"/>
              </a:rPr>
              <a:t>dept</a:t>
            </a:r>
            <a:endParaRPr lang="en-US" altLang="ru-RU" sz="1800" dirty="0">
              <a:solidFill>
                <a:srgbClr val="000000"/>
              </a:solidFill>
              <a:latin typeface="Courier New" pitchFamily="49" charset="0"/>
            </a:endParaRPr>
          </a:p>
          <a:p>
            <a:pPr>
              <a:lnSpc>
                <a:spcPct val="100000"/>
              </a:lnSpc>
            </a:pPr>
            <a:r>
              <a:rPr lang="en-US" altLang="ru-RU" sz="1800" dirty="0">
                <a:solidFill>
                  <a:srgbClr val="000000"/>
                </a:solidFill>
                <a:latin typeface="Courier New" pitchFamily="49" charset="0"/>
              </a:rPr>
              <a:t>  3  TO	</a:t>
            </a:r>
            <a:r>
              <a:rPr lang="en-US" altLang="ru-RU" sz="1800" dirty="0" err="1">
                <a:solidFill>
                  <a:srgbClr val="000000"/>
                </a:solidFill>
                <a:latin typeface="Courier New" pitchFamily="49" charset="0"/>
              </a:rPr>
              <a:t>scott</a:t>
            </a:r>
            <a:r>
              <a:rPr lang="en-US" altLang="ru-RU" sz="1800" dirty="0">
                <a:solidFill>
                  <a:srgbClr val="000000"/>
                </a:solidFill>
                <a:latin typeface="Courier New" pitchFamily="49" charset="0"/>
              </a:rPr>
              <a:t>, manager;</a:t>
            </a:r>
          </a:p>
          <a:p>
            <a:pPr>
              <a:lnSpc>
                <a:spcPct val="100000"/>
              </a:lnSpc>
            </a:pPr>
            <a:r>
              <a:rPr lang="en-US" altLang="ru-RU" sz="1800" dirty="0">
                <a:solidFill>
                  <a:srgbClr val="FF3300"/>
                </a:solidFill>
                <a:effectLst>
                  <a:outerShdw blurRad="38100" dist="38100" dir="2700000" algn="tl">
                    <a:srgbClr val="000000"/>
                  </a:outerShdw>
                </a:effectLst>
                <a:latin typeface="Courier New" pitchFamily="49" charset="0"/>
              </a:rPr>
              <a:t>Grant succeeded.</a:t>
            </a:r>
          </a:p>
        </p:txBody>
      </p:sp>
      <p:sp>
        <p:nvSpPr>
          <p:cNvPr id="31749" name="Rectangle 5"/>
          <p:cNvSpPr>
            <a:spLocks noGrp="1" noChangeArrowheads="1"/>
          </p:cNvSpPr>
          <p:nvPr>
            <p:ph type="body" idx="1"/>
          </p:nvPr>
        </p:nvSpPr>
        <p:spPr>
          <a:xfrm>
            <a:off x="962025" y="404664"/>
            <a:ext cx="7781925" cy="769937"/>
          </a:xfrm>
          <a:noFill/>
          <a:ln/>
        </p:spPr>
        <p:txBody>
          <a:bodyPr>
            <a:normAutofit/>
          </a:bodyPr>
          <a:lstStyle/>
          <a:p>
            <a:pPr lvl="1"/>
            <a:r>
              <a:rPr lang="en-US" altLang="ru-RU" sz="2400" dirty="0">
                <a:latin typeface="Arial" panose="020B0604020202020204" pitchFamily="34" charset="0"/>
                <a:cs typeface="Arial" panose="020B0604020202020204" pitchFamily="34" charset="0"/>
              </a:rPr>
              <a:t>Grant query privileges on the EMP table.</a:t>
            </a:r>
          </a:p>
        </p:txBody>
      </p:sp>
      <p:sp>
        <p:nvSpPr>
          <p:cNvPr id="31750" name="Rectangle 6"/>
          <p:cNvSpPr>
            <a:spLocks noChangeArrowheads="1"/>
          </p:cNvSpPr>
          <p:nvPr/>
        </p:nvSpPr>
        <p:spPr bwMode="auto">
          <a:xfrm>
            <a:off x="904875" y="2633514"/>
            <a:ext cx="778192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spcBef>
                <a:spcPct val="0"/>
              </a:spcBef>
              <a:tabLst>
                <a:tab pos="571500" algn="l"/>
              </a:tabLst>
              <a:defRPr sz="2400">
                <a:solidFill>
                  <a:schemeClr val="tx1"/>
                </a:solidFill>
                <a:latin typeface="Times New Roman" pitchFamily="18" charset="0"/>
                <a:cs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cs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cs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cs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cs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9pPr>
          </a:lstStyle>
          <a:p>
            <a:pPr lvl="1">
              <a:lnSpc>
                <a:spcPct val="95000"/>
              </a:lnSpc>
              <a:spcBef>
                <a:spcPct val="35000"/>
              </a:spcBef>
              <a:buClr>
                <a:srgbClr val="FFCC66"/>
              </a:buClr>
              <a:buSzPct val="100000"/>
              <a:buFontTx/>
              <a:buChar char="•"/>
            </a:pPr>
            <a:r>
              <a:rPr lang="en-US" altLang="ru-RU" dirty="0">
                <a:latin typeface="Arial" pitchFamily="34" charset="0"/>
              </a:rPr>
              <a:t>Grant privileges to update specific columns to users and roles. </a:t>
            </a:r>
          </a:p>
        </p:txBody>
      </p:sp>
    </p:spTree>
    <p:extLst>
      <p:ext uri="{BB962C8B-B14F-4D97-AF65-F5344CB8AC3E}">
        <p14:creationId xmlns:p14="http://schemas.microsoft.com/office/powerpoint/2010/main" val="235633467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dirty="0"/>
              <a:t>Using WITH GRANT OPTION and PUBLIC Keywords</a:t>
            </a:r>
            <a:endParaRPr lang="ru-RU" dirty="0"/>
          </a:p>
        </p:txBody>
      </p:sp>
      <p:sp>
        <p:nvSpPr>
          <p:cNvPr id="4" name="Rectangle 3"/>
          <p:cNvSpPr txBox="1">
            <a:spLocks noChangeArrowheads="1"/>
          </p:cNvSpPr>
          <p:nvPr/>
        </p:nvSpPr>
        <p:spPr>
          <a:xfrm>
            <a:off x="1108075" y="2412033"/>
            <a:ext cx="7385050" cy="904875"/>
          </a:xfrm>
          <a:prstGeom prst="rect">
            <a:avLst/>
          </a:prstGeom>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lvl="1"/>
            <a:r>
              <a:rPr lang="en-US" altLang="ru-RU" sz="2400" dirty="0" smtClean="0"/>
              <a:t>Allow all users on the system to query data from Alice</a:t>
            </a:r>
            <a:r>
              <a:rPr lang="en-US" altLang="ru-RU" sz="2400" dirty="0" smtClean="0">
                <a:latin typeface="Times New Roman"/>
              </a:rPr>
              <a:t>’</a:t>
            </a:r>
            <a:r>
              <a:rPr lang="en-US" altLang="ru-RU" sz="2400" dirty="0" smtClean="0"/>
              <a:t>s DEPT table.</a:t>
            </a:r>
            <a:endParaRPr lang="en-US" altLang="ru-RU" sz="2400" dirty="0"/>
          </a:p>
        </p:txBody>
      </p:sp>
      <p:sp>
        <p:nvSpPr>
          <p:cNvPr id="5" name="Rectangle 4"/>
          <p:cNvSpPr>
            <a:spLocks noChangeArrowheads="1"/>
          </p:cNvSpPr>
          <p:nvPr/>
        </p:nvSpPr>
        <p:spPr bwMode="blackWhite">
          <a:xfrm>
            <a:off x="933450" y="810245"/>
            <a:ext cx="7480300" cy="1465263"/>
          </a:xfrm>
          <a:prstGeom prst="rect">
            <a:avLst/>
          </a:prstGeom>
          <a:solidFill>
            <a:srgbClr val="FFFFCC"/>
          </a:solidFill>
          <a:ln w="25400">
            <a:solidFill>
              <a:srgbClr val="000000"/>
            </a:solidFill>
            <a:miter lim="800000"/>
            <a:headEnd/>
            <a:tailEnd/>
          </a:ln>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solidFill>
                  <a:srgbClr val="000000"/>
                </a:solidFill>
                <a:latin typeface="Courier New" pitchFamily="49" charset="0"/>
              </a:rPr>
              <a:t>SQL&gt; GRANT	select, insert</a:t>
            </a:r>
          </a:p>
          <a:p>
            <a:pPr>
              <a:lnSpc>
                <a:spcPct val="100000"/>
              </a:lnSpc>
            </a:pPr>
            <a:r>
              <a:rPr lang="en-US" altLang="ru-RU" sz="1800" dirty="0">
                <a:solidFill>
                  <a:srgbClr val="000000"/>
                </a:solidFill>
                <a:latin typeface="Courier New" pitchFamily="49" charset="0"/>
              </a:rPr>
              <a:t>  2  ON	</a:t>
            </a:r>
            <a:r>
              <a:rPr lang="en-US" altLang="ru-RU" sz="1800" dirty="0" err="1">
                <a:solidFill>
                  <a:srgbClr val="000000"/>
                </a:solidFill>
                <a:latin typeface="Courier New" pitchFamily="49" charset="0"/>
              </a:rPr>
              <a:t>dept</a:t>
            </a:r>
            <a:endParaRPr lang="en-US" altLang="ru-RU" sz="1800" dirty="0">
              <a:solidFill>
                <a:srgbClr val="000000"/>
              </a:solidFill>
              <a:latin typeface="Courier New" pitchFamily="49" charset="0"/>
            </a:endParaRPr>
          </a:p>
          <a:p>
            <a:pPr>
              <a:lnSpc>
                <a:spcPct val="100000"/>
              </a:lnSpc>
            </a:pPr>
            <a:r>
              <a:rPr lang="en-US" altLang="ru-RU" sz="1800" dirty="0">
                <a:solidFill>
                  <a:srgbClr val="000000"/>
                </a:solidFill>
                <a:latin typeface="Courier New" pitchFamily="49" charset="0"/>
              </a:rPr>
              <a:t>  3  TO	</a:t>
            </a:r>
            <a:r>
              <a:rPr lang="en-US" altLang="ru-RU" sz="1800" dirty="0" err="1">
                <a:solidFill>
                  <a:srgbClr val="000000"/>
                </a:solidFill>
                <a:latin typeface="Courier New" pitchFamily="49" charset="0"/>
              </a:rPr>
              <a:t>scott</a:t>
            </a:r>
            <a:endParaRPr lang="en-US" altLang="ru-RU" sz="1800" dirty="0">
              <a:solidFill>
                <a:srgbClr val="000000"/>
              </a:solidFill>
              <a:latin typeface="Courier New" pitchFamily="49" charset="0"/>
            </a:endParaRPr>
          </a:p>
          <a:p>
            <a:pPr>
              <a:lnSpc>
                <a:spcPct val="100000"/>
              </a:lnSpc>
            </a:pPr>
            <a:r>
              <a:rPr lang="en-US" altLang="ru-RU" sz="1800" dirty="0">
                <a:solidFill>
                  <a:srgbClr val="000000"/>
                </a:solidFill>
                <a:latin typeface="Courier New" pitchFamily="49" charset="0"/>
              </a:rPr>
              <a:t>  4  WITH GRANT OPTION;</a:t>
            </a:r>
          </a:p>
          <a:p>
            <a:pPr>
              <a:lnSpc>
                <a:spcPct val="100000"/>
              </a:lnSpc>
            </a:pPr>
            <a:r>
              <a:rPr lang="en-US" altLang="ru-RU" sz="1800" dirty="0">
                <a:solidFill>
                  <a:srgbClr val="FF3300"/>
                </a:solidFill>
                <a:effectLst>
                  <a:outerShdw blurRad="38100" dist="38100" dir="2700000" algn="tl">
                    <a:srgbClr val="000000"/>
                  </a:outerShdw>
                </a:effectLst>
                <a:latin typeface="Courier New" pitchFamily="49" charset="0"/>
              </a:rPr>
              <a:t>Grant succeeded.</a:t>
            </a:r>
          </a:p>
        </p:txBody>
      </p:sp>
      <p:sp>
        <p:nvSpPr>
          <p:cNvPr id="6" name="Rectangle 5"/>
          <p:cNvSpPr>
            <a:spLocks noChangeArrowheads="1"/>
          </p:cNvSpPr>
          <p:nvPr/>
        </p:nvSpPr>
        <p:spPr bwMode="blackWhite">
          <a:xfrm>
            <a:off x="933450" y="3318495"/>
            <a:ext cx="7480300" cy="1190625"/>
          </a:xfrm>
          <a:prstGeom prst="rect">
            <a:avLst/>
          </a:prstGeom>
          <a:solidFill>
            <a:srgbClr val="FFFFCC"/>
          </a:solidFill>
          <a:ln w="25400">
            <a:solidFill>
              <a:srgbClr val="000000"/>
            </a:solidFill>
            <a:miter lim="800000"/>
            <a:headEnd/>
            <a:tailEnd/>
          </a:ln>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a:solidFill>
                  <a:srgbClr val="000000"/>
                </a:solidFill>
                <a:latin typeface="Courier New" pitchFamily="49" charset="0"/>
              </a:rPr>
              <a:t>SQL&gt; GRANT	select</a:t>
            </a:r>
          </a:p>
          <a:p>
            <a:pPr>
              <a:lnSpc>
                <a:spcPct val="100000"/>
              </a:lnSpc>
            </a:pPr>
            <a:r>
              <a:rPr lang="en-US" altLang="ru-RU" sz="1800">
                <a:solidFill>
                  <a:srgbClr val="000000"/>
                </a:solidFill>
                <a:latin typeface="Courier New" pitchFamily="49" charset="0"/>
              </a:rPr>
              <a:t>  2  ON	alice.dept</a:t>
            </a:r>
          </a:p>
          <a:p>
            <a:pPr>
              <a:lnSpc>
                <a:spcPct val="100000"/>
              </a:lnSpc>
            </a:pPr>
            <a:r>
              <a:rPr lang="en-US" altLang="ru-RU" sz="1800">
                <a:solidFill>
                  <a:srgbClr val="000000"/>
                </a:solidFill>
                <a:latin typeface="Courier New" pitchFamily="49" charset="0"/>
              </a:rPr>
              <a:t>  3  TO	PUBLIC;</a:t>
            </a:r>
          </a:p>
          <a:p>
            <a:pPr>
              <a:lnSpc>
                <a:spcPct val="100000"/>
              </a:lnSpc>
            </a:pPr>
            <a:r>
              <a:rPr lang="en-US" altLang="ru-RU" sz="1800">
                <a:solidFill>
                  <a:srgbClr val="FF3300"/>
                </a:solidFill>
                <a:effectLst>
                  <a:outerShdw blurRad="38100" dist="38100" dir="2700000" algn="tl">
                    <a:srgbClr val="000000"/>
                  </a:outerShdw>
                </a:effectLst>
                <a:latin typeface="Courier New" pitchFamily="49" charset="0"/>
              </a:rPr>
              <a:t>Grant succeeded.</a:t>
            </a:r>
          </a:p>
        </p:txBody>
      </p:sp>
      <p:sp>
        <p:nvSpPr>
          <p:cNvPr id="7" name="Rectangle 6"/>
          <p:cNvSpPr>
            <a:spLocks noChangeArrowheads="1"/>
          </p:cNvSpPr>
          <p:nvPr/>
        </p:nvSpPr>
        <p:spPr bwMode="auto">
          <a:xfrm>
            <a:off x="1050925" y="332656"/>
            <a:ext cx="7385050" cy="4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cs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cs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cs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cs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cs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cs typeface="Times New Roman" pitchFamily="18" charset="0"/>
              </a:defRPr>
            </a:lvl9pPr>
          </a:lstStyle>
          <a:p>
            <a:pPr lvl="1">
              <a:lnSpc>
                <a:spcPct val="95000"/>
              </a:lnSpc>
              <a:spcBef>
                <a:spcPct val="35000"/>
              </a:spcBef>
              <a:buClr>
                <a:srgbClr val="FFCC66"/>
              </a:buClr>
              <a:buSzPct val="100000"/>
              <a:buFontTx/>
              <a:buChar char="•"/>
            </a:pPr>
            <a:r>
              <a:rPr lang="en-US" altLang="ru-RU" dirty="0">
                <a:latin typeface="Arial" pitchFamily="34" charset="0"/>
              </a:rPr>
              <a:t>Give a user authority to pass along the privileges.</a:t>
            </a:r>
          </a:p>
        </p:txBody>
      </p:sp>
    </p:spTree>
    <p:extLst>
      <p:ext uri="{BB962C8B-B14F-4D97-AF65-F5344CB8AC3E}">
        <p14:creationId xmlns:p14="http://schemas.microsoft.com/office/powerpoint/2010/main" val="2067273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normAutofit fontScale="90000"/>
          </a:bodyPr>
          <a:lstStyle/>
          <a:p>
            <a:r>
              <a:rPr lang="en-US" altLang="ru-RU"/>
              <a:t>How to Revoke Object Privileges</a:t>
            </a:r>
          </a:p>
        </p:txBody>
      </p:sp>
      <p:sp>
        <p:nvSpPr>
          <p:cNvPr id="37891" name="Rectangle 3"/>
          <p:cNvSpPr>
            <a:spLocks noGrp="1" noChangeArrowheads="1"/>
          </p:cNvSpPr>
          <p:nvPr>
            <p:ph type="body" idx="1"/>
          </p:nvPr>
        </p:nvSpPr>
        <p:spPr>
          <a:xfrm>
            <a:off x="898525" y="404664"/>
            <a:ext cx="7385050" cy="2679700"/>
          </a:xfrm>
          <a:noFill/>
          <a:ln/>
        </p:spPr>
        <p:txBody>
          <a:bodyPr/>
          <a:lstStyle/>
          <a:p>
            <a:pPr lvl="1"/>
            <a:r>
              <a:rPr lang="en-US" altLang="ru-RU"/>
              <a:t>You use the REVOKE statement to revoke privileges granted to other users.</a:t>
            </a:r>
          </a:p>
          <a:p>
            <a:pPr lvl="1"/>
            <a:r>
              <a:rPr lang="en-US" altLang="ru-RU"/>
              <a:t>Privileges granted to others through the WITH GRANT OPTION will also be revoked.</a:t>
            </a:r>
          </a:p>
        </p:txBody>
      </p:sp>
      <p:sp>
        <p:nvSpPr>
          <p:cNvPr id="37892" name="Rectangle 4"/>
          <p:cNvSpPr>
            <a:spLocks noChangeArrowheads="1"/>
          </p:cNvSpPr>
          <p:nvPr/>
        </p:nvSpPr>
        <p:spPr bwMode="blackWhite">
          <a:xfrm>
            <a:off x="933450" y="2924944"/>
            <a:ext cx="7480300" cy="1190625"/>
          </a:xfrm>
          <a:prstGeom prst="rect">
            <a:avLst/>
          </a:prstGeom>
          <a:solidFill>
            <a:srgbClr val="FFFFCC"/>
          </a:solidFill>
          <a:ln w="25400">
            <a:solidFill>
              <a:srgbClr val="000000"/>
            </a:solidFill>
            <a:miter lim="800000"/>
            <a:headEnd/>
            <a:tailEnd/>
          </a:ln>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solidFill>
                  <a:srgbClr val="000000"/>
                </a:solidFill>
                <a:latin typeface="Courier New" pitchFamily="49" charset="0"/>
              </a:rPr>
              <a:t>REVOKE {privilege [, privilege...]|ALL}</a:t>
            </a:r>
          </a:p>
          <a:p>
            <a:pPr>
              <a:lnSpc>
                <a:spcPct val="100000"/>
              </a:lnSpc>
            </a:pPr>
            <a:r>
              <a:rPr lang="en-US" altLang="ru-RU" sz="1800" dirty="0">
                <a:solidFill>
                  <a:srgbClr val="000000"/>
                </a:solidFill>
                <a:latin typeface="Courier New" pitchFamily="49" charset="0"/>
              </a:rPr>
              <a:t>ON	  object</a:t>
            </a:r>
          </a:p>
          <a:p>
            <a:pPr>
              <a:lnSpc>
                <a:spcPct val="100000"/>
              </a:lnSpc>
            </a:pPr>
            <a:r>
              <a:rPr lang="en-US" altLang="ru-RU" sz="1800" dirty="0">
                <a:solidFill>
                  <a:srgbClr val="000000"/>
                </a:solidFill>
                <a:latin typeface="Courier New" pitchFamily="49" charset="0"/>
              </a:rPr>
              <a:t>FROM   {user[, user...]|</a:t>
            </a:r>
            <a:r>
              <a:rPr lang="en-US" altLang="ru-RU" sz="1800" dirty="0" err="1">
                <a:solidFill>
                  <a:srgbClr val="000000"/>
                </a:solidFill>
                <a:latin typeface="Courier New" pitchFamily="49" charset="0"/>
              </a:rPr>
              <a:t>role|PUBLIC</a:t>
            </a:r>
            <a:r>
              <a:rPr lang="en-US" altLang="ru-RU" sz="1800" dirty="0">
                <a:solidFill>
                  <a:srgbClr val="000000"/>
                </a:solidFill>
                <a:latin typeface="Courier New" pitchFamily="49" charset="0"/>
              </a:rPr>
              <a:t>}</a:t>
            </a:r>
          </a:p>
          <a:p>
            <a:pPr>
              <a:lnSpc>
                <a:spcPct val="100000"/>
              </a:lnSpc>
            </a:pPr>
            <a:r>
              <a:rPr lang="en-US" altLang="ru-RU" sz="1800" dirty="0">
                <a:solidFill>
                  <a:srgbClr val="000000"/>
                </a:solidFill>
                <a:latin typeface="Courier New" pitchFamily="49" charset="0"/>
              </a:rPr>
              <a:t>[CASCADE CONSTRAINTS];</a:t>
            </a:r>
          </a:p>
        </p:txBody>
      </p:sp>
    </p:spTree>
    <p:extLst>
      <p:ext uri="{BB962C8B-B14F-4D97-AF65-F5344CB8AC3E}">
        <p14:creationId xmlns:p14="http://schemas.microsoft.com/office/powerpoint/2010/main" val="345628337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normAutofit fontScale="90000"/>
          </a:bodyPr>
          <a:lstStyle/>
          <a:p>
            <a:r>
              <a:rPr lang="en-US" altLang="ru-RU"/>
              <a:t>Revoking Object Privileges</a:t>
            </a:r>
          </a:p>
        </p:txBody>
      </p:sp>
      <p:sp>
        <p:nvSpPr>
          <p:cNvPr id="39939" name="Rectangle 3"/>
          <p:cNvSpPr>
            <a:spLocks noGrp="1" noChangeArrowheads="1"/>
          </p:cNvSpPr>
          <p:nvPr>
            <p:ph type="body" idx="1"/>
          </p:nvPr>
        </p:nvSpPr>
        <p:spPr>
          <a:xfrm>
            <a:off x="993775" y="1340768"/>
            <a:ext cx="7385050" cy="1311275"/>
          </a:xfrm>
          <a:noFill/>
          <a:ln/>
        </p:spPr>
        <p:txBody>
          <a:bodyPr/>
          <a:lstStyle/>
          <a:p>
            <a:r>
              <a:rPr lang="en-US" altLang="ru-RU"/>
              <a:t>As user Alice, revoke the SELECT and INSERT privileges given to user Scott on the DEPT table.</a:t>
            </a:r>
          </a:p>
        </p:txBody>
      </p:sp>
      <p:sp>
        <p:nvSpPr>
          <p:cNvPr id="39940" name="Rectangle 4"/>
          <p:cNvSpPr>
            <a:spLocks noChangeArrowheads="1"/>
          </p:cNvSpPr>
          <p:nvPr/>
        </p:nvSpPr>
        <p:spPr bwMode="blackWhite">
          <a:xfrm>
            <a:off x="933450" y="2898105"/>
            <a:ext cx="7480300" cy="1190625"/>
          </a:xfrm>
          <a:prstGeom prst="rect">
            <a:avLst/>
          </a:prstGeom>
          <a:solidFill>
            <a:srgbClr val="FFFFCC"/>
          </a:solidFill>
          <a:ln w="25400">
            <a:solidFill>
              <a:srgbClr val="000000"/>
            </a:solidFill>
            <a:miter lim="800000"/>
            <a:headEnd/>
            <a:tailEnd/>
          </a:ln>
          <a:effec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itchFamily="18" charset="0"/>
                <a:cs typeface="Times New Roman" pitchFamily="18" charset="0"/>
              </a:defRPr>
            </a:lvl1pPr>
            <a:lvl2pPr algn="l">
              <a:spcBef>
                <a:spcPct val="0"/>
              </a:spcBef>
              <a:tabLst>
                <a:tab pos="682625" algn="l"/>
                <a:tab pos="1833563" algn="l"/>
              </a:tabLst>
              <a:defRPr sz="2400">
                <a:solidFill>
                  <a:schemeClr val="tx1"/>
                </a:solidFill>
                <a:latin typeface="Times New Roman" pitchFamily="18" charset="0"/>
                <a:cs typeface="Times New Roman" pitchFamily="18" charset="0"/>
              </a:defRPr>
            </a:lvl2pPr>
            <a:lvl3pPr algn="l">
              <a:spcBef>
                <a:spcPct val="0"/>
              </a:spcBef>
              <a:tabLst>
                <a:tab pos="682625" algn="l"/>
                <a:tab pos="1833563" algn="l"/>
              </a:tabLst>
              <a:defRPr sz="2400">
                <a:solidFill>
                  <a:schemeClr val="tx1"/>
                </a:solidFill>
                <a:latin typeface="Times New Roman" pitchFamily="18" charset="0"/>
                <a:cs typeface="Times New Roman" pitchFamily="18" charset="0"/>
              </a:defRPr>
            </a:lvl3pPr>
            <a:lvl4pPr algn="l">
              <a:spcBef>
                <a:spcPct val="0"/>
              </a:spcBef>
              <a:tabLst>
                <a:tab pos="682625" algn="l"/>
                <a:tab pos="1833563" algn="l"/>
              </a:tabLst>
              <a:defRPr sz="2400">
                <a:solidFill>
                  <a:schemeClr val="tx1"/>
                </a:solidFill>
                <a:latin typeface="Times New Roman" pitchFamily="18" charset="0"/>
                <a:cs typeface="Times New Roman" pitchFamily="18" charset="0"/>
              </a:defRPr>
            </a:lvl4pPr>
            <a:lvl5pPr algn="l">
              <a:spcBef>
                <a:spcPct val="0"/>
              </a:spcBef>
              <a:tabLst>
                <a:tab pos="682625" algn="l"/>
                <a:tab pos="1833563" algn="l"/>
              </a:tabLst>
              <a:defRPr sz="2400">
                <a:solidFill>
                  <a:schemeClr val="tx1"/>
                </a:solidFill>
                <a:latin typeface="Times New Roman" pitchFamily="18" charset="0"/>
                <a:cs typeface="Times New Roman" pitchFamily="18" charset="0"/>
              </a:defRPr>
            </a:lvl5pPr>
            <a:lvl6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6pPr>
            <a:lvl7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7pPr>
            <a:lvl8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8pPr>
            <a:lvl9pPr fontAlgn="base">
              <a:spcBef>
                <a:spcPct val="0"/>
              </a:spcBef>
              <a:spcAft>
                <a:spcPct val="0"/>
              </a:spcAft>
              <a:tabLst>
                <a:tab pos="682625" algn="l"/>
                <a:tab pos="1833563" algn="l"/>
              </a:tabLst>
              <a:defRPr sz="2400">
                <a:solidFill>
                  <a:schemeClr val="tx1"/>
                </a:solidFill>
                <a:latin typeface="Times New Roman" pitchFamily="18" charset="0"/>
                <a:cs typeface="Times New Roman" pitchFamily="18" charset="0"/>
              </a:defRPr>
            </a:lvl9pPr>
          </a:lstStyle>
          <a:p>
            <a:pPr>
              <a:lnSpc>
                <a:spcPct val="100000"/>
              </a:lnSpc>
            </a:pPr>
            <a:r>
              <a:rPr lang="en-US" altLang="ru-RU" sz="1800" dirty="0">
                <a:solidFill>
                  <a:srgbClr val="000000"/>
                </a:solidFill>
                <a:latin typeface="Courier New" pitchFamily="49" charset="0"/>
              </a:rPr>
              <a:t>SQL&gt; REVOKE	select, insert</a:t>
            </a:r>
          </a:p>
          <a:p>
            <a:pPr>
              <a:lnSpc>
                <a:spcPct val="100000"/>
              </a:lnSpc>
            </a:pPr>
            <a:r>
              <a:rPr lang="en-US" altLang="ru-RU" sz="1800" dirty="0">
                <a:solidFill>
                  <a:srgbClr val="000000"/>
                </a:solidFill>
                <a:latin typeface="Courier New" pitchFamily="49" charset="0"/>
              </a:rPr>
              <a:t>  2  ON	</a:t>
            </a:r>
            <a:r>
              <a:rPr lang="en-US" altLang="ru-RU" sz="1800" dirty="0" err="1">
                <a:solidFill>
                  <a:srgbClr val="000000"/>
                </a:solidFill>
                <a:latin typeface="Courier New" pitchFamily="49" charset="0"/>
              </a:rPr>
              <a:t>dept</a:t>
            </a:r>
            <a:endParaRPr lang="en-US" altLang="ru-RU" sz="1800" dirty="0">
              <a:solidFill>
                <a:srgbClr val="000000"/>
              </a:solidFill>
              <a:latin typeface="Courier New" pitchFamily="49" charset="0"/>
            </a:endParaRPr>
          </a:p>
          <a:p>
            <a:pPr>
              <a:lnSpc>
                <a:spcPct val="100000"/>
              </a:lnSpc>
            </a:pPr>
            <a:r>
              <a:rPr lang="en-US" altLang="ru-RU" sz="1800" dirty="0">
                <a:solidFill>
                  <a:srgbClr val="000000"/>
                </a:solidFill>
                <a:latin typeface="Courier New" pitchFamily="49" charset="0"/>
              </a:rPr>
              <a:t>  3  FROM	</a:t>
            </a:r>
            <a:r>
              <a:rPr lang="en-US" altLang="ru-RU" sz="1800" dirty="0" err="1">
                <a:solidFill>
                  <a:srgbClr val="000000"/>
                </a:solidFill>
                <a:latin typeface="Courier New" pitchFamily="49" charset="0"/>
              </a:rPr>
              <a:t>scott</a:t>
            </a:r>
            <a:r>
              <a:rPr lang="en-US" altLang="ru-RU" sz="1800" dirty="0">
                <a:solidFill>
                  <a:srgbClr val="000000"/>
                </a:solidFill>
                <a:latin typeface="Courier New" pitchFamily="49" charset="0"/>
              </a:rPr>
              <a:t>;</a:t>
            </a:r>
          </a:p>
          <a:p>
            <a:pPr>
              <a:lnSpc>
                <a:spcPct val="100000"/>
              </a:lnSpc>
            </a:pPr>
            <a:r>
              <a:rPr lang="en-US" altLang="ru-RU" sz="1800" dirty="0">
                <a:solidFill>
                  <a:srgbClr val="FF3300"/>
                </a:solidFill>
                <a:effectLst>
                  <a:outerShdw blurRad="38100" dist="38100" dir="2700000" algn="tl">
                    <a:srgbClr val="000000"/>
                  </a:outerShdw>
                </a:effectLst>
                <a:latin typeface="Courier New" pitchFamily="49" charset="0"/>
              </a:rPr>
              <a:t>Revoke succeeded.</a:t>
            </a:r>
          </a:p>
        </p:txBody>
      </p:sp>
    </p:spTree>
    <p:extLst>
      <p:ext uri="{BB962C8B-B14F-4D97-AF65-F5344CB8AC3E}">
        <p14:creationId xmlns:p14="http://schemas.microsoft.com/office/powerpoint/2010/main" val="15099779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Autofit/>
          </a:bodyPr>
          <a:lstStyle/>
          <a:p>
            <a:r>
              <a:rPr lang="en-US" altLang="ru-RU" sz="4400" dirty="0" smtClean="0"/>
              <a:t>The Evolution of the Database Administration Function</a:t>
            </a:r>
          </a:p>
        </p:txBody>
      </p:sp>
      <p:sp>
        <p:nvSpPr>
          <p:cNvPr id="9221" name="Rectangle 3"/>
          <p:cNvSpPr>
            <a:spLocks noGrp="1" noChangeArrowheads="1"/>
          </p:cNvSpPr>
          <p:nvPr>
            <p:ph type="body" idx="1"/>
          </p:nvPr>
        </p:nvSpPr>
        <p:spPr/>
        <p:txBody>
          <a:bodyPr anchor="t"/>
          <a:lstStyle/>
          <a:p>
            <a:r>
              <a:rPr lang="en-US" altLang="ru-RU" dirty="0" smtClean="0"/>
              <a:t>Data administration has its roots in the old, decentralized world of the file system</a:t>
            </a:r>
          </a:p>
          <a:p>
            <a:r>
              <a:rPr lang="en-US" altLang="ru-RU" dirty="0" smtClean="0"/>
              <a:t>Advent of DBMS produced new level of data management sophistication</a:t>
            </a:r>
          </a:p>
          <a:p>
            <a:pPr lvl="1"/>
            <a:r>
              <a:rPr lang="en-US" altLang="ru-RU" dirty="0" smtClean="0"/>
              <a:t>DP department evolved into information systems (IS) department</a:t>
            </a:r>
          </a:p>
          <a:p>
            <a:r>
              <a:rPr lang="en-US" altLang="ru-RU" dirty="0" smtClean="0"/>
              <a:t>Data management became increasingly complex</a:t>
            </a:r>
          </a:p>
          <a:p>
            <a:pPr lvl="1"/>
            <a:r>
              <a:rPr lang="en-US" altLang="ru-RU" dirty="0" smtClean="0"/>
              <a:t>Development of database administration function</a:t>
            </a:r>
          </a:p>
        </p:txBody>
      </p:sp>
    </p:spTree>
    <p:extLst>
      <p:ext uri="{BB962C8B-B14F-4D97-AF65-F5344CB8AC3E}">
        <p14:creationId xmlns:p14="http://schemas.microsoft.com/office/powerpoint/2010/main" val="381587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Autofit/>
          </a:bodyPr>
          <a:lstStyle/>
          <a:p>
            <a:r>
              <a:rPr lang="en-US" altLang="ru-RU" sz="4400" dirty="0" smtClean="0"/>
              <a:t>The Database Environment’s </a:t>
            </a:r>
            <a:br>
              <a:rPr lang="en-US" altLang="ru-RU" sz="4400" dirty="0" smtClean="0"/>
            </a:br>
            <a:r>
              <a:rPr lang="en-US" altLang="ru-RU" sz="4400" dirty="0" smtClean="0"/>
              <a:t>Human Component</a:t>
            </a:r>
          </a:p>
        </p:txBody>
      </p:sp>
      <p:sp>
        <p:nvSpPr>
          <p:cNvPr id="10245" name="Rectangle 3"/>
          <p:cNvSpPr>
            <a:spLocks noGrp="1" noChangeArrowheads="1"/>
          </p:cNvSpPr>
          <p:nvPr>
            <p:ph type="body" idx="1"/>
          </p:nvPr>
        </p:nvSpPr>
        <p:spPr/>
        <p:txBody>
          <a:bodyPr/>
          <a:lstStyle/>
          <a:p>
            <a:pPr>
              <a:lnSpc>
                <a:spcPct val="90000"/>
              </a:lnSpc>
            </a:pPr>
            <a:r>
              <a:rPr lang="en-US" altLang="ru-RU" dirty="0" smtClean="0"/>
              <a:t>Even most carefully crafted database system cannot operate without human component</a:t>
            </a:r>
          </a:p>
          <a:p>
            <a:pPr>
              <a:lnSpc>
                <a:spcPct val="90000"/>
              </a:lnSpc>
            </a:pPr>
            <a:r>
              <a:rPr lang="en-US" altLang="ru-RU" dirty="0" smtClean="0"/>
              <a:t>Effective data administration requires both technical and managerial skills</a:t>
            </a:r>
          </a:p>
          <a:p>
            <a:pPr>
              <a:lnSpc>
                <a:spcPct val="90000"/>
              </a:lnSpc>
            </a:pPr>
            <a:r>
              <a:rPr lang="en-US" altLang="ru-RU" dirty="0" smtClean="0"/>
              <a:t>DA must set data administration goals</a:t>
            </a:r>
          </a:p>
          <a:p>
            <a:pPr>
              <a:lnSpc>
                <a:spcPct val="90000"/>
              </a:lnSpc>
            </a:pPr>
            <a:r>
              <a:rPr lang="en-US" altLang="ru-RU" dirty="0" smtClean="0"/>
              <a:t>DBA is focal point for data/user interaction</a:t>
            </a:r>
          </a:p>
          <a:p>
            <a:pPr>
              <a:lnSpc>
                <a:spcPct val="90000"/>
              </a:lnSpc>
            </a:pPr>
            <a:r>
              <a:rPr lang="en-US" altLang="ru-RU" dirty="0" smtClean="0"/>
              <a:t>Need for diverse mix of skills</a:t>
            </a:r>
          </a:p>
        </p:txBody>
      </p:sp>
    </p:spTree>
    <p:extLst>
      <p:ext uri="{BB962C8B-B14F-4D97-AF65-F5344CB8AC3E}">
        <p14:creationId xmlns:p14="http://schemas.microsoft.com/office/powerpoint/2010/main" val="21993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026"/>
          <p:cNvSpPr>
            <a:spLocks noGrp="1" noChangeArrowheads="1"/>
          </p:cNvSpPr>
          <p:nvPr>
            <p:ph type="title"/>
          </p:nvPr>
        </p:nvSpPr>
        <p:spPr/>
        <p:txBody>
          <a:bodyPr>
            <a:normAutofit fontScale="90000"/>
          </a:bodyPr>
          <a:lstStyle/>
          <a:p>
            <a:r>
              <a:rPr lang="en-US" altLang="ru-RU" smtClean="0"/>
              <a:t>The DBA’s Managerial Role</a:t>
            </a:r>
          </a:p>
        </p:txBody>
      </p:sp>
      <p:sp>
        <p:nvSpPr>
          <p:cNvPr id="12293" name="Rectangle 1027"/>
          <p:cNvSpPr>
            <a:spLocks noGrp="1" noChangeArrowheads="1"/>
          </p:cNvSpPr>
          <p:nvPr>
            <p:ph type="body" idx="1"/>
          </p:nvPr>
        </p:nvSpPr>
        <p:spPr/>
        <p:txBody>
          <a:bodyPr/>
          <a:lstStyle/>
          <a:p>
            <a:pPr>
              <a:lnSpc>
                <a:spcPct val="90000"/>
              </a:lnSpc>
            </a:pPr>
            <a:r>
              <a:rPr lang="en-US" altLang="ru-RU" smtClean="0"/>
              <a:t>DBA responsible for:</a:t>
            </a:r>
          </a:p>
          <a:p>
            <a:pPr lvl="1">
              <a:lnSpc>
                <a:spcPct val="90000"/>
              </a:lnSpc>
            </a:pPr>
            <a:r>
              <a:rPr lang="en-US" altLang="ru-RU" smtClean="0"/>
              <a:t>Coordinating, monitoring, allocating resources</a:t>
            </a:r>
          </a:p>
          <a:p>
            <a:pPr lvl="2">
              <a:lnSpc>
                <a:spcPct val="90000"/>
              </a:lnSpc>
            </a:pPr>
            <a:r>
              <a:rPr lang="en-US" altLang="ru-RU" smtClean="0"/>
              <a:t>Resources include people and data</a:t>
            </a:r>
          </a:p>
          <a:p>
            <a:pPr lvl="1">
              <a:lnSpc>
                <a:spcPct val="90000"/>
              </a:lnSpc>
            </a:pPr>
            <a:r>
              <a:rPr lang="en-US" altLang="ru-RU" smtClean="0"/>
              <a:t>Defining goals and formulating strategic plans</a:t>
            </a:r>
          </a:p>
          <a:p>
            <a:pPr>
              <a:lnSpc>
                <a:spcPct val="90000"/>
              </a:lnSpc>
            </a:pPr>
            <a:r>
              <a:rPr lang="en-US" altLang="ru-RU" smtClean="0"/>
              <a:t>Interacts with end user by providing data and information</a:t>
            </a:r>
          </a:p>
          <a:p>
            <a:pPr>
              <a:lnSpc>
                <a:spcPct val="90000"/>
              </a:lnSpc>
            </a:pPr>
            <a:r>
              <a:rPr lang="en-US" altLang="ru-RU" smtClean="0"/>
              <a:t>Enforces </a:t>
            </a:r>
            <a:r>
              <a:rPr lang="en-US" altLang="ru-RU" b="1" smtClean="0"/>
              <a:t>policies</a:t>
            </a:r>
            <a:r>
              <a:rPr lang="en-US" altLang="ru-RU" smtClean="0"/>
              <a:t>, </a:t>
            </a:r>
            <a:r>
              <a:rPr lang="en-US" altLang="ru-RU" b="1" smtClean="0"/>
              <a:t>standards</a:t>
            </a:r>
            <a:r>
              <a:rPr lang="en-US" altLang="ru-RU" smtClean="0"/>
              <a:t>, </a:t>
            </a:r>
            <a:r>
              <a:rPr lang="en-US" altLang="ru-RU" b="1" smtClean="0"/>
              <a:t>procedures</a:t>
            </a:r>
          </a:p>
          <a:p>
            <a:pPr>
              <a:lnSpc>
                <a:spcPct val="90000"/>
              </a:lnSpc>
            </a:pPr>
            <a:r>
              <a:rPr lang="en-US" altLang="ru-RU" smtClean="0"/>
              <a:t>Manages security, privacy, integrity</a:t>
            </a:r>
          </a:p>
          <a:p>
            <a:pPr>
              <a:lnSpc>
                <a:spcPct val="90000"/>
              </a:lnSpc>
            </a:pPr>
            <a:r>
              <a:rPr lang="en-US" altLang="ru-RU" smtClean="0"/>
              <a:t>Ensures data can be fully recovered</a:t>
            </a:r>
          </a:p>
          <a:p>
            <a:pPr>
              <a:lnSpc>
                <a:spcPct val="90000"/>
              </a:lnSpc>
            </a:pPr>
            <a:r>
              <a:rPr lang="en-US" altLang="ru-RU" smtClean="0"/>
              <a:t>Ensures data distributed appropriately</a:t>
            </a:r>
          </a:p>
        </p:txBody>
      </p:sp>
    </p:spTree>
    <p:extLst>
      <p:ext uri="{BB962C8B-B14F-4D97-AF65-F5344CB8AC3E}">
        <p14:creationId xmlns:p14="http://schemas.microsoft.com/office/powerpoint/2010/main" val="104951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dirty="0"/>
              <a:t>The DBA’s Technical Role</a:t>
            </a:r>
            <a:endParaRPr lang="ru-RU" dirty="0"/>
          </a:p>
        </p:txBody>
      </p:sp>
      <p:sp>
        <p:nvSpPr>
          <p:cNvPr id="3" name="Объект 2"/>
          <p:cNvSpPr>
            <a:spLocks noGrp="1"/>
          </p:cNvSpPr>
          <p:nvPr>
            <p:ph idx="1"/>
          </p:nvPr>
        </p:nvSpPr>
        <p:spPr/>
        <p:txBody>
          <a:bodyPr/>
          <a:lstStyle/>
          <a:p>
            <a:pPr>
              <a:lnSpc>
                <a:spcPct val="90000"/>
              </a:lnSpc>
            </a:pPr>
            <a:r>
              <a:rPr lang="en-US" altLang="ru-RU" dirty="0"/>
              <a:t>Evaluates, selects, and installs DBMS and related utilities</a:t>
            </a:r>
          </a:p>
          <a:p>
            <a:pPr>
              <a:lnSpc>
                <a:spcPct val="90000"/>
              </a:lnSpc>
            </a:pPr>
            <a:r>
              <a:rPr lang="en-US" altLang="ru-RU" dirty="0"/>
              <a:t>Designs and implements databases and applications</a:t>
            </a:r>
          </a:p>
          <a:p>
            <a:pPr>
              <a:lnSpc>
                <a:spcPct val="90000"/>
              </a:lnSpc>
            </a:pPr>
            <a:r>
              <a:rPr lang="en-US" altLang="ru-RU" dirty="0"/>
              <a:t>Tests and evaluates databases and applications</a:t>
            </a:r>
          </a:p>
          <a:p>
            <a:pPr>
              <a:lnSpc>
                <a:spcPct val="90000"/>
              </a:lnSpc>
            </a:pPr>
            <a:r>
              <a:rPr lang="en-US" altLang="ru-RU" dirty="0"/>
              <a:t>Operates DBMS, utilities, and applications</a:t>
            </a:r>
          </a:p>
          <a:p>
            <a:pPr>
              <a:lnSpc>
                <a:spcPct val="90000"/>
              </a:lnSpc>
            </a:pPr>
            <a:r>
              <a:rPr lang="en-US" altLang="ru-RU" dirty="0"/>
              <a:t>Trains and supports users</a:t>
            </a:r>
          </a:p>
          <a:p>
            <a:pPr>
              <a:lnSpc>
                <a:spcPct val="90000"/>
              </a:lnSpc>
            </a:pPr>
            <a:r>
              <a:rPr lang="en-US" altLang="ru-RU" dirty="0"/>
              <a:t>Maintains DBMS, utilities, and applications</a:t>
            </a:r>
          </a:p>
          <a:p>
            <a:endParaRPr lang="ru-RU" dirty="0"/>
          </a:p>
        </p:txBody>
      </p:sp>
    </p:spTree>
    <p:extLst>
      <p:ext uri="{BB962C8B-B14F-4D97-AF65-F5344CB8AC3E}">
        <p14:creationId xmlns:p14="http://schemas.microsoft.com/office/powerpoint/2010/main" val="98798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tLang="ru-RU" smtClean="0"/>
              <a:t>Security</a:t>
            </a:r>
          </a:p>
        </p:txBody>
      </p:sp>
      <p:sp>
        <p:nvSpPr>
          <p:cNvPr id="14341" name="Rectangle 3"/>
          <p:cNvSpPr>
            <a:spLocks noGrp="1" noChangeArrowheads="1"/>
          </p:cNvSpPr>
          <p:nvPr>
            <p:ph type="body" idx="1"/>
          </p:nvPr>
        </p:nvSpPr>
        <p:spPr/>
        <p:txBody>
          <a:bodyPr/>
          <a:lstStyle/>
          <a:p>
            <a:r>
              <a:rPr lang="en-US" altLang="ru-RU" smtClean="0"/>
              <a:t>Securing data entails securing overall information system architecture</a:t>
            </a:r>
          </a:p>
          <a:p>
            <a:r>
              <a:rPr lang="en-US" altLang="ru-RU" b="1" smtClean="0"/>
              <a:t>Confidentiality</a:t>
            </a:r>
            <a:r>
              <a:rPr lang="en-US" altLang="ru-RU" smtClean="0"/>
              <a:t>: data protected against unauthorized access</a:t>
            </a:r>
          </a:p>
          <a:p>
            <a:r>
              <a:rPr lang="en-US" altLang="ru-RU" b="1" smtClean="0"/>
              <a:t>Integrity</a:t>
            </a:r>
            <a:r>
              <a:rPr lang="en-US" altLang="ru-RU" smtClean="0"/>
              <a:t>: keep data consistent and free of errors or anomalies</a:t>
            </a:r>
          </a:p>
          <a:p>
            <a:r>
              <a:rPr lang="en-US" altLang="ru-RU" b="1" smtClean="0"/>
              <a:t>Availability</a:t>
            </a:r>
            <a:r>
              <a:rPr lang="en-US" altLang="ru-RU" smtClean="0"/>
              <a:t>: accessibility of data by authorized users for authorized purposes</a:t>
            </a:r>
          </a:p>
          <a:p>
            <a:endParaRPr lang="en-US" altLang="ru-RU" smtClean="0"/>
          </a:p>
        </p:txBody>
      </p:sp>
    </p:spTree>
    <p:extLst>
      <p:ext uri="{BB962C8B-B14F-4D97-AF65-F5344CB8AC3E}">
        <p14:creationId xmlns:p14="http://schemas.microsoft.com/office/powerpoint/2010/main" val="40118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ru-RU" smtClean="0"/>
              <a:t>Security Policies</a:t>
            </a:r>
          </a:p>
        </p:txBody>
      </p:sp>
      <p:sp>
        <p:nvSpPr>
          <p:cNvPr id="15365" name="Rectangle 3"/>
          <p:cNvSpPr>
            <a:spLocks noGrp="1" noChangeArrowheads="1"/>
          </p:cNvSpPr>
          <p:nvPr>
            <p:ph type="body" idx="1"/>
          </p:nvPr>
        </p:nvSpPr>
        <p:spPr/>
        <p:txBody>
          <a:bodyPr/>
          <a:lstStyle/>
          <a:p>
            <a:r>
              <a:rPr lang="en-US" altLang="ru-RU" smtClean="0"/>
              <a:t>Database security officer secures the system and the data</a:t>
            </a:r>
          </a:p>
          <a:p>
            <a:pPr lvl="1"/>
            <a:r>
              <a:rPr lang="en-US" altLang="ru-RU" smtClean="0"/>
              <a:t>Works with the database administrator</a:t>
            </a:r>
          </a:p>
          <a:p>
            <a:r>
              <a:rPr lang="en-US" altLang="ru-RU" b="1" smtClean="0"/>
              <a:t>Security</a:t>
            </a:r>
            <a:r>
              <a:rPr lang="en-US" altLang="ru-RU" smtClean="0"/>
              <a:t> </a:t>
            </a:r>
            <a:r>
              <a:rPr lang="en-US" altLang="ru-RU" b="1" smtClean="0"/>
              <a:t>policy</a:t>
            </a:r>
            <a:r>
              <a:rPr lang="en-US" altLang="ru-RU" smtClean="0"/>
              <a:t>: collection of standards, policies, procedures to guarantee security</a:t>
            </a:r>
          </a:p>
          <a:p>
            <a:pPr lvl="1"/>
            <a:r>
              <a:rPr lang="en-US" altLang="ru-RU" smtClean="0"/>
              <a:t>Ensures auditing and compliance</a:t>
            </a:r>
          </a:p>
          <a:p>
            <a:r>
              <a:rPr lang="en-US" altLang="ru-RU" smtClean="0"/>
              <a:t>Security audit process identifies security vulnerabilities</a:t>
            </a:r>
          </a:p>
          <a:p>
            <a:pPr lvl="1"/>
            <a:r>
              <a:rPr lang="en-US" altLang="ru-RU" smtClean="0"/>
              <a:t>Identifies measures to protect the system</a:t>
            </a:r>
          </a:p>
        </p:txBody>
      </p:sp>
    </p:spTree>
    <p:extLst>
      <p:ext uri="{BB962C8B-B14F-4D97-AF65-F5344CB8AC3E}">
        <p14:creationId xmlns:p14="http://schemas.microsoft.com/office/powerpoint/2010/main" val="19573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09.wav"/>
  <p:tag name="ELAPSEDTIME" val="8.405625"/>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07.wav"/>
  <p:tag name="ELAPSEDTIME" val="4.78325"/>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11.wav"/>
  <p:tag name="ELAPSEDTIME" val="4.632375"/>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12.wav"/>
  <p:tag name="ELAPSEDTIME" val="9.253125"/>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13.wav"/>
  <p:tag name="ELAPSEDTIME" val="12.34138"/>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UDIO_IMPORT" val="W:\ArticulatePresenter\TSE IMPACTS and Self Study\SDW Modules\Backup and Recovery Solutions Design Concepts\Content\Audio\slide014.wav"/>
  <p:tag name="ELAPSEDTIME" val="11.09912"/>
  <p:tag name="ARTICULATE_SLIDE_PAUSE"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884</TotalTime>
  <Words>4115</Words>
  <Application>Microsoft Office PowerPoint</Application>
  <PresentationFormat>Экран (4:3)</PresentationFormat>
  <Paragraphs>438</Paragraphs>
  <Slides>38</Slides>
  <Notes>20</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NewsPrint</vt:lpstr>
      <vt:lpstr>Database management systems</vt:lpstr>
      <vt:lpstr>Data as a Corporate Asset </vt:lpstr>
      <vt:lpstr>Data Administration Role</vt:lpstr>
      <vt:lpstr>The Evolution of the Database Administration Function</vt:lpstr>
      <vt:lpstr>The Database Environment’s  Human Component</vt:lpstr>
      <vt:lpstr>The DBA’s Managerial Role</vt:lpstr>
      <vt:lpstr>The DBA’s Technical Role</vt:lpstr>
      <vt:lpstr>Security</vt:lpstr>
      <vt:lpstr>Security Policies</vt:lpstr>
      <vt:lpstr>Security Vulnerabilities</vt:lpstr>
      <vt:lpstr>Database Security</vt:lpstr>
      <vt:lpstr>Database Administration Tools</vt:lpstr>
      <vt:lpstr>Database Administration Tools (continued)</vt:lpstr>
      <vt:lpstr>CASE Tools</vt:lpstr>
      <vt:lpstr>What is a Backup?</vt:lpstr>
      <vt:lpstr>Backup and Recovery Strategies</vt:lpstr>
      <vt:lpstr>It’s All About Recovery!</vt:lpstr>
      <vt:lpstr>Reasons for a Backup Plan </vt:lpstr>
      <vt:lpstr>How does Backup Work?</vt:lpstr>
      <vt:lpstr>How does Backup Work, continued</vt:lpstr>
      <vt:lpstr>Database Backup Methods</vt:lpstr>
      <vt:lpstr>Backup Granularity and Levels</vt:lpstr>
      <vt:lpstr>Restoring an Incremental Backup</vt:lpstr>
      <vt:lpstr>Restoring a Cumulative Backup</vt:lpstr>
      <vt:lpstr>Privileges</vt:lpstr>
      <vt:lpstr>System Privileges</vt:lpstr>
      <vt:lpstr>Creating Users</vt:lpstr>
      <vt:lpstr>User System Privileges</vt:lpstr>
      <vt:lpstr>Granting System Privileges</vt:lpstr>
      <vt:lpstr>What Is a Role?</vt:lpstr>
      <vt:lpstr>Creating and Granting Privileges to a Role</vt:lpstr>
      <vt:lpstr>Changing Your Password</vt:lpstr>
      <vt:lpstr>Object Privileges</vt:lpstr>
      <vt:lpstr>Object Privileges</vt:lpstr>
      <vt:lpstr>Granting Object Privileges</vt:lpstr>
      <vt:lpstr>Using WITH GRANT OPTION and PUBLIC Keywords</vt:lpstr>
      <vt:lpstr>How to Revoke Object Privileges</vt:lpstr>
      <vt:lpstr>Revoking Object Privileges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DEVELOPER</dc:creator>
  <cp:lastModifiedBy>DEVELOPER</cp:lastModifiedBy>
  <cp:revision>66</cp:revision>
  <dcterms:created xsi:type="dcterms:W3CDTF">2015-09-05T06:24:42Z</dcterms:created>
  <dcterms:modified xsi:type="dcterms:W3CDTF">2015-11-23T21:00:36Z</dcterms:modified>
</cp:coreProperties>
</file>