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6" r:id="rId3"/>
    <p:sldId id="287" r:id="rId4"/>
    <p:sldId id="288" r:id="rId5"/>
    <p:sldId id="289" r:id="rId6"/>
    <p:sldId id="290" r:id="rId7"/>
    <p:sldId id="300" r:id="rId8"/>
    <p:sldId id="291" r:id="rId9"/>
    <p:sldId id="301" r:id="rId10"/>
    <p:sldId id="295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97" r:id="rId19"/>
    <p:sldId id="298" r:id="rId20"/>
    <p:sldId id="299" r:id="rId21"/>
    <p:sldId id="302" r:id="rId22"/>
    <p:sldId id="303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D6CDA70-8DBB-4742-ADD4-285082347C49}" type="slidenum">
              <a:rPr lang="en-US" altLang="ru-RU">
                <a:latin typeface="Arial" charset="0"/>
              </a:rPr>
              <a:pPr eaLnBrk="1" hangingPunct="1"/>
              <a:t>21</a:t>
            </a:fld>
            <a:endParaRPr lang="en-US" altLang="ru-RU">
              <a:latin typeface="Arial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B803B9EB-3285-4ED2-B32C-A00906306952}" type="slidenum">
              <a:rPr lang="en-US" altLang="ru-RU">
                <a:latin typeface="Arial" charset="0"/>
              </a:rPr>
              <a:pPr eaLnBrk="1" hangingPunct="1"/>
              <a:t>22</a:t>
            </a:fld>
            <a:endParaRPr lang="en-US" altLang="ru-RU">
              <a:latin typeface="Arial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EAD8-B7ED-4CF0-90C4-FB0066D795B8}" type="datetime1">
              <a:rPr lang="ru-RU" smtClean="0"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4F3-4375-4A91-8886-6F9028E0F97A}" type="datetime1">
              <a:rPr lang="ru-RU" smtClean="0"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76A3-EDA8-45E1-B0F2-14420CFEABF2}" type="datetime1">
              <a:rPr lang="ru-RU" smtClean="0"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D552-8E2B-408D-A847-A593F9A2DFFE}" type="datetime1">
              <a:rPr lang="ru-RU" smtClean="0"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46A-5A92-479B-BB15-35CCF7670391}" type="datetime1">
              <a:rPr lang="ru-RU" smtClean="0"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4676-8B2A-42F9-8677-C4CD8A432BBF}" type="datetime1">
              <a:rPr lang="ru-RU" smtClean="0"/>
              <a:t>29.09.2015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D115-2162-4142-8E97-5F5F4EF39ECE}" type="datetime1">
              <a:rPr lang="ru-RU" smtClean="0"/>
              <a:t>29.09.2015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0071-FCE4-4B43-9787-4C084134C2AC}" type="datetime1">
              <a:rPr lang="ru-RU" smtClean="0"/>
              <a:t>29.09.2015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FDCB-DECD-40C9-83A9-1C10E0DFDD03}" type="datetime1">
              <a:rPr lang="ru-RU" smtClean="0"/>
              <a:t>29.09.2015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2D7B-88A5-4672-9391-A1D3A00B9A49}" type="datetime1">
              <a:rPr lang="ru-RU" smtClean="0"/>
              <a:t>29.09.2015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7DDD-EF5F-4CDF-832F-D4034D8E60D1}" type="datetime1">
              <a:rPr lang="ru-RU" smtClean="0"/>
              <a:t>29.09.2015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4E64ED1-4C46-4427-90D9-7244F6D1F650}" type="datetime1">
              <a:rPr lang="ru-RU" smtClean="0"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4. 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Relations are Unordered</a:t>
            </a:r>
            <a:endParaRPr lang="ru-RU" sz="48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8513" y="548680"/>
            <a:ext cx="773588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ru-RU" sz="2000" dirty="0"/>
              <a:t> 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ru-RU" sz="2000" dirty="0"/>
              <a:t> Example: </a:t>
            </a:r>
            <a:r>
              <a:rPr kumimoji="1" lang="en-US" altLang="ru-RU" sz="2000" i="1" dirty="0"/>
              <a:t>account</a:t>
            </a:r>
            <a:r>
              <a:rPr kumimoji="1" lang="en-US" altLang="ru-RU" sz="2000" dirty="0"/>
              <a:t> relation with unordered tuples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2303" r="589" b="12827"/>
          <a:stretch>
            <a:fillRect/>
          </a:stretch>
        </p:blipFill>
        <p:spPr bwMode="auto">
          <a:xfrm>
            <a:off x="1201316" y="1451968"/>
            <a:ext cx="6741368" cy="382293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23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Ordering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b="1" smtClean="0"/>
              <a:t>Ordering of Tuples is a Relation </a:t>
            </a:r>
          </a:p>
          <a:p>
            <a:pPr lvl="1" eaLnBrk="1" hangingPunct="1"/>
            <a:r>
              <a:rPr lang="en-US" altLang="ru-RU" smtClean="0"/>
              <a:t>a relation is defined as a set of tuples.</a:t>
            </a:r>
          </a:p>
          <a:p>
            <a:pPr lvl="1" eaLnBrk="1" hangingPunct="1"/>
            <a:r>
              <a:rPr lang="en-US" altLang="ru-RU" smtClean="0"/>
              <a:t>Mathematically, elements of a set have </a:t>
            </a:r>
            <a:r>
              <a:rPr lang="en-US" altLang="ru-RU" b="1" smtClean="0"/>
              <a:t>NO</a:t>
            </a:r>
            <a:r>
              <a:rPr lang="en-US" altLang="ru-RU" smtClean="0"/>
              <a:t> order among them</a:t>
            </a:r>
          </a:p>
          <a:p>
            <a:pPr lvl="1" eaLnBrk="1" hangingPunct="1"/>
            <a:r>
              <a:rPr lang="en-US" altLang="ru-RU" smtClean="0"/>
              <a:t>The ordering indicates first, second, ith, and last records in the file</a:t>
            </a:r>
          </a:p>
          <a:p>
            <a:pPr lvl="1" eaLnBrk="1" hangingPunct="1"/>
            <a:r>
              <a:rPr lang="en-US" altLang="ru-RU" smtClean="0"/>
              <a:t>Hence, the following two relations are </a:t>
            </a:r>
            <a:r>
              <a:rPr lang="en-US" altLang="ru-RU" b="1" smtClean="0"/>
              <a:t>identical</a:t>
            </a:r>
          </a:p>
        </p:txBody>
      </p:sp>
    </p:spTree>
    <p:extLst>
      <p:ext uri="{BB962C8B-B14F-4D97-AF65-F5344CB8AC3E}">
        <p14:creationId xmlns:p14="http://schemas.microsoft.com/office/powerpoint/2010/main" val="20212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ru-RU" smtClean="0"/>
              <a:t>Identical Relations</a:t>
            </a:r>
          </a:p>
        </p:txBody>
      </p:sp>
      <p:pic>
        <p:nvPicPr>
          <p:cNvPr id="15363" name="Picture 7" descr="fig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14538"/>
            <a:ext cx="701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8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0"/>
            <a:ext cx="66294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2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Values in the Tuples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Each value in a tuple is an </a:t>
            </a:r>
            <a:r>
              <a:rPr lang="en-US" altLang="ru-RU" sz="2400" b="1" smtClean="0"/>
              <a:t>atomic</a:t>
            </a:r>
            <a:r>
              <a:rPr lang="en-US" altLang="ru-RU" sz="2400" smtClean="0"/>
              <a:t> value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Hence, composite and multi-valued attributes are </a:t>
            </a:r>
            <a:r>
              <a:rPr lang="en-US" altLang="ru-RU" sz="2400" b="1" smtClean="0"/>
              <a:t>not</a:t>
            </a:r>
            <a:r>
              <a:rPr lang="en-US" altLang="ru-RU" sz="2400" smtClean="0"/>
              <a:t> allowed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This model is sometimes called the </a:t>
            </a:r>
            <a:r>
              <a:rPr lang="en-US" altLang="ru-RU" sz="2400" b="1" smtClean="0"/>
              <a:t>flat relational model</a:t>
            </a:r>
          </a:p>
          <a:p>
            <a:pPr eaLnBrk="1" hangingPunct="1">
              <a:lnSpc>
                <a:spcPct val="80000"/>
              </a:lnSpc>
            </a:pPr>
            <a:endParaRPr lang="en-US" altLang="ru-RU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400" smtClean="0"/>
              <a:t>Much of the theory behind the relational model was developed with this assumption, which is called </a:t>
            </a:r>
            <a:r>
              <a:rPr lang="en-US" altLang="ru-RU" sz="2400" b="1" smtClean="0"/>
              <a:t>first normal form </a:t>
            </a:r>
            <a:r>
              <a:rPr lang="en-US" altLang="ru-RU" sz="2400" smtClean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26281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Null in tuples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An important concept is that if NULL values, which are used to represent the values of attributes that may be </a:t>
            </a:r>
            <a:r>
              <a:rPr lang="en-US" altLang="ru-RU" u="sng" smtClean="0"/>
              <a:t>unknown</a:t>
            </a:r>
            <a:r>
              <a:rPr lang="en-US" altLang="ru-RU" smtClean="0"/>
              <a:t> or </a:t>
            </a:r>
            <a:r>
              <a:rPr lang="en-US" altLang="ru-RU" u="sng" smtClean="0"/>
              <a:t>may not apply</a:t>
            </a:r>
            <a:r>
              <a:rPr lang="en-US" altLang="ru-RU" smtClean="0"/>
              <a:t> to a tuple</a:t>
            </a:r>
          </a:p>
        </p:txBody>
      </p:sp>
    </p:spTree>
    <p:extLst>
      <p:ext uri="{BB962C8B-B14F-4D97-AF65-F5344CB8AC3E}">
        <p14:creationId xmlns:p14="http://schemas.microsoft.com/office/powerpoint/2010/main" val="14257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ru-RU" smtClean="0"/>
              <a:t>Relational Model Notation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An attribute A can be qualified with the relation name R to which it belongs by using the dot notation R.A</a:t>
            </a:r>
          </a:p>
          <a:p>
            <a:pPr eaLnBrk="1" hangingPunct="1"/>
            <a:endParaRPr lang="en-US" altLang="ru-RU" smtClean="0"/>
          </a:p>
          <a:p>
            <a:pPr eaLnBrk="1" hangingPunct="1"/>
            <a:r>
              <a:rPr lang="en-US" altLang="ru-RU" smtClean="0"/>
              <a:t>For example, STUDENT.Name or STUDENT.Age</a:t>
            </a:r>
          </a:p>
        </p:txBody>
      </p:sp>
    </p:spTree>
    <p:extLst>
      <p:ext uri="{BB962C8B-B14F-4D97-AF65-F5344CB8AC3E}">
        <p14:creationId xmlns:p14="http://schemas.microsoft.com/office/powerpoint/2010/main" val="33942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Domain Constrains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smtClean="0"/>
              <a:t>Each attribute A must be an atomic value from the dom(A)</a:t>
            </a:r>
          </a:p>
          <a:p>
            <a:pPr eaLnBrk="1" hangingPunct="1"/>
            <a:endParaRPr lang="en-US" altLang="ru-RU" sz="2800" smtClean="0"/>
          </a:p>
          <a:p>
            <a:pPr eaLnBrk="1" hangingPunct="1"/>
            <a:r>
              <a:rPr lang="en-US" altLang="ru-RU" sz="2800" smtClean="0"/>
              <a:t>The data types associated with domains typically include standard numeric data type for integers, real numbers, Characters, Booleans, fix-length strings, time, date, money or some special data types</a:t>
            </a:r>
          </a:p>
        </p:txBody>
      </p:sp>
    </p:spTree>
    <p:extLst>
      <p:ext uri="{BB962C8B-B14F-4D97-AF65-F5344CB8AC3E}">
        <p14:creationId xmlns:p14="http://schemas.microsoft.com/office/powerpoint/2010/main" val="15248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Key Constrains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sz="2800" smtClean="0"/>
              <a:t>A relation is defined as a set of tuples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800" smtClean="0"/>
              <a:t>By definition, all elements of a set are distinct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800" smtClean="0"/>
              <a:t>This means that no two tuples can have the same combination of values for </a:t>
            </a:r>
            <a:r>
              <a:rPr lang="en-US" altLang="ru-RU" sz="2800" b="1" i="1" smtClean="0"/>
              <a:t>all </a:t>
            </a:r>
            <a:r>
              <a:rPr lang="en-US" altLang="ru-RU" sz="2800" smtClean="0"/>
              <a:t>their attributes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800" b="1" smtClean="0"/>
              <a:t>Superkey:</a:t>
            </a:r>
            <a:r>
              <a:rPr lang="en-US" altLang="ru-RU" sz="2800" smtClean="0"/>
              <a:t> a set of attributes that no two distinct tuples in any state r of R have the same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800" smtClean="0"/>
              <a:t>Every relation has at least one default superkey –</a:t>
            </a:r>
            <a:r>
              <a:rPr lang="en-US" altLang="ru-RU" sz="2800" b="1" smtClean="0"/>
              <a:t> the set of all its attributes</a:t>
            </a:r>
          </a:p>
        </p:txBody>
      </p:sp>
    </p:spTree>
    <p:extLst>
      <p:ext uri="{BB962C8B-B14F-4D97-AF65-F5344CB8AC3E}">
        <p14:creationId xmlns:p14="http://schemas.microsoft.com/office/powerpoint/2010/main" val="22700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Keys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92696"/>
            <a:ext cx="8382000" cy="5322888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en-US" altLang="ru-RU" dirty="0"/>
              <a:t>Let K </a:t>
            </a:r>
            <a:r>
              <a:rPr lang="en-US" altLang="ru-RU" dirty="0">
                <a:sym typeface="Symbol" pitchFamily="18" charset="2"/>
              </a:rPr>
              <a:t> R</a:t>
            </a:r>
          </a:p>
          <a:p>
            <a:pPr>
              <a:spcBef>
                <a:spcPts val="0"/>
              </a:spcBef>
            </a:pPr>
            <a:r>
              <a:rPr lang="en-US" altLang="ru-RU" i="1" dirty="0">
                <a:sym typeface="Symbol" pitchFamily="18" charset="2"/>
              </a:rPr>
              <a:t>K </a:t>
            </a:r>
            <a:r>
              <a:rPr lang="en-US" altLang="ru-RU" dirty="0">
                <a:sym typeface="Symbol" pitchFamily="18" charset="2"/>
              </a:rPr>
              <a:t>is a </a:t>
            </a:r>
            <a:r>
              <a:rPr lang="en-US" altLang="ru-RU" b="1" dirty="0" err="1">
                <a:solidFill>
                  <a:schemeClr val="tx2"/>
                </a:solidFill>
                <a:sym typeface="Symbol" pitchFamily="18" charset="2"/>
              </a:rPr>
              <a:t>superkey</a:t>
            </a:r>
            <a:r>
              <a:rPr lang="en-US" altLang="ru-RU" b="1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ru-RU" dirty="0">
                <a:sym typeface="Symbol" pitchFamily="18" charset="2"/>
              </a:rPr>
              <a:t>of </a:t>
            </a:r>
            <a:r>
              <a:rPr lang="en-US" altLang="ru-RU" i="1" dirty="0">
                <a:sym typeface="Symbol" pitchFamily="18" charset="2"/>
              </a:rPr>
              <a:t>R</a:t>
            </a:r>
            <a:r>
              <a:rPr lang="en-US" altLang="ru-RU" dirty="0">
                <a:sym typeface="Symbol" pitchFamily="18" charset="2"/>
              </a:rPr>
              <a:t> if values for </a:t>
            </a:r>
            <a:r>
              <a:rPr lang="en-US" altLang="ru-RU" i="1" dirty="0">
                <a:sym typeface="Symbol" pitchFamily="18" charset="2"/>
              </a:rPr>
              <a:t>K</a:t>
            </a:r>
            <a:r>
              <a:rPr lang="en-US" altLang="ru-RU" dirty="0">
                <a:sym typeface="Symbol" pitchFamily="18" charset="2"/>
              </a:rPr>
              <a:t> are sufficient to identify a unique tuple of each possible relation </a:t>
            </a:r>
            <a:r>
              <a:rPr lang="en-US" altLang="ru-RU" i="1" dirty="0">
                <a:sym typeface="Symbol" pitchFamily="18" charset="2"/>
              </a:rPr>
              <a:t>r(R)</a:t>
            </a:r>
            <a:r>
              <a:rPr lang="en-US" altLang="ru-RU" dirty="0">
                <a:sym typeface="Symbol" pitchFamily="18" charset="2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altLang="ru-RU" dirty="0">
                <a:sym typeface="Symbol" pitchFamily="18" charset="2"/>
              </a:rPr>
              <a:t>by “possible</a:t>
            </a:r>
            <a:r>
              <a:rPr lang="en-US" altLang="ru-RU" i="1" dirty="0">
                <a:sym typeface="Symbol" pitchFamily="18" charset="2"/>
              </a:rPr>
              <a:t> r </a:t>
            </a:r>
            <a:r>
              <a:rPr lang="en-US" altLang="ru-RU" dirty="0">
                <a:sym typeface="Symbol" pitchFamily="18" charset="2"/>
              </a:rPr>
              <a:t>” we mean a relation </a:t>
            </a:r>
            <a:r>
              <a:rPr lang="en-US" altLang="ru-RU" i="1" dirty="0">
                <a:sym typeface="Symbol" pitchFamily="18" charset="2"/>
              </a:rPr>
              <a:t>r</a:t>
            </a:r>
            <a:r>
              <a:rPr lang="en-US" altLang="ru-RU" dirty="0">
                <a:sym typeface="Symbol" pitchFamily="18" charset="2"/>
              </a:rPr>
              <a:t> that could exist in the enterprise we are modeling.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ru-RU" dirty="0">
                <a:sym typeface="Symbol" pitchFamily="18" charset="2"/>
              </a:rPr>
              <a:t>Example:  {</a:t>
            </a:r>
            <a:r>
              <a:rPr lang="en-US" altLang="ru-RU" i="1" dirty="0" err="1">
                <a:sym typeface="Symbol" pitchFamily="18" charset="2"/>
              </a:rPr>
              <a:t>customer_name</a:t>
            </a:r>
            <a:r>
              <a:rPr lang="en-US" altLang="ru-RU" i="1" dirty="0">
                <a:sym typeface="Symbol" pitchFamily="18" charset="2"/>
              </a:rPr>
              <a:t>, </a:t>
            </a:r>
            <a:r>
              <a:rPr lang="en-US" altLang="ru-RU" i="1" dirty="0" err="1">
                <a:sym typeface="Symbol" pitchFamily="18" charset="2"/>
              </a:rPr>
              <a:t>customer_street</a:t>
            </a:r>
            <a:r>
              <a:rPr lang="en-US" altLang="ru-RU" dirty="0">
                <a:sym typeface="Symbol" pitchFamily="18" charset="2"/>
              </a:rPr>
              <a:t>} and</a:t>
            </a:r>
            <a:br>
              <a:rPr lang="en-US" altLang="ru-RU" dirty="0">
                <a:sym typeface="Symbol" pitchFamily="18" charset="2"/>
              </a:rPr>
            </a:br>
            <a:r>
              <a:rPr lang="en-US" altLang="ru-RU" dirty="0">
                <a:sym typeface="Symbol" pitchFamily="18" charset="2"/>
              </a:rPr>
              <a:t>                 {</a:t>
            </a:r>
            <a:r>
              <a:rPr lang="en-US" altLang="ru-RU" i="1" dirty="0" err="1">
                <a:sym typeface="Symbol" pitchFamily="18" charset="2"/>
              </a:rPr>
              <a:t>customer_name</a:t>
            </a:r>
            <a:r>
              <a:rPr lang="en-US" altLang="ru-RU" dirty="0">
                <a:sym typeface="Symbol" pitchFamily="18" charset="2"/>
              </a:rPr>
              <a:t>} </a:t>
            </a:r>
            <a:br>
              <a:rPr lang="en-US" altLang="ru-RU" dirty="0">
                <a:sym typeface="Symbol" pitchFamily="18" charset="2"/>
              </a:rPr>
            </a:br>
            <a:r>
              <a:rPr lang="en-US" altLang="ru-RU" dirty="0">
                <a:sym typeface="Symbol" pitchFamily="18" charset="2"/>
              </a:rPr>
              <a:t>are both </a:t>
            </a:r>
            <a:r>
              <a:rPr lang="en-US" altLang="ru-RU" dirty="0" err="1">
                <a:sym typeface="Symbol" pitchFamily="18" charset="2"/>
              </a:rPr>
              <a:t>superkeys</a:t>
            </a:r>
            <a:r>
              <a:rPr lang="en-US" altLang="ru-RU" dirty="0">
                <a:sym typeface="Symbol" pitchFamily="18" charset="2"/>
              </a:rPr>
              <a:t> of </a:t>
            </a:r>
            <a:r>
              <a:rPr lang="en-US" altLang="ru-RU" i="1" dirty="0">
                <a:sym typeface="Symbol" pitchFamily="18" charset="2"/>
              </a:rPr>
              <a:t>Customer</a:t>
            </a:r>
            <a:r>
              <a:rPr lang="en-US" altLang="ru-RU" dirty="0">
                <a:sym typeface="Symbol" pitchFamily="18" charset="2"/>
              </a:rPr>
              <a:t>, if no two customers can possibly have the same name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ru-RU" dirty="0">
                <a:sym typeface="Symbol" pitchFamily="18" charset="2"/>
              </a:rPr>
              <a:t>In real life, an attribute such as </a:t>
            </a:r>
            <a:r>
              <a:rPr lang="en-US" altLang="ru-RU" i="1" dirty="0" err="1">
                <a:sym typeface="Symbol" pitchFamily="18" charset="2"/>
              </a:rPr>
              <a:t>customer_id</a:t>
            </a:r>
            <a:r>
              <a:rPr lang="en-US" altLang="ru-RU" dirty="0">
                <a:sym typeface="Symbol" pitchFamily="18" charset="2"/>
              </a:rPr>
              <a:t> would be used instead of </a:t>
            </a:r>
            <a:r>
              <a:rPr lang="en-US" altLang="ru-RU" i="1" dirty="0" err="1">
                <a:sym typeface="Symbol" pitchFamily="18" charset="2"/>
              </a:rPr>
              <a:t>customer_name</a:t>
            </a:r>
            <a:r>
              <a:rPr lang="en-US" altLang="ru-RU" i="1" dirty="0">
                <a:sym typeface="Symbol" pitchFamily="18" charset="2"/>
              </a:rPr>
              <a:t> </a:t>
            </a:r>
            <a:r>
              <a:rPr lang="en-US" altLang="ru-RU" dirty="0">
                <a:sym typeface="Symbol" pitchFamily="18" charset="2"/>
              </a:rPr>
              <a:t>to uniquely identify customers, but we omit it to keep our examples small, and instead assume customer names are unique.</a:t>
            </a:r>
          </a:p>
        </p:txBody>
      </p:sp>
    </p:spTree>
    <p:extLst>
      <p:ext uri="{BB962C8B-B14F-4D97-AF65-F5344CB8AC3E}">
        <p14:creationId xmlns:p14="http://schemas.microsoft.com/office/powerpoint/2010/main" val="27730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Keys (Cont.)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ru-RU" i="1" dirty="0">
                <a:sym typeface="Symbol" pitchFamily="18" charset="2"/>
              </a:rPr>
              <a:t>K</a:t>
            </a:r>
            <a:r>
              <a:rPr lang="en-US" altLang="ru-RU" dirty="0">
                <a:sym typeface="Symbol" pitchFamily="18" charset="2"/>
              </a:rPr>
              <a:t> is a </a:t>
            </a:r>
            <a:r>
              <a:rPr lang="en-US" altLang="ru-RU" b="1" dirty="0">
                <a:solidFill>
                  <a:schemeClr val="tx2"/>
                </a:solidFill>
                <a:sym typeface="Symbol" pitchFamily="18" charset="2"/>
              </a:rPr>
              <a:t>candidate key</a:t>
            </a:r>
            <a:r>
              <a:rPr lang="en-US" altLang="ru-RU" dirty="0">
                <a:sym typeface="Symbol" pitchFamily="18" charset="2"/>
              </a:rPr>
              <a:t> if </a:t>
            </a:r>
            <a:r>
              <a:rPr lang="en-US" altLang="ru-RU" i="1" dirty="0">
                <a:sym typeface="Symbol" pitchFamily="18" charset="2"/>
              </a:rPr>
              <a:t>K</a:t>
            </a:r>
            <a:r>
              <a:rPr lang="en-US" altLang="ru-RU" dirty="0">
                <a:sym typeface="Symbol" pitchFamily="18" charset="2"/>
              </a:rPr>
              <a:t> is minimal</a:t>
            </a:r>
            <a:br>
              <a:rPr lang="en-US" altLang="ru-RU" dirty="0">
                <a:sym typeface="Symbol" pitchFamily="18" charset="2"/>
              </a:rPr>
            </a:br>
            <a:r>
              <a:rPr lang="en-US" altLang="ru-RU" dirty="0">
                <a:sym typeface="Symbol" pitchFamily="18" charset="2"/>
              </a:rPr>
              <a:t>Example:  {</a:t>
            </a:r>
            <a:r>
              <a:rPr lang="en-US" altLang="ru-RU" i="1" dirty="0" err="1">
                <a:sym typeface="Symbol" pitchFamily="18" charset="2"/>
              </a:rPr>
              <a:t>customer_name</a:t>
            </a:r>
            <a:r>
              <a:rPr lang="en-US" altLang="ru-RU" dirty="0">
                <a:sym typeface="Symbol" pitchFamily="18" charset="2"/>
              </a:rPr>
              <a:t>} is a candidate key for </a:t>
            </a:r>
            <a:r>
              <a:rPr lang="en-US" altLang="ru-RU" i="1" dirty="0">
                <a:sym typeface="Symbol" pitchFamily="18" charset="2"/>
              </a:rPr>
              <a:t>Customer</a:t>
            </a:r>
            <a:r>
              <a:rPr lang="en-US" altLang="ru-RU" dirty="0">
                <a:sym typeface="Symbol" pitchFamily="18" charset="2"/>
              </a:rPr>
              <a:t>, since it is a </a:t>
            </a:r>
            <a:r>
              <a:rPr lang="en-US" altLang="ru-RU" dirty="0" err="1">
                <a:sym typeface="Symbol" pitchFamily="18" charset="2"/>
              </a:rPr>
              <a:t>superkey</a:t>
            </a:r>
            <a:r>
              <a:rPr lang="en-US" altLang="ru-RU" dirty="0">
                <a:sym typeface="Symbol" pitchFamily="18" charset="2"/>
              </a:rPr>
              <a:t> and no subset of it is a </a:t>
            </a:r>
            <a:r>
              <a:rPr lang="en-US" altLang="ru-RU" dirty="0" err="1">
                <a:sym typeface="Symbol" pitchFamily="18" charset="2"/>
              </a:rPr>
              <a:t>superkey</a:t>
            </a:r>
            <a:r>
              <a:rPr lang="en-US" altLang="ru-RU" dirty="0"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ru-RU" b="1" dirty="0">
                <a:solidFill>
                  <a:schemeClr val="tx2"/>
                </a:solidFill>
                <a:sym typeface="Symbol" pitchFamily="18" charset="2"/>
              </a:rPr>
              <a:t>Primary key: </a:t>
            </a:r>
            <a:r>
              <a:rPr lang="en-US" altLang="ru-RU" dirty="0">
                <a:sym typeface="Symbol" pitchFamily="18" charset="2"/>
              </a:rPr>
              <a:t>a candidate key chosen as the principal means of identifying tuples within a relation</a:t>
            </a:r>
          </a:p>
          <a:p>
            <a:pPr lvl="1">
              <a:lnSpc>
                <a:spcPct val="120000"/>
              </a:lnSpc>
            </a:pPr>
            <a:r>
              <a:rPr lang="en-US" altLang="ru-RU" sz="2000" dirty="0">
                <a:sym typeface="Symbol" pitchFamily="18" charset="2"/>
              </a:rPr>
              <a:t>Should choose an attribute whose value never, or very rarely, changes.</a:t>
            </a:r>
          </a:p>
          <a:p>
            <a:pPr lvl="1">
              <a:lnSpc>
                <a:spcPct val="120000"/>
              </a:lnSpc>
            </a:pPr>
            <a:r>
              <a:rPr lang="en-US" altLang="ru-RU" sz="2000" dirty="0">
                <a:sym typeface="Symbol" pitchFamily="18" charset="2"/>
              </a:rPr>
              <a:t>E.g. email address is unique, but may change</a:t>
            </a:r>
          </a:p>
        </p:txBody>
      </p:sp>
    </p:spTree>
    <p:extLst>
      <p:ext uri="{BB962C8B-B14F-4D97-AF65-F5344CB8AC3E}">
        <p14:creationId xmlns:p14="http://schemas.microsoft.com/office/powerpoint/2010/main" val="222528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Data Models</a:t>
            </a:r>
            <a:endParaRPr lang="ru-RU" sz="4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720452"/>
            <a:ext cx="4038600" cy="40767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sz="2000" smtClean="0"/>
              <a:t>A Database models some portion of the real world.</a:t>
            </a:r>
          </a:p>
          <a:p>
            <a:endParaRPr lang="en-US" altLang="ru-RU" sz="2000" smtClean="0"/>
          </a:p>
          <a:p>
            <a:r>
              <a:rPr lang="en-US" altLang="ru-RU" sz="2000" i="1" smtClean="0"/>
              <a:t>Data Model</a:t>
            </a:r>
            <a:r>
              <a:rPr lang="en-US" altLang="ru-RU" sz="2000" smtClean="0"/>
              <a:t> is link between user’s view of the world and bits stored in computer.</a:t>
            </a:r>
          </a:p>
          <a:p>
            <a:endParaRPr lang="en-US" altLang="ru-RU" sz="2000" smtClean="0"/>
          </a:p>
          <a:p>
            <a:r>
              <a:rPr lang="en-US" altLang="ru-RU" sz="2000" smtClean="0"/>
              <a:t>Many models have been proposed.</a:t>
            </a:r>
          </a:p>
          <a:p>
            <a:endParaRPr lang="en-US" altLang="ru-RU" sz="2000" smtClean="0"/>
          </a:p>
          <a:p>
            <a:r>
              <a:rPr lang="en-US" altLang="ru-RU" sz="2000" smtClean="0"/>
              <a:t>We will concentrate on the Relational Model.</a:t>
            </a:r>
            <a:endParaRPr lang="en-US" altLang="ru-RU" sz="20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248400" y="838200"/>
          <a:ext cx="6778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lip" r:id="rId3" imgW="1295640" imgH="3934080" progId="MS_ClipArt_Gallery.2">
                  <p:embed/>
                </p:oleObj>
              </mc:Choice>
              <mc:Fallback>
                <p:oleObj name="Clip" r:id="rId3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67786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934200" y="533400"/>
            <a:ext cx="12192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781800" y="839788"/>
            <a:ext cx="155575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05600" y="9144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7315200" y="457200"/>
          <a:ext cx="319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Clip" r:id="rId5" imgW="1857600" imgH="3995640" progId="MS_ClipArt_Gallery.2">
                  <p:embed/>
                </p:oleObj>
              </mc:Choice>
              <mc:Fallback>
                <p:oleObj name="Clip" r:id="rId5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"/>
                        <a:ext cx="319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172200" y="54102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endParaRPr lang="ru-RU" altLang="ru-RU" sz="240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172200" y="6019800"/>
            <a:ext cx="914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endParaRPr lang="ru-RU" altLang="ru-RU" sz="24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1722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7086600" y="548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172200" y="5410200"/>
            <a:ext cx="99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2400"/>
              <a:t>1010111101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724400" y="3733800"/>
            <a:ext cx="441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800"/>
              <a:t>Student </a:t>
            </a:r>
            <a:r>
              <a:rPr lang="en-US" altLang="ru-RU" sz="1800" i="1">
                <a:solidFill>
                  <a:schemeClr val="tx1"/>
                </a:solidFill>
                <a:latin typeface="Times New Roman" charset="0"/>
              </a:rPr>
              <a:t>(sid: string, name: string, login: string, age: integer, gpa:real)</a:t>
            </a:r>
          </a:p>
          <a:p>
            <a:pPr lvl="1"/>
            <a:endParaRPr lang="en-US" altLang="ru-RU" sz="180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629400" y="44958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6294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548680"/>
            <a:ext cx="8024812" cy="24114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u-RU" dirty="0"/>
              <a:t>A relation schema may have an attribute that corresponds to the primary key of another relation.  The attribute is called a </a:t>
            </a:r>
            <a:r>
              <a:rPr lang="en-US" altLang="ru-RU" b="1" dirty="0">
                <a:solidFill>
                  <a:schemeClr val="tx2"/>
                </a:solidFill>
              </a:rPr>
              <a:t>foreign key</a:t>
            </a:r>
            <a:r>
              <a:rPr lang="en-US" altLang="ru-RU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ru-RU" dirty="0"/>
              <a:t>E.g. </a:t>
            </a:r>
            <a:r>
              <a:rPr lang="en-US" altLang="ru-RU" i="1" dirty="0" err="1"/>
              <a:t>customer_name</a:t>
            </a:r>
            <a:r>
              <a:rPr lang="en-US" altLang="ru-RU" dirty="0"/>
              <a:t> and </a:t>
            </a:r>
            <a:r>
              <a:rPr lang="en-US" altLang="ru-RU" i="1" dirty="0" err="1"/>
              <a:t>account_number</a:t>
            </a:r>
            <a:r>
              <a:rPr lang="en-US" altLang="ru-RU" dirty="0"/>
              <a:t> attributes of </a:t>
            </a:r>
            <a:r>
              <a:rPr lang="en-US" altLang="ru-RU" i="1" dirty="0"/>
              <a:t>depositor</a:t>
            </a:r>
            <a:r>
              <a:rPr lang="en-US" altLang="ru-RU" dirty="0"/>
              <a:t> are foreign keys to </a:t>
            </a:r>
            <a:r>
              <a:rPr lang="en-US" altLang="ru-RU" i="1" dirty="0"/>
              <a:t>customer</a:t>
            </a:r>
            <a:r>
              <a:rPr lang="en-US" altLang="ru-RU" dirty="0"/>
              <a:t> and </a:t>
            </a:r>
            <a:r>
              <a:rPr lang="en-US" altLang="ru-RU" i="1" dirty="0"/>
              <a:t>account</a:t>
            </a:r>
            <a:r>
              <a:rPr lang="en-US" altLang="ru-RU" dirty="0"/>
              <a:t> respectively.</a:t>
            </a:r>
          </a:p>
          <a:p>
            <a:pPr lvl="1">
              <a:lnSpc>
                <a:spcPct val="90000"/>
              </a:lnSpc>
            </a:pPr>
            <a:r>
              <a:rPr lang="en-US" altLang="ru-RU" dirty="0"/>
              <a:t>Only values occurring in the primary key attribute of the </a:t>
            </a:r>
            <a:r>
              <a:rPr lang="en-US" altLang="ru-RU" b="1" dirty="0">
                <a:solidFill>
                  <a:schemeClr val="tx2"/>
                </a:solidFill>
              </a:rPr>
              <a:t>referenced relation</a:t>
            </a:r>
            <a:r>
              <a:rPr lang="en-US" altLang="ru-RU" dirty="0"/>
              <a:t> may occur in the foreign key attribute of the </a:t>
            </a:r>
            <a:r>
              <a:rPr lang="en-US" altLang="ru-RU" b="1" dirty="0">
                <a:solidFill>
                  <a:schemeClr val="tx2"/>
                </a:solidFill>
              </a:rPr>
              <a:t>referencing relation</a:t>
            </a:r>
            <a:r>
              <a:rPr lang="en-US" altLang="ru-RU" b="1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ru-RU" b="1" dirty="0">
                <a:solidFill>
                  <a:schemeClr val="tx2"/>
                </a:solidFill>
              </a:rPr>
              <a:t>Schema diagram</a:t>
            </a:r>
          </a:p>
        </p:txBody>
      </p:sp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4" b="22958"/>
          <a:stretch>
            <a:fillRect/>
          </a:stretch>
        </p:blipFill>
        <p:spPr bwMode="auto">
          <a:xfrm>
            <a:off x="1430459" y="2876812"/>
            <a:ext cx="6996113" cy="2874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Foreign Keys</a:t>
            </a:r>
          </a:p>
        </p:txBody>
      </p:sp>
    </p:spTree>
    <p:extLst>
      <p:ext uri="{BB962C8B-B14F-4D97-AF65-F5344CB8AC3E}">
        <p14:creationId xmlns:p14="http://schemas.microsoft.com/office/powerpoint/2010/main" val="42688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Formal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ru-RU" sz="2400" smtClean="0"/>
              <a:t>Formally,</a:t>
            </a:r>
          </a:p>
          <a:p>
            <a:pPr lvl="1" eaLnBrk="1" hangingPunct="1"/>
            <a:r>
              <a:rPr lang="en-US" altLang="ru-RU" sz="2400" smtClean="0"/>
              <a:t>Given R(A1, A2, .........., An)</a:t>
            </a:r>
          </a:p>
          <a:p>
            <a:pPr lvl="1" eaLnBrk="1" hangingPunct="1"/>
            <a:r>
              <a:rPr lang="en-US" altLang="ru-RU" sz="2400" smtClean="0"/>
              <a:t> 	r(R) </a:t>
            </a:r>
            <a:r>
              <a:rPr lang="en-US" altLang="ru-RU" sz="2400" smtClean="0">
                <a:sym typeface="Symbol" pitchFamily="18" charset="2"/>
              </a:rPr>
              <a:t></a:t>
            </a:r>
            <a:r>
              <a:rPr lang="en-US" altLang="ru-RU" sz="2400" smtClean="0"/>
              <a:t> dom (A1) X dom (A2) X ....X dom(An)</a:t>
            </a:r>
          </a:p>
          <a:p>
            <a:pPr lvl="1" eaLnBrk="1" hangingPunct="1"/>
            <a:endParaRPr lang="en-US" altLang="ru-RU" sz="2400" smtClean="0"/>
          </a:p>
          <a:p>
            <a:pPr eaLnBrk="1" hangingPunct="1"/>
            <a:r>
              <a:rPr lang="en-US" altLang="ru-RU" sz="2400" smtClean="0"/>
              <a:t>R(A1, A2, …, An) is the </a:t>
            </a:r>
            <a:r>
              <a:rPr lang="en-US" altLang="ru-RU" sz="2400" b="1" smtClean="0"/>
              <a:t>schema</a:t>
            </a:r>
            <a:r>
              <a:rPr lang="en-US" altLang="ru-RU" sz="2400" smtClean="0"/>
              <a:t> of the relation</a:t>
            </a:r>
          </a:p>
          <a:p>
            <a:pPr eaLnBrk="1" hangingPunct="1"/>
            <a:endParaRPr lang="en-US" altLang="ru-RU" sz="2400" smtClean="0"/>
          </a:p>
          <a:p>
            <a:pPr eaLnBrk="1" hangingPunct="1"/>
            <a:r>
              <a:rPr lang="en-US" altLang="ru-RU" sz="2400" smtClean="0"/>
              <a:t>R is the </a:t>
            </a:r>
            <a:r>
              <a:rPr lang="en-US" altLang="ru-RU" sz="2400" b="1" smtClean="0"/>
              <a:t>name</a:t>
            </a:r>
            <a:r>
              <a:rPr lang="en-US" altLang="ru-RU" sz="2400" smtClean="0"/>
              <a:t> of the relation</a:t>
            </a:r>
          </a:p>
          <a:p>
            <a:pPr eaLnBrk="1" hangingPunct="1"/>
            <a:endParaRPr lang="en-US" altLang="ru-RU" sz="2400" smtClean="0"/>
          </a:p>
          <a:p>
            <a:pPr eaLnBrk="1" hangingPunct="1"/>
            <a:r>
              <a:rPr lang="en-US" altLang="ru-RU" sz="2400" smtClean="0"/>
              <a:t>A1, A2, …, An are the </a:t>
            </a:r>
            <a:r>
              <a:rPr lang="en-US" altLang="ru-RU" sz="2400" b="1" smtClean="0"/>
              <a:t>attributes</a:t>
            </a:r>
            <a:r>
              <a:rPr lang="en-US" altLang="ru-RU" sz="2400" smtClean="0"/>
              <a:t> of the relation</a:t>
            </a:r>
          </a:p>
          <a:p>
            <a:pPr eaLnBrk="1" hangingPunct="1"/>
            <a:endParaRPr lang="en-US" altLang="ru-RU" sz="2400" smtClean="0"/>
          </a:p>
        </p:txBody>
      </p:sp>
    </p:spTree>
    <p:extLst>
      <p:ext uri="{BB962C8B-B14F-4D97-AF65-F5344CB8AC3E}">
        <p14:creationId xmlns:p14="http://schemas.microsoft.com/office/powerpoint/2010/main" val="94050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Formal Definitions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Let R(A1, A2) be a relation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400" smtClean="0"/>
              <a:t>Let dom(A1)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400" smtClean="0"/>
              <a:t>Let  dom(A2) =  {a,b,c}</a:t>
            </a:r>
          </a:p>
          <a:p>
            <a:pPr lvl="1" eaLnBrk="1" hangingPunct="1">
              <a:lnSpc>
                <a:spcPct val="90000"/>
              </a:lnSpc>
            </a:pPr>
            <a:endParaRPr lang="en-US" altLang="ru-RU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Then: dom(A1) X dom(A2) is all possible combinations: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smtClean="0"/>
              <a:t>{&lt;0,a&gt; , &lt;0,b&gt; , &lt;0,c&gt;, &lt;1,a&gt;, &lt;1,b&gt;, &lt;1,c&gt; }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800" smtClean="0"/>
              <a:t>The relation state r(R) </a:t>
            </a:r>
            <a:r>
              <a:rPr lang="en-US" altLang="ru-RU" sz="2800" smtClean="0">
                <a:sym typeface="Symbol" pitchFamily="18" charset="2"/>
              </a:rPr>
              <a:t></a:t>
            </a:r>
            <a:r>
              <a:rPr lang="en-US" altLang="ru-RU" sz="2800" smtClean="0"/>
              <a:t> dom(A1) X dom(A2)</a:t>
            </a:r>
          </a:p>
        </p:txBody>
      </p:sp>
    </p:spTree>
    <p:extLst>
      <p:ext uri="{BB962C8B-B14F-4D97-AF65-F5344CB8AC3E}">
        <p14:creationId xmlns:p14="http://schemas.microsoft.com/office/powerpoint/2010/main" val="37226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Describing Data: Data Models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ru-RU" dirty="0"/>
              <a:t>A </a:t>
            </a:r>
            <a:r>
              <a:rPr lang="en-US" altLang="ru-RU" i="1" u="sng" dirty="0">
                <a:solidFill>
                  <a:schemeClr val="accent2"/>
                </a:solidFill>
              </a:rPr>
              <a:t>data model</a:t>
            </a:r>
            <a:r>
              <a:rPr lang="en-US" altLang="ru-RU" i="1" dirty="0">
                <a:solidFill>
                  <a:schemeClr val="accent2"/>
                </a:solidFill>
              </a:rPr>
              <a:t> </a:t>
            </a:r>
            <a:r>
              <a:rPr lang="en-US" altLang="ru-RU" dirty="0">
                <a:solidFill>
                  <a:schemeClr val="accent2"/>
                </a:solidFill>
              </a:rPr>
              <a:t> </a:t>
            </a:r>
            <a:r>
              <a:rPr lang="en-US" altLang="ru-RU" dirty="0"/>
              <a:t>is a collection of concepts for describing data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en-US" altLang="ru-RU" dirty="0"/>
              <a:t>A</a:t>
            </a:r>
            <a:r>
              <a:rPr lang="en-US" altLang="ru-RU" dirty="0">
                <a:solidFill>
                  <a:schemeClr val="accent2"/>
                </a:solidFill>
              </a:rPr>
              <a:t> </a:t>
            </a:r>
            <a:r>
              <a:rPr lang="en-US" altLang="ru-RU" u="sng" dirty="0">
                <a:solidFill>
                  <a:schemeClr val="accent2"/>
                </a:solidFill>
              </a:rPr>
              <a:t>database </a:t>
            </a:r>
            <a:r>
              <a:rPr lang="en-US" altLang="ru-RU" i="1" u="sng" dirty="0">
                <a:solidFill>
                  <a:schemeClr val="accent2"/>
                </a:solidFill>
              </a:rPr>
              <a:t>schema</a:t>
            </a:r>
            <a:r>
              <a:rPr lang="en-US" altLang="ru-RU" i="1" dirty="0">
                <a:solidFill>
                  <a:schemeClr val="accent2"/>
                </a:solidFill>
              </a:rPr>
              <a:t> </a:t>
            </a:r>
            <a:r>
              <a:rPr lang="en-US" altLang="ru-RU" dirty="0"/>
              <a:t>is a description of a particular collection of data, using a given data model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>
              <a:lnSpc>
                <a:spcPct val="90000"/>
              </a:lnSpc>
            </a:pPr>
            <a:r>
              <a:rPr lang="en-US" altLang="ru-RU" dirty="0"/>
              <a:t>The </a:t>
            </a:r>
            <a:r>
              <a:rPr lang="en-US" altLang="ru-RU" i="1" u="sng" dirty="0">
                <a:solidFill>
                  <a:schemeClr val="accent2"/>
                </a:solidFill>
              </a:rPr>
              <a:t>relational model of data</a:t>
            </a:r>
            <a:r>
              <a:rPr lang="en-US" altLang="ru-RU" i="1" dirty="0">
                <a:solidFill>
                  <a:schemeClr val="accent2"/>
                </a:solidFill>
              </a:rPr>
              <a:t> </a:t>
            </a:r>
            <a:r>
              <a:rPr lang="en-US" altLang="ru-RU" dirty="0"/>
              <a:t>is the most widely used model today.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Main concept:  </a:t>
            </a:r>
            <a:r>
              <a:rPr lang="en-US" altLang="ru-RU" sz="2400" i="1" u="sng" dirty="0">
                <a:solidFill>
                  <a:schemeClr val="accent2"/>
                </a:solidFill>
              </a:rPr>
              <a:t>relation</a:t>
            </a:r>
            <a:r>
              <a:rPr lang="en-US" altLang="ru-RU" sz="2400" dirty="0"/>
              <a:t>, basically a table with rows and columns.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Every relation has a </a:t>
            </a:r>
            <a:r>
              <a:rPr lang="en-US" altLang="ru-RU" sz="2400" i="1" u="sng" dirty="0">
                <a:solidFill>
                  <a:srgbClr val="FC0128"/>
                </a:solidFill>
              </a:rPr>
              <a:t>schema</a:t>
            </a:r>
            <a:r>
              <a:rPr lang="en-US" altLang="ru-RU" sz="2400" dirty="0"/>
              <a:t>, which describes the columns, or fields</a:t>
            </a:r>
            <a:r>
              <a:rPr lang="en-US" altLang="ru-RU" sz="2400" dirty="0" smtClean="0"/>
              <a:t>.</a:t>
            </a:r>
            <a:endParaRPr lang="en-US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6658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Levels of Abstraction</a:t>
            </a:r>
            <a:endParaRPr lang="ru-RU" sz="4800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3400" y="619472"/>
            <a:ext cx="4114800" cy="5257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dirty="0" smtClean="0">
                <a:solidFill>
                  <a:schemeClr val="folHlink"/>
                </a:solidFill>
              </a:rPr>
              <a:t>Views</a:t>
            </a:r>
            <a:r>
              <a:rPr lang="en-US" altLang="ru-RU" dirty="0" smtClean="0"/>
              <a:t> describe how users see the data. </a:t>
            </a:r>
          </a:p>
          <a:p>
            <a:pPr>
              <a:buFontTx/>
              <a:buNone/>
            </a:pPr>
            <a:r>
              <a:rPr lang="en-US" altLang="ru-RU" dirty="0" smtClean="0"/>
              <a:t>                                       </a:t>
            </a:r>
          </a:p>
          <a:p>
            <a:r>
              <a:rPr lang="en-US" altLang="ru-RU" dirty="0" smtClean="0">
                <a:solidFill>
                  <a:schemeClr val="folHlink"/>
                </a:solidFill>
              </a:rPr>
              <a:t>Conceptual schema </a:t>
            </a:r>
            <a:r>
              <a:rPr lang="en-US" altLang="ru-RU" dirty="0" smtClean="0"/>
              <a:t>defines logical structure</a:t>
            </a:r>
          </a:p>
          <a:p>
            <a:pPr>
              <a:buFontTx/>
              <a:buNone/>
            </a:pPr>
            <a:endParaRPr lang="en-US" altLang="ru-RU" dirty="0" smtClean="0"/>
          </a:p>
          <a:p>
            <a:r>
              <a:rPr lang="en-US" altLang="ru-RU" dirty="0" smtClean="0">
                <a:solidFill>
                  <a:schemeClr val="folHlink"/>
                </a:solidFill>
              </a:rPr>
              <a:t>Physical schema</a:t>
            </a:r>
            <a:r>
              <a:rPr lang="en-US" altLang="ru-RU" dirty="0" smtClean="0"/>
              <a:t> describes the files and indexes used.</a:t>
            </a:r>
          </a:p>
          <a:p>
            <a:pPr>
              <a:buFontTx/>
              <a:buNone/>
            </a:pPr>
            <a:endParaRPr lang="en-US" altLang="ru-RU" dirty="0" smtClean="0"/>
          </a:p>
          <a:p>
            <a:r>
              <a:rPr lang="en-US" altLang="ru-RU" dirty="0" smtClean="0"/>
              <a:t>(sometimes called the </a:t>
            </a:r>
            <a:r>
              <a:rPr lang="en-US" altLang="ru-RU" dirty="0" smtClean="0">
                <a:solidFill>
                  <a:schemeClr val="folHlink"/>
                </a:solidFill>
              </a:rPr>
              <a:t>ANSI/SPARC model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010150" y="2498725"/>
            <a:ext cx="3714750" cy="3279775"/>
            <a:chOff x="3156" y="1574"/>
            <a:chExt cx="2340" cy="2066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3992" y="2936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982" y="2997"/>
              <a:ext cx="2" cy="60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3992" y="3512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656" y="3024"/>
              <a:ext cx="0" cy="5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589" y="2534"/>
              <a:ext cx="1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Physical Schema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440" y="2102"/>
              <a:ext cx="17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Conceptual Schema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156" y="1574"/>
              <a:ext cx="7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View 1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972" y="1574"/>
              <a:ext cx="7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View 2</a:t>
              </a: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4789" y="1574"/>
              <a:ext cx="7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View 3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176" y="1592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992" y="1592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808" y="1592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464" y="2120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608" y="2552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504" y="1824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320" y="1824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4800" y="1824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320" y="2352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4320" y="2784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072" y="3120"/>
              <a:ext cx="4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3200" b="1" dirty="0">
                  <a:latin typeface="Arial" charset="0"/>
                </a:rPr>
                <a:t>DB</a:t>
              </a:r>
            </a:p>
          </p:txBody>
        </p:sp>
      </p:grpSp>
      <p:pic>
        <p:nvPicPr>
          <p:cNvPr id="26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1114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3000"/>
            <a:ext cx="900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43000"/>
            <a:ext cx="1385888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457200"/>
            <a:ext cx="131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3200" b="1">
                <a:latin typeface="Arial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2195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266384" cy="1600200"/>
          </a:xfrm>
        </p:spPr>
        <p:txBody>
          <a:bodyPr>
            <a:noAutofit/>
          </a:bodyPr>
          <a:lstStyle/>
          <a:p>
            <a:r>
              <a:rPr lang="en-US" altLang="ru-RU" sz="3600" dirty="0"/>
              <a:t>Data </a:t>
            </a:r>
            <a:r>
              <a:rPr lang="en-US" altLang="ru-RU" sz="3600" dirty="0" err="1"/>
              <a:t>Independence:The</a:t>
            </a:r>
            <a:r>
              <a:rPr lang="en-US" altLang="ru-RU" sz="3600" dirty="0"/>
              <a:t> Big Breakthrough of the Relational Model</a:t>
            </a:r>
            <a:endParaRPr lang="ru-RU" sz="36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181600" y="476672"/>
            <a:ext cx="3778250" cy="3810000"/>
            <a:chOff x="3156" y="1574"/>
            <a:chExt cx="2325" cy="206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3992" y="2936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982" y="2997"/>
              <a:ext cx="2" cy="60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992" y="3512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656" y="3024"/>
              <a:ext cx="0" cy="5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589" y="2534"/>
              <a:ext cx="149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 dirty="0">
                  <a:solidFill>
                    <a:schemeClr val="tx2"/>
                  </a:solidFill>
                </a:rPr>
                <a:t>Physical Schema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40" y="2102"/>
              <a:ext cx="175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Conceptual Schema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156" y="1574"/>
              <a:ext cx="6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View 1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972" y="1574"/>
              <a:ext cx="69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View 2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790" y="1574"/>
              <a:ext cx="6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ru-RU" sz="2400">
                  <a:solidFill>
                    <a:schemeClr val="tx2"/>
                  </a:solidFill>
                </a:rPr>
                <a:t>View 3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176" y="1592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992" y="1592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808" y="1592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464" y="2120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608" y="2552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504" y="1824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320" y="1824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4800" y="1824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320" y="2352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320" y="2784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71" y="3120"/>
              <a:ext cx="475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3200" b="1">
                  <a:latin typeface="Arial" charset="0"/>
                </a:rPr>
                <a:t>DB</a:t>
              </a:r>
            </a:p>
          </p:txBody>
        </p:sp>
      </p:grpSp>
      <p:sp>
        <p:nvSpPr>
          <p:cNvPr id="25" name="AutoShape 25"/>
          <p:cNvSpPr>
            <a:spLocks noChangeArrowheads="1"/>
          </p:cNvSpPr>
          <p:nvPr/>
        </p:nvSpPr>
        <p:spPr bwMode="auto">
          <a:xfrm rot="-1219388">
            <a:off x="4349750" y="1213272"/>
            <a:ext cx="1512888" cy="304800"/>
          </a:xfrm>
          <a:prstGeom prst="notchedRightArrow">
            <a:avLst>
              <a:gd name="adj1" fmla="val 50000"/>
              <a:gd name="adj2" fmla="val 12408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 rot="-1913692">
            <a:off x="4144963" y="2438822"/>
            <a:ext cx="2173287" cy="304800"/>
          </a:xfrm>
          <a:prstGeom prst="notchedRightArrow">
            <a:avLst>
              <a:gd name="adj1" fmla="val 50000"/>
              <a:gd name="adj2" fmla="val 17825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28600" y="4286672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ru-RU" b="0" dirty="0" smtClean="0">
                <a:solidFill>
                  <a:schemeClr val="folHlink"/>
                </a:solidFill>
              </a:rPr>
              <a:t>Q</a:t>
            </a:r>
            <a:r>
              <a:rPr lang="en-US" altLang="ru-RU" b="0" dirty="0">
                <a:solidFill>
                  <a:schemeClr val="folHlink"/>
                </a:solidFill>
              </a:rPr>
              <a:t>: Why are these particularly important for DBMS? </a:t>
            </a:r>
            <a:endParaRPr lang="en-US" altLang="ru-RU" sz="2800" dirty="0">
              <a:solidFill>
                <a:schemeClr val="folHlink"/>
              </a:solidFill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304800" y="548680"/>
            <a:ext cx="457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en-US" altLang="ru-RU" b="0" dirty="0"/>
          </a:p>
          <a:p>
            <a:r>
              <a:rPr lang="en-US" altLang="ru-RU" b="0" u="sng" dirty="0">
                <a:solidFill>
                  <a:schemeClr val="accent2"/>
                </a:solidFill>
              </a:rPr>
              <a:t>Logical data independence</a:t>
            </a:r>
            <a:r>
              <a:rPr lang="en-US" altLang="ru-RU" b="0" dirty="0">
                <a:solidFill>
                  <a:schemeClr val="accent2"/>
                </a:solidFill>
              </a:rPr>
              <a:t>:  </a:t>
            </a:r>
            <a:r>
              <a:rPr lang="en-US" altLang="ru-RU" b="0" dirty="0"/>
              <a:t>Protection from changes in </a:t>
            </a:r>
            <a:r>
              <a:rPr lang="en-US" altLang="ru-RU" b="0" i="1" dirty="0"/>
              <a:t>logical </a:t>
            </a:r>
            <a:r>
              <a:rPr lang="en-US" altLang="ru-RU" b="0" dirty="0"/>
              <a:t>structure of data.</a:t>
            </a:r>
          </a:p>
          <a:p>
            <a:endParaRPr lang="en-US" altLang="ru-RU" b="0" dirty="0"/>
          </a:p>
        </p:txBody>
      </p:sp>
    </p:spTree>
    <p:extLst>
      <p:ext uri="{BB962C8B-B14F-4D97-AF65-F5344CB8AC3E}">
        <p14:creationId xmlns:p14="http://schemas.microsoft.com/office/powerpoint/2010/main" val="12745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Relational Database: Definitions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ru-RU" sz="2000" i="1" dirty="0">
                <a:solidFill>
                  <a:schemeClr val="folHlink"/>
                </a:solidFill>
              </a:rPr>
              <a:t>Relational database</a:t>
            </a:r>
            <a:r>
              <a:rPr lang="en-US" altLang="ru-RU" sz="2000" i="1" dirty="0"/>
              <a:t>:</a:t>
            </a:r>
            <a:r>
              <a:rPr lang="en-US" altLang="ru-RU" sz="2000" i="1" dirty="0">
                <a:solidFill>
                  <a:schemeClr val="accent2"/>
                </a:solidFill>
              </a:rPr>
              <a:t> </a:t>
            </a:r>
            <a:r>
              <a:rPr lang="en-US" altLang="ru-RU" sz="2000" dirty="0"/>
              <a:t>a set of </a:t>
            </a:r>
            <a:r>
              <a:rPr lang="en-US" altLang="ru-RU" sz="2000" i="1" dirty="0">
                <a:solidFill>
                  <a:schemeClr val="folHlink"/>
                </a:solidFill>
              </a:rPr>
              <a:t>relations</a:t>
            </a:r>
            <a:r>
              <a:rPr lang="en-US" altLang="ru-RU" sz="2000" dirty="0">
                <a:solidFill>
                  <a:schemeClr val="folHlink"/>
                </a:solidFill>
              </a:rPr>
              <a:t>.</a:t>
            </a:r>
            <a:r>
              <a:rPr lang="en-US" altLang="ru-RU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ru-RU" sz="2000" i="1" dirty="0">
                <a:solidFill>
                  <a:srgbClr val="CF0E30"/>
                </a:solidFill>
              </a:rPr>
              <a:t>Relation:</a:t>
            </a:r>
            <a:r>
              <a:rPr lang="en-US" altLang="ru-RU" sz="2000" dirty="0"/>
              <a:t> made up of 2 parts:</a:t>
            </a:r>
            <a:endParaRPr lang="en-US" altLang="ru-RU" sz="2000" i="1" dirty="0">
              <a:solidFill>
                <a:srgbClr val="CF0E30"/>
              </a:solidFill>
            </a:endParaRPr>
          </a:p>
          <a:p>
            <a:pPr lvl="1"/>
            <a:r>
              <a:rPr lang="en-US" altLang="ru-RU" sz="2000" i="1" dirty="0">
                <a:solidFill>
                  <a:srgbClr val="CF0E30"/>
                </a:solidFill>
              </a:rPr>
              <a:t>Schema </a:t>
            </a:r>
            <a:r>
              <a:rPr lang="en-US" altLang="ru-RU" sz="2000" dirty="0"/>
              <a:t>:</a:t>
            </a:r>
            <a:r>
              <a:rPr lang="en-US" altLang="ru-RU" sz="2000" i="1" dirty="0"/>
              <a:t> </a:t>
            </a:r>
            <a:r>
              <a:rPr lang="en-US" altLang="ru-RU" sz="2000" dirty="0"/>
              <a:t>specifies</a:t>
            </a:r>
            <a:r>
              <a:rPr lang="en-US" altLang="ru-RU" sz="2000" i="1" dirty="0"/>
              <a:t> </a:t>
            </a:r>
            <a:r>
              <a:rPr lang="en-US" altLang="ru-RU" sz="2000" dirty="0"/>
              <a:t>name of relation, plus name and type of each column. </a:t>
            </a:r>
          </a:p>
          <a:p>
            <a:pPr lvl="2"/>
            <a:r>
              <a:rPr lang="en-US" altLang="ru-RU" dirty="0"/>
              <a:t>E.g. Students(</a:t>
            </a:r>
            <a:r>
              <a:rPr lang="en-US" altLang="ru-RU" i="1" dirty="0" err="1"/>
              <a:t>sid</a:t>
            </a:r>
            <a:r>
              <a:rPr lang="en-US" altLang="ru-RU" dirty="0"/>
              <a:t>: string, </a:t>
            </a:r>
            <a:r>
              <a:rPr lang="en-US" altLang="ru-RU" i="1" dirty="0"/>
              <a:t>name</a:t>
            </a:r>
            <a:r>
              <a:rPr lang="en-US" altLang="ru-RU" dirty="0"/>
              <a:t>: string, </a:t>
            </a:r>
            <a:r>
              <a:rPr lang="en-US" altLang="ru-RU" i="1" dirty="0"/>
              <a:t>login</a:t>
            </a:r>
            <a:r>
              <a:rPr lang="en-US" altLang="ru-RU" dirty="0"/>
              <a:t>: string, </a:t>
            </a:r>
            <a:r>
              <a:rPr lang="en-US" altLang="ru-RU" i="1" dirty="0"/>
              <a:t>age</a:t>
            </a:r>
            <a:r>
              <a:rPr lang="en-US" altLang="ru-RU" dirty="0"/>
              <a:t>: integer, </a:t>
            </a:r>
            <a:r>
              <a:rPr lang="en-US" altLang="ru-RU" i="1" dirty="0" err="1"/>
              <a:t>gpa</a:t>
            </a:r>
            <a:r>
              <a:rPr lang="en-US" altLang="ru-RU" dirty="0"/>
              <a:t>: real) </a:t>
            </a:r>
          </a:p>
          <a:p>
            <a:pPr lvl="1"/>
            <a:r>
              <a:rPr lang="en-US" altLang="ru-RU" sz="2000" i="1" dirty="0">
                <a:solidFill>
                  <a:srgbClr val="CF0E30"/>
                </a:solidFill>
              </a:rPr>
              <a:t>Instance</a:t>
            </a:r>
            <a:r>
              <a:rPr lang="en-US" altLang="ru-RU" sz="2000" dirty="0"/>
              <a:t> : a </a:t>
            </a:r>
            <a:r>
              <a:rPr lang="en-US" altLang="ru-RU" sz="2000" i="1" dirty="0">
                <a:solidFill>
                  <a:srgbClr val="CF0E30"/>
                </a:solidFill>
              </a:rPr>
              <a:t>table</a:t>
            </a:r>
            <a:r>
              <a:rPr lang="en-US" altLang="ru-RU" sz="2000" dirty="0">
                <a:solidFill>
                  <a:srgbClr val="CF0E30"/>
                </a:solidFill>
              </a:rPr>
              <a:t>,</a:t>
            </a:r>
            <a:r>
              <a:rPr lang="en-US" altLang="ru-RU" sz="2000" dirty="0"/>
              <a:t> with rows and columns. </a:t>
            </a:r>
          </a:p>
          <a:p>
            <a:pPr lvl="2"/>
            <a:r>
              <a:rPr lang="en-US" altLang="ru-RU" dirty="0"/>
              <a:t>#rows = </a:t>
            </a:r>
            <a:r>
              <a:rPr lang="en-US" altLang="ru-RU" i="1" dirty="0"/>
              <a:t>cardinality</a:t>
            </a:r>
            <a:endParaRPr lang="en-US" altLang="ru-RU" dirty="0"/>
          </a:p>
          <a:p>
            <a:pPr lvl="2"/>
            <a:r>
              <a:rPr lang="en-US" altLang="ru-RU" dirty="0"/>
              <a:t>#fields = </a:t>
            </a:r>
            <a:r>
              <a:rPr lang="en-US" altLang="ru-RU" i="1" dirty="0"/>
              <a:t>degree / arity</a:t>
            </a:r>
            <a:endParaRPr lang="en-US" altLang="ru-RU" dirty="0"/>
          </a:p>
          <a:p>
            <a:r>
              <a:rPr lang="en-US" altLang="ru-RU" sz="2000" dirty="0"/>
              <a:t>Can think of a relation as a </a:t>
            </a:r>
            <a:r>
              <a:rPr lang="en-US" altLang="ru-RU" sz="2000" i="1" dirty="0">
                <a:solidFill>
                  <a:srgbClr val="CF0E30"/>
                </a:solidFill>
              </a:rPr>
              <a:t>set</a:t>
            </a:r>
            <a:r>
              <a:rPr lang="en-US" altLang="ru-RU" sz="2000" i="1" dirty="0">
                <a:solidFill>
                  <a:schemeClr val="accent2"/>
                </a:solidFill>
              </a:rPr>
              <a:t> </a:t>
            </a:r>
            <a:r>
              <a:rPr lang="en-US" altLang="ru-RU" sz="2000" dirty="0"/>
              <a:t>of rows or </a:t>
            </a:r>
            <a:r>
              <a:rPr lang="en-US" altLang="ru-RU" sz="2000" i="1" dirty="0">
                <a:solidFill>
                  <a:srgbClr val="CF0E30"/>
                </a:solidFill>
              </a:rPr>
              <a:t>tuples</a:t>
            </a:r>
            <a:r>
              <a:rPr lang="en-US" altLang="ru-RU" sz="2000" dirty="0"/>
              <a:t>. </a:t>
            </a:r>
          </a:p>
          <a:p>
            <a:pPr lvl="1"/>
            <a:r>
              <a:rPr lang="en-US" altLang="ru-RU" sz="2000" dirty="0"/>
              <a:t>i.e., all rows are </a:t>
            </a:r>
            <a:r>
              <a:rPr lang="en-US" altLang="ru-RU" sz="2000" dirty="0" smtClean="0"/>
              <a:t>distinct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29617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Domain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A </a:t>
            </a:r>
            <a:r>
              <a:rPr lang="en-US" altLang="ru-RU" sz="2400" b="1" smtClean="0"/>
              <a:t>Domain</a:t>
            </a:r>
            <a:r>
              <a:rPr lang="en-US" altLang="ru-RU" sz="2400" smtClean="0"/>
              <a:t> D is a set of </a:t>
            </a:r>
            <a:r>
              <a:rPr lang="en-US" altLang="ru-RU" sz="2400" b="1" smtClean="0">
                <a:solidFill>
                  <a:schemeClr val="folHlink"/>
                </a:solidFill>
              </a:rPr>
              <a:t>atomic</a:t>
            </a:r>
            <a:r>
              <a:rPr lang="en-US" altLang="ru-RU" sz="2400" smtClean="0"/>
              <a:t> values.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400" u="sng" smtClean="0"/>
              <a:t>Atomic</a:t>
            </a:r>
            <a:r>
              <a:rPr lang="en-US" altLang="ru-RU" sz="2400" smtClean="0"/>
              <a:t> means that each value in the domain is indivisible as far as the relational model is concerned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400" smtClean="0"/>
              <a:t>It means that if we separate an atomic value, the value itself become meaningless,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smtClean="0"/>
              <a:t>SSN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smtClean="0"/>
              <a:t>Local_phone_number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smtClean="0"/>
              <a:t>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smtClean="0"/>
              <a:t>Employee_ages</a:t>
            </a:r>
          </a:p>
        </p:txBody>
      </p:sp>
    </p:spTree>
    <p:extLst>
      <p:ext uri="{BB962C8B-B14F-4D97-AF65-F5344CB8AC3E}">
        <p14:creationId xmlns:p14="http://schemas.microsoft.com/office/powerpoint/2010/main" val="26231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800" dirty="0"/>
              <a:t>Attribute Types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548680"/>
            <a:ext cx="7848600" cy="4876800"/>
          </a:xfrm>
        </p:spPr>
        <p:txBody>
          <a:bodyPr>
            <a:normAutofit lnSpcReduction="10000"/>
          </a:bodyPr>
          <a:lstStyle/>
          <a:p>
            <a:r>
              <a:rPr lang="en-US" altLang="ru-RU" dirty="0"/>
              <a:t>Each attribute of a relation has a name</a:t>
            </a:r>
          </a:p>
          <a:p>
            <a:r>
              <a:rPr lang="en-US" altLang="ru-RU" dirty="0"/>
              <a:t>The set of allowed values for each attribute is called the </a:t>
            </a:r>
            <a:r>
              <a:rPr lang="en-US" altLang="ru-RU" b="1" dirty="0">
                <a:solidFill>
                  <a:schemeClr val="tx2"/>
                </a:solidFill>
              </a:rPr>
              <a:t>domain</a:t>
            </a:r>
            <a:r>
              <a:rPr lang="en-US" altLang="ru-RU" dirty="0"/>
              <a:t> of the attribute</a:t>
            </a:r>
          </a:p>
          <a:p>
            <a:r>
              <a:rPr lang="en-US" altLang="ru-RU" dirty="0"/>
              <a:t>Attribute values are (normally) required to be </a:t>
            </a:r>
            <a:r>
              <a:rPr lang="en-US" altLang="ru-RU" b="1" dirty="0">
                <a:solidFill>
                  <a:schemeClr val="tx2"/>
                </a:solidFill>
              </a:rPr>
              <a:t>atomic</a:t>
            </a:r>
            <a:r>
              <a:rPr lang="en-US" altLang="ru-RU" dirty="0"/>
              <a:t>; that is, indivisible</a:t>
            </a:r>
          </a:p>
          <a:p>
            <a:pPr lvl="1"/>
            <a:r>
              <a:rPr lang="en-US" altLang="ru-RU" dirty="0"/>
              <a:t>E.g. the value of an attribute can be an account number, </a:t>
            </a:r>
            <a:br>
              <a:rPr lang="en-US" altLang="ru-RU" dirty="0"/>
            </a:br>
            <a:r>
              <a:rPr lang="en-US" altLang="ru-RU" dirty="0"/>
              <a:t>but cannot be a set of account numbers</a:t>
            </a:r>
          </a:p>
          <a:p>
            <a:r>
              <a:rPr lang="en-US" altLang="ru-RU" dirty="0"/>
              <a:t>Domain is said to be atomic if all its members are atomic</a:t>
            </a:r>
          </a:p>
          <a:p>
            <a:r>
              <a:rPr lang="en-US" altLang="ru-RU" dirty="0"/>
              <a:t>The special value </a:t>
            </a:r>
            <a:r>
              <a:rPr lang="en-US" altLang="ru-RU" i="1" dirty="0"/>
              <a:t>null</a:t>
            </a:r>
            <a:r>
              <a:rPr lang="en-US" altLang="ru-RU" dirty="0"/>
              <a:t>  is a member of every domain</a:t>
            </a:r>
          </a:p>
          <a:p>
            <a:r>
              <a:rPr lang="en-US" altLang="ru-RU" dirty="0"/>
              <a:t>The null value causes complications in the definition of many operations</a:t>
            </a:r>
          </a:p>
          <a:p>
            <a:pPr lvl="1"/>
            <a:r>
              <a:rPr lang="en-US" altLang="ru-RU" dirty="0"/>
              <a:t>We shall ignore the effect of null values in our main presentation and consider their effect later</a:t>
            </a:r>
          </a:p>
        </p:txBody>
      </p:sp>
    </p:spTree>
    <p:extLst>
      <p:ext uri="{BB962C8B-B14F-4D97-AF65-F5344CB8AC3E}">
        <p14:creationId xmlns:p14="http://schemas.microsoft.com/office/powerpoint/2010/main" val="41827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Relation Schema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sz="2000" smtClean="0"/>
              <a:t>Relation Schema R, denoted by R(A1, A2,…, An), is made up of relation name R and a list of attributes A1, A2, …,An</a:t>
            </a:r>
          </a:p>
          <a:p>
            <a:pPr eaLnBrk="1" hangingPunct="1">
              <a:lnSpc>
                <a:spcPct val="80000"/>
              </a:lnSpc>
            </a:pPr>
            <a:endParaRPr lang="en-US" altLang="ru-RU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000" smtClean="0"/>
              <a:t>Each attribute Ai is the name of a role played by some domain D in the relation schema R.</a:t>
            </a:r>
          </a:p>
          <a:p>
            <a:pPr eaLnBrk="1" hangingPunct="1">
              <a:lnSpc>
                <a:spcPct val="80000"/>
              </a:lnSpc>
            </a:pPr>
            <a:endParaRPr lang="en-US" altLang="ru-RU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000" smtClean="0"/>
              <a:t>D is called the domain of Ai and is denoted by </a:t>
            </a:r>
            <a:r>
              <a:rPr lang="en-US" altLang="ru-RU" sz="2000" b="1" smtClean="0"/>
              <a:t>dom(Ai) </a:t>
            </a:r>
          </a:p>
          <a:p>
            <a:pPr eaLnBrk="1" hangingPunct="1">
              <a:lnSpc>
                <a:spcPct val="80000"/>
              </a:lnSpc>
            </a:pPr>
            <a:endParaRPr lang="en-US" altLang="ru-RU" sz="2000" b="1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000" smtClean="0"/>
              <a:t>R is called the name of the relation </a:t>
            </a:r>
          </a:p>
          <a:p>
            <a:pPr eaLnBrk="1" hangingPunct="1">
              <a:lnSpc>
                <a:spcPct val="80000"/>
              </a:lnSpc>
            </a:pPr>
            <a:endParaRPr lang="en-US" altLang="ru-RU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ru-RU" sz="2000" smtClean="0"/>
              <a:t>The degree of a relation is the number of attributes n of its relation schema</a:t>
            </a:r>
          </a:p>
          <a:p>
            <a:pPr eaLnBrk="1" hangingPunct="1">
              <a:lnSpc>
                <a:spcPct val="80000"/>
              </a:lnSpc>
            </a:pPr>
            <a:endParaRPr lang="en-US" altLang="ru-RU" sz="2000" smtClean="0"/>
          </a:p>
        </p:txBody>
      </p:sp>
    </p:spTree>
    <p:extLst>
      <p:ext uri="{BB962C8B-B14F-4D97-AF65-F5344CB8AC3E}">
        <p14:creationId xmlns:p14="http://schemas.microsoft.com/office/powerpoint/2010/main" val="28595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161</TotalTime>
  <Words>1064</Words>
  <Application>Microsoft Office PowerPoint</Application>
  <PresentationFormat>Экран (4:3)</PresentationFormat>
  <Paragraphs>153</Paragraphs>
  <Slides>22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NewsPrint</vt:lpstr>
      <vt:lpstr>Microsoft Clip Gallery</vt:lpstr>
      <vt:lpstr>Database management systems</vt:lpstr>
      <vt:lpstr>Data Models</vt:lpstr>
      <vt:lpstr>Describing Data: Data Models</vt:lpstr>
      <vt:lpstr>Levels of Abstraction</vt:lpstr>
      <vt:lpstr>Data Independence:The Big Breakthrough of the Relational Model</vt:lpstr>
      <vt:lpstr>Relational Database: Definitions</vt:lpstr>
      <vt:lpstr>Domain</vt:lpstr>
      <vt:lpstr>Attribute Types</vt:lpstr>
      <vt:lpstr>Relation Schema</vt:lpstr>
      <vt:lpstr>Relations are Unordered</vt:lpstr>
      <vt:lpstr>Ordering</vt:lpstr>
      <vt:lpstr>Identical Relations</vt:lpstr>
      <vt:lpstr>Values in the Tuples</vt:lpstr>
      <vt:lpstr>Null in tuples</vt:lpstr>
      <vt:lpstr>Relational Model Notation </vt:lpstr>
      <vt:lpstr>Domain Constrains</vt:lpstr>
      <vt:lpstr>Key Constrains</vt:lpstr>
      <vt:lpstr>Keys</vt:lpstr>
      <vt:lpstr>Keys (Cont.)</vt:lpstr>
      <vt:lpstr>Foreign Keys</vt:lpstr>
      <vt:lpstr>Formal Definitions</vt:lpstr>
      <vt:lpstr>Formal Definitions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17</cp:revision>
  <dcterms:created xsi:type="dcterms:W3CDTF">2015-09-05T06:24:42Z</dcterms:created>
  <dcterms:modified xsi:type="dcterms:W3CDTF">2015-09-28T20:06:10Z</dcterms:modified>
</cp:coreProperties>
</file>