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313" r:id="rId3"/>
    <p:sldId id="314" r:id="rId4"/>
    <p:sldId id="316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7" r:id="rId14"/>
    <p:sldId id="324" r:id="rId15"/>
    <p:sldId id="325" r:id="rId16"/>
    <p:sldId id="328" r:id="rId17"/>
    <p:sldId id="329" r:id="rId18"/>
    <p:sldId id="331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08.10.2015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08.10.2015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08.10.2015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08.10.2015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08.10.2015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08.10.2015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5. Relational algebra and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Projection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Produce a list of salaries for all staff, showing only  </a:t>
            </a:r>
            <a:r>
              <a:rPr lang="en-GB" altLang="ru-RU" b="1" dirty="0" err="1"/>
              <a:t>staffNo</a:t>
            </a:r>
            <a:r>
              <a:rPr lang="en-GB" altLang="ru-RU" b="1" dirty="0"/>
              <a:t>, </a:t>
            </a:r>
            <a:r>
              <a:rPr lang="en-GB" altLang="ru-RU" b="1" dirty="0" err="1"/>
              <a:t>fName</a:t>
            </a:r>
            <a:r>
              <a:rPr lang="en-GB" altLang="ru-RU" b="1" dirty="0"/>
              <a:t>, </a:t>
            </a:r>
            <a:r>
              <a:rPr lang="en-GB" altLang="ru-RU" b="1" dirty="0" err="1"/>
              <a:t>lName</a:t>
            </a:r>
            <a:r>
              <a:rPr lang="en-GB" altLang="ru-RU" b="1" dirty="0"/>
              <a:t>, and salary details.</a:t>
            </a:r>
            <a:endParaRPr lang="en-GB" altLang="ru-RU" b="1" i="1" dirty="0"/>
          </a:p>
          <a:p>
            <a:pPr lvl="1">
              <a:lnSpc>
                <a:spcPct val="30000"/>
              </a:lnSpc>
            </a:pPr>
            <a:endParaRPr lang="en-GB" altLang="ru-RU" b="1" i="1" dirty="0"/>
          </a:p>
          <a:p>
            <a:pPr lvl="1">
              <a:buFontTx/>
              <a:buNone/>
            </a:pPr>
            <a:r>
              <a:rPr lang="en-GB" altLang="ru-RU" b="1" dirty="0">
                <a:sym typeface="WP MultinationalA Roman" pitchFamily="18" charset="2"/>
              </a:rPr>
              <a:t>	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staffNo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fName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lName</a:t>
            </a:r>
            <a:r>
              <a:rPr lang="en-GB" altLang="ru-RU" b="1" baseline="-14000" dirty="0"/>
              <a:t>, salary</a:t>
            </a:r>
            <a:r>
              <a:rPr lang="en-GB" altLang="ru-RU" b="1" dirty="0"/>
              <a:t>(Staff)</a:t>
            </a:r>
          </a:p>
        </p:txBody>
      </p:sp>
      <p:pic>
        <p:nvPicPr>
          <p:cNvPr id="4" name="Picture 5" descr="DS3-Figure 04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7" y="2132856"/>
            <a:ext cx="427628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Union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GB" altLang="ru-RU" b="1" dirty="0"/>
              <a:t>R </a:t>
            </a:r>
            <a:r>
              <a:rPr lang="en-GB" altLang="ru-RU" b="1" dirty="0">
                <a:sym typeface="Symbol" pitchFamily="18" charset="2"/>
              </a:rPr>
              <a:t></a:t>
            </a:r>
            <a:r>
              <a:rPr lang="en-GB" altLang="ru-RU" b="1" dirty="0"/>
              <a:t> S</a:t>
            </a:r>
          </a:p>
          <a:p>
            <a:pPr lvl="1">
              <a:lnSpc>
                <a:spcPct val="90000"/>
              </a:lnSpc>
            </a:pPr>
            <a:r>
              <a:rPr lang="en-GB" altLang="ru-RU" b="1" dirty="0"/>
              <a:t>Union of two relations R and S defines a relation that contains all the tuples of R, or S, or both R and S, duplicate tuples being eliminated. </a:t>
            </a:r>
          </a:p>
          <a:p>
            <a:pPr lvl="1">
              <a:lnSpc>
                <a:spcPct val="90000"/>
              </a:lnSpc>
            </a:pPr>
            <a:r>
              <a:rPr lang="en-GB" altLang="ru-RU" b="1" dirty="0"/>
              <a:t>R and S must be union-compatible.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If R and S have </a:t>
            </a:r>
            <a:r>
              <a:rPr lang="en-GB" altLang="ru-RU" b="1" i="1" dirty="0"/>
              <a:t>I</a:t>
            </a:r>
            <a:r>
              <a:rPr lang="en-GB" altLang="ru-RU" b="1" dirty="0"/>
              <a:t> and </a:t>
            </a:r>
            <a:r>
              <a:rPr lang="en-GB" altLang="ru-RU" b="1" i="1" dirty="0"/>
              <a:t>J</a:t>
            </a:r>
            <a:r>
              <a:rPr lang="en-GB" altLang="ru-RU" b="1" dirty="0"/>
              <a:t> tuples, respectively, union is obtained by concatenating them into one relation with a maximum of (</a:t>
            </a:r>
            <a:r>
              <a:rPr lang="en-GB" altLang="ru-RU" b="1" i="1" dirty="0"/>
              <a:t>I</a:t>
            </a:r>
            <a:r>
              <a:rPr lang="en-GB" altLang="ru-RU" b="1" dirty="0"/>
              <a:t> + </a:t>
            </a:r>
            <a:r>
              <a:rPr lang="en-GB" altLang="ru-RU" b="1" i="1" dirty="0"/>
              <a:t>J</a:t>
            </a:r>
            <a:r>
              <a:rPr lang="en-GB" altLang="ru-RU" b="1" dirty="0"/>
              <a:t>) tuples.</a:t>
            </a:r>
          </a:p>
        </p:txBody>
      </p:sp>
    </p:spTree>
    <p:extLst>
      <p:ext uri="{BB962C8B-B14F-4D97-AF65-F5344CB8AC3E}">
        <p14:creationId xmlns:p14="http://schemas.microsoft.com/office/powerpoint/2010/main" val="11942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Union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all cities where there is either a branch office or a property for rent.</a:t>
            </a:r>
          </a:p>
          <a:p>
            <a:pPr lvl="1">
              <a:lnSpc>
                <a:spcPct val="40000"/>
              </a:lnSpc>
            </a:pPr>
            <a:endParaRPr lang="en-GB" altLang="ru-RU" b="1" dirty="0"/>
          </a:p>
          <a:p>
            <a:pPr lvl="1">
              <a:buFontTx/>
              <a:buNone/>
            </a:pPr>
            <a:r>
              <a:rPr lang="en-GB" altLang="ru-RU" b="1" dirty="0"/>
              <a:t>	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(Branch) </a:t>
            </a:r>
            <a:r>
              <a:rPr lang="en-GB" altLang="ru-RU" b="1" dirty="0">
                <a:sym typeface="Symbol" pitchFamily="18" charset="2"/>
              </a:rPr>
              <a:t></a:t>
            </a:r>
            <a:r>
              <a:rPr lang="en-GB" altLang="ru-RU" b="1" dirty="0"/>
              <a:t> 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</a:t>
            </a:r>
            <a:r>
              <a:rPr lang="en-GB" altLang="ru-RU" b="1" dirty="0" err="1"/>
              <a:t>PropertyForRent</a:t>
            </a:r>
            <a:r>
              <a:rPr lang="en-GB" altLang="ru-RU" b="1" dirty="0"/>
              <a:t>)</a:t>
            </a:r>
          </a:p>
        </p:txBody>
      </p:sp>
      <p:pic>
        <p:nvPicPr>
          <p:cNvPr id="4" name="Picture 5" descr="DS3-Figure 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97" y="4024883"/>
            <a:ext cx="156686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28113"/>
              </p:ext>
            </p:extLst>
          </p:nvPr>
        </p:nvGraphicFramePr>
        <p:xfrm>
          <a:off x="574449" y="2314575"/>
          <a:ext cx="3816350" cy="1219200"/>
        </p:xfrm>
        <a:graphic>
          <a:graphicData uri="http://schemas.openxmlformats.org/drawingml/2006/table">
            <a:tbl>
              <a:tblPr/>
              <a:tblGrid>
                <a:gridCol w="1271588"/>
                <a:gridCol w="1273175"/>
                <a:gridCol w="12715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branchNo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bCity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cityID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Bristol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B003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Glasgow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76205"/>
              </p:ext>
            </p:extLst>
          </p:nvPr>
        </p:nvGraphicFramePr>
        <p:xfrm>
          <a:off x="4703537" y="2314575"/>
          <a:ext cx="3935412" cy="1219200"/>
        </p:xfrm>
        <a:graphic>
          <a:graphicData uri="http://schemas.openxmlformats.org/drawingml/2006/table">
            <a:tbl>
              <a:tblPr/>
              <a:tblGrid>
                <a:gridCol w="1311804"/>
                <a:gridCol w="1311804"/>
                <a:gridCol w="13118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propertyNo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pCity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cityID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PA14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Aberdeen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PL94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London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PG4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Glasgow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205510" y="35290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Arial" charset="0"/>
                <a:cs typeface="Times New Roman" pitchFamily="18" charset="0"/>
              </a:rPr>
              <a:t>Таблица</a:t>
            </a:r>
            <a:r>
              <a:rPr lang="en-US" altLang="ru-RU" sz="1800" i="1" dirty="0">
                <a:latin typeface="Arial" charset="0"/>
                <a:cs typeface="Times New Roman" pitchFamily="18" charset="0"/>
              </a:rPr>
              <a:t> 8.1. Branch</a:t>
            </a:r>
            <a:endParaRPr lang="ru-RU" altLang="ru-RU" sz="1000" dirty="0">
              <a:latin typeface="Arial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4932040" y="3501008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Arial" charset="0"/>
                <a:cs typeface="Times New Roman" pitchFamily="18" charset="0"/>
              </a:rPr>
              <a:t>Таблица</a:t>
            </a:r>
            <a:r>
              <a:rPr lang="en-US" altLang="ru-RU" sz="1800" i="1" dirty="0">
                <a:latin typeface="Arial" charset="0"/>
                <a:cs typeface="Times New Roman" pitchFamily="18" charset="0"/>
              </a:rPr>
              <a:t> 8.2. </a:t>
            </a:r>
            <a:r>
              <a:rPr lang="en-US" altLang="ru-RU" sz="1800" i="1" dirty="0" err="1">
                <a:latin typeface="Arial" charset="0"/>
                <a:cs typeface="Times New Roman" pitchFamily="18" charset="0"/>
              </a:rPr>
              <a:t>PropertyForRent</a:t>
            </a:r>
            <a:endParaRPr lang="en-US" altLang="ru-RU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Set Difference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R – S</a:t>
            </a:r>
          </a:p>
          <a:p>
            <a:pPr lvl="1"/>
            <a:r>
              <a:rPr lang="en-GB" altLang="ru-RU" b="1" dirty="0"/>
              <a:t>Defines a relation consisting of the tuples that are in relation R, but not in S. </a:t>
            </a:r>
          </a:p>
          <a:p>
            <a:pPr lvl="1"/>
            <a:r>
              <a:rPr lang="en-GB" altLang="ru-RU" b="1" dirty="0"/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6534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Set Difference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all cities where there is a branch office but no properties for rent.</a:t>
            </a:r>
          </a:p>
          <a:p>
            <a:pPr lvl="1">
              <a:lnSpc>
                <a:spcPct val="50000"/>
              </a:lnSpc>
            </a:pPr>
            <a:endParaRPr lang="en-GB" altLang="ru-RU" b="1" i="1" dirty="0"/>
          </a:p>
          <a:p>
            <a:pPr lvl="1">
              <a:buFontTx/>
              <a:buNone/>
            </a:pPr>
            <a:r>
              <a:rPr lang="en-GB" altLang="ru-RU" b="1" dirty="0"/>
              <a:t>	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(Branch) – 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</a:t>
            </a:r>
            <a:r>
              <a:rPr lang="en-GB" altLang="ru-RU" b="1" dirty="0" err="1"/>
              <a:t>PropertyForRent</a:t>
            </a:r>
            <a:r>
              <a:rPr lang="en-GB" altLang="ru-RU" b="1" dirty="0"/>
              <a:t>)</a:t>
            </a:r>
          </a:p>
        </p:txBody>
      </p:sp>
      <p:pic>
        <p:nvPicPr>
          <p:cNvPr id="4" name="Picture 5" descr="DS3-Figure 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98900"/>
            <a:ext cx="1752600" cy="161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7828"/>
              </p:ext>
            </p:extLst>
          </p:nvPr>
        </p:nvGraphicFramePr>
        <p:xfrm>
          <a:off x="574449" y="2314575"/>
          <a:ext cx="3816350" cy="1219200"/>
        </p:xfrm>
        <a:graphic>
          <a:graphicData uri="http://schemas.openxmlformats.org/drawingml/2006/table">
            <a:tbl>
              <a:tblPr/>
              <a:tblGrid>
                <a:gridCol w="1271588"/>
                <a:gridCol w="1273175"/>
                <a:gridCol w="12715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branchNo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bCity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cityID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Bristol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B003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Glasgow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17194"/>
              </p:ext>
            </p:extLst>
          </p:nvPr>
        </p:nvGraphicFramePr>
        <p:xfrm>
          <a:off x="4703537" y="2314575"/>
          <a:ext cx="3935412" cy="1219200"/>
        </p:xfrm>
        <a:graphic>
          <a:graphicData uri="http://schemas.openxmlformats.org/drawingml/2006/table">
            <a:tbl>
              <a:tblPr/>
              <a:tblGrid>
                <a:gridCol w="1311804"/>
                <a:gridCol w="1311804"/>
                <a:gridCol w="13118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propertyNo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pCity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cityID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PA14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Aberdeen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PL94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London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PG4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Glasgow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205510" y="35290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Arial" charset="0"/>
                <a:cs typeface="Times New Roman" pitchFamily="18" charset="0"/>
              </a:rPr>
              <a:t>Таблица</a:t>
            </a:r>
            <a:r>
              <a:rPr lang="en-US" altLang="ru-RU" sz="1800" i="1" dirty="0">
                <a:latin typeface="Arial" charset="0"/>
                <a:cs typeface="Times New Roman" pitchFamily="18" charset="0"/>
              </a:rPr>
              <a:t> 8.1. Branch</a:t>
            </a:r>
            <a:endParaRPr lang="ru-RU" altLang="ru-RU" sz="1000" dirty="0">
              <a:latin typeface="Arial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4932040" y="3501008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Arial" charset="0"/>
                <a:cs typeface="Times New Roman" pitchFamily="18" charset="0"/>
              </a:rPr>
              <a:t>Таблица</a:t>
            </a:r>
            <a:r>
              <a:rPr lang="en-US" altLang="ru-RU" sz="1800" i="1" dirty="0">
                <a:latin typeface="Arial" charset="0"/>
                <a:cs typeface="Times New Roman" pitchFamily="18" charset="0"/>
              </a:rPr>
              <a:t> 8.2. </a:t>
            </a:r>
            <a:r>
              <a:rPr lang="en-US" altLang="ru-RU" sz="1800" i="1" dirty="0" err="1">
                <a:latin typeface="Arial" charset="0"/>
                <a:cs typeface="Times New Roman" pitchFamily="18" charset="0"/>
              </a:rPr>
              <a:t>PropertyForRent</a:t>
            </a:r>
            <a:endParaRPr lang="en-US" altLang="ru-RU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 smtClean="0"/>
              <a:t>Intersection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R </a:t>
            </a:r>
            <a:r>
              <a:rPr lang="en-GB" altLang="ru-RU" b="1" noProof="1">
                <a:sym typeface="Symbol" pitchFamily="18" charset="2"/>
              </a:rPr>
              <a:t></a:t>
            </a:r>
            <a:r>
              <a:rPr lang="en-GB" altLang="ru-RU" b="1" dirty="0"/>
              <a:t> S</a:t>
            </a:r>
          </a:p>
          <a:p>
            <a:pPr lvl="1"/>
            <a:r>
              <a:rPr lang="en-GB" altLang="ru-RU" b="1" dirty="0"/>
              <a:t>Defines a relation consisting of the set of all tuples that are in both R and S. </a:t>
            </a:r>
          </a:p>
          <a:p>
            <a:pPr lvl="1"/>
            <a:r>
              <a:rPr lang="en-GB" altLang="ru-RU" b="1" dirty="0"/>
              <a:t>R and S must be union-compatible.</a:t>
            </a:r>
          </a:p>
          <a:p>
            <a:pPr lvl="1"/>
            <a:endParaRPr lang="en-GB" altLang="ru-RU" b="1" dirty="0"/>
          </a:p>
          <a:p>
            <a:pPr algn="just"/>
            <a:r>
              <a:rPr lang="en-GB" altLang="ru-RU" b="1" dirty="0"/>
              <a:t>Expressed using basic operations:</a:t>
            </a:r>
            <a:endParaRPr lang="en-GB" altLang="ru-RU" dirty="0">
              <a:latin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i="1" noProof="1"/>
              <a:t>	</a:t>
            </a:r>
            <a:r>
              <a:rPr lang="en-GB" altLang="ru-RU" b="1" noProof="1"/>
              <a:t>R </a:t>
            </a:r>
            <a:r>
              <a:rPr lang="en-GB" altLang="ru-RU" b="1" noProof="1">
                <a:sym typeface="Symbol" pitchFamily="18" charset="2"/>
              </a:rPr>
              <a:t></a:t>
            </a:r>
            <a:r>
              <a:rPr lang="en-GB" altLang="ru-RU" b="1" noProof="1"/>
              <a:t> S = R – (R – S)</a:t>
            </a:r>
            <a:endParaRPr lang="en-GB" altLang="ru-RU" b="1" dirty="0"/>
          </a:p>
        </p:txBody>
      </p:sp>
    </p:spTree>
    <p:extLst>
      <p:ext uri="{BB962C8B-B14F-4D97-AF65-F5344CB8AC3E}">
        <p14:creationId xmlns:p14="http://schemas.microsoft.com/office/powerpoint/2010/main" val="40390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Intersection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all cities where there is both a branch office and at least one property for rent.</a:t>
            </a:r>
          </a:p>
          <a:p>
            <a:pPr lvl="1">
              <a:lnSpc>
                <a:spcPct val="40000"/>
              </a:lnSpc>
            </a:pPr>
            <a:endParaRPr lang="en-GB" altLang="ru-RU" b="1" i="1" dirty="0"/>
          </a:p>
          <a:p>
            <a:pPr lvl="1">
              <a:buFontTx/>
              <a:buNone/>
            </a:pPr>
            <a:r>
              <a:rPr lang="en-GB" altLang="ru-RU" b="1" dirty="0"/>
              <a:t>	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(Branch) </a:t>
            </a:r>
            <a:r>
              <a:rPr lang="en-GB" altLang="ru-RU" b="1" noProof="1">
                <a:sym typeface="Symbol" pitchFamily="18" charset="2"/>
              </a:rPr>
              <a:t></a:t>
            </a:r>
            <a:r>
              <a:rPr lang="en-GB" altLang="ru-RU" b="1" dirty="0"/>
              <a:t> 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city</a:t>
            </a:r>
            <a:r>
              <a:rPr lang="en-GB" altLang="ru-RU" b="1" dirty="0"/>
              <a:t>(</a:t>
            </a:r>
            <a:r>
              <a:rPr lang="en-GB" altLang="ru-RU" b="1" dirty="0" err="1"/>
              <a:t>PropertyForRent</a:t>
            </a:r>
            <a:r>
              <a:rPr lang="en-GB" altLang="ru-RU" b="1" dirty="0"/>
              <a:t>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28113"/>
              </p:ext>
            </p:extLst>
          </p:nvPr>
        </p:nvGraphicFramePr>
        <p:xfrm>
          <a:off x="574449" y="2314575"/>
          <a:ext cx="3816350" cy="1219200"/>
        </p:xfrm>
        <a:graphic>
          <a:graphicData uri="http://schemas.openxmlformats.org/drawingml/2006/table">
            <a:tbl>
              <a:tblPr/>
              <a:tblGrid>
                <a:gridCol w="1271588"/>
                <a:gridCol w="1273175"/>
                <a:gridCol w="12715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branchNo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bCity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cityID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Bristol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B003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Glasgow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В002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76205"/>
              </p:ext>
            </p:extLst>
          </p:nvPr>
        </p:nvGraphicFramePr>
        <p:xfrm>
          <a:off x="4703537" y="2314575"/>
          <a:ext cx="3935412" cy="1219200"/>
        </p:xfrm>
        <a:graphic>
          <a:graphicData uri="http://schemas.openxmlformats.org/drawingml/2006/table">
            <a:tbl>
              <a:tblPr/>
              <a:tblGrid>
                <a:gridCol w="1311804"/>
                <a:gridCol w="1311804"/>
                <a:gridCol w="13118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propertyNo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pCity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cityID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PA14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Aberdeen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PL94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London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PG4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Glasgow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916886" y="3529013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Arial" charset="0"/>
                <a:cs typeface="Times New Roman" pitchFamily="18" charset="0"/>
              </a:rPr>
              <a:t>Branch</a:t>
            </a:r>
            <a:endParaRPr lang="ru-RU" altLang="ru-RU" sz="1000" dirty="0">
              <a:latin typeface="Arial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5643465" y="3501008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err="1" smtClean="0">
                <a:latin typeface="Arial" charset="0"/>
                <a:cs typeface="Times New Roman" pitchFamily="18" charset="0"/>
              </a:rPr>
              <a:t>PropertyForRent</a:t>
            </a:r>
            <a:endParaRPr lang="en-US" altLang="ru-RU" sz="2800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24883"/>
            <a:ext cx="1714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Cartesian product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R X S	</a:t>
            </a:r>
          </a:p>
          <a:p>
            <a:pPr lvl="1"/>
            <a:r>
              <a:rPr lang="en-GB" altLang="ru-RU" b="1" dirty="0"/>
              <a:t>Defines a relation that is the concatenation of every tuple of relation R with every tuple of relation S.</a:t>
            </a:r>
          </a:p>
        </p:txBody>
      </p:sp>
    </p:spTree>
    <p:extLst>
      <p:ext uri="{BB962C8B-B14F-4D97-AF65-F5344CB8AC3E}">
        <p14:creationId xmlns:p14="http://schemas.microsoft.com/office/powerpoint/2010/main" val="23197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Cartesian product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ru-RU" sz="2600" b="1" dirty="0"/>
              <a:t>(</a:t>
            </a:r>
            <a:r>
              <a:rPr lang="en-GB" altLang="ru-RU" sz="2600" b="1" dirty="0">
                <a:sym typeface="Symbol" pitchFamily="18" charset="2"/>
              </a:rPr>
              <a:t></a:t>
            </a:r>
            <a:r>
              <a:rPr lang="en-GB" altLang="ru-RU" sz="2600" b="1" baseline="-14000" dirty="0" err="1"/>
              <a:t>clientNo</a:t>
            </a:r>
            <a:r>
              <a:rPr lang="en-GB" altLang="ru-RU" sz="2600" b="1" baseline="-14000" dirty="0"/>
              <a:t>, </a:t>
            </a:r>
            <a:r>
              <a:rPr lang="en-GB" altLang="ru-RU" sz="2600" b="1" baseline="-14000" dirty="0" err="1"/>
              <a:t>fName</a:t>
            </a:r>
            <a:r>
              <a:rPr lang="en-GB" altLang="ru-RU" sz="2600" b="1" baseline="-14000" dirty="0"/>
              <a:t>, </a:t>
            </a:r>
            <a:r>
              <a:rPr lang="en-GB" altLang="ru-RU" sz="2600" b="1" baseline="-14000" dirty="0" err="1"/>
              <a:t>lName</a:t>
            </a:r>
            <a:r>
              <a:rPr lang="en-GB" altLang="ru-RU" sz="2600" b="1" dirty="0"/>
              <a:t>(Client)) X (</a:t>
            </a:r>
            <a:r>
              <a:rPr lang="en-GB" altLang="ru-RU" sz="2600" b="1" dirty="0">
                <a:sym typeface="Symbol" pitchFamily="18" charset="2"/>
              </a:rPr>
              <a:t></a:t>
            </a:r>
            <a:r>
              <a:rPr lang="en-GB" altLang="ru-RU" sz="2600" b="1" baseline="-14000" dirty="0" err="1"/>
              <a:t>clientNo</a:t>
            </a:r>
            <a:r>
              <a:rPr lang="en-GB" altLang="ru-RU" sz="2600" b="1" baseline="-14000" dirty="0"/>
              <a:t>, </a:t>
            </a:r>
            <a:r>
              <a:rPr lang="en-GB" altLang="ru-RU" sz="2600" b="1" baseline="-14000" dirty="0" err="1"/>
              <a:t>propertyNo</a:t>
            </a:r>
            <a:r>
              <a:rPr lang="en-GB" altLang="ru-RU" sz="2600" b="1" baseline="-14000" dirty="0"/>
              <a:t>, comment </a:t>
            </a:r>
            <a:r>
              <a:rPr lang="en-GB" altLang="ru-RU" sz="2600" b="1" dirty="0"/>
              <a:t>(Viewing))</a:t>
            </a:r>
          </a:p>
        </p:txBody>
      </p:sp>
      <p:pic>
        <p:nvPicPr>
          <p:cNvPr id="10" name="Picture 1029" descr="DS3-Figure 04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73" y="1988841"/>
            <a:ext cx="4478367" cy="36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Cartesian product and Selection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Use selection operation to extract those tuples where </a:t>
            </a:r>
            <a:r>
              <a:rPr lang="en-GB" altLang="ru-RU" b="1" dirty="0" err="1">
                <a:latin typeface="Times" pitchFamily="18" charset="0"/>
              </a:rPr>
              <a:t>Client.clientNo</a:t>
            </a:r>
            <a:r>
              <a:rPr lang="en-GB" altLang="ru-RU" b="1" dirty="0">
                <a:latin typeface="Times" pitchFamily="18" charset="0"/>
              </a:rPr>
              <a:t> = </a:t>
            </a:r>
            <a:r>
              <a:rPr lang="en-GB" altLang="ru-RU" b="1" dirty="0" err="1">
                <a:latin typeface="Times" pitchFamily="18" charset="0"/>
              </a:rPr>
              <a:t>Viewing.clientNo</a:t>
            </a:r>
            <a:r>
              <a:rPr lang="en-GB" altLang="ru-RU" b="1" dirty="0">
                <a:latin typeface="Times" pitchFamily="18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ru-RU" sz="2400" b="1" noProof="1">
                <a:latin typeface="Symbol" pitchFamily="18" charset="2"/>
              </a:rPr>
              <a:t>s</a:t>
            </a:r>
            <a:r>
              <a:rPr lang="en-GB" altLang="ru-RU" sz="2400" b="1" baseline="-25000" dirty="0">
                <a:latin typeface="Times" pitchFamily="18" charset="0"/>
              </a:rPr>
              <a:t>Client</a:t>
            </a:r>
            <a:r>
              <a:rPr lang="en-GB" altLang="ru-RU" sz="2400" b="1" baseline="-25000" noProof="1">
                <a:latin typeface="Times" pitchFamily="18" charset="0"/>
              </a:rPr>
              <a:t>.</a:t>
            </a:r>
            <a:r>
              <a:rPr lang="en-GB" altLang="ru-RU" sz="2400" b="1" baseline="-25000" dirty="0" err="1">
                <a:latin typeface="Times" pitchFamily="18" charset="0"/>
              </a:rPr>
              <a:t>clientN</a:t>
            </a:r>
            <a:r>
              <a:rPr lang="en-GB" altLang="ru-RU" sz="2400" b="1" baseline="-25000" noProof="1">
                <a:latin typeface="Times" pitchFamily="18" charset="0"/>
              </a:rPr>
              <a:t>o = </a:t>
            </a:r>
            <a:r>
              <a:rPr lang="en-GB" altLang="ru-RU" sz="2400" b="1" baseline="-25000" dirty="0">
                <a:latin typeface="Times" pitchFamily="18" charset="0"/>
              </a:rPr>
              <a:t>V</a:t>
            </a:r>
            <a:r>
              <a:rPr lang="en-GB" altLang="ru-RU" sz="2400" b="1" baseline="-25000" noProof="1">
                <a:latin typeface="Times" pitchFamily="18" charset="0"/>
              </a:rPr>
              <a:t>iewing.</a:t>
            </a:r>
            <a:r>
              <a:rPr lang="en-GB" altLang="ru-RU" sz="2400" b="1" baseline="-25000" dirty="0" err="1">
                <a:latin typeface="Times" pitchFamily="18" charset="0"/>
              </a:rPr>
              <a:t>clientN</a:t>
            </a:r>
            <a:r>
              <a:rPr lang="en-GB" altLang="ru-RU" sz="2400" b="1" baseline="-25000" noProof="1">
                <a:latin typeface="Times" pitchFamily="18" charset="0"/>
              </a:rPr>
              <a:t>o</a:t>
            </a:r>
            <a:r>
              <a:rPr lang="en-GB" altLang="ru-RU" sz="2400" b="1" noProof="1">
                <a:latin typeface="Times" pitchFamily="18" charset="0"/>
              </a:rPr>
              <a:t>((</a:t>
            </a:r>
            <a:r>
              <a:rPr lang="en-GB" altLang="ru-RU" sz="2400" b="1" noProof="1">
                <a:latin typeface="Symbol" pitchFamily="18" charset="2"/>
              </a:rPr>
              <a:t>Õ</a:t>
            </a:r>
            <a:r>
              <a:rPr lang="en-GB" altLang="ru-RU" sz="2400" b="1" baseline="-25000" dirty="0" err="1">
                <a:latin typeface="Times" pitchFamily="18" charset="0"/>
              </a:rPr>
              <a:t>clientNo</a:t>
            </a:r>
            <a:r>
              <a:rPr lang="en-GB" altLang="ru-RU" sz="2400" b="1" baseline="-25000" noProof="1">
                <a:latin typeface="Times" pitchFamily="18" charset="0"/>
              </a:rPr>
              <a:t>,</a:t>
            </a:r>
            <a:r>
              <a:rPr lang="en-GB" altLang="ru-RU" sz="2400" b="1" baseline="-25000" dirty="0">
                <a:latin typeface="Times" pitchFamily="18" charset="0"/>
              </a:rPr>
              <a:t> </a:t>
            </a:r>
            <a:r>
              <a:rPr lang="en-GB" altLang="ru-RU" sz="2400" b="1" baseline="-25000" noProof="1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N</a:t>
            </a:r>
            <a:r>
              <a:rPr lang="en-GB" altLang="ru-RU" sz="2400" b="1" baseline="-25000" noProof="1">
                <a:latin typeface="Times" pitchFamily="18" charset="0"/>
              </a:rPr>
              <a:t>ame,</a:t>
            </a:r>
            <a:r>
              <a:rPr lang="en-GB" altLang="ru-RU" sz="2400" b="1" baseline="-25000" dirty="0">
                <a:latin typeface="Times" pitchFamily="18" charset="0"/>
              </a:rPr>
              <a:t> </a:t>
            </a:r>
            <a:r>
              <a:rPr lang="en-GB" altLang="ru-RU" sz="2400" b="1" baseline="-25000" noProof="1">
                <a:latin typeface="Times" pitchFamily="18" charset="0"/>
              </a:rPr>
              <a:t>l</a:t>
            </a:r>
            <a:r>
              <a:rPr lang="en-GB" altLang="ru-RU" sz="2400" b="1" baseline="-25000" dirty="0">
                <a:latin typeface="Times" pitchFamily="18" charset="0"/>
              </a:rPr>
              <a:t>N</a:t>
            </a:r>
            <a:r>
              <a:rPr lang="en-GB" altLang="ru-RU" sz="2400" b="1" baseline="-25000" noProof="1">
                <a:latin typeface="Times" pitchFamily="18" charset="0"/>
              </a:rPr>
              <a:t>ame</a:t>
            </a:r>
            <a:r>
              <a:rPr lang="en-GB" altLang="ru-RU" sz="2400" b="1" noProof="1">
                <a:latin typeface="Times" pitchFamily="18" charset="0"/>
              </a:rPr>
              <a:t>(</a:t>
            </a:r>
            <a:r>
              <a:rPr lang="en-GB" altLang="ru-RU" sz="2400" b="1" dirty="0">
                <a:latin typeface="Times" pitchFamily="18" charset="0"/>
              </a:rPr>
              <a:t>Client</a:t>
            </a:r>
            <a:r>
              <a:rPr lang="en-GB" altLang="ru-RU" sz="2400" b="1" noProof="1">
                <a:latin typeface="Times" pitchFamily="18" charset="0"/>
              </a:rPr>
              <a:t>)) </a:t>
            </a:r>
            <a:r>
              <a:rPr lang="en-GB" altLang="ru-RU" sz="2400" b="1" noProof="1">
                <a:latin typeface="Symbol" pitchFamily="18" charset="2"/>
                <a:sym typeface="Symbol" pitchFamily="18" charset="2"/>
              </a:rPr>
              <a:t></a:t>
            </a:r>
            <a:r>
              <a:rPr lang="en-GB" altLang="ru-RU" sz="2400" b="1" noProof="1">
                <a:latin typeface="Times" pitchFamily="18" charset="0"/>
              </a:rPr>
              <a:t> (</a:t>
            </a:r>
            <a:r>
              <a:rPr lang="en-GB" altLang="ru-RU" sz="2400" b="1" noProof="1">
                <a:latin typeface="Symbol" pitchFamily="18" charset="2"/>
              </a:rPr>
              <a:t>Õ</a:t>
            </a:r>
            <a:r>
              <a:rPr lang="en-GB" altLang="ru-RU" sz="2400" b="1" baseline="-25000" dirty="0" err="1">
                <a:latin typeface="Times" pitchFamily="18" charset="0"/>
              </a:rPr>
              <a:t>clientN</a:t>
            </a:r>
            <a:r>
              <a:rPr lang="en-GB" altLang="ru-RU" sz="2400" b="1" baseline="-25000" noProof="1">
                <a:latin typeface="Times" pitchFamily="18" charset="0"/>
              </a:rPr>
              <a:t>o,</a:t>
            </a:r>
            <a:r>
              <a:rPr lang="en-GB" altLang="ru-RU" sz="2400" b="1" baseline="-25000" dirty="0">
                <a:latin typeface="Times" pitchFamily="18" charset="0"/>
              </a:rPr>
              <a:t> </a:t>
            </a:r>
            <a:r>
              <a:rPr lang="en-GB" altLang="ru-RU" sz="2400" b="1" baseline="-25000" noProof="1">
                <a:latin typeface="Times" pitchFamily="18" charset="0"/>
              </a:rPr>
              <a:t>p</a:t>
            </a:r>
            <a:r>
              <a:rPr lang="en-GB" altLang="ru-RU" sz="2400" b="1" baseline="-25000" dirty="0" err="1">
                <a:latin typeface="Times" pitchFamily="18" charset="0"/>
              </a:rPr>
              <a:t>ropertyN</a:t>
            </a:r>
            <a:r>
              <a:rPr lang="en-GB" altLang="ru-RU" sz="2400" b="1" baseline="-25000" noProof="1">
                <a:latin typeface="Times" pitchFamily="18" charset="0"/>
              </a:rPr>
              <a:t>o,</a:t>
            </a:r>
            <a:r>
              <a:rPr lang="en-GB" altLang="ru-RU" sz="2400" b="1" baseline="-25000" dirty="0">
                <a:latin typeface="Times" pitchFamily="18" charset="0"/>
              </a:rPr>
              <a:t> </a:t>
            </a:r>
            <a:r>
              <a:rPr lang="en-GB" altLang="ru-RU" sz="2400" b="1" baseline="-25000" noProof="1">
                <a:latin typeface="Times" pitchFamily="18" charset="0"/>
              </a:rPr>
              <a:t>comment</a:t>
            </a:r>
            <a:r>
              <a:rPr lang="en-GB" altLang="ru-RU" sz="2400" b="1" noProof="1">
                <a:latin typeface="Times" pitchFamily="18" charset="0"/>
              </a:rPr>
              <a:t>(Viewing)))</a:t>
            </a:r>
          </a:p>
        </p:txBody>
      </p:sp>
      <p:pic>
        <p:nvPicPr>
          <p:cNvPr id="11" name="Picture 2054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391271"/>
            <a:ext cx="6408737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056"/>
          <p:cNvSpPr txBox="1">
            <a:spLocks noChangeArrowheads="1"/>
          </p:cNvSpPr>
          <p:nvPr/>
        </p:nvSpPr>
        <p:spPr bwMode="auto">
          <a:xfrm>
            <a:off x="342900" y="4463912"/>
            <a:ext cx="84582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altLang="ru-RU" b="1" dirty="0">
                <a:latin typeface="Times" pitchFamily="18" charset="0"/>
              </a:rPr>
              <a:t> Cartesian product and Selection can be reduced to a single operation called a </a:t>
            </a:r>
            <a:r>
              <a:rPr lang="en-GB" altLang="ru-RU" b="1" i="1" dirty="0">
                <a:latin typeface="Times" pitchFamily="18" charset="0"/>
              </a:rPr>
              <a:t>Join</a:t>
            </a:r>
            <a:r>
              <a:rPr lang="en-GB" altLang="ru-RU" b="1" dirty="0" smtClean="0">
                <a:latin typeface="Times" pitchFamily="18" charset="0"/>
              </a:rPr>
              <a:t>.</a:t>
            </a:r>
            <a:endParaRPr lang="en-GB" altLang="ru-RU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>
                <a:latin typeface="Times" pitchFamily="18" charset="0"/>
              </a:rPr>
              <a:t>Introduction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Relational algebra and relational calculus are formal languages associated with the relational model.</a:t>
            </a: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Informally, relational algebra is a (high-level) procedural language and relational calculus a non-procedural language.</a:t>
            </a: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However, formally both are equivalent to one another.</a:t>
            </a: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A language that produces a relation that can be derived using relational calculus is </a:t>
            </a:r>
            <a:r>
              <a:rPr lang="en-GB" altLang="ru-RU" b="1" u="sng" dirty="0">
                <a:latin typeface="Times" pitchFamily="18" charset="0"/>
              </a:rPr>
              <a:t>relationally complete</a:t>
            </a:r>
            <a:r>
              <a:rPr lang="en-GB" altLang="ru-RU" b="1" dirty="0" smtClean="0">
                <a:latin typeface="Times" pitchFamily="18" charset="0"/>
              </a:rPr>
              <a:t>.</a:t>
            </a:r>
            <a:endParaRPr lang="en-GB" altLang="ru-RU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Join Operations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GB" altLang="ru-RU" b="1" dirty="0"/>
              <a:t>Join is a derivative of Cartesian product.</a:t>
            </a:r>
          </a:p>
          <a:p>
            <a:pPr>
              <a:lnSpc>
                <a:spcPct val="70000"/>
              </a:lnSpc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Equivalent to performing a Selection, using join predicate as selection formula, over Cartesian product of the two operand relations. </a:t>
            </a:r>
          </a:p>
          <a:p>
            <a:pPr>
              <a:lnSpc>
                <a:spcPct val="90000"/>
              </a:lnSpc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One of the most difficult operations to implement efficiently in an RDBMS and one reason why RDBMSs have intrinsic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7121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Join Operations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Various forms of join operation</a:t>
            </a:r>
          </a:p>
          <a:p>
            <a:pPr lvl="1"/>
            <a:r>
              <a:rPr lang="en-GB" altLang="ru-RU" b="1" dirty="0"/>
              <a:t>Theta join</a:t>
            </a:r>
          </a:p>
          <a:p>
            <a:pPr lvl="1"/>
            <a:r>
              <a:rPr lang="en-GB" altLang="ru-RU" b="1" dirty="0"/>
              <a:t>Equijoin (a particular type of Theta join)</a:t>
            </a:r>
          </a:p>
          <a:p>
            <a:pPr lvl="1"/>
            <a:r>
              <a:rPr lang="en-GB" altLang="ru-RU" b="1" dirty="0"/>
              <a:t>Natural join</a:t>
            </a:r>
          </a:p>
          <a:p>
            <a:pPr lvl="1"/>
            <a:r>
              <a:rPr lang="en-GB" altLang="ru-RU" b="1" dirty="0"/>
              <a:t>Outer join</a:t>
            </a:r>
          </a:p>
          <a:p>
            <a:pPr lvl="1"/>
            <a:r>
              <a:rPr lang="en-GB" altLang="ru-RU" b="1" dirty="0" err="1"/>
              <a:t>Semijoin</a:t>
            </a:r>
            <a:endParaRPr lang="en-GB" altLang="ru-RU" b="1" dirty="0"/>
          </a:p>
        </p:txBody>
      </p:sp>
    </p:spTree>
    <p:extLst>
      <p:ext uri="{BB962C8B-B14F-4D97-AF65-F5344CB8AC3E}">
        <p14:creationId xmlns:p14="http://schemas.microsoft.com/office/powerpoint/2010/main" val="17079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Theta join (</a:t>
            </a:r>
            <a:r>
              <a:rPr lang="en-GB" altLang="ru-RU" sz="4000" b="1" dirty="0">
                <a:sym typeface="Symbol" pitchFamily="18" charset="2"/>
              </a:rPr>
              <a:t></a:t>
            </a:r>
            <a:r>
              <a:rPr lang="en-GB" altLang="ru-RU" sz="4000" b="1" dirty="0"/>
              <a:t>-join)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R       </a:t>
            </a:r>
            <a:r>
              <a:rPr lang="en-GB" altLang="ru-RU" b="1" baseline="-20000" dirty="0"/>
              <a:t>F</a:t>
            </a:r>
            <a:r>
              <a:rPr lang="en-GB" altLang="ru-RU" b="1" dirty="0"/>
              <a:t>S	</a:t>
            </a:r>
          </a:p>
          <a:p>
            <a:pPr lvl="1"/>
            <a:r>
              <a:rPr lang="en-GB" altLang="ru-RU" b="1" dirty="0"/>
              <a:t>Defines a relation that contains tuples satisfying the predicate F from the Cartesian product of R and S. </a:t>
            </a:r>
          </a:p>
          <a:p>
            <a:pPr lvl="1"/>
            <a:r>
              <a:rPr lang="en-GB" altLang="ru-RU" b="1" dirty="0"/>
              <a:t>The predicate F is of the form R.a</a:t>
            </a:r>
            <a:r>
              <a:rPr lang="en-GB" altLang="ru-RU" b="1" baseline="-20000" dirty="0"/>
              <a:t>i</a:t>
            </a:r>
            <a:r>
              <a:rPr lang="en-GB" altLang="ru-RU" b="1" dirty="0"/>
              <a:t> </a:t>
            </a:r>
            <a:r>
              <a:rPr lang="en-GB" altLang="ru-RU" b="1" dirty="0">
                <a:sym typeface="Symbol" pitchFamily="18" charset="2"/>
              </a:rPr>
              <a:t></a:t>
            </a:r>
            <a:r>
              <a:rPr lang="en-GB" altLang="ru-RU" b="1" dirty="0"/>
              <a:t> S.b</a:t>
            </a:r>
            <a:r>
              <a:rPr lang="en-GB" altLang="ru-RU" b="1" baseline="-20000" dirty="0"/>
              <a:t>i</a:t>
            </a:r>
            <a:r>
              <a:rPr lang="en-GB" altLang="ru-RU" b="1" dirty="0"/>
              <a:t> where </a:t>
            </a:r>
            <a:r>
              <a:rPr lang="en-GB" altLang="ru-RU" b="1" dirty="0">
                <a:sym typeface="Symbol" pitchFamily="18" charset="2"/>
              </a:rPr>
              <a:t></a:t>
            </a:r>
            <a:r>
              <a:rPr lang="en-GB" altLang="ru-RU" b="1" dirty="0"/>
              <a:t> may be one of the comparison operators (&lt;, </a:t>
            </a:r>
            <a:r>
              <a:rPr lang="en-GB" altLang="ru-RU" b="1" dirty="0">
                <a:sym typeface="Symbol" pitchFamily="18" charset="2"/>
              </a:rPr>
              <a:t></a:t>
            </a:r>
            <a:r>
              <a:rPr lang="en-GB" altLang="ru-RU" b="1" dirty="0"/>
              <a:t>, &gt;, </a:t>
            </a:r>
            <a:r>
              <a:rPr lang="en-GB" altLang="ru-RU" b="1" dirty="0">
                <a:sym typeface="Symbol" pitchFamily="18" charset="2"/>
              </a:rPr>
              <a:t></a:t>
            </a:r>
            <a:r>
              <a:rPr lang="en-GB" altLang="ru-RU" b="1" dirty="0"/>
              <a:t>, =, </a:t>
            </a:r>
            <a:r>
              <a:rPr lang="en-GB" altLang="ru-RU" b="1" dirty="0">
                <a:cs typeface="Times New Roman" pitchFamily="18" charset="0"/>
                <a:sym typeface="Symbol" pitchFamily="18" charset="2"/>
              </a:rPr>
              <a:t></a:t>
            </a:r>
            <a:r>
              <a:rPr lang="en-GB" altLang="ru-RU" b="1" dirty="0"/>
              <a:t>).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0" y="1772816"/>
            <a:ext cx="304800" cy="244475"/>
            <a:chOff x="2448" y="9360"/>
            <a:chExt cx="288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192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Theta join (</a:t>
            </a:r>
            <a:r>
              <a:rPr lang="en-GB" altLang="ru-RU" sz="4000" b="1" dirty="0">
                <a:sym typeface="Symbol" pitchFamily="18" charset="2"/>
              </a:rPr>
              <a:t></a:t>
            </a:r>
            <a:r>
              <a:rPr lang="en-GB" altLang="ru-RU" sz="4000" b="1" dirty="0"/>
              <a:t>-join)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 smtClean="0"/>
              <a:t>Can rewrite Theta join using basic Selection and Cartesian product operations.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GB" altLang="ru-RU" sz="2400" b="1" dirty="0" smtClean="0"/>
              <a:t>	</a:t>
            </a:r>
          </a:p>
          <a:p>
            <a:pPr lvl="2">
              <a:buFontTx/>
              <a:buNone/>
            </a:pPr>
            <a:r>
              <a:rPr lang="en-GB" altLang="ru-RU" sz="2800" b="1" dirty="0" smtClean="0"/>
              <a:t>R      </a:t>
            </a:r>
            <a:r>
              <a:rPr lang="en-GB" altLang="ru-RU" sz="2800" b="1" baseline="-14000" dirty="0" smtClean="0"/>
              <a:t>F</a:t>
            </a:r>
            <a:r>
              <a:rPr lang="en-GB" altLang="ru-RU" sz="2800" b="1" dirty="0" smtClean="0"/>
              <a:t>S = </a:t>
            </a:r>
            <a:r>
              <a:rPr lang="en-GB" altLang="ru-RU" sz="2800" b="1" dirty="0" smtClean="0">
                <a:sym typeface="Symbol" pitchFamily="18" charset="2"/>
              </a:rPr>
              <a:t></a:t>
            </a:r>
            <a:r>
              <a:rPr lang="en-GB" altLang="ru-RU" sz="2800" b="1" baseline="-14000" dirty="0" smtClean="0"/>
              <a:t>F</a:t>
            </a:r>
            <a:r>
              <a:rPr lang="en-GB" altLang="ru-RU" sz="2800" b="1" dirty="0" smtClean="0"/>
              <a:t>(R </a:t>
            </a:r>
            <a:r>
              <a:rPr lang="en-GB" altLang="ru-RU" sz="2800" b="1" dirty="0" smtClean="0">
                <a:sym typeface="Symbol" pitchFamily="18" charset="2"/>
              </a:rPr>
              <a:t></a:t>
            </a:r>
            <a:r>
              <a:rPr lang="en-GB" altLang="ru-RU" sz="2800" b="1" dirty="0" smtClean="0"/>
              <a:t> S)</a:t>
            </a:r>
          </a:p>
          <a:p>
            <a:pPr lvl="2">
              <a:buFontTx/>
              <a:buNone/>
            </a:pPr>
            <a:endParaRPr lang="en-GB" altLang="ru-RU" sz="2800" b="1" dirty="0" smtClean="0"/>
          </a:p>
          <a:p>
            <a:r>
              <a:rPr lang="en-GB" altLang="ru-RU" b="1" dirty="0" smtClean="0"/>
              <a:t>Degree of a Theta join is sum of degrees of the operand relations R and S. If predicate F contains only equality (=), the term </a:t>
            </a:r>
            <a:r>
              <a:rPr lang="en-GB" altLang="ru-RU" b="1" i="1" dirty="0" smtClean="0"/>
              <a:t>Equijoin</a:t>
            </a:r>
            <a:r>
              <a:rPr lang="en-GB" altLang="ru-RU" b="1" dirty="0" smtClean="0"/>
              <a:t> is used. </a:t>
            </a:r>
          </a:p>
          <a:p>
            <a:pPr lvl="2">
              <a:buFontTx/>
              <a:buNone/>
            </a:pPr>
            <a:endParaRPr lang="en-GB" altLang="ru-RU" b="1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90936" y="1988840"/>
            <a:ext cx="304800" cy="244475"/>
            <a:chOff x="2448" y="9360"/>
            <a:chExt cx="288" cy="144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61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Equijoin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ru-RU" b="1" dirty="0"/>
              <a:t>	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clientNo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fName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lName</a:t>
            </a:r>
            <a:r>
              <a:rPr lang="en-GB" altLang="ru-RU" b="1" dirty="0"/>
              <a:t>(Client))      </a:t>
            </a:r>
            <a:r>
              <a:rPr lang="en-GB" altLang="ru-RU" b="1" baseline="-14000" dirty="0" err="1"/>
              <a:t>Client.clientNo</a:t>
            </a:r>
            <a:r>
              <a:rPr lang="en-GB" altLang="ru-RU" b="1" baseline="-14000" dirty="0"/>
              <a:t> = </a:t>
            </a:r>
            <a:r>
              <a:rPr lang="en-GB" altLang="ru-RU" b="1" baseline="-14000" dirty="0" err="1"/>
              <a:t>Viewing.clientNo</a:t>
            </a:r>
            <a:r>
              <a:rPr lang="en-GB" altLang="ru-RU" b="1" baseline="-14000" dirty="0"/>
              <a:t> </a:t>
            </a: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clientNo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propertyNo</a:t>
            </a:r>
            <a:r>
              <a:rPr lang="en-GB" altLang="ru-RU" b="1" baseline="-14000" dirty="0"/>
              <a:t>, comment</a:t>
            </a:r>
            <a:r>
              <a:rPr lang="en-GB" altLang="ru-RU" b="1" dirty="0"/>
              <a:t>(Viewing))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99248" y="1628800"/>
            <a:ext cx="304800" cy="244475"/>
            <a:chOff x="2448" y="9360"/>
            <a:chExt cx="288" cy="144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4" name="Picture 11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7" y="2564904"/>
            <a:ext cx="848772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Natural join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R      S	</a:t>
            </a:r>
          </a:p>
          <a:p>
            <a:pPr lvl="1"/>
            <a:r>
              <a:rPr lang="en-GB" altLang="ru-RU" b="1" dirty="0"/>
              <a:t>An Equijoin of the two relations R and S over all common attributes </a:t>
            </a:r>
            <a:r>
              <a:rPr lang="en-GB" altLang="ru-RU" b="1" i="1" dirty="0"/>
              <a:t>x</a:t>
            </a:r>
            <a:r>
              <a:rPr lang="en-GB" altLang="ru-RU" b="1" dirty="0"/>
              <a:t>. One occurrence of each common attribute is eliminated from the result.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403648" y="1984516"/>
            <a:ext cx="304800" cy="244475"/>
            <a:chOff x="2448" y="9360"/>
            <a:chExt cx="288" cy="144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4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10000"/>
              </a:lnSpc>
            </a:pPr>
            <a:r>
              <a:rPr lang="en-GB" altLang="ru-RU" b="1" dirty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clientNo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fName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lName</a:t>
            </a:r>
            <a:r>
              <a:rPr lang="en-GB" altLang="ru-RU" b="1" dirty="0"/>
              <a:t>(Client))      </a:t>
            </a:r>
          </a:p>
          <a:p>
            <a:pPr lvl="1">
              <a:buFontTx/>
              <a:buNone/>
            </a:pPr>
            <a:r>
              <a:rPr lang="en-GB" altLang="ru-RU" b="1" baseline="-14000" dirty="0"/>
              <a:t> </a:t>
            </a: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clientNo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propertyNo</a:t>
            </a:r>
            <a:r>
              <a:rPr lang="en-GB" altLang="ru-RU" b="1" baseline="-14000" dirty="0"/>
              <a:t>, comment</a:t>
            </a:r>
            <a:r>
              <a:rPr lang="en-GB" altLang="ru-RU" b="1" dirty="0"/>
              <a:t>(Viewing))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555232" y="1700808"/>
            <a:ext cx="304800" cy="244475"/>
            <a:chOff x="2448" y="9360"/>
            <a:chExt cx="288" cy="144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4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912768" cy="29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Outer join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To display rows in the result that do not have matching values in the join column, use Outer join.</a:t>
            </a:r>
          </a:p>
          <a:p>
            <a:pPr>
              <a:lnSpc>
                <a:spcPct val="90000"/>
              </a:lnSpc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R       S</a:t>
            </a:r>
          </a:p>
          <a:p>
            <a:pPr lvl="1">
              <a:lnSpc>
                <a:spcPct val="90000"/>
              </a:lnSpc>
            </a:pPr>
            <a:r>
              <a:rPr lang="en-GB" altLang="ru-RU" b="1" dirty="0"/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3648" y="2564904"/>
            <a:ext cx="304800" cy="242888"/>
            <a:chOff x="1568" y="8789"/>
            <a:chExt cx="313" cy="144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592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Left Outer join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Produce a status report on property viewings.</a:t>
            </a:r>
            <a:endParaRPr lang="en-GB" altLang="ru-RU" b="1" i="1" dirty="0"/>
          </a:p>
          <a:p>
            <a:pPr lvl="1">
              <a:lnSpc>
                <a:spcPct val="10000"/>
              </a:lnSpc>
            </a:pPr>
            <a:endParaRPr lang="en-GB" altLang="ru-RU" b="1" i="1" dirty="0"/>
          </a:p>
          <a:p>
            <a:pPr lvl="1">
              <a:buFontTx/>
              <a:buNone/>
            </a:pP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propertyNo</a:t>
            </a:r>
            <a:r>
              <a:rPr lang="en-GB" altLang="ru-RU" b="1" baseline="-14000" dirty="0"/>
              <a:t>, street, city</a:t>
            </a:r>
            <a:r>
              <a:rPr lang="en-GB" altLang="ru-RU" b="1" dirty="0"/>
              <a:t>(</a:t>
            </a:r>
            <a:r>
              <a:rPr lang="en-GB" altLang="ru-RU" b="1" dirty="0" err="1"/>
              <a:t>PropertyForRent</a:t>
            </a:r>
            <a:r>
              <a:rPr lang="en-GB" altLang="ru-RU" b="1" dirty="0"/>
              <a:t>)       </a:t>
            </a:r>
            <a:r>
              <a:rPr lang="en-GB" altLang="ru-RU" b="1" dirty="0" smtClean="0"/>
              <a:t>Viewing</a:t>
            </a:r>
            <a:endParaRPr lang="en-GB" altLang="ru-RU" b="1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5580112" y="1340768"/>
            <a:ext cx="304800" cy="242888"/>
            <a:chOff x="1568" y="8789"/>
            <a:chExt cx="313" cy="144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0" name="Picture 17" descr="DS3-Figure 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" y="1988840"/>
            <a:ext cx="788611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 err="1"/>
              <a:t>Semijoin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R     </a:t>
            </a:r>
            <a:r>
              <a:rPr lang="en-GB" altLang="ru-RU" b="1" baseline="-14000" dirty="0"/>
              <a:t>F </a:t>
            </a:r>
            <a:r>
              <a:rPr lang="en-GB" altLang="ru-RU" b="1" dirty="0"/>
              <a:t>S	</a:t>
            </a:r>
          </a:p>
          <a:p>
            <a:pPr lvl="1"/>
            <a:r>
              <a:rPr lang="en-GB" altLang="ru-RU" b="1" dirty="0"/>
              <a:t>Defines a relation that contains the tuples of R that participate in the join of R with S</a:t>
            </a:r>
            <a:r>
              <a:rPr lang="en-GB" altLang="ru-RU" b="1" dirty="0" smtClean="0"/>
              <a:t>.</a:t>
            </a:r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altLang="ru-RU" sz="2800" b="1" dirty="0"/>
              <a:t>Can rewrite </a:t>
            </a:r>
            <a:r>
              <a:rPr lang="en-GB" altLang="ru-RU" sz="2800" b="1" dirty="0" err="1"/>
              <a:t>Semijoin</a:t>
            </a:r>
            <a:r>
              <a:rPr lang="en-GB" altLang="ru-RU" sz="2800" b="1" dirty="0"/>
              <a:t> using Projection and Join:</a:t>
            </a:r>
          </a:p>
          <a:p>
            <a:pPr lvl="1">
              <a:lnSpc>
                <a:spcPct val="60000"/>
              </a:lnSpc>
              <a:buClr>
                <a:schemeClr val="tx1"/>
              </a:buClr>
            </a:pPr>
            <a:endParaRPr lang="en-GB" altLang="ru-RU" sz="2800" b="1" dirty="0"/>
          </a:p>
          <a:p>
            <a:pPr lvl="1">
              <a:buClr>
                <a:schemeClr val="tx1"/>
              </a:buClr>
            </a:pPr>
            <a:r>
              <a:rPr lang="en-GB" altLang="ru-RU" sz="2800" b="1" dirty="0"/>
              <a:t>R    </a:t>
            </a:r>
            <a:r>
              <a:rPr lang="en-GB" altLang="ru-RU" sz="2800" b="1" baseline="-14000" dirty="0"/>
              <a:t>F </a:t>
            </a:r>
            <a:r>
              <a:rPr lang="en-GB" altLang="ru-RU" sz="2800" b="1" dirty="0"/>
              <a:t>S	 = </a:t>
            </a:r>
            <a:r>
              <a:rPr lang="en-GB" altLang="ru-RU" sz="2800" b="1" dirty="0">
                <a:sym typeface="Symbol" pitchFamily="18" charset="2"/>
              </a:rPr>
              <a:t></a:t>
            </a:r>
            <a:r>
              <a:rPr lang="en-GB" altLang="ru-RU" sz="2800" b="1" baseline="-14000" dirty="0"/>
              <a:t>A</a:t>
            </a:r>
            <a:r>
              <a:rPr lang="en-GB" altLang="ru-RU" sz="2800" b="1" dirty="0"/>
              <a:t>(R      </a:t>
            </a:r>
            <a:r>
              <a:rPr lang="en-GB" altLang="ru-RU" sz="2800" b="1" baseline="-25000" dirty="0"/>
              <a:t>F</a:t>
            </a:r>
            <a:r>
              <a:rPr lang="en-GB" altLang="ru-RU" sz="2800" b="1" dirty="0"/>
              <a:t> S)</a:t>
            </a:r>
          </a:p>
          <a:p>
            <a:pPr lvl="1">
              <a:buClr>
                <a:schemeClr val="tx1"/>
              </a:buClr>
            </a:pPr>
            <a:endParaRPr lang="en-GB" altLang="ru-RU" sz="2800" b="1" dirty="0"/>
          </a:p>
          <a:p>
            <a:pPr lvl="1"/>
            <a:endParaRPr lang="en-GB" altLang="ru-RU" b="1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472035" y="836712"/>
            <a:ext cx="228600" cy="241300"/>
            <a:chOff x="2685" y="8520"/>
            <a:chExt cx="170" cy="142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1763688" y="3331716"/>
            <a:ext cx="228600" cy="241300"/>
            <a:chOff x="2685" y="8520"/>
            <a:chExt cx="170" cy="142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3979168" y="3328541"/>
            <a:ext cx="304800" cy="244475"/>
            <a:chOff x="2448" y="9360"/>
            <a:chExt cx="288" cy="144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462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>
                <a:latin typeface="Times" pitchFamily="18" charset="0"/>
              </a:rPr>
              <a:t>Relational Algebra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Relational algebra operations work on one or more relations to define another relation without changing the original relations.</a:t>
            </a:r>
          </a:p>
          <a:p>
            <a:pPr>
              <a:lnSpc>
                <a:spcPct val="90000"/>
              </a:lnSpc>
            </a:pPr>
            <a:endParaRPr lang="en-GB" altLang="ru-RU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Both operands and results are relations, so output from one operation can become input to another operation. </a:t>
            </a:r>
          </a:p>
          <a:p>
            <a:pPr>
              <a:lnSpc>
                <a:spcPct val="90000"/>
              </a:lnSpc>
            </a:pPr>
            <a:endParaRPr lang="en-GB" altLang="ru-RU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Allows expressions to be nested, just as in arithmetic. This property is called </a:t>
            </a:r>
            <a:r>
              <a:rPr lang="en-GB" altLang="ru-RU" b="1" u="sng" dirty="0">
                <a:latin typeface="Times" pitchFamily="18" charset="0"/>
              </a:rPr>
              <a:t>closure</a:t>
            </a:r>
            <a:r>
              <a:rPr lang="en-GB" altLang="ru-RU" b="1" dirty="0">
                <a:latin typeface="Times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7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</a:t>
            </a:r>
            <a:r>
              <a:rPr lang="en-GB" altLang="ru-RU" sz="4000" b="1" dirty="0" err="1"/>
              <a:t>Semijoin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complete details of all staff who work at the branch in Glasgow.</a:t>
            </a:r>
            <a:endParaRPr lang="en-GB" altLang="ru-RU" b="1" i="1" dirty="0"/>
          </a:p>
          <a:p>
            <a:pPr lvl="1">
              <a:lnSpc>
                <a:spcPct val="40000"/>
              </a:lnSpc>
            </a:pPr>
            <a:endParaRPr lang="en-GB" altLang="ru-RU" b="1" dirty="0"/>
          </a:p>
          <a:p>
            <a:pPr lvl="1">
              <a:buFontTx/>
              <a:buNone/>
            </a:pPr>
            <a:r>
              <a:rPr lang="en-GB" altLang="ru-RU" b="1" dirty="0"/>
              <a:t>Staff    </a:t>
            </a:r>
            <a:r>
              <a:rPr lang="en-GB" altLang="ru-RU" b="1" dirty="0" smtClean="0"/>
              <a:t> </a:t>
            </a:r>
            <a:r>
              <a:rPr lang="en-GB" altLang="ru-RU" b="1" baseline="-25000" dirty="0" err="1" smtClean="0"/>
              <a:t>Staff.branchNo</a:t>
            </a:r>
            <a:r>
              <a:rPr lang="en-GB" altLang="ru-RU" b="1" baseline="-25000" dirty="0" smtClean="0"/>
              <a:t>=</a:t>
            </a:r>
            <a:r>
              <a:rPr lang="en-GB" altLang="ru-RU" b="1" baseline="-25000" dirty="0" err="1" smtClean="0"/>
              <a:t>Branch.branchNo</a:t>
            </a: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</a:t>
            </a:r>
            <a:r>
              <a:rPr lang="en-GB" altLang="ru-RU" b="1" baseline="-25000" dirty="0"/>
              <a:t>city=‘Glasgow’</a:t>
            </a:r>
            <a:r>
              <a:rPr lang="en-GB" altLang="ru-RU" b="1" dirty="0"/>
              <a:t>(Branch))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835696" y="1819548"/>
            <a:ext cx="228600" cy="241300"/>
            <a:chOff x="2685" y="8520"/>
            <a:chExt cx="170" cy="142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780928"/>
            <a:ext cx="7696200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Division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GB" altLang="ru-RU" sz="3200" b="1" dirty="0"/>
              <a:t>R </a:t>
            </a:r>
            <a:r>
              <a:rPr lang="en-GB" altLang="ru-RU" sz="3200" b="1" dirty="0">
                <a:sym typeface="Symbol" pitchFamily="18" charset="2"/>
              </a:rPr>
              <a:t></a:t>
            </a:r>
            <a:r>
              <a:rPr lang="en-GB" altLang="ru-RU" sz="3200" b="1" dirty="0"/>
              <a:t> S</a:t>
            </a:r>
          </a:p>
          <a:p>
            <a:pPr lvl="1">
              <a:lnSpc>
                <a:spcPct val="90000"/>
              </a:lnSpc>
            </a:pPr>
            <a:r>
              <a:rPr lang="en-GB" altLang="ru-RU" sz="2400" b="1" dirty="0"/>
              <a:t>Defines a relation over the attributes C that consists of set of tuples from R that match combination of </a:t>
            </a:r>
            <a:r>
              <a:rPr lang="en-GB" altLang="ru-RU" sz="2400" b="1" i="1" dirty="0"/>
              <a:t>every</a:t>
            </a:r>
            <a:r>
              <a:rPr lang="en-GB" altLang="ru-RU" sz="2400" b="1" dirty="0"/>
              <a:t> tuple in S.</a:t>
            </a:r>
          </a:p>
          <a:p>
            <a:pPr lvl="1">
              <a:lnSpc>
                <a:spcPct val="60000"/>
              </a:lnSpc>
            </a:pPr>
            <a:endParaRPr lang="en-GB" altLang="ru-RU" sz="2400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Expressed using basic operations:</a:t>
            </a:r>
            <a:endParaRPr lang="en-GB" altLang="ru-RU" dirty="0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/>
              <a:t>	T</a:t>
            </a:r>
            <a:r>
              <a:rPr lang="en-GB" altLang="ru-RU" b="1" baseline="-25000" noProof="1"/>
              <a:t>1</a:t>
            </a:r>
            <a:r>
              <a:rPr lang="en-GB" altLang="ru-RU" b="1" noProof="1"/>
              <a:t> </a:t>
            </a:r>
            <a:r>
              <a:rPr lang="en-GB" altLang="ru-RU" b="1" noProof="1">
                <a:sym typeface="Symbol" pitchFamily="18" charset="2"/>
              </a:rPr>
              <a:t></a:t>
            </a:r>
            <a:r>
              <a:rPr lang="en-GB" altLang="ru-RU" b="1" noProof="1"/>
              <a:t> </a:t>
            </a:r>
            <a:r>
              <a:rPr lang="en-GB" altLang="ru-RU" b="1" noProof="1">
                <a:sym typeface="Symbol" pitchFamily="18" charset="2"/>
              </a:rPr>
              <a:t></a:t>
            </a:r>
            <a:r>
              <a:rPr lang="en-GB" altLang="ru-RU" b="1" baseline="-25000" noProof="1"/>
              <a:t>C</a:t>
            </a:r>
            <a:r>
              <a:rPr lang="en-GB" altLang="ru-RU" b="1" noProof="1"/>
              <a:t>(R)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/>
              <a:t>	T</a:t>
            </a:r>
            <a:r>
              <a:rPr lang="en-GB" altLang="ru-RU" b="1" baseline="-25000" noProof="1"/>
              <a:t>2</a:t>
            </a:r>
            <a:r>
              <a:rPr lang="en-GB" altLang="ru-RU" b="1" noProof="1"/>
              <a:t> </a:t>
            </a:r>
            <a:r>
              <a:rPr lang="en-GB" altLang="ru-RU" b="1" noProof="1">
                <a:sym typeface="Symbol" pitchFamily="18" charset="2"/>
              </a:rPr>
              <a:t></a:t>
            </a:r>
            <a:r>
              <a:rPr lang="en-GB" altLang="ru-RU" b="1" noProof="1"/>
              <a:t> </a:t>
            </a:r>
            <a:r>
              <a:rPr lang="en-GB" altLang="ru-RU" b="1" noProof="1">
                <a:sym typeface="Symbol" pitchFamily="18" charset="2"/>
              </a:rPr>
              <a:t></a:t>
            </a:r>
            <a:r>
              <a:rPr lang="en-GB" altLang="ru-RU" b="1" baseline="-25000" noProof="1"/>
              <a:t>C</a:t>
            </a:r>
            <a:r>
              <a:rPr lang="en-GB" altLang="ru-RU" b="1" noProof="1"/>
              <a:t>((S X T</a:t>
            </a:r>
            <a:r>
              <a:rPr lang="en-GB" altLang="ru-RU" b="1" baseline="-25000" noProof="1"/>
              <a:t>1</a:t>
            </a:r>
            <a:r>
              <a:rPr lang="en-GB" altLang="ru-RU" b="1" noProof="1"/>
              <a:t>) – 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/>
              <a:t>	T </a:t>
            </a:r>
            <a:r>
              <a:rPr lang="en-GB" altLang="ru-RU" b="1" noProof="1">
                <a:sym typeface="Symbol" pitchFamily="18" charset="2"/>
              </a:rPr>
              <a:t></a:t>
            </a:r>
            <a:r>
              <a:rPr lang="en-GB" altLang="ru-RU" b="1" noProof="1"/>
              <a:t> T</a:t>
            </a:r>
            <a:r>
              <a:rPr lang="en-GB" altLang="ru-RU" b="1" baseline="-25000" noProof="1"/>
              <a:t>1</a:t>
            </a:r>
            <a:r>
              <a:rPr lang="en-GB" altLang="ru-RU" b="1" noProof="1"/>
              <a:t> – T</a:t>
            </a:r>
            <a:r>
              <a:rPr lang="en-GB" altLang="ru-RU" b="1" baseline="-25000" noProof="1"/>
              <a:t>2</a:t>
            </a:r>
            <a:endParaRPr lang="en-GB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8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Division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Identify all clients who have viewed all properties with three rooms.</a:t>
            </a:r>
          </a:p>
          <a:p>
            <a:pPr lvl="1">
              <a:lnSpc>
                <a:spcPct val="0"/>
              </a:lnSpc>
            </a:pPr>
            <a:endParaRPr lang="en-GB" altLang="ru-RU" b="1" dirty="0"/>
          </a:p>
          <a:p>
            <a:pPr lvl="1">
              <a:buFontTx/>
              <a:buNone/>
            </a:pPr>
            <a:r>
              <a:rPr lang="en-GB" altLang="ru-RU" sz="2400" b="1" dirty="0"/>
              <a:t>	</a:t>
            </a: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clientNo</a:t>
            </a:r>
            <a:r>
              <a:rPr lang="en-GB" altLang="ru-RU" b="1" baseline="-14000" dirty="0"/>
              <a:t>, </a:t>
            </a:r>
            <a:r>
              <a:rPr lang="en-GB" altLang="ru-RU" b="1" baseline="-14000" dirty="0" err="1"/>
              <a:t>propertyNo</a:t>
            </a:r>
            <a:r>
              <a:rPr lang="en-GB" altLang="ru-RU" b="1" dirty="0"/>
              <a:t>(Viewing)) </a:t>
            </a:r>
            <a:r>
              <a:rPr lang="en-GB" altLang="ru-RU" b="1" dirty="0">
                <a:sym typeface="Symbol" pitchFamily="18" charset="2"/>
              </a:rPr>
              <a:t></a:t>
            </a:r>
            <a:r>
              <a:rPr lang="en-GB" altLang="ru-RU" b="1" dirty="0"/>
              <a:t> </a:t>
            </a:r>
          </a:p>
          <a:p>
            <a:pPr lvl="1">
              <a:buFontTx/>
              <a:buNone/>
            </a:pP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 err="1"/>
              <a:t>propertyNo</a:t>
            </a:r>
            <a:r>
              <a:rPr lang="en-GB" altLang="ru-RU" b="1" dirty="0"/>
              <a:t>(</a:t>
            </a:r>
            <a:r>
              <a:rPr lang="en-GB" altLang="ru-RU" b="1" dirty="0">
                <a:sym typeface="Symbol" pitchFamily="18" charset="2"/>
              </a:rPr>
              <a:t></a:t>
            </a:r>
            <a:r>
              <a:rPr lang="en-GB" altLang="ru-RU" b="1" baseline="-14000" dirty="0"/>
              <a:t>rooms = 3</a:t>
            </a:r>
            <a:r>
              <a:rPr lang="en-GB" altLang="ru-RU" b="1" dirty="0"/>
              <a:t> (</a:t>
            </a:r>
            <a:r>
              <a:rPr lang="en-GB" altLang="ru-RU" b="1" dirty="0" err="1"/>
              <a:t>PropertyForRent</a:t>
            </a:r>
            <a:r>
              <a:rPr lang="en-GB" altLang="ru-RU" b="1" dirty="0"/>
              <a:t>)))</a:t>
            </a:r>
          </a:p>
        </p:txBody>
      </p:sp>
      <p:pic>
        <p:nvPicPr>
          <p:cNvPr id="17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84615"/>
            <a:ext cx="6719888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en-GB" altLang="ru-RU" b="1" dirty="0"/>
              <a:t>Relational calculus query specifies </a:t>
            </a:r>
            <a:r>
              <a:rPr lang="en-GB" altLang="ru-RU" b="1" i="1" dirty="0"/>
              <a:t>what</a:t>
            </a:r>
            <a:r>
              <a:rPr lang="en-GB" altLang="ru-RU" b="1" dirty="0"/>
              <a:t> is to be retrieved rather than </a:t>
            </a:r>
            <a:r>
              <a:rPr lang="en-GB" altLang="ru-RU" b="1" i="1" dirty="0"/>
              <a:t>how</a:t>
            </a:r>
            <a:r>
              <a:rPr lang="en-GB" altLang="ru-RU" b="1" dirty="0"/>
              <a:t> to retrieve it. </a:t>
            </a:r>
          </a:p>
          <a:p>
            <a:pPr lvl="1">
              <a:lnSpc>
                <a:spcPct val="90000"/>
              </a:lnSpc>
            </a:pPr>
            <a:r>
              <a:rPr lang="en-GB" altLang="ru-RU" b="1" dirty="0"/>
              <a:t>No description of how to evaluate a query.</a:t>
            </a:r>
          </a:p>
          <a:p>
            <a:pPr lvl="1">
              <a:lnSpc>
                <a:spcPct val="30000"/>
              </a:lnSpc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In first-order logic (or predicate calculus), </a:t>
            </a:r>
            <a:r>
              <a:rPr lang="en-GB" altLang="ru-RU" b="1" i="1" dirty="0"/>
              <a:t>predicate</a:t>
            </a:r>
            <a:r>
              <a:rPr lang="en-GB" altLang="ru-RU" b="1" dirty="0"/>
              <a:t> is a truth-valued function with arguments. </a:t>
            </a:r>
          </a:p>
          <a:p>
            <a:pPr lvl="1">
              <a:lnSpc>
                <a:spcPct val="20000"/>
              </a:lnSpc>
            </a:pPr>
            <a:endParaRPr lang="en-GB" altLang="ru-RU" b="1" dirty="0"/>
          </a:p>
          <a:p>
            <a:pPr>
              <a:lnSpc>
                <a:spcPct val="90000"/>
              </a:lnSpc>
            </a:pPr>
            <a:r>
              <a:rPr lang="en-GB" altLang="ru-RU" b="1" dirty="0"/>
              <a:t>When we substitute values for the arguments, function yields an expression, called a </a:t>
            </a:r>
            <a:r>
              <a:rPr lang="en-GB" altLang="ru-RU" b="1" i="1" dirty="0"/>
              <a:t>proposition</a:t>
            </a:r>
            <a:r>
              <a:rPr lang="en-GB" altLang="ru-RU" b="1" dirty="0"/>
              <a:t>, which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6755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/>
              <a:t>If predicate contains a variable (e.g. ‘</a:t>
            </a:r>
            <a:r>
              <a:rPr lang="en-GB" altLang="ru-RU" b="1" i="1" dirty="0"/>
              <a:t>x</a:t>
            </a:r>
            <a:r>
              <a:rPr lang="en-GB" altLang="ru-RU" b="1" dirty="0"/>
              <a:t> is a member of staff’), there must be a range for </a:t>
            </a:r>
            <a:r>
              <a:rPr lang="en-GB" altLang="ru-RU" b="1" i="1" dirty="0"/>
              <a:t>x</a:t>
            </a:r>
            <a:r>
              <a:rPr lang="en-GB" altLang="ru-RU" b="1" dirty="0"/>
              <a:t>. </a:t>
            </a:r>
          </a:p>
          <a:p>
            <a:pPr lvl="1">
              <a:lnSpc>
                <a:spcPct val="40000"/>
              </a:lnSpc>
            </a:pPr>
            <a:endParaRPr lang="en-GB" altLang="ru-RU" b="1" dirty="0"/>
          </a:p>
          <a:p>
            <a:r>
              <a:rPr lang="en-GB" altLang="ru-RU" b="1" dirty="0"/>
              <a:t>When we substitute some values of this range for </a:t>
            </a:r>
            <a:r>
              <a:rPr lang="en-GB" altLang="ru-RU" b="1" i="1" dirty="0"/>
              <a:t>x</a:t>
            </a:r>
            <a:r>
              <a:rPr lang="en-GB" altLang="ru-RU" b="1" dirty="0"/>
              <a:t>, proposition may be true; for other values, it may be false. </a:t>
            </a:r>
          </a:p>
          <a:p>
            <a:pPr lvl="1">
              <a:lnSpc>
                <a:spcPct val="40000"/>
              </a:lnSpc>
            </a:pPr>
            <a:endParaRPr lang="en-GB" altLang="ru-RU" b="1" dirty="0"/>
          </a:p>
          <a:p>
            <a:r>
              <a:rPr lang="en-GB" altLang="ru-RU" b="1" dirty="0"/>
              <a:t>When applied to databases, relational calculus has forms: </a:t>
            </a:r>
            <a:r>
              <a:rPr lang="en-GB" altLang="ru-RU" b="1" i="1" dirty="0"/>
              <a:t>tuple</a:t>
            </a:r>
            <a:r>
              <a:rPr lang="en-GB" altLang="ru-RU" b="1" dirty="0"/>
              <a:t> and </a:t>
            </a:r>
            <a:r>
              <a:rPr lang="en-GB" altLang="ru-RU" b="1" i="1" dirty="0"/>
              <a:t>domain.</a:t>
            </a:r>
          </a:p>
        </p:txBody>
      </p:sp>
    </p:spTree>
    <p:extLst>
      <p:ext uri="{BB962C8B-B14F-4D97-AF65-F5344CB8AC3E}">
        <p14:creationId xmlns:p14="http://schemas.microsoft.com/office/powerpoint/2010/main" val="2976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Interested in finding tuples for which a predicate is true. Based on use of </a:t>
            </a:r>
            <a:r>
              <a:rPr lang="en-GB" altLang="ru-RU" b="1" u="sng" dirty="0">
                <a:latin typeface="Times" pitchFamily="18" charset="0"/>
              </a:rPr>
              <a:t>tuple variables</a:t>
            </a:r>
            <a:r>
              <a:rPr lang="en-GB" altLang="ru-RU" b="1" dirty="0">
                <a:latin typeface="Times" pitchFamily="18" charset="0"/>
              </a:rPr>
              <a:t>. </a:t>
            </a:r>
          </a:p>
          <a:p>
            <a:pPr lvl="1">
              <a:lnSpc>
                <a:spcPct val="20000"/>
              </a:lnSpc>
            </a:pPr>
            <a:endParaRPr lang="en-GB" altLang="ru-RU" b="1" dirty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>
              <a:lnSpc>
                <a:spcPct val="20000"/>
              </a:lnSpc>
            </a:pPr>
            <a:endParaRPr lang="en-GB" altLang="ru-RU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Specify range of a tuple variable </a:t>
            </a:r>
            <a:r>
              <a:rPr lang="en-GB" altLang="ru-RU" b="1" i="1" dirty="0">
                <a:latin typeface="Times" pitchFamily="18" charset="0"/>
              </a:rPr>
              <a:t>S</a:t>
            </a:r>
            <a:r>
              <a:rPr lang="en-GB" altLang="ru-RU" b="1" dirty="0">
                <a:latin typeface="Times" pitchFamily="18" charset="0"/>
              </a:rPr>
              <a:t> as the Staff relation as: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ru-RU" b="1" noProof="1">
                <a:latin typeface="Times" pitchFamily="18" charset="0"/>
              </a:rPr>
              <a:t>	Staff</a:t>
            </a:r>
            <a:r>
              <a:rPr lang="en-GB" altLang="ru-RU" b="1" dirty="0">
                <a:latin typeface="Times" pitchFamily="18" charset="0"/>
              </a:rPr>
              <a:t>(S)</a:t>
            </a:r>
            <a:endParaRPr lang="en-GB" altLang="ru-RU" b="1" noProof="1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To find set of all tuples S such that P(S) is true:</a:t>
            </a:r>
            <a:endParaRPr lang="en-GB" altLang="ru-RU" b="1" i="1" dirty="0">
              <a:latin typeface="Times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GB" altLang="ru-RU" b="1" noProof="1">
                <a:latin typeface="Times" pitchFamily="18" charset="0"/>
              </a:rPr>
              <a:t>	{S | P(S)}</a:t>
            </a:r>
            <a:endParaRPr lang="en-GB" altLang="ru-RU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r>
              <a:rPr lang="en-GB" altLang="ru-RU" sz="4000" b="1" dirty="0"/>
              <a:t> - Example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GB" altLang="ru-RU" b="1" dirty="0">
                <a:latin typeface="Times" pitchFamily="18" charset="0"/>
              </a:rPr>
              <a:t>To find details of all staff earning more than £10,000:</a:t>
            </a:r>
          </a:p>
          <a:p>
            <a:pPr lvl="1">
              <a:buFontTx/>
              <a:buNone/>
            </a:pPr>
            <a:r>
              <a:rPr lang="en-GB" altLang="ru-RU" b="1" noProof="1">
                <a:latin typeface="Times" pitchFamily="18" charset="0"/>
              </a:rPr>
              <a:t>	{S | </a:t>
            </a:r>
            <a:r>
              <a:rPr lang="en-GB" altLang="ru-RU" b="1" dirty="0">
                <a:latin typeface="Times" pitchFamily="18" charset="0"/>
              </a:rPr>
              <a:t>Staff(S) </a:t>
            </a:r>
            <a:r>
              <a:rPr lang="en-GB" altLang="ru-RU" b="1" dirty="0">
                <a:sym typeface="Symbol" pitchFamily="18" charset="2"/>
              </a:rPr>
              <a:t></a:t>
            </a:r>
            <a:r>
              <a:rPr lang="en-GB" altLang="ru-RU" b="1" dirty="0">
                <a:latin typeface="Times" pitchFamily="18" charset="0"/>
              </a:rPr>
              <a:t> </a:t>
            </a:r>
            <a:r>
              <a:rPr lang="en-GB" altLang="ru-RU" b="1" noProof="1">
                <a:latin typeface="Times" pitchFamily="18" charset="0"/>
              </a:rPr>
              <a:t>S.salary &gt; 10000}</a:t>
            </a:r>
            <a:endParaRPr lang="en-GB" altLang="ru-RU" b="1" dirty="0">
              <a:latin typeface="Times" pitchFamily="18" charset="0"/>
            </a:endParaRPr>
          </a:p>
          <a:p>
            <a:pPr lvl="1">
              <a:buFontTx/>
              <a:buNone/>
            </a:pPr>
            <a:endParaRPr lang="en-GB" altLang="ru-RU" b="1" dirty="0">
              <a:latin typeface="Times" pitchFamily="18" charset="0"/>
            </a:endParaRPr>
          </a:p>
          <a:p>
            <a:pPr algn="just"/>
            <a:r>
              <a:rPr lang="en-GB" altLang="ru-RU" b="1" dirty="0">
                <a:latin typeface="Times" pitchFamily="18" charset="0"/>
              </a:rPr>
              <a:t>To find a particular attribute, such as salary, write</a:t>
            </a:r>
            <a:r>
              <a:rPr lang="en-GB" altLang="ru-RU" dirty="0">
                <a:latin typeface="Times" pitchFamily="18" charset="0"/>
              </a:rPr>
              <a:t>:</a:t>
            </a:r>
          </a:p>
          <a:p>
            <a:pPr lvl="1" algn="just">
              <a:buFontTx/>
              <a:buNone/>
            </a:pPr>
            <a:r>
              <a:rPr lang="en-GB" altLang="ru-RU" noProof="1">
                <a:latin typeface="Times" pitchFamily="18" charset="0"/>
              </a:rPr>
              <a:t>	</a:t>
            </a:r>
            <a:r>
              <a:rPr lang="en-GB" altLang="ru-RU" b="1" noProof="1">
                <a:latin typeface="Times" pitchFamily="18" charset="0"/>
              </a:rPr>
              <a:t>{S.salary | </a:t>
            </a:r>
            <a:r>
              <a:rPr lang="en-GB" altLang="ru-RU" b="1" dirty="0">
                <a:latin typeface="Times" pitchFamily="18" charset="0"/>
              </a:rPr>
              <a:t>Staff(S) </a:t>
            </a:r>
            <a:r>
              <a:rPr lang="en-GB" altLang="ru-RU" sz="3200" b="1" dirty="0">
                <a:sym typeface="Symbol" pitchFamily="18" charset="2"/>
              </a:rPr>
              <a:t></a:t>
            </a:r>
            <a:r>
              <a:rPr lang="en-GB" altLang="ru-RU" b="1" dirty="0">
                <a:latin typeface="Times" pitchFamily="18" charset="0"/>
              </a:rPr>
              <a:t> </a:t>
            </a:r>
            <a:r>
              <a:rPr lang="en-GB" altLang="ru-RU" b="1" noProof="1">
                <a:latin typeface="Times" pitchFamily="18" charset="0"/>
              </a:rPr>
              <a:t>S.salary &gt; 10000}</a:t>
            </a:r>
            <a:endParaRPr lang="en-GB" altLang="ru-RU" sz="3200" b="1" noProof="1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r>
              <a:rPr lang="en-GB" altLang="ru-RU" sz="4000" b="1" dirty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b="1" dirty="0">
                <a:latin typeface="Times" pitchFamily="18" charset="0"/>
              </a:rPr>
              <a:t>Can use two </a:t>
            </a:r>
            <a:r>
              <a:rPr lang="en-GB" altLang="ru-RU" b="1" i="1" dirty="0">
                <a:latin typeface="Times" pitchFamily="18" charset="0"/>
              </a:rPr>
              <a:t>quantifiers </a:t>
            </a:r>
            <a:r>
              <a:rPr lang="en-GB" altLang="ru-RU" b="1" dirty="0">
                <a:latin typeface="Times" pitchFamily="18" charset="0"/>
              </a:rPr>
              <a:t>to tell how many instances the predicate applies to:</a:t>
            </a:r>
          </a:p>
          <a:p>
            <a:pPr lvl="1" algn="just"/>
            <a:r>
              <a:rPr lang="en-GB" altLang="ru-RU" b="1" dirty="0">
                <a:latin typeface="Times" pitchFamily="18" charset="0"/>
              </a:rPr>
              <a:t>Existential quantifier </a:t>
            </a:r>
            <a:r>
              <a:rPr lang="en-GB" altLang="ru-RU" b="1" dirty="0">
                <a:latin typeface="Symbol" pitchFamily="18" charset="2"/>
              </a:rPr>
              <a:t>$</a:t>
            </a:r>
            <a:r>
              <a:rPr lang="en-GB" altLang="ru-RU" b="1" dirty="0">
                <a:latin typeface="Times" pitchFamily="18" charset="0"/>
              </a:rPr>
              <a:t> (‘there exists’) </a:t>
            </a:r>
          </a:p>
          <a:p>
            <a:pPr lvl="1" algn="just"/>
            <a:r>
              <a:rPr lang="en-GB" altLang="ru-RU" b="1" dirty="0"/>
              <a:t>Universal quantifier</a:t>
            </a:r>
            <a:r>
              <a:rPr lang="en-GB" altLang="ru-RU" dirty="0"/>
              <a:t> </a:t>
            </a:r>
            <a:r>
              <a:rPr lang="en-GB" altLang="ru-RU" b="1" dirty="0">
                <a:latin typeface="Symbol" pitchFamily="18" charset="2"/>
              </a:rPr>
              <a:t>"</a:t>
            </a:r>
            <a:r>
              <a:rPr lang="en-GB" altLang="ru-RU" b="1" dirty="0">
                <a:latin typeface="Times" pitchFamily="18" charset="0"/>
              </a:rPr>
              <a:t> (‘for all’) </a:t>
            </a:r>
          </a:p>
          <a:p>
            <a:pPr lvl="1" algn="just"/>
            <a:endParaRPr lang="en-GB" altLang="ru-RU" b="1" dirty="0">
              <a:latin typeface="Times" pitchFamily="18" charset="0"/>
            </a:endParaRPr>
          </a:p>
          <a:p>
            <a:r>
              <a:rPr lang="en-GB" altLang="ru-RU" b="1" dirty="0">
                <a:latin typeface="Times" pitchFamily="18" charset="0"/>
              </a:rPr>
              <a:t>Tuple variables qualified by </a:t>
            </a:r>
            <a:r>
              <a:rPr lang="en-GB" altLang="ru-RU" b="1" dirty="0">
                <a:latin typeface="Symbol" pitchFamily="18" charset="2"/>
              </a:rPr>
              <a:t>"</a:t>
            </a:r>
            <a:r>
              <a:rPr lang="en-GB" altLang="ru-RU" b="1" dirty="0">
                <a:latin typeface="Times" pitchFamily="18" charset="0"/>
              </a:rPr>
              <a:t> or </a:t>
            </a:r>
            <a:r>
              <a:rPr lang="en-GB" altLang="ru-RU" b="1" dirty="0">
                <a:latin typeface="Symbol" pitchFamily="18" charset="2"/>
              </a:rPr>
              <a:t>$ </a:t>
            </a:r>
            <a:r>
              <a:rPr lang="en-GB" altLang="ru-RU" b="1" dirty="0"/>
              <a:t>are called</a:t>
            </a:r>
            <a:r>
              <a:rPr lang="en-GB" altLang="ru-RU" b="1" dirty="0">
                <a:latin typeface="Times" pitchFamily="18" charset="0"/>
              </a:rPr>
              <a:t> </a:t>
            </a:r>
            <a:r>
              <a:rPr lang="en-GB" altLang="ru-RU" b="1" i="1" dirty="0">
                <a:latin typeface="Times" pitchFamily="18" charset="0"/>
              </a:rPr>
              <a:t>bound</a:t>
            </a:r>
            <a:r>
              <a:rPr lang="en-GB" altLang="ru-RU" b="1" dirty="0">
                <a:latin typeface="Times" pitchFamily="18" charset="0"/>
              </a:rPr>
              <a:t> variables, otherwise called </a:t>
            </a:r>
            <a:r>
              <a:rPr lang="en-GB" altLang="ru-RU" b="1" i="1" dirty="0">
                <a:latin typeface="Times" pitchFamily="18" charset="0"/>
              </a:rPr>
              <a:t>free</a:t>
            </a:r>
            <a:r>
              <a:rPr lang="en-GB" altLang="ru-RU" b="1" dirty="0">
                <a:latin typeface="Times" pitchFamily="18" charset="0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802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r>
              <a:rPr lang="en-GB" altLang="ru-RU" sz="4000" b="1" dirty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b="1" dirty="0">
                <a:latin typeface="Times" pitchFamily="18" charset="0"/>
              </a:rPr>
              <a:t>Existential quantifier used in formulae that must be true for at least one instance, such as:</a:t>
            </a:r>
          </a:p>
          <a:p>
            <a:pPr lvl="1">
              <a:lnSpc>
                <a:spcPct val="20000"/>
              </a:lnSpc>
            </a:pPr>
            <a:endParaRPr lang="en-GB" altLang="ru-RU" b="1" dirty="0">
              <a:latin typeface="Times" pitchFamily="18" charset="0"/>
            </a:endParaRPr>
          </a:p>
          <a:p>
            <a:pPr lvl="1" algn="just">
              <a:buFontTx/>
              <a:buNone/>
            </a:pPr>
            <a:r>
              <a:rPr lang="en-GB" altLang="ru-RU" sz="2400" b="1" noProof="1">
                <a:latin typeface="Times" pitchFamily="18" charset="0"/>
              </a:rPr>
              <a:t>	</a:t>
            </a:r>
            <a:r>
              <a:rPr lang="en-GB" altLang="ru-RU" sz="2400" b="1" dirty="0">
                <a:latin typeface="Times" pitchFamily="18" charset="0"/>
              </a:rPr>
              <a:t>Staff(S) </a:t>
            </a:r>
            <a:r>
              <a:rPr lang="en-GB" altLang="ru-RU" sz="2400" b="1" noProof="1">
                <a:latin typeface="Symbol" pitchFamily="18" charset="2"/>
              </a:rPr>
              <a:t>Ù</a:t>
            </a:r>
            <a:r>
              <a:rPr lang="en-GB" altLang="ru-RU" sz="2400" b="1" noProof="1">
                <a:latin typeface="Times" pitchFamily="18" charset="0"/>
              </a:rPr>
              <a:t> </a:t>
            </a:r>
            <a:r>
              <a:rPr lang="en-GB" altLang="ru-RU" sz="2400" b="1" dirty="0">
                <a:latin typeface="Times" pitchFamily="18" charset="0"/>
              </a:rPr>
              <a:t>(</a:t>
            </a:r>
            <a:r>
              <a:rPr lang="en-GB" altLang="ru-RU" sz="2400" b="1" noProof="1">
                <a:latin typeface="Symbol" pitchFamily="18" charset="2"/>
              </a:rPr>
              <a:t>$</a:t>
            </a:r>
            <a:r>
              <a:rPr lang="en-GB" altLang="ru-RU" sz="2400" b="1" noProof="1">
                <a:latin typeface="Times" pitchFamily="18" charset="0"/>
              </a:rPr>
              <a:t>B</a:t>
            </a:r>
            <a:r>
              <a:rPr lang="en-GB" altLang="ru-RU" sz="2400" b="1" dirty="0">
                <a:latin typeface="Times" pitchFamily="18" charset="0"/>
              </a:rPr>
              <a:t>)</a:t>
            </a:r>
            <a:r>
              <a:rPr lang="en-GB" altLang="ru-RU" sz="2400" b="1" noProof="1">
                <a:latin typeface="Times" pitchFamily="18" charset="0"/>
              </a:rPr>
              <a:t>(</a:t>
            </a:r>
            <a:r>
              <a:rPr lang="en-GB" altLang="ru-RU" sz="2400" b="1" dirty="0">
                <a:latin typeface="Times" pitchFamily="18" charset="0"/>
              </a:rPr>
              <a:t>Branch(B) </a:t>
            </a:r>
            <a:r>
              <a:rPr lang="en-GB" altLang="ru-RU" sz="2400" b="1" noProof="1">
                <a:latin typeface="Symbol" pitchFamily="18" charset="2"/>
              </a:rPr>
              <a:t>Ù</a:t>
            </a:r>
            <a:r>
              <a:rPr lang="en-GB" altLang="ru-RU" sz="2400" b="1" noProof="1">
                <a:latin typeface="Times" pitchFamily="18" charset="0"/>
              </a:rPr>
              <a:t> </a:t>
            </a:r>
            <a:endParaRPr lang="en-GB" altLang="ru-RU" sz="2400" b="1" dirty="0">
              <a:latin typeface="Times" pitchFamily="18" charset="0"/>
            </a:endParaRPr>
          </a:p>
          <a:p>
            <a:pPr lvl="1" algn="just">
              <a:buFontTx/>
              <a:buNone/>
            </a:pPr>
            <a:r>
              <a:rPr lang="en-GB" altLang="ru-RU" sz="2400" b="1" dirty="0">
                <a:latin typeface="Times" pitchFamily="18" charset="0"/>
              </a:rPr>
              <a:t>	(</a:t>
            </a:r>
            <a:r>
              <a:rPr lang="en-GB" altLang="ru-RU" sz="2400" b="1" noProof="1">
                <a:latin typeface="Times" pitchFamily="18" charset="0"/>
              </a:rPr>
              <a:t>B.</a:t>
            </a:r>
            <a:r>
              <a:rPr lang="en-GB" altLang="ru-RU" sz="2400" b="1" dirty="0" err="1">
                <a:latin typeface="Times" pitchFamily="18" charset="0"/>
              </a:rPr>
              <a:t>branchN</a:t>
            </a:r>
            <a:r>
              <a:rPr lang="en-GB" altLang="ru-RU" sz="2400" b="1" noProof="1">
                <a:latin typeface="Times" pitchFamily="18" charset="0"/>
              </a:rPr>
              <a:t>o = S.</a:t>
            </a:r>
            <a:r>
              <a:rPr lang="en-GB" altLang="ru-RU" sz="2400" b="1" dirty="0" err="1">
                <a:latin typeface="Times" pitchFamily="18" charset="0"/>
              </a:rPr>
              <a:t>branchN</a:t>
            </a:r>
            <a:r>
              <a:rPr lang="en-GB" altLang="ru-RU" sz="2400" b="1" noProof="1">
                <a:latin typeface="Times" pitchFamily="18" charset="0"/>
              </a:rPr>
              <a:t>o</a:t>
            </a:r>
            <a:r>
              <a:rPr lang="en-GB" altLang="ru-RU" sz="2400" b="1" dirty="0">
                <a:latin typeface="Times" pitchFamily="18" charset="0"/>
              </a:rPr>
              <a:t>)</a:t>
            </a:r>
            <a:r>
              <a:rPr lang="en-GB" altLang="ru-RU" sz="2400" b="1" noProof="1">
                <a:latin typeface="Times" pitchFamily="18" charset="0"/>
              </a:rPr>
              <a:t> </a:t>
            </a:r>
            <a:r>
              <a:rPr lang="en-GB" altLang="ru-RU" sz="2400" b="1" noProof="1">
                <a:latin typeface="Symbol" pitchFamily="18" charset="2"/>
              </a:rPr>
              <a:t>Ù</a:t>
            </a:r>
            <a:r>
              <a:rPr lang="en-GB" altLang="ru-RU" sz="2400" b="1" noProof="1">
                <a:latin typeface="Times" pitchFamily="18" charset="0"/>
              </a:rPr>
              <a:t> B.</a:t>
            </a:r>
            <a:r>
              <a:rPr lang="en-GB" altLang="ru-RU" sz="2400" b="1" dirty="0">
                <a:latin typeface="Times" pitchFamily="18" charset="0"/>
              </a:rPr>
              <a:t>c</a:t>
            </a:r>
            <a:r>
              <a:rPr lang="en-GB" altLang="ru-RU" sz="2400" b="1" noProof="1">
                <a:latin typeface="Times" pitchFamily="18" charset="0"/>
              </a:rPr>
              <a:t>ity = ‘London’)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ru-RU" b="1" dirty="0" smtClean="0"/>
              <a:t>Means </a:t>
            </a:r>
            <a:r>
              <a:rPr lang="en-GB" altLang="ru-RU" b="1" dirty="0"/>
              <a:t>‘There exists a Branch tuple with same </a:t>
            </a:r>
            <a:r>
              <a:rPr lang="en-GB" altLang="ru-RU" b="1" dirty="0" err="1"/>
              <a:t>branchNo</a:t>
            </a:r>
            <a:r>
              <a:rPr lang="en-GB" altLang="ru-RU" b="1" dirty="0"/>
              <a:t> as the </a:t>
            </a:r>
            <a:r>
              <a:rPr lang="en-GB" altLang="ru-RU" b="1" dirty="0" err="1"/>
              <a:t>branchNo</a:t>
            </a:r>
            <a:r>
              <a:rPr lang="en-GB" altLang="ru-RU" b="1" dirty="0"/>
              <a:t> of the current Staff tuple, </a:t>
            </a:r>
            <a:r>
              <a:rPr lang="en-GB" altLang="ru-RU" b="1" i="1" dirty="0"/>
              <a:t>S</a:t>
            </a:r>
            <a:r>
              <a:rPr lang="en-GB" altLang="ru-RU" b="1" dirty="0"/>
              <a:t>, and is located in London’.</a:t>
            </a:r>
            <a:r>
              <a:rPr lang="en-GB" altLang="ru-RU" dirty="0"/>
              <a:t> </a:t>
            </a:r>
            <a:endParaRPr lang="en-GB" altLang="ru-RU" noProof="1"/>
          </a:p>
        </p:txBody>
      </p:sp>
    </p:spTree>
    <p:extLst>
      <p:ext uri="{BB962C8B-B14F-4D97-AF65-F5344CB8AC3E}">
        <p14:creationId xmlns:p14="http://schemas.microsoft.com/office/powerpoint/2010/main" val="38091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r>
              <a:rPr lang="en-GB" altLang="ru-RU" sz="4000" b="1" dirty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GB" altLang="ru-RU" b="1" dirty="0">
                <a:latin typeface="Times" pitchFamily="18" charset="0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>
                <a:latin typeface="Symbol" pitchFamily="18" charset="2"/>
              </a:rPr>
              <a:t>	</a:t>
            </a:r>
            <a:r>
              <a:rPr lang="en-GB" altLang="ru-RU" b="1" dirty="0">
                <a:latin typeface="Symbol" pitchFamily="18" charset="2"/>
              </a:rPr>
              <a:t>(</a:t>
            </a:r>
            <a:r>
              <a:rPr lang="en-GB" altLang="ru-RU" b="1" noProof="1">
                <a:latin typeface="Symbol" pitchFamily="18" charset="2"/>
              </a:rPr>
              <a:t>"</a:t>
            </a:r>
            <a:r>
              <a:rPr lang="en-GB" altLang="ru-RU" b="1" noProof="1">
                <a:latin typeface="Times" pitchFamily="18" charset="0"/>
              </a:rPr>
              <a:t>B</a:t>
            </a:r>
            <a:r>
              <a:rPr lang="en-GB" altLang="ru-RU" b="1" dirty="0">
                <a:latin typeface="Times" pitchFamily="18" charset="0"/>
              </a:rPr>
              <a:t>)</a:t>
            </a:r>
            <a:r>
              <a:rPr lang="en-GB" altLang="ru-RU" b="1" noProof="1">
                <a:latin typeface="Times" pitchFamily="18" charset="0"/>
              </a:rPr>
              <a:t> (B.</a:t>
            </a:r>
            <a:r>
              <a:rPr lang="en-GB" altLang="ru-RU" b="1" dirty="0">
                <a:latin typeface="Times" pitchFamily="18" charset="0"/>
              </a:rPr>
              <a:t>c</a:t>
            </a:r>
            <a:r>
              <a:rPr lang="en-GB" altLang="ru-RU" b="1" noProof="1">
                <a:latin typeface="Times" pitchFamily="18" charset="0"/>
              </a:rPr>
              <a:t>ity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</a:t>
            </a:r>
            <a:r>
              <a:rPr lang="en-GB" altLang="ru-RU" b="1" noProof="1">
                <a:latin typeface="Times" pitchFamily="18" charset="0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altLang="ru-RU" b="1" noProof="1">
              <a:latin typeface="Times" pitchFamily="18" charset="0"/>
            </a:endParaRPr>
          </a:p>
          <a:p>
            <a:pPr algn="just"/>
            <a:r>
              <a:rPr lang="en-GB" altLang="ru-RU" b="1" dirty="0">
                <a:latin typeface="Times" pitchFamily="18" charset="0"/>
              </a:rPr>
              <a:t>Means ‘For all Branch tuples, the address is not in Paris’. </a:t>
            </a:r>
          </a:p>
          <a:p>
            <a:pPr algn="just">
              <a:lnSpc>
                <a:spcPct val="70000"/>
              </a:lnSpc>
            </a:pPr>
            <a:endParaRPr lang="en-GB" altLang="ru-RU" b="1" dirty="0">
              <a:latin typeface="Times" pitchFamily="18" charset="0"/>
            </a:endParaRPr>
          </a:p>
          <a:p>
            <a:pPr algn="just"/>
            <a:r>
              <a:rPr lang="en-GB" altLang="ru-RU" b="1" dirty="0">
                <a:latin typeface="Times" pitchFamily="18" charset="0"/>
              </a:rPr>
              <a:t>Can also use </a:t>
            </a:r>
            <a:r>
              <a:rPr lang="en-GB" altLang="ru-RU" b="1" noProof="1">
                <a:latin typeface="Times" pitchFamily="18" charset="0"/>
              </a:rPr>
              <a:t>~</a:t>
            </a:r>
            <a:r>
              <a:rPr lang="en-GB" altLang="ru-RU" b="1" dirty="0">
                <a:latin typeface="Times" pitchFamily="18" charset="0"/>
              </a:rPr>
              <a:t>(</a:t>
            </a:r>
            <a:r>
              <a:rPr lang="en-GB" altLang="ru-RU" b="1" noProof="1">
                <a:latin typeface="Symbol" pitchFamily="18" charset="2"/>
              </a:rPr>
              <a:t>$</a:t>
            </a:r>
            <a:r>
              <a:rPr lang="en-GB" altLang="ru-RU" b="1" noProof="1">
                <a:latin typeface="Times" pitchFamily="18" charset="0"/>
              </a:rPr>
              <a:t>B</a:t>
            </a:r>
            <a:r>
              <a:rPr lang="en-GB" altLang="ru-RU" b="1" dirty="0">
                <a:latin typeface="Times" pitchFamily="18" charset="0"/>
              </a:rPr>
              <a:t>)</a:t>
            </a:r>
            <a:r>
              <a:rPr lang="en-GB" altLang="ru-RU" b="1" noProof="1">
                <a:latin typeface="Times" pitchFamily="18" charset="0"/>
              </a:rPr>
              <a:t> (B.</a:t>
            </a:r>
            <a:r>
              <a:rPr lang="en-GB" altLang="ru-RU" b="1" dirty="0">
                <a:latin typeface="Times" pitchFamily="18" charset="0"/>
              </a:rPr>
              <a:t>c</a:t>
            </a:r>
            <a:r>
              <a:rPr lang="en-GB" altLang="ru-RU" b="1" noProof="1">
                <a:latin typeface="Times" pitchFamily="18" charset="0"/>
              </a:rPr>
              <a:t>ity = ‘Paris’) </a:t>
            </a:r>
            <a:r>
              <a:rPr lang="en-GB" altLang="ru-RU" b="1" dirty="0">
                <a:latin typeface="Times" pitchFamily="18" charset="0"/>
              </a:rPr>
              <a:t>which means ‘There are no branches with an address in Paris’.</a:t>
            </a:r>
          </a:p>
        </p:txBody>
      </p:sp>
    </p:spTree>
    <p:extLst>
      <p:ext uri="{BB962C8B-B14F-4D97-AF65-F5344CB8AC3E}">
        <p14:creationId xmlns:p14="http://schemas.microsoft.com/office/powerpoint/2010/main" val="23903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>
                <a:latin typeface="Times" pitchFamily="18" charset="0"/>
              </a:rPr>
              <a:t>Relational Algebra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Five basic operations in relational algebra: Selection, Projection, Cartesian product, Union,  and Set Difference. </a:t>
            </a:r>
          </a:p>
          <a:p>
            <a:pPr>
              <a:lnSpc>
                <a:spcPct val="90000"/>
              </a:lnSpc>
            </a:pPr>
            <a:endParaRPr lang="en-GB" altLang="ru-RU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These perform most of the data retrieval operations needed.</a:t>
            </a:r>
          </a:p>
          <a:p>
            <a:pPr>
              <a:lnSpc>
                <a:spcPct val="90000"/>
              </a:lnSpc>
            </a:pPr>
            <a:endParaRPr lang="en-GB" altLang="ru-RU" b="1" dirty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Also have Join, Intersection, and Division operations, which can be expressed in terms of 5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26015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Tuple Relational Calculus</a:t>
            </a:r>
            <a:r>
              <a:rPr lang="en-GB" altLang="ru-RU" sz="4000" b="1" dirty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Formulae should be unambiguous and make sense. </a:t>
            </a:r>
          </a:p>
          <a:p>
            <a:pPr algn="just"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A (well-formed) formula is made out of </a:t>
            </a:r>
            <a:r>
              <a:rPr lang="en-GB" altLang="ru-RU" b="1" u="sng" dirty="0">
                <a:latin typeface="Times" pitchFamily="18" charset="0"/>
              </a:rPr>
              <a:t>atoms</a:t>
            </a:r>
            <a:r>
              <a:rPr lang="en-GB" altLang="ru-RU" b="1" dirty="0">
                <a:latin typeface="Times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ru-RU" sz="2400" b="1" i="1" dirty="0">
                <a:latin typeface="Arial" charset="0"/>
                <a:cs typeface="Times New Roman" pitchFamily="18" charset="0"/>
              </a:rPr>
              <a:t>R</a:t>
            </a:r>
            <a:r>
              <a:rPr lang="en-US" altLang="ru-RU" sz="2400" b="1" i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sz="2400" b="1" i="1" dirty="0">
                <a:latin typeface="Arial" charset="0"/>
                <a:cs typeface="Arial" charset="0"/>
              </a:rPr>
              <a:t>S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i</a:t>
            </a:r>
            <a:r>
              <a:rPr lang="en-US" altLang="ru-RU" sz="2400" b="1" i="1" dirty="0">
                <a:latin typeface="Times" pitchFamily="18" charset="0"/>
                <a:cs typeface="Times New Roman" pitchFamily="18" charset="0"/>
              </a:rPr>
              <a:t>)</a:t>
            </a:r>
            <a:r>
              <a:rPr lang="en-US" altLang="ru-RU" sz="2400" b="1" dirty="0">
                <a:latin typeface="Times" pitchFamily="18" charset="0"/>
                <a:cs typeface="Times New Roman" pitchFamily="18" charset="0"/>
              </a:rPr>
              <a:t>, where </a:t>
            </a:r>
            <a:r>
              <a:rPr lang="en-US" altLang="ru-RU" sz="2400" b="1" i="1" dirty="0">
                <a:latin typeface="Arial" charset="0"/>
                <a:cs typeface="Arial" charset="0"/>
              </a:rPr>
              <a:t>S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i</a:t>
            </a:r>
            <a:r>
              <a:rPr lang="en-US" altLang="ru-RU" sz="2400" b="1" dirty="0">
                <a:latin typeface="Times" pitchFamily="18" charset="0"/>
                <a:cs typeface="Times New Roman" pitchFamily="18" charset="0"/>
              </a:rPr>
              <a:t> is a tuple variable and </a:t>
            </a:r>
            <a:r>
              <a:rPr lang="en-US" altLang="ru-RU" sz="2400" b="1" i="1" dirty="0">
                <a:latin typeface="Arial" charset="0"/>
                <a:cs typeface="Times New Roman" pitchFamily="18" charset="0"/>
              </a:rPr>
              <a:t>R</a:t>
            </a:r>
            <a:r>
              <a:rPr lang="en-US" altLang="ru-RU" sz="2400" b="1" dirty="0">
                <a:latin typeface="Times" pitchFamily="18" charset="0"/>
                <a:cs typeface="Times New Roman" pitchFamily="18" charset="0"/>
              </a:rPr>
              <a:t> is a relation</a:t>
            </a:r>
          </a:p>
          <a:p>
            <a:pPr lvl="2" algn="just">
              <a:lnSpc>
                <a:spcPct val="90000"/>
              </a:lnSpc>
            </a:pPr>
            <a:r>
              <a:rPr lang="en-US" altLang="ru-RU" sz="2400" b="1" i="1" dirty="0">
                <a:latin typeface="Arial" charset="0"/>
                <a:cs typeface="Arial" charset="0"/>
              </a:rPr>
              <a:t>S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i</a:t>
            </a:r>
            <a:r>
              <a:rPr lang="en-US" altLang="ru-RU" sz="2400" b="1" i="1" dirty="0">
                <a:latin typeface="Arial" charset="0"/>
                <a:cs typeface="Arial" charset="0"/>
              </a:rPr>
              <a:t>.a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1</a:t>
            </a:r>
            <a:r>
              <a:rPr lang="en-US" altLang="ru-RU" sz="2400" b="1" i="1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ru-RU" sz="2400" b="1" i="1" dirty="0">
                <a:latin typeface="Symbol" pitchFamily="18" charset="2"/>
                <a:cs typeface="Times New Roman" pitchFamily="18" charset="0"/>
              </a:rPr>
              <a:t>q </a:t>
            </a:r>
            <a:r>
              <a:rPr lang="en-US" altLang="ru-RU" sz="2400" b="1" i="1" dirty="0">
                <a:latin typeface="Arial" charset="0"/>
                <a:cs typeface="Arial" charset="0"/>
              </a:rPr>
              <a:t>S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j</a:t>
            </a:r>
            <a:r>
              <a:rPr lang="en-US" altLang="ru-RU" sz="2400" b="1" i="1" dirty="0">
                <a:latin typeface="Arial" charset="0"/>
                <a:cs typeface="Arial" charset="0"/>
              </a:rPr>
              <a:t>.a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2</a:t>
            </a:r>
            <a:endParaRPr lang="en-US" altLang="ru-RU" sz="2400" b="1" dirty="0">
              <a:latin typeface="Times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ru-RU" sz="2400" b="1" i="1" dirty="0">
                <a:latin typeface="Arial" charset="0"/>
                <a:cs typeface="Arial" charset="0"/>
              </a:rPr>
              <a:t>S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i</a:t>
            </a:r>
            <a:r>
              <a:rPr lang="en-US" altLang="ru-RU" sz="2400" b="1" i="1" dirty="0">
                <a:latin typeface="Arial" charset="0"/>
                <a:cs typeface="Arial" charset="0"/>
              </a:rPr>
              <a:t>.a</a:t>
            </a:r>
            <a:r>
              <a:rPr lang="en-US" altLang="ru-RU" sz="2400" b="1" i="1" baseline="-30000" dirty="0">
                <a:latin typeface="Arial" charset="0"/>
                <a:cs typeface="Arial" charset="0"/>
              </a:rPr>
              <a:t>1</a:t>
            </a:r>
            <a:r>
              <a:rPr lang="en-US" altLang="ru-RU" sz="2400" b="1" i="1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ru-RU" sz="2400" b="1" i="1" dirty="0">
                <a:latin typeface="Symbol" pitchFamily="18" charset="2"/>
                <a:cs typeface="Times New Roman" pitchFamily="18" charset="0"/>
              </a:rPr>
              <a:t>q </a:t>
            </a:r>
            <a:r>
              <a:rPr lang="en-US" altLang="ru-RU" sz="2400" b="1" i="1" dirty="0">
                <a:latin typeface="Times" pitchFamily="18" charset="0"/>
                <a:cs typeface="Times New Roman" pitchFamily="18" charset="0"/>
              </a:rPr>
              <a:t>c</a:t>
            </a:r>
            <a:r>
              <a:rPr lang="en-GB" altLang="ru-RU" sz="2400" b="1" dirty="0">
                <a:latin typeface="Times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Can recursively build up formulae from atoms</a:t>
            </a:r>
            <a:r>
              <a:rPr lang="en-GB" altLang="ru-RU" b="1" dirty="0">
                <a:latin typeface="Times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altLang="ru-RU" sz="2400" b="1" dirty="0">
                <a:latin typeface="Times" pitchFamily="18" charset="0"/>
              </a:rPr>
              <a:t>An atom is a formula</a:t>
            </a:r>
          </a:p>
          <a:p>
            <a:pPr lvl="2" algn="just">
              <a:lnSpc>
                <a:spcPct val="90000"/>
              </a:lnSpc>
            </a:pPr>
            <a:r>
              <a:rPr lang="en-GB" altLang="ru-RU" sz="2400" b="1" dirty="0">
                <a:latin typeface="Times" pitchFamily="18" charset="0"/>
              </a:rPr>
              <a:t>If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1</a:t>
            </a:r>
            <a:r>
              <a:rPr lang="en-GB" altLang="ru-RU" sz="2400" b="1" dirty="0">
                <a:latin typeface="Times" pitchFamily="18" charset="0"/>
              </a:rPr>
              <a:t> and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2</a:t>
            </a:r>
            <a:r>
              <a:rPr lang="en-GB" altLang="ru-RU" sz="2400" b="1" dirty="0">
                <a:latin typeface="Times" pitchFamily="18" charset="0"/>
              </a:rPr>
              <a:t> are formulae, so are their conjunction,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1</a:t>
            </a:r>
            <a:r>
              <a:rPr lang="en-GB" altLang="ru-RU" sz="2400" b="1" dirty="0">
                <a:latin typeface="Times" pitchFamily="18" charset="0"/>
              </a:rPr>
              <a:t> </a:t>
            </a:r>
            <a:r>
              <a:rPr lang="en-GB" altLang="ru-RU" sz="2400" b="1" dirty="0">
                <a:latin typeface="Symbol" pitchFamily="18" charset="2"/>
              </a:rPr>
              <a:t>Ù</a:t>
            </a:r>
            <a:r>
              <a:rPr lang="en-GB" altLang="ru-RU" sz="2400" b="1" dirty="0">
                <a:latin typeface="Times" pitchFamily="18" charset="0"/>
              </a:rPr>
              <a:t>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2</a:t>
            </a:r>
            <a:r>
              <a:rPr lang="en-GB" altLang="ru-RU" sz="2400" b="1" dirty="0">
                <a:latin typeface="Times" pitchFamily="18" charset="0"/>
              </a:rPr>
              <a:t>; disjunction,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1</a:t>
            </a:r>
            <a:r>
              <a:rPr lang="en-GB" altLang="ru-RU" sz="2400" b="1" dirty="0">
                <a:latin typeface="Times" pitchFamily="18" charset="0"/>
              </a:rPr>
              <a:t> </a:t>
            </a:r>
            <a:r>
              <a:rPr lang="en-GB" altLang="ru-RU" sz="2400" b="1" dirty="0">
                <a:latin typeface="Symbol" pitchFamily="18" charset="2"/>
              </a:rPr>
              <a:t>Ú</a:t>
            </a:r>
            <a:r>
              <a:rPr lang="en-GB" altLang="ru-RU" sz="2400" b="1" dirty="0">
                <a:latin typeface="Times" pitchFamily="18" charset="0"/>
              </a:rPr>
              <a:t>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2</a:t>
            </a:r>
            <a:r>
              <a:rPr lang="en-GB" altLang="ru-RU" sz="2400" b="1" dirty="0">
                <a:latin typeface="Times" pitchFamily="18" charset="0"/>
              </a:rPr>
              <a:t>; and negation, ~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baseline="-25000" dirty="0">
                <a:latin typeface="Times" pitchFamily="18" charset="0"/>
              </a:rPr>
              <a:t>1</a:t>
            </a:r>
            <a:endParaRPr lang="en-GB" altLang="ru-RU" sz="2400" b="1" dirty="0">
              <a:latin typeface="Times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GB" altLang="ru-RU" sz="2400" b="1" dirty="0">
                <a:latin typeface="Times" pitchFamily="18" charset="0"/>
              </a:rPr>
              <a:t>If 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dirty="0">
                <a:latin typeface="Times" pitchFamily="18" charset="0"/>
              </a:rPr>
              <a:t> is a formula with free variable </a:t>
            </a:r>
            <a:r>
              <a:rPr lang="en-GB" altLang="ru-RU" sz="2400" b="1" i="1" dirty="0">
                <a:latin typeface="Times" pitchFamily="18" charset="0"/>
              </a:rPr>
              <a:t>X</a:t>
            </a:r>
            <a:r>
              <a:rPr lang="en-GB" altLang="ru-RU" sz="2400" b="1" dirty="0">
                <a:latin typeface="Times" pitchFamily="18" charset="0"/>
              </a:rPr>
              <a:t>, then (</a:t>
            </a:r>
            <a:r>
              <a:rPr lang="en-GB" altLang="ru-RU" sz="2400" b="1" dirty="0">
                <a:latin typeface="Symbol" pitchFamily="18" charset="2"/>
              </a:rPr>
              <a:t>$</a:t>
            </a:r>
            <a:r>
              <a:rPr lang="en-GB" altLang="ru-RU" sz="2400" b="1" i="1" dirty="0">
                <a:latin typeface="Times" pitchFamily="18" charset="0"/>
              </a:rPr>
              <a:t>X)</a:t>
            </a:r>
            <a:r>
              <a:rPr lang="en-GB" altLang="ru-RU" sz="2400" b="1" dirty="0">
                <a:latin typeface="Times" pitchFamily="18" charset="0"/>
              </a:rPr>
              <a:t>(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dirty="0">
                <a:latin typeface="Times" pitchFamily="18" charset="0"/>
              </a:rPr>
              <a:t>) and (</a:t>
            </a:r>
            <a:r>
              <a:rPr lang="en-GB" altLang="ru-RU" sz="2400" b="1" dirty="0">
                <a:latin typeface="Symbol" pitchFamily="18" charset="2"/>
              </a:rPr>
              <a:t>"</a:t>
            </a:r>
            <a:r>
              <a:rPr lang="en-GB" altLang="ru-RU" sz="2400" b="1" i="1" dirty="0">
                <a:latin typeface="Times" pitchFamily="18" charset="0"/>
              </a:rPr>
              <a:t>X)</a:t>
            </a:r>
            <a:r>
              <a:rPr lang="en-GB" altLang="ru-RU" sz="2400" b="1" dirty="0">
                <a:latin typeface="Times" pitchFamily="18" charset="0"/>
              </a:rPr>
              <a:t>(</a:t>
            </a:r>
            <a:r>
              <a:rPr lang="en-GB" altLang="ru-RU" sz="2400" b="1" i="1" dirty="0">
                <a:latin typeface="Times" pitchFamily="18" charset="0"/>
              </a:rPr>
              <a:t>F</a:t>
            </a:r>
            <a:r>
              <a:rPr lang="en-GB" altLang="ru-RU" sz="2400" b="1" dirty="0">
                <a:latin typeface="Times" pitchFamily="18" charset="0"/>
              </a:rPr>
              <a:t>) are also formulae</a:t>
            </a:r>
            <a:r>
              <a:rPr lang="en-GB" altLang="ru-RU" sz="2400" b="1" dirty="0" smtClean="0">
                <a:latin typeface="Times" pitchFamily="18" charset="0"/>
              </a:rPr>
              <a:t>.</a:t>
            </a:r>
            <a:endParaRPr lang="en-GB" altLang="ru-RU" sz="240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Example - Tuple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 pitchFamily="2" charset="2"/>
              <a:buAutoNum type="alphaLcParenR"/>
            </a:pPr>
            <a:endParaRPr lang="en-GB" altLang="ru-RU" b="1" dirty="0">
              <a:latin typeface="Times" pitchFamily="18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GB" altLang="ru-RU" b="1" dirty="0">
                <a:latin typeface="Times" pitchFamily="18" charset="0"/>
              </a:rPr>
              <a:t>{</a:t>
            </a:r>
            <a:r>
              <a:rPr lang="en-GB" altLang="ru-RU" b="1" noProof="1">
                <a:latin typeface="Times" pitchFamily="18" charset="0"/>
              </a:rPr>
              <a:t>S.f</a:t>
            </a:r>
            <a:r>
              <a:rPr lang="en-GB" altLang="ru-RU" b="1" dirty="0">
                <a:latin typeface="Times" pitchFamily="18" charset="0"/>
              </a:rPr>
              <a:t>N</a:t>
            </a:r>
            <a:r>
              <a:rPr lang="en-GB" altLang="ru-RU" b="1" noProof="1">
                <a:latin typeface="Times" pitchFamily="18" charset="0"/>
              </a:rPr>
              <a:t>ame, S.l</a:t>
            </a:r>
            <a:r>
              <a:rPr lang="en-GB" altLang="ru-RU" b="1" dirty="0">
                <a:latin typeface="Times" pitchFamily="18" charset="0"/>
              </a:rPr>
              <a:t>N</a:t>
            </a:r>
            <a:r>
              <a:rPr lang="en-GB" altLang="ru-RU" b="1" noProof="1">
                <a:latin typeface="Times" pitchFamily="18" charset="0"/>
              </a:rPr>
              <a:t>ame | </a:t>
            </a:r>
            <a:r>
              <a:rPr lang="en-GB" altLang="ru-RU" b="1" dirty="0">
                <a:latin typeface="Times" pitchFamily="18" charset="0"/>
              </a:rPr>
              <a:t>Staff(S)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GB" altLang="ru-RU" b="1" dirty="0">
                <a:latin typeface="Times" pitchFamily="18" charset="0"/>
              </a:rPr>
              <a:t>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GB" altLang="ru-RU" b="1" dirty="0">
                <a:latin typeface="Times" pitchFamily="18" charset="0"/>
              </a:rPr>
              <a:t>      </a:t>
            </a:r>
            <a:r>
              <a:rPr lang="en-GB" altLang="ru-RU" b="1" noProof="1">
                <a:latin typeface="Times" pitchFamily="18" charset="0"/>
              </a:rPr>
              <a:t>S.position = ‘Manager’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GB" altLang="ru-RU" b="1" noProof="1">
                <a:latin typeface="Times" pitchFamily="18" charset="0"/>
              </a:rPr>
              <a:t> S.salary &gt; 25000}</a:t>
            </a:r>
            <a:endParaRPr lang="en-GB" altLang="ru-RU" b="1" dirty="0">
              <a:latin typeface="Times" pitchFamily="18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GB" altLang="ru-RU" b="1" dirty="0">
              <a:latin typeface="Times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GB" altLang="ru-RU" b="1" dirty="0">
                <a:latin typeface="Times" pitchFamily="18" charset="0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 pitchFamily="2" charset="2"/>
              <a:buAutoNum type="alphaLcParenR"/>
            </a:pPr>
            <a:endParaRPr lang="en-GB" altLang="ru-RU" b="1" i="1" dirty="0">
              <a:latin typeface="Times" pitchFamily="18" charset="0"/>
            </a:endParaRP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>
                <a:latin typeface="Times" pitchFamily="18" charset="0"/>
              </a:rPr>
              <a:t>{S | </a:t>
            </a:r>
            <a:r>
              <a:rPr lang="en-GB" altLang="ru-RU" b="1" dirty="0">
                <a:latin typeface="Times" pitchFamily="18" charset="0"/>
              </a:rPr>
              <a:t>Staff(S)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GB" altLang="ru-RU" b="1" dirty="0">
                <a:latin typeface="Times" pitchFamily="18" charset="0"/>
              </a:rPr>
              <a:t> (</a:t>
            </a:r>
            <a:r>
              <a:rPr lang="en-GB" altLang="ru-RU" b="1" noProof="1">
                <a:latin typeface="Symbol" pitchFamily="18" charset="2"/>
              </a:rPr>
              <a:t>$</a:t>
            </a:r>
            <a:r>
              <a:rPr lang="en-GB" altLang="ru-RU" b="1" noProof="1">
                <a:latin typeface="Times" pitchFamily="18" charset="0"/>
              </a:rPr>
              <a:t>P</a:t>
            </a:r>
            <a:r>
              <a:rPr lang="en-GB" altLang="ru-RU" b="1" dirty="0">
                <a:latin typeface="Times" pitchFamily="18" charset="0"/>
              </a:rPr>
              <a:t>)</a:t>
            </a:r>
            <a:r>
              <a:rPr lang="en-GB" altLang="ru-RU" b="1" noProof="1">
                <a:latin typeface="Times" pitchFamily="18" charset="0"/>
              </a:rPr>
              <a:t> (</a:t>
            </a:r>
            <a:r>
              <a:rPr lang="en-GB" altLang="ru-RU" b="1" dirty="0" err="1">
                <a:latin typeface="Times" pitchFamily="18" charset="0"/>
              </a:rPr>
              <a:t>PropertyForRent</a:t>
            </a:r>
            <a:r>
              <a:rPr lang="en-GB" altLang="ru-RU" b="1" dirty="0">
                <a:latin typeface="Times" pitchFamily="18" charset="0"/>
              </a:rPr>
              <a:t>(P)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GB" altLang="ru-RU" b="1" dirty="0">
                <a:latin typeface="Times" pitchFamily="18" charset="0"/>
              </a:rPr>
              <a:t> (</a:t>
            </a:r>
            <a:r>
              <a:rPr lang="en-GB" altLang="ru-RU" b="1" noProof="1">
                <a:latin typeface="Times" pitchFamily="18" charset="0"/>
              </a:rPr>
              <a:t>P.s</a:t>
            </a:r>
            <a:r>
              <a:rPr lang="en-GB" altLang="ru-RU" b="1" dirty="0" err="1">
                <a:latin typeface="Times" pitchFamily="18" charset="0"/>
              </a:rPr>
              <a:t>taffN</a:t>
            </a:r>
            <a:r>
              <a:rPr lang="en-GB" altLang="ru-RU" b="1" noProof="1">
                <a:latin typeface="Times" pitchFamily="18" charset="0"/>
              </a:rPr>
              <a:t>o = S.s</a:t>
            </a:r>
            <a:r>
              <a:rPr lang="en-GB" altLang="ru-RU" b="1" dirty="0" err="1">
                <a:latin typeface="Times" pitchFamily="18" charset="0"/>
              </a:rPr>
              <a:t>taffN</a:t>
            </a:r>
            <a:r>
              <a:rPr lang="en-GB" altLang="ru-RU" b="1" noProof="1">
                <a:latin typeface="Times" pitchFamily="18" charset="0"/>
              </a:rPr>
              <a:t>o</a:t>
            </a:r>
            <a:r>
              <a:rPr lang="en-GB" altLang="ru-RU" b="1" dirty="0">
                <a:latin typeface="Times" pitchFamily="18" charset="0"/>
              </a:rPr>
              <a:t>)</a:t>
            </a:r>
            <a:r>
              <a:rPr lang="en-GB" altLang="ru-RU" b="1" noProof="1">
                <a:latin typeface="Times" pitchFamily="18" charset="0"/>
              </a:rPr>
              <a:t> </a:t>
            </a:r>
            <a:r>
              <a:rPr lang="en-GB" altLang="ru-RU" b="1" noProof="1">
                <a:latin typeface="Symbol" pitchFamily="18" charset="2"/>
              </a:rPr>
              <a:t>Ù</a:t>
            </a:r>
            <a:r>
              <a:rPr lang="en-GB" altLang="ru-RU" b="1" noProof="1">
                <a:latin typeface="Times" pitchFamily="18" charset="0"/>
              </a:rPr>
              <a:t> P.city = ‘Glasgow’)}</a:t>
            </a:r>
          </a:p>
        </p:txBody>
      </p:sp>
    </p:spTree>
    <p:extLst>
      <p:ext uri="{BB962C8B-B14F-4D97-AF65-F5344CB8AC3E}">
        <p14:creationId xmlns:p14="http://schemas.microsoft.com/office/powerpoint/2010/main" val="2110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Example - Tuple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/>
            <a:r>
              <a:rPr lang="en-GB" altLang="ru-RU" b="1" dirty="0">
                <a:latin typeface="Times" pitchFamily="18" charset="0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ru-RU" b="1" dirty="0">
              <a:latin typeface="Times" pitchFamily="18" charset="0"/>
            </a:endParaRPr>
          </a:p>
          <a:p>
            <a:pPr marL="990600" lvl="1" indent="-533400">
              <a:buFontTx/>
              <a:buNone/>
            </a:pP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{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S.fName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, 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S.lName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 | </a:t>
            </a:r>
            <a:r>
              <a:rPr lang="en-US" altLang="ru-RU" b="1" dirty="0">
                <a:latin typeface="Times" pitchFamily="18" charset="0"/>
                <a:cs typeface="Arial" charset="0"/>
              </a:rPr>
              <a:t>Staff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b="1" dirty="0">
                <a:latin typeface="Times" pitchFamily="18" charset="0"/>
                <a:cs typeface="Arial" charset="0"/>
              </a:rPr>
              <a:t>S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 </a:t>
            </a:r>
            <a:r>
              <a:rPr lang="en-US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 (~(</a:t>
            </a:r>
            <a:r>
              <a:rPr lang="en-US" altLang="ru-RU" b="1" noProof="1">
                <a:latin typeface="Symbol" pitchFamily="18" charset="2"/>
              </a:rPr>
              <a:t>$</a:t>
            </a:r>
            <a:r>
              <a:rPr lang="en-US" altLang="ru-RU" b="1" dirty="0">
                <a:latin typeface="Times" pitchFamily="18" charset="0"/>
                <a:cs typeface="Arial" charset="0"/>
              </a:rPr>
              <a:t>P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 (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PropertyForRent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b="1" dirty="0">
                <a:latin typeface="Times" pitchFamily="18" charset="0"/>
                <a:cs typeface="Arial" charset="0"/>
              </a:rPr>
              <a:t>P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</a:t>
            </a:r>
            <a:r>
              <a:rPr lang="en-US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S.staffNo</a:t>
            </a:r>
            <a:r>
              <a:rPr lang="en-US" altLang="ru-RU" b="1" dirty="0">
                <a:latin typeface="Times" pitchFamily="18" charset="0"/>
                <a:cs typeface="Arial" charset="0"/>
              </a:rPr>
              <a:t> 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= 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P.staffNo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GB" altLang="ru-RU" b="1" dirty="0">
                <a:latin typeface="Times" pitchFamily="18" charset="0"/>
              </a:rPr>
              <a:t>Or</a:t>
            </a:r>
          </a:p>
          <a:p>
            <a:pPr marL="990600" lvl="1" indent="-533400">
              <a:buFontTx/>
              <a:buNone/>
            </a:pP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{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S.fName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, 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S.lName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 | </a:t>
            </a:r>
            <a:r>
              <a:rPr lang="en-US" altLang="ru-RU" b="1" dirty="0">
                <a:latin typeface="Times" pitchFamily="18" charset="0"/>
                <a:cs typeface="Arial" charset="0"/>
              </a:rPr>
              <a:t>Staff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b="1" dirty="0">
                <a:latin typeface="Times" pitchFamily="18" charset="0"/>
                <a:cs typeface="Arial" charset="0"/>
              </a:rPr>
              <a:t>S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 </a:t>
            </a:r>
            <a:r>
              <a:rPr lang="en-US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 ((</a:t>
            </a:r>
            <a:r>
              <a:rPr lang="en-US" altLang="ru-RU" b="1" dirty="0">
                <a:latin typeface="Times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ru-RU" b="1" dirty="0">
                <a:latin typeface="Times" pitchFamily="18" charset="0"/>
                <a:cs typeface="Arial" charset="0"/>
              </a:rPr>
              <a:t>P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 (~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PropertyForRent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altLang="ru-RU" b="1" dirty="0">
                <a:latin typeface="Times" pitchFamily="18" charset="0"/>
                <a:cs typeface="Arial" charset="0"/>
              </a:rPr>
              <a:t>P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 </a:t>
            </a:r>
            <a:r>
              <a:rPr lang="en-US" altLang="ru-RU" b="1" dirty="0">
                <a:latin typeface="Times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GB" altLang="ru-RU" b="1" dirty="0">
                <a:latin typeface="Times" pitchFamily="18" charset="0"/>
                <a:sym typeface="Symbol" pitchFamily="18" charset="2"/>
              </a:rPr>
              <a:t> </a:t>
            </a:r>
          </a:p>
          <a:p>
            <a:pPr marL="990600" lvl="1" indent="-533400">
              <a:buFontTx/>
              <a:buNone/>
            </a:pP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     ~(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S.staffNo</a:t>
            </a:r>
            <a:r>
              <a:rPr lang="en-US" altLang="ru-RU" b="1" dirty="0">
                <a:latin typeface="Times" pitchFamily="18" charset="0"/>
                <a:cs typeface="Arial" charset="0"/>
              </a:rPr>
              <a:t> 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= </a:t>
            </a:r>
            <a:r>
              <a:rPr lang="en-US" altLang="ru-RU" b="1" dirty="0" err="1">
                <a:latin typeface="Times" pitchFamily="18" charset="0"/>
                <a:cs typeface="Arial" charset="0"/>
              </a:rPr>
              <a:t>P.staffNo</a:t>
            </a:r>
            <a:r>
              <a:rPr lang="en-US" altLang="ru-RU" b="1" dirty="0">
                <a:latin typeface="Times" pitchFamily="18" charset="0"/>
                <a:cs typeface="Times New Roman" pitchFamily="18" charset="0"/>
              </a:rPr>
              <a:t>)))}</a:t>
            </a:r>
            <a:endParaRPr lang="en-US" altLang="ru-RU" sz="2400" b="1" noProof="1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Example - Tuple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GB" altLang="ru-RU" b="1" dirty="0">
                <a:latin typeface="Times" pitchFamily="18" charset="0"/>
              </a:rPr>
              <a:t>List the names of clients who have viewed a      property for rent in Glasgow.</a:t>
            </a:r>
          </a:p>
          <a:p>
            <a:pPr lvl="1" algn="just">
              <a:lnSpc>
                <a:spcPct val="50000"/>
              </a:lnSpc>
            </a:pPr>
            <a:endParaRPr lang="en-GB" altLang="ru-RU" b="1" dirty="0">
              <a:latin typeface="Times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noProof="1">
                <a:latin typeface="Times" pitchFamily="18" charset="0"/>
              </a:rPr>
              <a:t>{</a:t>
            </a:r>
            <a:r>
              <a:rPr lang="en-GB" altLang="ru-RU" sz="2600" b="1" dirty="0">
                <a:latin typeface="Times" pitchFamily="18" charset="0"/>
              </a:rPr>
              <a:t>C</a:t>
            </a:r>
            <a:r>
              <a:rPr lang="en-GB" altLang="ru-RU" sz="2600" b="1" noProof="1">
                <a:latin typeface="Times" pitchFamily="18" charset="0"/>
              </a:rPr>
              <a:t>.f</a:t>
            </a:r>
            <a:r>
              <a:rPr lang="en-GB" altLang="ru-RU" sz="2600" b="1" dirty="0">
                <a:latin typeface="Times" pitchFamily="18" charset="0"/>
              </a:rPr>
              <a:t>N</a:t>
            </a:r>
            <a:r>
              <a:rPr lang="en-GB" altLang="ru-RU" sz="2600" b="1" noProof="1">
                <a:latin typeface="Times" pitchFamily="18" charset="0"/>
              </a:rPr>
              <a:t>ame, </a:t>
            </a:r>
            <a:r>
              <a:rPr lang="en-GB" altLang="ru-RU" sz="2600" b="1" dirty="0">
                <a:latin typeface="Times" pitchFamily="18" charset="0"/>
              </a:rPr>
              <a:t>C</a:t>
            </a:r>
            <a:r>
              <a:rPr lang="en-GB" altLang="ru-RU" sz="2600" b="1" noProof="1">
                <a:latin typeface="Times" pitchFamily="18" charset="0"/>
              </a:rPr>
              <a:t>.l</a:t>
            </a:r>
            <a:r>
              <a:rPr lang="en-GB" altLang="ru-RU" sz="2600" b="1" dirty="0">
                <a:latin typeface="Times" pitchFamily="18" charset="0"/>
              </a:rPr>
              <a:t>N</a:t>
            </a:r>
            <a:r>
              <a:rPr lang="en-GB" altLang="ru-RU" sz="2600" b="1" noProof="1">
                <a:latin typeface="Times" pitchFamily="18" charset="0"/>
              </a:rPr>
              <a:t>ame | </a:t>
            </a:r>
            <a:r>
              <a:rPr lang="en-GB" altLang="ru-RU" sz="2600" b="1" dirty="0">
                <a:latin typeface="Times" pitchFamily="18" charset="0"/>
              </a:rPr>
              <a:t>Client(C)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r>
              <a:rPr lang="en-GB" altLang="ru-RU" sz="2600" b="1" dirty="0">
                <a:latin typeface="Times" pitchFamily="18" charset="0"/>
              </a:rPr>
              <a:t> ((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noProof="1">
                <a:latin typeface="Times" pitchFamily="18" charset="0"/>
              </a:rPr>
              <a:t>V</a:t>
            </a:r>
            <a:r>
              <a:rPr lang="en-GB" altLang="ru-RU" sz="2600" b="1" dirty="0">
                <a:latin typeface="Times" pitchFamily="18" charset="0"/>
              </a:rPr>
              <a:t>)(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dirty="0">
                <a:latin typeface="Times" pitchFamily="18" charset="0"/>
              </a:rPr>
              <a:t>P)</a:t>
            </a:r>
            <a:r>
              <a:rPr lang="en-GB" altLang="ru-RU" sz="2600" b="1" noProof="1">
                <a:latin typeface="Times" pitchFamily="18" charset="0"/>
              </a:rPr>
              <a:t> </a:t>
            </a:r>
            <a:endParaRPr lang="en-GB" altLang="ru-RU" sz="2600" b="1" dirty="0">
              <a:latin typeface="Times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(Viewing(V)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r>
              <a:rPr lang="en-GB" altLang="ru-RU" sz="2600" b="1" dirty="0">
                <a:latin typeface="Times" pitchFamily="18" charset="0"/>
              </a:rPr>
              <a:t> </a:t>
            </a:r>
            <a:r>
              <a:rPr lang="en-GB" altLang="ru-RU" sz="2600" b="1" dirty="0" err="1">
                <a:latin typeface="Times" pitchFamily="18" charset="0"/>
              </a:rPr>
              <a:t>PropertyForRent</a:t>
            </a:r>
            <a:r>
              <a:rPr lang="en-GB" altLang="ru-RU" sz="2600" b="1" dirty="0">
                <a:latin typeface="Times" pitchFamily="18" charset="0"/>
              </a:rPr>
              <a:t>(P)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endParaRPr lang="en-GB" altLang="ru-RU" sz="2600" b="1" dirty="0">
              <a:latin typeface="Times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(C</a:t>
            </a:r>
            <a:r>
              <a:rPr lang="en-GB" altLang="ru-RU" sz="2600" b="1" noProof="1">
                <a:latin typeface="Times" pitchFamily="18" charset="0"/>
              </a:rPr>
              <a:t>.</a:t>
            </a:r>
            <a:r>
              <a:rPr lang="en-GB" altLang="ru-RU" sz="2600" b="1" dirty="0" err="1">
                <a:latin typeface="Times" pitchFamily="18" charset="0"/>
              </a:rPr>
              <a:t>clientN</a:t>
            </a:r>
            <a:r>
              <a:rPr lang="en-GB" altLang="ru-RU" sz="2600" b="1" noProof="1">
                <a:latin typeface="Times" pitchFamily="18" charset="0"/>
              </a:rPr>
              <a:t>o = V.</a:t>
            </a:r>
            <a:r>
              <a:rPr lang="en-GB" altLang="ru-RU" sz="2600" b="1" dirty="0" err="1">
                <a:latin typeface="Times" pitchFamily="18" charset="0"/>
              </a:rPr>
              <a:t>clientN</a:t>
            </a:r>
            <a:r>
              <a:rPr lang="en-GB" altLang="ru-RU" sz="2600" b="1" noProof="1">
                <a:latin typeface="Times" pitchFamily="18" charset="0"/>
              </a:rPr>
              <a:t>o)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r>
              <a:rPr lang="en-GB" altLang="ru-RU" sz="2600" b="1" noProof="1">
                <a:latin typeface="Times" pitchFamily="18" charset="0"/>
              </a:rPr>
              <a:t> </a:t>
            </a:r>
            <a:endParaRPr lang="en-GB" altLang="ru-RU" sz="2600" b="1" dirty="0">
              <a:latin typeface="Times" pitchFamily="18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</a:t>
            </a:r>
            <a:r>
              <a:rPr lang="en-GB" altLang="ru-RU" sz="2600" b="1" noProof="1">
                <a:latin typeface="Times" pitchFamily="18" charset="0"/>
              </a:rPr>
              <a:t>(V.p</a:t>
            </a:r>
            <a:r>
              <a:rPr lang="en-GB" altLang="ru-RU" sz="2600" b="1" dirty="0" err="1">
                <a:latin typeface="Times" pitchFamily="18" charset="0"/>
              </a:rPr>
              <a:t>ropertyN</a:t>
            </a:r>
            <a:r>
              <a:rPr lang="en-GB" altLang="ru-RU" sz="2600" b="1" noProof="1">
                <a:latin typeface="Times" pitchFamily="18" charset="0"/>
              </a:rPr>
              <a:t>o=P.p</a:t>
            </a:r>
            <a:r>
              <a:rPr lang="en-GB" altLang="ru-RU" sz="2600" b="1" dirty="0" err="1">
                <a:latin typeface="Times" pitchFamily="18" charset="0"/>
              </a:rPr>
              <a:t>ropertyN</a:t>
            </a:r>
            <a:r>
              <a:rPr lang="en-GB" altLang="ru-RU" sz="2600" b="1" noProof="1">
                <a:latin typeface="Times" pitchFamily="18" charset="0"/>
              </a:rPr>
              <a:t>o</a:t>
            </a:r>
            <a:r>
              <a:rPr lang="en-GB" altLang="ru-RU" sz="2600" b="1" dirty="0">
                <a:latin typeface="Times" pitchFamily="18" charset="0"/>
              </a:rPr>
              <a:t>)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endParaRPr lang="en-GB" altLang="ru-RU" sz="2600" b="1" dirty="0">
              <a:latin typeface="Symbol" pitchFamily="18" charset="2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Symbol" pitchFamily="18" charset="2"/>
              </a:rPr>
              <a:t>    </a:t>
            </a:r>
            <a:r>
              <a:rPr lang="en-GB" altLang="ru-RU" sz="2600" b="1" noProof="1">
                <a:latin typeface="Times" pitchFamily="18" charset="0"/>
              </a:rPr>
              <a:t>P.city =‘Glasgow’)</a:t>
            </a:r>
            <a:r>
              <a:rPr lang="en-GB" altLang="ru-RU" sz="2600" b="1" dirty="0">
                <a:latin typeface="Times" pitchFamily="18" charset="0"/>
              </a:rPr>
              <a:t>)</a:t>
            </a:r>
            <a:r>
              <a:rPr lang="en-GB" altLang="ru-RU" sz="2600" b="1" noProof="1">
                <a:latin typeface="Times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 smtClean="0"/>
              <a:t>Tuple </a:t>
            </a:r>
            <a:r>
              <a:rPr lang="en-US" altLang="ru-RU" sz="4000" b="1" noProof="1"/>
              <a:t>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sz="3200" b="1" dirty="0">
                <a:latin typeface="Times" pitchFamily="18" charset="0"/>
              </a:rPr>
              <a:t>Expressions can generate an infinite set. For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ru-RU" sz="3200" b="1" dirty="0">
                <a:latin typeface="Times" pitchFamily="18" charset="0"/>
              </a:rPr>
              <a:t>{S | </a:t>
            </a:r>
            <a:r>
              <a:rPr lang="en-GB" altLang="ru-RU" sz="3200" b="1" noProof="1">
                <a:latin typeface="Times" pitchFamily="18" charset="0"/>
              </a:rPr>
              <a:t>~</a:t>
            </a:r>
            <a:r>
              <a:rPr lang="en-GB" altLang="ru-RU" sz="3200" b="1" dirty="0">
                <a:latin typeface="Times" pitchFamily="18" charset="0"/>
              </a:rPr>
              <a:t>Staff(S)}</a:t>
            </a:r>
          </a:p>
          <a:p>
            <a:pPr lvl="1">
              <a:lnSpc>
                <a:spcPct val="80000"/>
              </a:lnSpc>
            </a:pPr>
            <a:endParaRPr lang="en-GB" altLang="ru-RU" sz="3200" b="1" dirty="0">
              <a:latin typeface="Times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ru-RU" b="1" dirty="0">
                <a:latin typeface="Times" pitchFamily="18" charset="0"/>
              </a:rPr>
              <a:t>To avoid this, add restriction that all values in result must be values in the domain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35301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000" b="1" noProof="1"/>
              <a:t>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b="1" dirty="0"/>
              <a:t>Uses variables that take values from </a:t>
            </a:r>
            <a:r>
              <a:rPr lang="en-GB" altLang="ru-RU" b="1" u="sng" dirty="0"/>
              <a:t>domains</a:t>
            </a:r>
            <a:r>
              <a:rPr lang="en-GB" altLang="ru-RU" b="1" dirty="0"/>
              <a:t> instead of tuples of relations. </a:t>
            </a:r>
          </a:p>
          <a:p>
            <a:pPr lvl="1">
              <a:lnSpc>
                <a:spcPct val="70000"/>
              </a:lnSpc>
            </a:pPr>
            <a:endParaRPr lang="en-GB" altLang="ru-RU" b="1" dirty="0"/>
          </a:p>
          <a:p>
            <a:r>
              <a:rPr lang="en-GB" altLang="ru-RU" b="1" dirty="0"/>
              <a:t>If F(</a:t>
            </a:r>
            <a:r>
              <a:rPr lang="en-GB" altLang="ru-RU" b="1" i="1" dirty="0"/>
              <a:t>d</a:t>
            </a:r>
            <a:r>
              <a:rPr lang="en-GB" altLang="ru-RU" b="1" baseline="-25000" dirty="0"/>
              <a:t>1</a:t>
            </a:r>
            <a:r>
              <a:rPr lang="en-GB" altLang="ru-RU" b="1" dirty="0"/>
              <a:t>, </a:t>
            </a:r>
            <a:r>
              <a:rPr lang="en-GB" altLang="ru-RU" b="1" i="1" dirty="0"/>
              <a:t>d</a:t>
            </a:r>
            <a:r>
              <a:rPr lang="en-GB" altLang="ru-RU" b="1" baseline="-25000" dirty="0"/>
              <a:t>2</a:t>
            </a:r>
            <a:r>
              <a:rPr lang="en-GB" altLang="ru-RU" b="1" dirty="0"/>
              <a:t>, . . . , </a:t>
            </a:r>
            <a:r>
              <a:rPr lang="en-GB" altLang="ru-RU" b="1" i="1" dirty="0" err="1"/>
              <a:t>d</a:t>
            </a:r>
            <a:r>
              <a:rPr lang="en-GB" altLang="ru-RU" b="1" i="1" baseline="-25000" dirty="0" err="1"/>
              <a:t>n</a:t>
            </a:r>
            <a:r>
              <a:rPr lang="en-GB" altLang="ru-RU" b="1" dirty="0"/>
              <a:t>) stands for a formula composed of atoms and </a:t>
            </a:r>
            <a:r>
              <a:rPr lang="en-GB" altLang="ru-RU" b="1" i="1" dirty="0"/>
              <a:t>d</a:t>
            </a:r>
            <a:r>
              <a:rPr lang="en-GB" altLang="ru-RU" b="1" baseline="-25000" dirty="0"/>
              <a:t>1</a:t>
            </a:r>
            <a:r>
              <a:rPr lang="en-GB" altLang="ru-RU" b="1" dirty="0"/>
              <a:t>, </a:t>
            </a:r>
            <a:r>
              <a:rPr lang="en-GB" altLang="ru-RU" b="1" i="1" dirty="0"/>
              <a:t>d</a:t>
            </a:r>
            <a:r>
              <a:rPr lang="en-GB" altLang="ru-RU" b="1" baseline="-25000" dirty="0"/>
              <a:t>2</a:t>
            </a:r>
            <a:r>
              <a:rPr lang="en-GB" altLang="ru-RU" b="1" dirty="0"/>
              <a:t>, . . . , </a:t>
            </a:r>
            <a:r>
              <a:rPr lang="en-GB" altLang="ru-RU" b="1" i="1" dirty="0" err="1"/>
              <a:t>d</a:t>
            </a:r>
            <a:r>
              <a:rPr lang="en-GB" altLang="ru-RU" b="1" i="1" baseline="-25000" dirty="0" err="1"/>
              <a:t>n</a:t>
            </a:r>
            <a:r>
              <a:rPr lang="en-GB" altLang="ru-RU" b="1" i="1" baseline="-25000" dirty="0"/>
              <a:t> </a:t>
            </a:r>
            <a:r>
              <a:rPr lang="en-GB" altLang="ru-RU" b="1" dirty="0"/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noProof="1"/>
              <a:t>	{</a:t>
            </a:r>
            <a:r>
              <a:rPr lang="en-GB" altLang="ru-RU" b="1" i="1" noProof="1"/>
              <a:t>d</a:t>
            </a:r>
            <a:r>
              <a:rPr lang="en-GB" altLang="ru-RU" b="1" baseline="-25000" noProof="1"/>
              <a:t>1</a:t>
            </a:r>
            <a:r>
              <a:rPr lang="en-GB" altLang="ru-RU" b="1" noProof="1"/>
              <a:t>, </a:t>
            </a:r>
            <a:r>
              <a:rPr lang="en-GB" altLang="ru-RU" b="1" i="1" noProof="1"/>
              <a:t>d</a:t>
            </a:r>
            <a:r>
              <a:rPr lang="en-GB" altLang="ru-RU" b="1" baseline="-25000" noProof="1"/>
              <a:t>2</a:t>
            </a:r>
            <a:r>
              <a:rPr lang="en-GB" altLang="ru-RU" b="1" noProof="1"/>
              <a:t>, . . . , </a:t>
            </a:r>
            <a:r>
              <a:rPr lang="en-GB" altLang="ru-RU" b="1" i="1" noProof="1"/>
              <a:t>d</a:t>
            </a:r>
            <a:r>
              <a:rPr lang="en-GB" altLang="ru-RU" b="1" i="1" baseline="-25000" noProof="1"/>
              <a:t>n</a:t>
            </a:r>
            <a:r>
              <a:rPr lang="en-GB" altLang="ru-RU" b="1" noProof="1"/>
              <a:t> | </a:t>
            </a:r>
            <a:r>
              <a:rPr lang="en-GB" altLang="ru-RU" b="1" dirty="0"/>
              <a:t>F</a:t>
            </a:r>
            <a:r>
              <a:rPr lang="en-GB" altLang="ru-RU" b="1" noProof="1"/>
              <a:t>(</a:t>
            </a:r>
            <a:r>
              <a:rPr lang="en-GB" altLang="ru-RU" b="1" i="1" noProof="1"/>
              <a:t>d</a:t>
            </a:r>
            <a:r>
              <a:rPr lang="en-GB" altLang="ru-RU" b="1" baseline="-25000" noProof="1"/>
              <a:t>1</a:t>
            </a:r>
            <a:r>
              <a:rPr lang="en-GB" altLang="ru-RU" b="1" noProof="1"/>
              <a:t>, </a:t>
            </a:r>
            <a:r>
              <a:rPr lang="en-GB" altLang="ru-RU" b="1" i="1" noProof="1"/>
              <a:t>d</a:t>
            </a:r>
            <a:r>
              <a:rPr lang="en-GB" altLang="ru-RU" b="1" baseline="-25000" noProof="1"/>
              <a:t>2</a:t>
            </a:r>
            <a:r>
              <a:rPr lang="en-GB" altLang="ru-RU" b="1" noProof="1"/>
              <a:t>, . . . , </a:t>
            </a:r>
            <a:r>
              <a:rPr lang="en-GB" altLang="ru-RU" b="1" i="1" noProof="1"/>
              <a:t>d</a:t>
            </a:r>
            <a:r>
              <a:rPr lang="en-GB" altLang="ru-RU" b="1" i="1" baseline="-25000" noProof="1"/>
              <a:t>n</a:t>
            </a:r>
            <a:r>
              <a:rPr lang="en-GB" altLang="ru-RU" b="1" noProof="1"/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dirty="0">
                <a:latin typeface="Times" pitchFamily="18" charset="0"/>
              </a:rPr>
              <a:t>is a general domain relational calculus expression.</a:t>
            </a:r>
            <a:endParaRPr lang="en-GB" altLang="ru-RU" b="1" noProof="1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/>
            <a:r>
              <a:rPr lang="en-GB" altLang="ru-RU" b="1" dirty="0">
                <a:latin typeface="Times" pitchFamily="18" charset="0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ru-RU" b="1" dirty="0">
              <a:latin typeface="Times" pitchFamily="18" charset="0"/>
            </a:endParaRPr>
          </a:p>
          <a:p>
            <a:pPr marL="990600" lvl="1" indent="-533400">
              <a:buFontTx/>
              <a:buNone/>
            </a:pPr>
            <a:r>
              <a:rPr lang="en-GB" altLang="ru-RU" b="1" noProof="1">
                <a:latin typeface="Times" pitchFamily="18" charset="0"/>
              </a:rPr>
              <a:t>	{f</a:t>
            </a:r>
            <a:r>
              <a:rPr lang="en-GB" altLang="ru-RU" b="1" dirty="0">
                <a:latin typeface="Times" pitchFamily="18" charset="0"/>
              </a:rPr>
              <a:t>N</a:t>
            </a:r>
            <a:r>
              <a:rPr lang="en-GB" altLang="ru-RU" b="1" noProof="1">
                <a:latin typeface="Times" pitchFamily="18" charset="0"/>
              </a:rPr>
              <a:t>, l</a:t>
            </a:r>
            <a:r>
              <a:rPr lang="en-GB" altLang="ru-RU" b="1" dirty="0">
                <a:latin typeface="Times" pitchFamily="18" charset="0"/>
              </a:rPr>
              <a:t>N</a:t>
            </a:r>
            <a:r>
              <a:rPr lang="en-GB" altLang="ru-RU" b="1" noProof="1">
                <a:latin typeface="Times" pitchFamily="18" charset="0"/>
              </a:rPr>
              <a:t> | </a:t>
            </a:r>
            <a:r>
              <a:rPr lang="en-GB" altLang="ru-RU" b="1" dirty="0">
                <a:latin typeface="Times" pitchFamily="18" charset="0"/>
              </a:rPr>
              <a:t>(</a:t>
            </a:r>
            <a:r>
              <a:rPr lang="en-GB" altLang="ru-RU" b="1" noProof="1">
                <a:latin typeface="Symbol" pitchFamily="18" charset="2"/>
              </a:rPr>
              <a:t>$</a:t>
            </a:r>
            <a:r>
              <a:rPr lang="en-GB" altLang="ru-RU" b="1" dirty="0" err="1">
                <a:latin typeface="Times" pitchFamily="18" charset="0"/>
              </a:rPr>
              <a:t>sN</a:t>
            </a:r>
            <a:r>
              <a:rPr lang="en-GB" altLang="ru-RU" b="1" dirty="0">
                <a:latin typeface="Times" pitchFamily="18" charset="0"/>
              </a:rPr>
              <a:t>, p</a:t>
            </a:r>
            <a:r>
              <a:rPr lang="en-GB" altLang="ru-RU" b="1" noProof="1">
                <a:latin typeface="Times" pitchFamily="18" charset="0"/>
              </a:rPr>
              <a:t>osn, </a:t>
            </a:r>
            <a:r>
              <a:rPr lang="en-GB" altLang="ru-RU" b="1" dirty="0">
                <a:latin typeface="Times" pitchFamily="18" charset="0"/>
              </a:rPr>
              <a:t>sex, DOB, </a:t>
            </a:r>
            <a:r>
              <a:rPr lang="en-GB" altLang="ru-RU" b="1" dirty="0" err="1">
                <a:latin typeface="Times" pitchFamily="18" charset="0"/>
              </a:rPr>
              <a:t>sal</a:t>
            </a:r>
            <a:r>
              <a:rPr lang="en-GB" altLang="ru-RU" b="1" dirty="0">
                <a:latin typeface="Times" pitchFamily="18" charset="0"/>
              </a:rPr>
              <a:t>, </a:t>
            </a:r>
            <a:r>
              <a:rPr lang="en-GB" altLang="ru-RU" b="1" dirty="0" err="1">
                <a:latin typeface="Times" pitchFamily="18" charset="0"/>
              </a:rPr>
              <a:t>bN</a:t>
            </a:r>
            <a:r>
              <a:rPr lang="en-GB" altLang="ru-RU" b="1" dirty="0">
                <a:latin typeface="Times" pitchFamily="18" charset="0"/>
              </a:rPr>
              <a:t>)</a:t>
            </a:r>
            <a:r>
              <a:rPr lang="en-GB" altLang="ru-RU" b="1" noProof="1">
                <a:latin typeface="Times" pitchFamily="18" charset="0"/>
              </a:rPr>
              <a:t> </a:t>
            </a:r>
            <a:endParaRPr lang="en-GB" altLang="ru-RU" b="1" dirty="0">
              <a:latin typeface="Times" pitchFamily="18" charset="0"/>
            </a:endParaRPr>
          </a:p>
          <a:p>
            <a:pPr marL="990600" lvl="1" indent="-533400">
              <a:buFontTx/>
              <a:buNone/>
            </a:pPr>
            <a:r>
              <a:rPr lang="en-GB" altLang="ru-RU" b="1" dirty="0">
                <a:latin typeface="Times" pitchFamily="18" charset="0"/>
              </a:rPr>
              <a:t>        </a:t>
            </a:r>
            <a:r>
              <a:rPr lang="en-GB" altLang="ru-RU" b="1" noProof="1">
                <a:latin typeface="Times" pitchFamily="18" charset="0"/>
              </a:rPr>
              <a:t>(Staff (</a:t>
            </a:r>
            <a:r>
              <a:rPr lang="en-GB" altLang="ru-RU" b="1" dirty="0" err="1">
                <a:latin typeface="Times" pitchFamily="18" charset="0"/>
              </a:rPr>
              <a:t>sN</a:t>
            </a:r>
            <a:r>
              <a:rPr lang="en-GB" altLang="ru-RU" b="1" dirty="0">
                <a:latin typeface="Times" pitchFamily="18" charset="0"/>
              </a:rPr>
              <a:t>, </a:t>
            </a:r>
            <a:r>
              <a:rPr lang="en-GB" altLang="ru-RU" b="1" dirty="0" err="1">
                <a:latin typeface="Times" pitchFamily="18" charset="0"/>
              </a:rPr>
              <a:t>fN</a:t>
            </a:r>
            <a:r>
              <a:rPr lang="en-GB" altLang="ru-RU" b="1" dirty="0">
                <a:latin typeface="Times" pitchFamily="18" charset="0"/>
              </a:rPr>
              <a:t>, </a:t>
            </a:r>
            <a:r>
              <a:rPr lang="en-GB" altLang="ru-RU" b="1" dirty="0" err="1">
                <a:latin typeface="Times" pitchFamily="18" charset="0"/>
              </a:rPr>
              <a:t>lN</a:t>
            </a:r>
            <a:r>
              <a:rPr lang="en-GB" altLang="ru-RU" b="1" dirty="0">
                <a:latin typeface="Times" pitchFamily="18" charset="0"/>
              </a:rPr>
              <a:t>, p</a:t>
            </a:r>
            <a:r>
              <a:rPr lang="en-GB" altLang="ru-RU" b="1" noProof="1">
                <a:latin typeface="Times" pitchFamily="18" charset="0"/>
              </a:rPr>
              <a:t>osn, </a:t>
            </a:r>
            <a:r>
              <a:rPr lang="en-GB" altLang="ru-RU" b="1" dirty="0">
                <a:latin typeface="Times" pitchFamily="18" charset="0"/>
              </a:rPr>
              <a:t>sex, DOB, </a:t>
            </a:r>
            <a:r>
              <a:rPr lang="en-GB" altLang="ru-RU" b="1" dirty="0" err="1">
                <a:latin typeface="Times" pitchFamily="18" charset="0"/>
              </a:rPr>
              <a:t>sal</a:t>
            </a:r>
            <a:r>
              <a:rPr lang="en-GB" altLang="ru-RU" b="1" dirty="0">
                <a:latin typeface="Times" pitchFamily="18" charset="0"/>
              </a:rPr>
              <a:t>, </a:t>
            </a:r>
            <a:r>
              <a:rPr lang="en-GB" altLang="ru-RU" b="1" dirty="0" err="1">
                <a:latin typeface="Times" pitchFamily="18" charset="0"/>
              </a:rPr>
              <a:t>bN</a:t>
            </a:r>
            <a:r>
              <a:rPr lang="en-GB" altLang="ru-RU" b="1" noProof="1">
                <a:latin typeface="Times" pitchFamily="18" charset="0"/>
              </a:rPr>
              <a:t>)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endParaRPr lang="en-GB" altLang="ru-RU" b="1" dirty="0">
              <a:latin typeface="Times" pitchFamily="18" charset="0"/>
              <a:sym typeface="Symbol" pitchFamily="18" charset="2"/>
            </a:endParaRPr>
          </a:p>
          <a:p>
            <a:pPr marL="990600" lvl="1" indent="-533400">
              <a:buFontTx/>
              <a:buNone/>
            </a:pPr>
            <a:r>
              <a:rPr lang="en-GB" altLang="ru-RU" b="1" dirty="0">
                <a:latin typeface="Times" pitchFamily="18" charset="0"/>
                <a:sym typeface="Symbol" pitchFamily="18" charset="2"/>
              </a:rPr>
              <a:t>         </a:t>
            </a:r>
            <a:r>
              <a:rPr lang="en-GB" altLang="ru-RU" b="1" noProof="1">
                <a:latin typeface="Times" pitchFamily="18" charset="0"/>
              </a:rPr>
              <a:t>posn = ‘Manager’ </a:t>
            </a:r>
            <a:r>
              <a:rPr lang="en-GB" altLang="ru-RU" b="1" noProof="1">
                <a:latin typeface="Times" pitchFamily="18" charset="0"/>
                <a:sym typeface="Symbol" pitchFamily="18" charset="2"/>
              </a:rPr>
              <a:t></a:t>
            </a:r>
            <a:r>
              <a:rPr lang="en-GB" altLang="ru-RU" b="1" noProof="1">
                <a:latin typeface="Times" pitchFamily="18" charset="0"/>
              </a:rPr>
              <a:t> sal &gt; 25000)}</a:t>
            </a:r>
          </a:p>
        </p:txBody>
      </p:sp>
    </p:spTree>
    <p:extLst>
      <p:ext uri="{BB962C8B-B14F-4D97-AF65-F5344CB8AC3E}">
        <p14:creationId xmlns:p14="http://schemas.microsoft.com/office/powerpoint/2010/main" val="1516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ru-RU" b="1" dirty="0">
                <a:latin typeface="Times" pitchFamily="18" charset="0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dirty="0">
                <a:latin typeface="Times" pitchFamily="18" charset="0"/>
              </a:rPr>
              <a:t>   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noProof="1">
                <a:latin typeface="Times" pitchFamily="18" charset="0"/>
              </a:rPr>
              <a:t>{</a:t>
            </a:r>
            <a:r>
              <a:rPr lang="en-GB" altLang="ru-RU" sz="2600" b="1" dirty="0" err="1">
                <a:latin typeface="Times" pitchFamily="18" charset="0"/>
              </a:rPr>
              <a:t>sN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fN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lN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posn</a:t>
            </a:r>
            <a:r>
              <a:rPr lang="en-GB" altLang="ru-RU" sz="2600" b="1" dirty="0">
                <a:latin typeface="Times" pitchFamily="18" charset="0"/>
              </a:rPr>
              <a:t>, sex, DOB, </a:t>
            </a:r>
            <a:r>
              <a:rPr lang="en-GB" altLang="ru-RU" sz="2600" b="1" dirty="0" err="1">
                <a:latin typeface="Times" pitchFamily="18" charset="0"/>
              </a:rPr>
              <a:t>sal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bN</a:t>
            </a:r>
            <a:r>
              <a:rPr lang="en-GB" altLang="ru-RU" sz="2600" b="1" noProof="1">
                <a:latin typeface="Times" pitchFamily="18" charset="0"/>
              </a:rPr>
              <a:t> | </a:t>
            </a:r>
            <a:endParaRPr lang="en-GB" altLang="ru-RU" sz="2600" b="1" dirty="0">
              <a:latin typeface="Times" pitchFamily="18" charset="0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noProof="1">
                <a:latin typeface="Times" pitchFamily="18" charset="0"/>
              </a:rPr>
              <a:t>s</a:t>
            </a:r>
            <a:r>
              <a:rPr lang="en-GB" altLang="ru-RU" sz="2600" b="1" dirty="0">
                <a:latin typeface="Times" pitchFamily="18" charset="0"/>
              </a:rPr>
              <a:t>N1,cty)(</a:t>
            </a:r>
            <a:r>
              <a:rPr lang="en-GB" altLang="ru-RU" sz="2600" b="1" noProof="1">
                <a:latin typeface="Times" pitchFamily="18" charset="0"/>
              </a:rPr>
              <a:t>Staff(</a:t>
            </a:r>
            <a:r>
              <a:rPr lang="en-GB" altLang="ru-RU" sz="2600" b="1" dirty="0" err="1">
                <a:latin typeface="Times" pitchFamily="18" charset="0"/>
              </a:rPr>
              <a:t>sN,fN,lN,p</a:t>
            </a:r>
            <a:r>
              <a:rPr lang="en-GB" altLang="ru-RU" sz="2600" b="1" noProof="1">
                <a:latin typeface="Times" pitchFamily="18" charset="0"/>
              </a:rPr>
              <a:t>osn,</a:t>
            </a:r>
            <a:r>
              <a:rPr lang="en-GB" altLang="ru-RU" sz="2600" b="1" dirty="0" err="1">
                <a:latin typeface="Times" pitchFamily="18" charset="0"/>
              </a:rPr>
              <a:t>sex,DOB,sal,bN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Times" pitchFamily="18" charset="0"/>
                <a:sym typeface="Symbol" pitchFamily="18" charset="2"/>
              </a:rPr>
              <a:t></a:t>
            </a:r>
            <a:endParaRPr lang="en-GB" altLang="ru-RU" sz="2600" b="1" dirty="0">
              <a:latin typeface="Times" pitchFamily="18" charset="0"/>
              <a:sym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</a:t>
            </a:r>
            <a:r>
              <a:rPr lang="en-GB" altLang="ru-RU" sz="2600" b="1" noProof="1">
                <a:latin typeface="Times" pitchFamily="18" charset="0"/>
              </a:rPr>
              <a:t>Property</a:t>
            </a:r>
            <a:r>
              <a:rPr lang="en-GB" altLang="ru-RU" sz="2600" b="1" dirty="0">
                <a:latin typeface="Times" pitchFamily="18" charset="0"/>
              </a:rPr>
              <a:t>F</a:t>
            </a:r>
            <a:r>
              <a:rPr lang="en-GB" altLang="ru-RU" sz="2600" b="1" noProof="1">
                <a:latin typeface="Times" pitchFamily="18" charset="0"/>
              </a:rPr>
              <a:t>orRent(p</a:t>
            </a:r>
            <a:r>
              <a:rPr lang="en-GB" altLang="ru-RU" sz="2600" b="1" dirty="0">
                <a:latin typeface="Times" pitchFamily="18" charset="0"/>
              </a:rPr>
              <a:t>N</a:t>
            </a:r>
            <a:r>
              <a:rPr lang="en-GB" altLang="ru-RU" sz="2600" b="1" noProof="1">
                <a:latin typeface="Times" pitchFamily="18" charset="0"/>
              </a:rPr>
              <a:t>, s</a:t>
            </a:r>
            <a:r>
              <a:rPr lang="en-GB" altLang="ru-RU" sz="2600" b="1" dirty="0">
                <a:latin typeface="Times" pitchFamily="18" charset="0"/>
              </a:rPr>
              <a:t>t, </a:t>
            </a:r>
            <a:r>
              <a:rPr lang="en-GB" altLang="ru-RU" sz="2600" b="1" dirty="0" err="1">
                <a:latin typeface="Times" pitchFamily="18" charset="0"/>
              </a:rPr>
              <a:t>cty</a:t>
            </a:r>
            <a:r>
              <a:rPr lang="en-GB" altLang="ru-RU" sz="2600" b="1" dirty="0">
                <a:latin typeface="Times" pitchFamily="18" charset="0"/>
              </a:rPr>
              <a:t>, pc, </a:t>
            </a:r>
            <a:r>
              <a:rPr lang="en-GB" altLang="ru-RU" sz="2600" b="1" dirty="0" err="1">
                <a:latin typeface="Times" pitchFamily="18" charset="0"/>
              </a:rPr>
              <a:t>typ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rms</a:t>
            </a:r>
            <a:r>
              <a:rPr lang="en-GB" altLang="ru-RU" sz="2600" b="1" dirty="0">
                <a:latin typeface="Times" pitchFamily="18" charset="0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 </a:t>
            </a:r>
            <a:r>
              <a:rPr lang="en-GB" altLang="ru-RU" sz="2600" b="1" dirty="0" err="1">
                <a:latin typeface="Times" pitchFamily="18" charset="0"/>
              </a:rPr>
              <a:t>rnt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oN</a:t>
            </a:r>
            <a:r>
              <a:rPr lang="en-GB" altLang="ru-RU" sz="2600" b="1" dirty="0">
                <a:latin typeface="Times" pitchFamily="18" charset="0"/>
              </a:rPr>
              <a:t>, sN1, bN1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Symbol" pitchFamily="18" charset="2"/>
              </a:rPr>
              <a:t>Ù </a:t>
            </a:r>
            <a:endParaRPr lang="en-GB" altLang="ru-RU" sz="2600" b="1" dirty="0">
              <a:latin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Symbol" pitchFamily="18" charset="2"/>
              </a:rPr>
              <a:t> </a:t>
            </a:r>
            <a:r>
              <a:rPr lang="en-GB" altLang="ru-RU" sz="2600" b="1" dirty="0">
                <a:latin typeface="Times" pitchFamily="18" charset="0"/>
              </a:rPr>
              <a:t>(</a:t>
            </a:r>
            <a:r>
              <a:rPr lang="en-GB" altLang="ru-RU" sz="2600" b="1" dirty="0" err="1">
                <a:latin typeface="Times" pitchFamily="18" charset="0"/>
              </a:rPr>
              <a:t>sN</a:t>
            </a:r>
            <a:r>
              <a:rPr lang="en-GB" altLang="ru-RU" sz="2600" b="1" dirty="0">
                <a:latin typeface="Times" pitchFamily="18" charset="0"/>
              </a:rPr>
              <a:t>=sN1) </a:t>
            </a:r>
            <a:r>
              <a:rPr lang="en-GB" altLang="ru-RU" sz="2600" b="1" noProof="1">
                <a:latin typeface="Symbol" pitchFamily="18" charset="2"/>
              </a:rPr>
              <a:t>Ù </a:t>
            </a:r>
            <a:r>
              <a:rPr lang="en-GB" altLang="ru-RU" sz="2600" b="1" noProof="1">
                <a:latin typeface="Times" pitchFamily="18" charset="0"/>
              </a:rPr>
              <a:t>cty=‘Glasgow’)}</a:t>
            </a:r>
            <a:endParaRPr lang="en-GB" altLang="ru-RU" sz="260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ru-RU" b="1" dirty="0">
                <a:latin typeface="Times" pitchFamily="18" charset="0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dirty="0">
                <a:latin typeface="Times" pitchFamily="18" charset="0"/>
              </a:rPr>
              <a:t>   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noProof="1">
                <a:latin typeface="Times" pitchFamily="18" charset="0"/>
              </a:rPr>
              <a:t>{</a:t>
            </a:r>
            <a:r>
              <a:rPr lang="en-GB" altLang="ru-RU" sz="2600" b="1" dirty="0" err="1">
                <a:latin typeface="Times" pitchFamily="18" charset="0"/>
              </a:rPr>
              <a:t>fN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lN</a:t>
            </a:r>
            <a:r>
              <a:rPr lang="en-GB" altLang="ru-RU" sz="2600" b="1" noProof="1">
                <a:latin typeface="Times" pitchFamily="18" charset="0"/>
              </a:rPr>
              <a:t> |</a:t>
            </a:r>
            <a:r>
              <a:rPr lang="en-GB" altLang="ru-RU" sz="2600" b="1" dirty="0">
                <a:latin typeface="Times" pitchFamily="18" charset="0"/>
              </a:rPr>
              <a:t> 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noProof="1">
                <a:latin typeface="Times" pitchFamily="18" charset="0"/>
              </a:rPr>
              <a:t>s</a:t>
            </a:r>
            <a:r>
              <a:rPr lang="en-GB" altLang="ru-RU" sz="2600" b="1" dirty="0">
                <a:latin typeface="Times" pitchFamily="18" charset="0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(</a:t>
            </a:r>
            <a:r>
              <a:rPr lang="en-GB" altLang="ru-RU" sz="2600" b="1" noProof="1">
                <a:latin typeface="Times" pitchFamily="18" charset="0"/>
              </a:rPr>
              <a:t>Staff(</a:t>
            </a:r>
            <a:r>
              <a:rPr lang="en-GB" altLang="ru-RU" sz="2600" b="1" dirty="0" err="1">
                <a:latin typeface="Times" pitchFamily="18" charset="0"/>
              </a:rPr>
              <a:t>sN,fN,lN,p</a:t>
            </a:r>
            <a:r>
              <a:rPr lang="en-GB" altLang="ru-RU" sz="2600" b="1" noProof="1">
                <a:latin typeface="Times" pitchFamily="18" charset="0"/>
              </a:rPr>
              <a:t>osn,</a:t>
            </a:r>
            <a:r>
              <a:rPr lang="en-GB" altLang="ru-RU" sz="2600" b="1" dirty="0" err="1">
                <a:latin typeface="Times" pitchFamily="18" charset="0"/>
              </a:rPr>
              <a:t>sex,DOB,sal,bN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Times" pitchFamily="18" charset="0"/>
                <a:sym typeface="Symbol" pitchFamily="18" charset="2"/>
              </a:rPr>
              <a:t></a:t>
            </a:r>
            <a:endParaRPr lang="en-GB" altLang="ru-RU" sz="2600" b="1" dirty="0">
              <a:latin typeface="Times" pitchFamily="18" charset="0"/>
              <a:sym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</a:t>
            </a:r>
            <a:r>
              <a:rPr lang="en-GB" altLang="ru-RU" sz="2600" b="1" noProof="1">
                <a:latin typeface="Times" pitchFamily="18" charset="0"/>
              </a:rPr>
              <a:t>(</a:t>
            </a:r>
            <a:r>
              <a:rPr lang="en-GB" altLang="ru-RU" sz="3200" b="1" noProof="1">
                <a:latin typeface="Times" pitchFamily="18" charset="0"/>
              </a:rPr>
              <a:t>~</a:t>
            </a:r>
            <a:r>
              <a:rPr lang="en-GB" altLang="ru-RU" sz="2600" b="1" dirty="0">
                <a:latin typeface="Times" pitchFamily="18" charset="0"/>
              </a:rPr>
              <a:t>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noProof="1">
                <a:latin typeface="Times" pitchFamily="18" charset="0"/>
              </a:rPr>
              <a:t>s</a:t>
            </a:r>
            <a:r>
              <a:rPr lang="en-GB" altLang="ru-RU" sz="2600" b="1" dirty="0">
                <a:latin typeface="Times" pitchFamily="18" charset="0"/>
              </a:rPr>
              <a:t>N1) (</a:t>
            </a:r>
            <a:r>
              <a:rPr lang="en-GB" altLang="ru-RU" sz="2600" b="1" noProof="1">
                <a:latin typeface="Times" pitchFamily="18" charset="0"/>
              </a:rPr>
              <a:t>Property</a:t>
            </a:r>
            <a:r>
              <a:rPr lang="en-GB" altLang="ru-RU" sz="2600" b="1" dirty="0">
                <a:latin typeface="Times" pitchFamily="18" charset="0"/>
              </a:rPr>
              <a:t>F</a:t>
            </a:r>
            <a:r>
              <a:rPr lang="en-GB" altLang="ru-RU" sz="2600" b="1" noProof="1">
                <a:latin typeface="Times" pitchFamily="18" charset="0"/>
              </a:rPr>
              <a:t>orRent(p</a:t>
            </a:r>
            <a:r>
              <a:rPr lang="en-GB" altLang="ru-RU" sz="2600" b="1" dirty="0">
                <a:latin typeface="Times" pitchFamily="18" charset="0"/>
              </a:rPr>
              <a:t>N</a:t>
            </a:r>
            <a:r>
              <a:rPr lang="en-GB" altLang="ru-RU" sz="2600" b="1" noProof="1">
                <a:latin typeface="Times" pitchFamily="18" charset="0"/>
              </a:rPr>
              <a:t>, s</a:t>
            </a:r>
            <a:r>
              <a:rPr lang="en-GB" altLang="ru-RU" sz="2600" b="1" dirty="0">
                <a:latin typeface="Times" pitchFamily="18" charset="0"/>
              </a:rPr>
              <a:t>t, </a:t>
            </a:r>
            <a:r>
              <a:rPr lang="en-GB" altLang="ru-RU" sz="2600" b="1" dirty="0" err="1">
                <a:latin typeface="Times" pitchFamily="18" charset="0"/>
              </a:rPr>
              <a:t>cty</a:t>
            </a:r>
            <a:r>
              <a:rPr lang="en-GB" altLang="ru-RU" sz="2600" b="1" dirty="0">
                <a:latin typeface="Times" pitchFamily="18" charset="0"/>
              </a:rPr>
              <a:t>, pc, </a:t>
            </a:r>
            <a:r>
              <a:rPr lang="en-GB" altLang="ru-RU" sz="2600" b="1" dirty="0" err="1">
                <a:latin typeface="Times" pitchFamily="18" charset="0"/>
              </a:rPr>
              <a:t>typ</a:t>
            </a:r>
            <a:r>
              <a:rPr lang="en-GB" altLang="ru-RU" sz="2600" b="1" dirty="0">
                <a:latin typeface="Times" pitchFamily="18" charset="0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                 </a:t>
            </a:r>
            <a:r>
              <a:rPr lang="en-GB" altLang="ru-RU" sz="2600" b="1" dirty="0" err="1">
                <a:latin typeface="Times" pitchFamily="18" charset="0"/>
              </a:rPr>
              <a:t>rms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rnt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oN</a:t>
            </a:r>
            <a:r>
              <a:rPr lang="en-GB" altLang="ru-RU" sz="2600" b="1" dirty="0">
                <a:latin typeface="Times" pitchFamily="18" charset="0"/>
              </a:rPr>
              <a:t>, sN1, bN1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Symbol" pitchFamily="18" charset="2"/>
              </a:rPr>
              <a:t>Ù </a:t>
            </a:r>
            <a:r>
              <a:rPr lang="en-GB" altLang="ru-RU" sz="2600" b="1" dirty="0">
                <a:latin typeface="Times" pitchFamily="18" charset="0"/>
              </a:rPr>
              <a:t>(</a:t>
            </a:r>
            <a:r>
              <a:rPr lang="en-GB" altLang="ru-RU" sz="2600" b="1" dirty="0" err="1">
                <a:latin typeface="Times" pitchFamily="18" charset="0"/>
              </a:rPr>
              <a:t>sN</a:t>
            </a:r>
            <a:r>
              <a:rPr lang="en-GB" altLang="ru-RU" sz="2600" b="1" dirty="0">
                <a:latin typeface="Times" pitchFamily="18" charset="0"/>
              </a:rPr>
              <a:t>=sN1</a:t>
            </a:r>
            <a:r>
              <a:rPr lang="en-GB" altLang="ru-RU" sz="2600" b="1" noProof="1">
                <a:latin typeface="Times" pitchFamily="18" charset="0"/>
              </a:rPr>
              <a:t>)</a:t>
            </a:r>
            <a:r>
              <a:rPr lang="en-GB" altLang="ru-RU" sz="2600" b="1" dirty="0">
                <a:latin typeface="Times" pitchFamily="18" charset="0"/>
              </a:rPr>
              <a:t>)))</a:t>
            </a:r>
            <a:r>
              <a:rPr lang="en-GB" altLang="ru-RU" sz="2600" b="1" noProof="1">
                <a:latin typeface="Times" pitchFamily="18" charset="0"/>
              </a:rPr>
              <a:t>}</a:t>
            </a:r>
            <a:endParaRPr lang="en-GB" altLang="ru-RU" sz="260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ru-RU" b="1" dirty="0">
                <a:latin typeface="Times" pitchFamily="18" charset="0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b="1" dirty="0">
                <a:latin typeface="Times" pitchFamily="18" charset="0"/>
              </a:rPr>
              <a:t>   </a:t>
            </a:r>
          </a:p>
          <a:p>
            <a:pPr marL="990600" lvl="1" indent="-533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noProof="1">
                <a:latin typeface="Times" pitchFamily="18" charset="0"/>
              </a:rPr>
              <a:t>{</a:t>
            </a:r>
            <a:r>
              <a:rPr lang="en-GB" altLang="ru-RU" sz="2600" b="1" dirty="0" err="1">
                <a:latin typeface="Times" pitchFamily="18" charset="0"/>
              </a:rPr>
              <a:t>fN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lN</a:t>
            </a:r>
            <a:r>
              <a:rPr lang="en-GB" altLang="ru-RU" sz="2600" b="1" noProof="1">
                <a:latin typeface="Times" pitchFamily="18" charset="0"/>
              </a:rPr>
              <a:t> |</a:t>
            </a:r>
            <a:r>
              <a:rPr lang="en-GB" altLang="ru-RU" sz="2600" b="1" dirty="0">
                <a:latin typeface="Times" pitchFamily="18" charset="0"/>
              </a:rPr>
              <a:t> (</a:t>
            </a:r>
            <a:r>
              <a:rPr lang="en-GB" altLang="ru-RU" sz="2600" b="1" noProof="1">
                <a:latin typeface="Symbol" pitchFamily="18" charset="2"/>
              </a:rPr>
              <a:t>$</a:t>
            </a:r>
            <a:r>
              <a:rPr lang="en-GB" altLang="ru-RU" sz="2600" b="1" dirty="0" err="1">
                <a:latin typeface="Times" pitchFamily="18" charset="0"/>
              </a:rPr>
              <a:t>cN</a:t>
            </a:r>
            <a:r>
              <a:rPr lang="en-GB" altLang="ru-RU" sz="2600" b="1" dirty="0">
                <a:latin typeface="Times" pitchFamily="18" charset="0"/>
              </a:rPr>
              <a:t>, cN1, </a:t>
            </a:r>
            <a:r>
              <a:rPr lang="en-GB" altLang="ru-RU" sz="2600" b="1" dirty="0" err="1">
                <a:latin typeface="Times" pitchFamily="18" charset="0"/>
              </a:rPr>
              <a:t>pN</a:t>
            </a:r>
            <a:r>
              <a:rPr lang="en-GB" altLang="ru-RU" sz="2600" b="1" dirty="0">
                <a:latin typeface="Times" pitchFamily="18" charset="0"/>
              </a:rPr>
              <a:t>, pN1, </a:t>
            </a:r>
            <a:r>
              <a:rPr lang="en-GB" altLang="ru-RU" sz="2600" b="1" dirty="0" err="1">
                <a:latin typeface="Times" pitchFamily="18" charset="0"/>
              </a:rPr>
              <a:t>cty</a:t>
            </a:r>
            <a:r>
              <a:rPr lang="en-GB" altLang="ru-RU" sz="2600" b="1" dirty="0">
                <a:latin typeface="Times" pitchFamily="18" charset="0"/>
              </a:rPr>
              <a:t>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(Client</a:t>
            </a:r>
            <a:r>
              <a:rPr lang="en-GB" altLang="ru-RU" sz="2600" b="1" noProof="1">
                <a:latin typeface="Times" pitchFamily="18" charset="0"/>
              </a:rPr>
              <a:t>(</a:t>
            </a:r>
            <a:r>
              <a:rPr lang="en-GB" altLang="ru-RU" sz="2600" b="1" dirty="0" err="1">
                <a:latin typeface="Times" pitchFamily="18" charset="0"/>
              </a:rPr>
              <a:t>cN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fN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lN,tel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pT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mR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Times" pitchFamily="18" charset="0"/>
                <a:sym typeface="Symbol" pitchFamily="18" charset="2"/>
              </a:rPr>
              <a:t></a:t>
            </a:r>
            <a:endParaRPr lang="en-GB" altLang="ru-RU" sz="2600" b="1" dirty="0">
              <a:latin typeface="Times" pitchFamily="18" charset="0"/>
              <a:sym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Viewing(cN1, pN1, </a:t>
            </a:r>
            <a:r>
              <a:rPr lang="en-GB" altLang="ru-RU" sz="2600" b="1" dirty="0" err="1">
                <a:latin typeface="Times" pitchFamily="18" charset="0"/>
              </a:rPr>
              <a:t>dt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cmt</a:t>
            </a:r>
            <a:r>
              <a:rPr lang="en-GB" altLang="ru-RU" sz="2600" b="1" dirty="0">
                <a:latin typeface="Times" pitchFamily="18" charset="0"/>
              </a:rPr>
              <a:t>) </a:t>
            </a:r>
            <a:r>
              <a:rPr lang="en-GB" altLang="ru-RU" sz="2600" b="1" noProof="1">
                <a:latin typeface="Times" pitchFamily="18" charset="0"/>
                <a:sym typeface="Symbol" pitchFamily="18" charset="2"/>
              </a:rPr>
              <a:t></a:t>
            </a:r>
            <a:endParaRPr lang="en-GB" altLang="ru-RU" sz="2600" b="1" dirty="0">
              <a:latin typeface="Times" pitchFamily="18" charset="0"/>
              <a:sym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 </a:t>
            </a:r>
            <a:r>
              <a:rPr lang="en-GB" altLang="ru-RU" sz="2600" b="1" noProof="1">
                <a:latin typeface="Times" pitchFamily="18" charset="0"/>
              </a:rPr>
              <a:t>Property</a:t>
            </a:r>
            <a:r>
              <a:rPr lang="en-GB" altLang="ru-RU" sz="2600" b="1" dirty="0">
                <a:latin typeface="Times" pitchFamily="18" charset="0"/>
              </a:rPr>
              <a:t>F</a:t>
            </a:r>
            <a:r>
              <a:rPr lang="en-GB" altLang="ru-RU" sz="2600" b="1" noProof="1">
                <a:latin typeface="Times" pitchFamily="18" charset="0"/>
              </a:rPr>
              <a:t>orRent(p</a:t>
            </a:r>
            <a:r>
              <a:rPr lang="en-GB" altLang="ru-RU" sz="2600" b="1" dirty="0">
                <a:latin typeface="Times" pitchFamily="18" charset="0"/>
              </a:rPr>
              <a:t>N</a:t>
            </a:r>
            <a:r>
              <a:rPr lang="en-GB" altLang="ru-RU" sz="2600" b="1" noProof="1">
                <a:latin typeface="Times" pitchFamily="18" charset="0"/>
              </a:rPr>
              <a:t>, s</a:t>
            </a:r>
            <a:r>
              <a:rPr lang="en-GB" altLang="ru-RU" sz="2600" b="1" dirty="0">
                <a:latin typeface="Times" pitchFamily="18" charset="0"/>
              </a:rPr>
              <a:t>t, </a:t>
            </a:r>
            <a:r>
              <a:rPr lang="en-GB" altLang="ru-RU" sz="2600" b="1" dirty="0" err="1">
                <a:latin typeface="Times" pitchFamily="18" charset="0"/>
              </a:rPr>
              <a:t>cty</a:t>
            </a:r>
            <a:r>
              <a:rPr lang="en-GB" altLang="ru-RU" sz="2600" b="1" dirty="0">
                <a:latin typeface="Times" pitchFamily="18" charset="0"/>
              </a:rPr>
              <a:t>, pc, </a:t>
            </a:r>
            <a:r>
              <a:rPr lang="en-GB" altLang="ru-RU" sz="2600" b="1" dirty="0" err="1">
                <a:latin typeface="Times" pitchFamily="18" charset="0"/>
              </a:rPr>
              <a:t>typ</a:t>
            </a:r>
            <a:r>
              <a:rPr lang="en-GB" altLang="ru-RU" sz="2600" b="1" dirty="0">
                <a:latin typeface="Times" pitchFamily="18" charset="0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                 </a:t>
            </a:r>
            <a:r>
              <a:rPr lang="en-GB" altLang="ru-RU" sz="2600" b="1" dirty="0" err="1">
                <a:latin typeface="Times" pitchFamily="18" charset="0"/>
              </a:rPr>
              <a:t>rms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rnt,oN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sN</a:t>
            </a:r>
            <a:r>
              <a:rPr lang="en-GB" altLang="ru-RU" sz="2600" b="1" dirty="0">
                <a:latin typeface="Times" pitchFamily="18" charset="0"/>
              </a:rPr>
              <a:t>, </a:t>
            </a:r>
            <a:r>
              <a:rPr lang="en-GB" altLang="ru-RU" sz="2600" b="1" dirty="0" err="1">
                <a:latin typeface="Times" pitchFamily="18" charset="0"/>
              </a:rPr>
              <a:t>bN</a:t>
            </a:r>
            <a:r>
              <a:rPr lang="en-GB" altLang="ru-RU" sz="2600" b="1" noProof="1">
                <a:latin typeface="Times" pitchFamily="18" charset="0"/>
              </a:rPr>
              <a:t>) </a:t>
            </a:r>
            <a:r>
              <a:rPr lang="en-GB" altLang="ru-RU" sz="2600" b="1" noProof="1">
                <a:latin typeface="Symbol" pitchFamily="18" charset="2"/>
              </a:rPr>
              <a:t>Ù </a:t>
            </a:r>
            <a:endParaRPr lang="en-GB" altLang="ru-RU" sz="2600" b="1" dirty="0">
              <a:latin typeface="Symbol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altLang="ru-RU" sz="2600" b="1" dirty="0">
                <a:latin typeface="Times" pitchFamily="18" charset="0"/>
              </a:rPr>
              <a:t>   (</a:t>
            </a:r>
            <a:r>
              <a:rPr lang="en-GB" altLang="ru-RU" sz="2600" b="1" dirty="0" err="1">
                <a:latin typeface="Times" pitchFamily="18" charset="0"/>
              </a:rPr>
              <a:t>cN</a:t>
            </a:r>
            <a:r>
              <a:rPr lang="en-GB" altLang="ru-RU" sz="2600" b="1" dirty="0">
                <a:latin typeface="Times" pitchFamily="18" charset="0"/>
              </a:rPr>
              <a:t> = cN1</a:t>
            </a:r>
            <a:r>
              <a:rPr lang="en-GB" altLang="ru-RU" sz="2600" b="1" noProof="1">
                <a:latin typeface="Times" pitchFamily="18" charset="0"/>
              </a:rPr>
              <a:t>)</a:t>
            </a:r>
            <a:r>
              <a:rPr lang="en-GB" altLang="ru-RU" sz="2600" b="1" dirty="0">
                <a:latin typeface="Times" pitchFamily="18" charset="0"/>
              </a:rPr>
              <a:t> </a:t>
            </a:r>
            <a:r>
              <a:rPr lang="en-GB" altLang="ru-RU" sz="2600" b="1" noProof="1">
                <a:latin typeface="Symbol" pitchFamily="18" charset="2"/>
              </a:rPr>
              <a:t>Ù</a:t>
            </a:r>
            <a:r>
              <a:rPr lang="en-GB" altLang="ru-RU" sz="2600" b="1" dirty="0">
                <a:latin typeface="Symbol" pitchFamily="18" charset="2"/>
              </a:rPr>
              <a:t> </a:t>
            </a:r>
            <a:r>
              <a:rPr lang="en-GB" altLang="ru-RU" sz="2600" b="1" dirty="0">
                <a:latin typeface="Times" pitchFamily="18" charset="0"/>
              </a:rPr>
              <a:t>(</a:t>
            </a:r>
            <a:r>
              <a:rPr lang="en-GB" altLang="ru-RU" sz="2600" b="1" dirty="0" err="1">
                <a:latin typeface="Times" pitchFamily="18" charset="0"/>
              </a:rPr>
              <a:t>pN</a:t>
            </a:r>
            <a:r>
              <a:rPr lang="en-GB" altLang="ru-RU" sz="2600" b="1" dirty="0">
                <a:latin typeface="Times" pitchFamily="18" charset="0"/>
              </a:rPr>
              <a:t> = pN1</a:t>
            </a:r>
            <a:r>
              <a:rPr lang="en-GB" altLang="ru-RU" sz="2600" b="1" noProof="1">
                <a:latin typeface="Times" pitchFamily="18" charset="0"/>
              </a:rPr>
              <a:t>)</a:t>
            </a:r>
            <a:r>
              <a:rPr lang="en-GB" altLang="ru-RU" sz="2600" b="1" dirty="0">
                <a:latin typeface="Times" pitchFamily="18" charset="0"/>
              </a:rPr>
              <a:t> </a:t>
            </a:r>
            <a:r>
              <a:rPr lang="en-GB" altLang="ru-RU" sz="2600" b="1" noProof="1">
                <a:latin typeface="Symbol" pitchFamily="18" charset="2"/>
              </a:rPr>
              <a:t>Ù </a:t>
            </a:r>
            <a:r>
              <a:rPr lang="en-GB" altLang="ru-RU" sz="2600" b="1" dirty="0" err="1">
                <a:latin typeface="Times" pitchFamily="18" charset="0"/>
              </a:rPr>
              <a:t>cty</a:t>
            </a:r>
            <a:r>
              <a:rPr lang="en-GB" altLang="ru-RU" sz="2600" b="1" dirty="0">
                <a:latin typeface="Times" pitchFamily="18" charset="0"/>
              </a:rPr>
              <a:t> = ‘Glasgow’</a:t>
            </a:r>
            <a:r>
              <a:rPr lang="en-GB" altLang="ru-RU" sz="2600" b="1" noProof="1">
                <a:latin typeface="Times" pitchFamily="18" charset="0"/>
              </a:rPr>
              <a:t>)}</a:t>
            </a:r>
            <a:endParaRPr lang="en-GB" altLang="ru-RU" sz="2600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Relational Algebra Operations</a:t>
            </a:r>
            <a:endParaRPr lang="ru-RU" sz="4000" dirty="0"/>
          </a:p>
        </p:txBody>
      </p:sp>
      <p:pic>
        <p:nvPicPr>
          <p:cNvPr id="4" name="Picture 2056" descr="C04NF0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3443" y="685800"/>
            <a:ext cx="6117115" cy="45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1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 smtClean="0"/>
              <a:t> </a:t>
            </a:r>
            <a:r>
              <a:rPr lang="en-GB" altLang="ru-RU" sz="4000" b="1" dirty="0"/>
              <a:t>Domain Relational Calculus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ru-RU" b="1" dirty="0">
                <a:latin typeface="Times" pitchFamily="18" charset="0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ru-RU" b="1" dirty="0">
              <a:latin typeface="Times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ru-RU" b="1" dirty="0">
                <a:latin typeface="Times" pitchFamily="18" charset="0"/>
              </a:rPr>
              <a:t>Means every relational algebra expression has an equivalent relational calculus expression,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7039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Other Languages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b="1" dirty="0"/>
              <a:t>Transform-oriented languages are non-procedural languages that use relations to transform input data into required outputs (e.g. SQL).</a:t>
            </a:r>
          </a:p>
          <a:p>
            <a:pPr>
              <a:lnSpc>
                <a:spcPct val="60000"/>
              </a:lnSpc>
            </a:pPr>
            <a:endParaRPr lang="en-GB" altLang="ru-RU" b="1" dirty="0"/>
          </a:p>
          <a:p>
            <a:r>
              <a:rPr lang="en-GB" altLang="ru-RU" b="1" dirty="0"/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</p:spTree>
    <p:extLst>
      <p:ext uri="{BB962C8B-B14F-4D97-AF65-F5344CB8AC3E}">
        <p14:creationId xmlns:p14="http://schemas.microsoft.com/office/powerpoint/2010/main" val="803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Other Languages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altLang="ru-RU" b="1" dirty="0">
                <a:latin typeface="Times" pitchFamily="18" charset="0"/>
              </a:rPr>
              <a:t>4GLs can create complete customized application using limited set of commands in a user-friendly, often menu-driven environment.</a:t>
            </a:r>
          </a:p>
          <a:p>
            <a:pPr>
              <a:lnSpc>
                <a:spcPct val="60000"/>
              </a:lnSpc>
            </a:pPr>
            <a:endParaRPr lang="en-GB" altLang="ru-RU" b="1" dirty="0">
              <a:latin typeface="Times" pitchFamily="18" charset="0"/>
            </a:endParaRPr>
          </a:p>
          <a:p>
            <a:r>
              <a:rPr lang="en-GB" altLang="ru-RU" b="1" dirty="0">
                <a:latin typeface="Times" pitchFamily="18" charset="0"/>
              </a:rPr>
              <a:t>Some systems accept a form of </a:t>
            </a:r>
            <a:r>
              <a:rPr lang="en-GB" altLang="ru-RU" b="1" i="1" dirty="0">
                <a:latin typeface="Times" pitchFamily="18" charset="0"/>
              </a:rPr>
              <a:t>natural language</a:t>
            </a:r>
            <a:r>
              <a:rPr lang="en-GB" altLang="ru-RU" b="1" dirty="0">
                <a:latin typeface="Times" pitchFamily="18" charset="0"/>
              </a:rPr>
              <a:t>, sometimes called a 5GL, although this development is still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38303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Selection (or Restriction)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ru-RU" b="1" dirty="0">
                <a:sym typeface="Symbol" pitchFamily="18" charset="2"/>
              </a:rPr>
              <a:t></a:t>
            </a:r>
            <a:r>
              <a:rPr lang="en-GB" altLang="ru-RU" b="1" baseline="-14000" dirty="0"/>
              <a:t>predicate</a:t>
            </a:r>
            <a:r>
              <a:rPr lang="en-GB" altLang="ru-RU" b="1" dirty="0"/>
              <a:t> (R)</a:t>
            </a:r>
          </a:p>
          <a:p>
            <a:pPr lvl="1"/>
            <a:r>
              <a:rPr lang="en-GB" altLang="ru-RU" b="1" dirty="0"/>
              <a:t>Works on a single relation R and defines a relation that contains only those tuples (rows) of R that satisfy the specified condition (</a:t>
            </a:r>
            <a:r>
              <a:rPr lang="en-GB" altLang="ru-RU" b="1" i="1" dirty="0"/>
              <a:t>predicate</a:t>
            </a:r>
            <a:r>
              <a:rPr lang="en-GB" altLang="ru-RU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08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Example - Selection (or Restriction)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altLang="ru-RU" b="1" dirty="0"/>
              <a:t>List all staff with a salary greater than £10,000.</a:t>
            </a:r>
          </a:p>
          <a:p>
            <a:pPr lvl="1">
              <a:lnSpc>
                <a:spcPct val="30000"/>
              </a:lnSpc>
            </a:pPr>
            <a:endParaRPr lang="en-GB" altLang="ru-RU" b="1" dirty="0"/>
          </a:p>
          <a:p>
            <a:pPr lvl="1">
              <a:buFontTx/>
              <a:buNone/>
            </a:pPr>
            <a:r>
              <a:rPr lang="en-GB" altLang="ru-RU" b="1" dirty="0">
                <a:sym typeface="WP MultinationalA Roman" pitchFamily="18" charset="2"/>
              </a:rPr>
              <a:t>	</a:t>
            </a:r>
            <a:r>
              <a:rPr lang="en-GB" altLang="ru-RU" b="1" dirty="0">
                <a:sym typeface="Symbol" pitchFamily="18" charset="2"/>
              </a:rPr>
              <a:t></a:t>
            </a:r>
            <a:r>
              <a:rPr lang="en-GB" altLang="ru-RU" b="1" baseline="-25000" dirty="0"/>
              <a:t>salary &gt; 10000</a:t>
            </a:r>
            <a:r>
              <a:rPr lang="en-GB" altLang="ru-RU" b="1" dirty="0"/>
              <a:t> (Staff)</a:t>
            </a:r>
          </a:p>
        </p:txBody>
      </p:sp>
      <p:pic>
        <p:nvPicPr>
          <p:cNvPr id="4" name="Picture 5" descr="DS3-Figure 04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2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Projection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col1, . . . , </a:t>
            </a:r>
            <a:r>
              <a:rPr lang="en-GB" altLang="ru-RU" b="1" baseline="-14000" dirty="0" err="1"/>
              <a:t>coln</a:t>
            </a:r>
            <a:r>
              <a:rPr lang="en-GB" altLang="ru-RU" b="1" dirty="0"/>
              <a:t>(R)</a:t>
            </a:r>
          </a:p>
          <a:p>
            <a:pPr lvl="1"/>
            <a:r>
              <a:rPr lang="en-GB" altLang="ru-RU" b="1" dirty="0"/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36279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ru-RU" sz="4000" b="1" dirty="0"/>
              <a:t>Projection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altLang="ru-RU" b="1" dirty="0">
                <a:sym typeface="Symbol" pitchFamily="18" charset="2"/>
              </a:rPr>
              <a:t></a:t>
            </a:r>
            <a:r>
              <a:rPr lang="en-GB" altLang="ru-RU" b="1" baseline="-14000" dirty="0"/>
              <a:t>col1, . . . , </a:t>
            </a:r>
            <a:r>
              <a:rPr lang="en-GB" altLang="ru-RU" b="1" baseline="-14000" dirty="0" err="1"/>
              <a:t>coln</a:t>
            </a:r>
            <a:r>
              <a:rPr lang="en-GB" altLang="ru-RU" b="1" dirty="0"/>
              <a:t>(R)</a:t>
            </a:r>
          </a:p>
          <a:p>
            <a:pPr lvl="1"/>
            <a:r>
              <a:rPr lang="en-GB" altLang="ru-RU" b="1" dirty="0"/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858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291</TotalTime>
  <Words>2126</Words>
  <Application>Microsoft Office PowerPoint</Application>
  <PresentationFormat>Экран (4:3)</PresentationFormat>
  <Paragraphs>353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NewsPrint</vt:lpstr>
      <vt:lpstr>Database management systems</vt:lpstr>
      <vt:lpstr>Introduction</vt:lpstr>
      <vt:lpstr>Relational Algebra</vt:lpstr>
      <vt:lpstr>Relational Algebra</vt:lpstr>
      <vt:lpstr>Relational Algebra Operations</vt:lpstr>
      <vt:lpstr>Selection (or Restriction)</vt:lpstr>
      <vt:lpstr>Example - Selection (or Restriction)</vt:lpstr>
      <vt:lpstr>Projection</vt:lpstr>
      <vt:lpstr>Projection</vt:lpstr>
      <vt:lpstr>Example - 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Example - Cartesian product</vt:lpstr>
      <vt:lpstr>Example - Cartesian product and Selection</vt:lpstr>
      <vt:lpstr>Join Operations</vt:lpstr>
      <vt:lpstr>Join Operations</vt:lpstr>
      <vt:lpstr>Theta join (-join)</vt:lpstr>
      <vt:lpstr>Theta join (-join)</vt:lpstr>
      <vt:lpstr>Example - Equijoin </vt:lpstr>
      <vt:lpstr>Natural join</vt:lpstr>
      <vt:lpstr>Example</vt:lpstr>
      <vt:lpstr>Outer join</vt:lpstr>
      <vt:lpstr>Example - Left Outer join</vt:lpstr>
      <vt:lpstr>Semijoin</vt:lpstr>
      <vt:lpstr>Example - Semijoin</vt:lpstr>
      <vt:lpstr>Division</vt:lpstr>
      <vt:lpstr>Example - Division</vt:lpstr>
      <vt:lpstr>Relational Calculus</vt:lpstr>
      <vt:lpstr>Relational Calculus</vt:lpstr>
      <vt:lpstr>Tuple Relational Calculus</vt:lpstr>
      <vt:lpstr>Tuple Relational Calculus - Example</vt:lpstr>
      <vt:lpstr>Tuple Relational Calculus </vt:lpstr>
      <vt:lpstr>Tuple Relational Calculus </vt:lpstr>
      <vt:lpstr>Tuple Relational Calculus </vt:lpstr>
      <vt:lpstr>Tuple Relational Calculus </vt:lpstr>
      <vt:lpstr>Example - Tuple Relational Calculus</vt:lpstr>
      <vt:lpstr>Example - Tuple Relational Calculus</vt:lpstr>
      <vt:lpstr>Example - Tuple Relational Calculus</vt:lpstr>
      <vt:lpstr>Tuple Relational Calculus</vt:lpstr>
      <vt:lpstr>Domain Relational Calculus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 Domain Relational Calculus</vt:lpstr>
      <vt:lpstr>Other Languages</vt:lpstr>
      <vt:lpstr>Other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28</cp:revision>
  <dcterms:created xsi:type="dcterms:W3CDTF">2015-09-05T06:24:42Z</dcterms:created>
  <dcterms:modified xsi:type="dcterms:W3CDTF">2015-10-08T11:33:04Z</dcterms:modified>
</cp:coreProperties>
</file>