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90" r:id="rId3"/>
    <p:sldId id="258" r:id="rId4"/>
    <p:sldId id="291" r:id="rId5"/>
    <p:sldId id="292" r:id="rId6"/>
    <p:sldId id="293" r:id="rId7"/>
    <p:sldId id="294" r:id="rId8"/>
    <p:sldId id="295" r:id="rId9"/>
    <p:sldId id="296" r:id="rId10"/>
    <p:sldId id="297" r:id="rId11"/>
    <p:sldId id="298" r:id="rId12"/>
    <p:sldId id="299" r:id="rId13"/>
    <p:sldId id="300" r:id="rId14"/>
    <p:sldId id="301" r:id="rId15"/>
    <p:sldId id="302"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F03A6-F85C-4848-972F-D67D6CB67D29}" type="datetimeFigureOut">
              <a:rPr lang="ru-RU" smtClean="0"/>
              <a:t>20.10.2015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5E0E-AD93-4946-A1D0-7C5DA33B689D}" type="slidenum">
              <a:rPr lang="ru-RU" smtClean="0"/>
              <a:t>‹#›</a:t>
            </a:fld>
            <a:endParaRPr lang="ru-RU"/>
          </a:p>
        </p:txBody>
      </p:sp>
    </p:spTree>
    <p:extLst>
      <p:ext uri="{BB962C8B-B14F-4D97-AF65-F5344CB8AC3E}">
        <p14:creationId xmlns:p14="http://schemas.microsoft.com/office/powerpoint/2010/main" val="276753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BFEAD8-B7ED-4CF0-90C4-FB0066D795B8}" type="datetime1">
              <a:rPr lang="ru-RU" smtClean="0"/>
              <a:t>20.10.2015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63CD4F3-4375-4A91-8886-6F9028E0F97A}" type="datetime1">
              <a:rPr lang="ru-RU" smtClean="0"/>
              <a:t>20.10.2015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B6976A3-EDA8-45E1-B0F2-14420CFEABF2}" type="datetime1">
              <a:rPr lang="ru-RU" smtClean="0"/>
              <a:t>20.10.2015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A66D552-8E2B-408D-A847-A593F9A2DFFE}" type="datetime1">
              <a:rPr lang="ru-RU" smtClean="0"/>
              <a:t>20.10.2015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9E9F46A-5A92-479B-BB15-35CCF7670391}" type="datetime1">
              <a:rPr lang="ru-RU" smtClean="0"/>
              <a:t>20.10.2015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12A04676-8B2A-42F9-8677-C4CD8A432BBF}" type="datetime1">
              <a:rPr lang="ru-RU" smtClean="0"/>
              <a:t>20.10.2015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65FDD115-2162-4142-8E97-5F5F4EF39ECE}" type="datetime1">
              <a:rPr lang="ru-RU" smtClean="0"/>
              <a:t>20.10.2015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9F5A57-6D1A-40F9-9FA1-BDE62F239229}"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1B10071-FCE4-4B43-9787-4C084134C2AC}" type="datetime1">
              <a:rPr lang="ru-RU" smtClean="0"/>
              <a:t>20.10.2015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FDCB-DECD-40C9-83A9-1C10E0DFDD03}" type="datetime1">
              <a:rPr lang="ru-RU" smtClean="0"/>
              <a:t>20.10.2015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FAD2D7B-88A5-4672-9391-A1D3A00B9A49}" type="datetime1">
              <a:rPr lang="ru-RU" smtClean="0"/>
              <a:t>20.10.2015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2187DDD-EF5F-4CDF-832F-D4034D8E60D1}" type="datetime1">
              <a:rPr lang="ru-RU" smtClean="0"/>
              <a:t>20.10.2015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4E64ED1-4C46-4427-90D9-7244F6D1F650}" type="datetime1">
              <a:rPr lang="ru-RU" smtClean="0"/>
              <a:t>20.10.2015</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E9F5A57-6D1A-40F9-9FA1-BDE62F239229}"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Database management systems</a:t>
            </a:r>
            <a:endParaRPr lang="ru-RU" sz="4800" dirty="0"/>
          </a:p>
        </p:txBody>
      </p:sp>
      <p:sp>
        <p:nvSpPr>
          <p:cNvPr id="3" name="Подзаголовок 2"/>
          <p:cNvSpPr>
            <a:spLocks noGrp="1"/>
          </p:cNvSpPr>
          <p:nvPr>
            <p:ph type="subTitle" idx="1"/>
          </p:nvPr>
        </p:nvSpPr>
        <p:spPr/>
        <p:txBody>
          <a:bodyPr/>
          <a:lstStyle/>
          <a:p>
            <a:r>
              <a:rPr lang="en-US" dirty="0"/>
              <a:t>lecture </a:t>
            </a:r>
            <a:r>
              <a:rPr lang="en-US" dirty="0" smtClean="0"/>
              <a:t>7. Normalization</a:t>
            </a:r>
            <a:endParaRPr lang="en-US" dirty="0"/>
          </a:p>
        </p:txBody>
      </p:sp>
    </p:spTree>
    <p:extLst>
      <p:ext uri="{BB962C8B-B14F-4D97-AF65-F5344CB8AC3E}">
        <p14:creationId xmlns:p14="http://schemas.microsoft.com/office/powerpoint/2010/main" val="364254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Functional Dependencies</a:t>
            </a:r>
          </a:p>
        </p:txBody>
      </p:sp>
      <p:sp>
        <p:nvSpPr>
          <p:cNvPr id="118" name="Rectangle 2"/>
          <p:cNvSpPr txBox="1">
            <a:spLocks noChangeArrowheads="1"/>
          </p:cNvSpPr>
          <p:nvPr/>
        </p:nvSpPr>
        <p:spPr>
          <a:xfrm>
            <a:off x="304800" y="404664"/>
            <a:ext cx="8001000" cy="4572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609600" indent="-609600" algn="just">
              <a:buFontTx/>
              <a:buNone/>
            </a:pPr>
            <a:r>
              <a:rPr lang="en-US" altLang="ru-RU" b="1" dirty="0" smtClean="0">
                <a:solidFill>
                  <a:srgbClr val="CC0000"/>
                </a:solidFill>
                <a:latin typeface="Arial Unicode MS" pitchFamily="34" charset="-128"/>
                <a:cs typeface="Times New Roman" pitchFamily="18" charset="0"/>
              </a:rPr>
              <a:t>Example 2</a:t>
            </a:r>
            <a:endParaRPr lang="en-US" altLang="ru-RU" b="1" dirty="0">
              <a:solidFill>
                <a:srgbClr val="CC0000"/>
              </a:solidFill>
              <a:latin typeface="Arial Unicode MS" pitchFamily="34" charset="-128"/>
              <a:cs typeface="Times New Roman" pitchFamily="18" charset="0"/>
            </a:endParaRPr>
          </a:p>
        </p:txBody>
      </p:sp>
      <p:grpSp>
        <p:nvGrpSpPr>
          <p:cNvPr id="119" name="Группа 118"/>
          <p:cNvGrpSpPr/>
          <p:nvPr/>
        </p:nvGrpSpPr>
        <p:grpSpPr>
          <a:xfrm>
            <a:off x="215900" y="938064"/>
            <a:ext cx="3131964" cy="1219200"/>
            <a:chOff x="215900" y="1676400"/>
            <a:chExt cx="2816225" cy="1219200"/>
          </a:xfrm>
        </p:grpSpPr>
        <p:grpSp>
          <p:nvGrpSpPr>
            <p:cNvPr id="120" name="Group 4"/>
            <p:cNvGrpSpPr>
              <a:grpSpLocks/>
            </p:cNvGrpSpPr>
            <p:nvPr/>
          </p:nvGrpSpPr>
          <p:grpSpPr bwMode="auto">
            <a:xfrm>
              <a:off x="228600" y="1981200"/>
              <a:ext cx="679450" cy="304800"/>
              <a:chOff x="0" y="0"/>
              <a:chExt cx="627" cy="480"/>
            </a:xfrm>
          </p:grpSpPr>
          <p:sp>
            <p:nvSpPr>
              <p:cNvPr id="154" name="Rectangle 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a:t>
                </a:r>
              </a:p>
              <a:p>
                <a:pPr eaLnBrk="0" hangingPunct="0">
                  <a:spcBef>
                    <a:spcPct val="0"/>
                  </a:spcBef>
                </a:pPr>
                <a:endParaRPr lang="en-US" altLang="ru-RU" sz="2000" b="0">
                  <a:solidFill>
                    <a:schemeClr val="tx1"/>
                  </a:solidFill>
                  <a:latin typeface="Times New Roman" pitchFamily="18" charset="0"/>
                </a:endParaRPr>
              </a:p>
            </p:txBody>
          </p:sp>
          <p:sp>
            <p:nvSpPr>
              <p:cNvPr id="155" name="Rectangle 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1" name="Group 7"/>
            <p:cNvGrpSpPr>
              <a:grpSpLocks/>
            </p:cNvGrpSpPr>
            <p:nvPr/>
          </p:nvGrpSpPr>
          <p:grpSpPr bwMode="auto">
            <a:xfrm>
              <a:off x="901700" y="1981200"/>
              <a:ext cx="987425" cy="304800"/>
              <a:chOff x="627" y="0"/>
              <a:chExt cx="598" cy="480"/>
            </a:xfrm>
          </p:grpSpPr>
          <p:sp>
            <p:nvSpPr>
              <p:cNvPr id="152" name="Rectangle 8"/>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Big House</a:t>
                </a:r>
              </a:p>
              <a:p>
                <a:pPr eaLnBrk="0" hangingPunct="0">
                  <a:spcBef>
                    <a:spcPct val="0"/>
                  </a:spcBef>
                </a:pPr>
                <a:endParaRPr lang="en-US" altLang="ru-RU" sz="2000" b="0">
                  <a:solidFill>
                    <a:schemeClr val="tx1"/>
                  </a:solidFill>
                  <a:latin typeface="Times New Roman" pitchFamily="18" charset="0"/>
                </a:endParaRPr>
              </a:p>
            </p:txBody>
          </p:sp>
          <p:sp>
            <p:nvSpPr>
              <p:cNvPr id="153" name="Rectangle 9"/>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2" name="Group 10"/>
            <p:cNvGrpSpPr>
              <a:grpSpLocks/>
            </p:cNvGrpSpPr>
            <p:nvPr/>
          </p:nvGrpSpPr>
          <p:grpSpPr bwMode="auto">
            <a:xfrm>
              <a:off x="1889125" y="1981200"/>
              <a:ext cx="1143000" cy="304800"/>
              <a:chOff x="4381" y="0"/>
              <a:chExt cx="382" cy="480"/>
            </a:xfrm>
          </p:grpSpPr>
          <p:sp>
            <p:nvSpPr>
              <p:cNvPr id="150" name="Rectangle 11"/>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999-999-9999</a:t>
                </a:r>
              </a:p>
            </p:txBody>
          </p:sp>
          <p:sp>
            <p:nvSpPr>
              <p:cNvPr id="151" name="Rectangle 12"/>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3" name="Group 13"/>
            <p:cNvGrpSpPr>
              <a:grpSpLocks/>
            </p:cNvGrpSpPr>
            <p:nvPr/>
          </p:nvGrpSpPr>
          <p:grpSpPr bwMode="auto">
            <a:xfrm>
              <a:off x="228600" y="2286000"/>
              <a:ext cx="679450" cy="304800"/>
              <a:chOff x="0" y="1440"/>
              <a:chExt cx="627" cy="480"/>
            </a:xfrm>
          </p:grpSpPr>
          <p:sp>
            <p:nvSpPr>
              <p:cNvPr id="148" name="Rectangle 14"/>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a:t>
                </a:r>
              </a:p>
              <a:p>
                <a:pPr eaLnBrk="0" hangingPunct="0">
                  <a:spcBef>
                    <a:spcPct val="0"/>
                  </a:spcBef>
                </a:pPr>
                <a:endParaRPr lang="en-US" altLang="ru-RU" sz="2000" b="0">
                  <a:solidFill>
                    <a:schemeClr val="tx1"/>
                  </a:solidFill>
                  <a:latin typeface="Times New Roman" pitchFamily="18" charset="0"/>
                </a:endParaRPr>
              </a:p>
            </p:txBody>
          </p:sp>
          <p:sp>
            <p:nvSpPr>
              <p:cNvPr id="149" name="Rectangle 15"/>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4" name="Group 16"/>
            <p:cNvGrpSpPr>
              <a:grpSpLocks/>
            </p:cNvGrpSpPr>
            <p:nvPr/>
          </p:nvGrpSpPr>
          <p:grpSpPr bwMode="auto">
            <a:xfrm>
              <a:off x="901700" y="2286000"/>
              <a:ext cx="987425" cy="304800"/>
              <a:chOff x="627" y="1440"/>
              <a:chExt cx="598" cy="480"/>
            </a:xfrm>
          </p:grpSpPr>
          <p:sp>
            <p:nvSpPr>
              <p:cNvPr id="146" name="Rectangle 17"/>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Small House</a:t>
                </a:r>
              </a:p>
              <a:p>
                <a:pPr eaLnBrk="0" hangingPunct="0">
                  <a:spcBef>
                    <a:spcPct val="0"/>
                  </a:spcBef>
                </a:pPr>
                <a:endParaRPr lang="en-US" altLang="ru-RU" sz="2000" b="0">
                  <a:solidFill>
                    <a:schemeClr val="tx1"/>
                  </a:solidFill>
                  <a:latin typeface="Times New Roman" pitchFamily="18" charset="0"/>
                </a:endParaRPr>
              </a:p>
            </p:txBody>
          </p:sp>
          <p:sp>
            <p:nvSpPr>
              <p:cNvPr id="147" name="Rectangle 18"/>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5" name="Group 19"/>
            <p:cNvGrpSpPr>
              <a:grpSpLocks/>
            </p:cNvGrpSpPr>
            <p:nvPr/>
          </p:nvGrpSpPr>
          <p:grpSpPr bwMode="auto">
            <a:xfrm>
              <a:off x="1889125" y="2286000"/>
              <a:ext cx="1143000" cy="304800"/>
              <a:chOff x="4381" y="1440"/>
              <a:chExt cx="382" cy="480"/>
            </a:xfrm>
          </p:grpSpPr>
          <p:sp>
            <p:nvSpPr>
              <p:cNvPr id="144" name="Rectangle 20"/>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123-456-7890</a:t>
                </a:r>
              </a:p>
              <a:p>
                <a:pPr eaLnBrk="0" hangingPunct="0">
                  <a:spcBef>
                    <a:spcPct val="0"/>
                  </a:spcBef>
                </a:pPr>
                <a:endParaRPr lang="en-US" altLang="ru-RU" sz="2000" b="0">
                  <a:solidFill>
                    <a:schemeClr val="tx1"/>
                  </a:solidFill>
                  <a:latin typeface="Times New Roman" pitchFamily="18" charset="0"/>
                </a:endParaRPr>
              </a:p>
            </p:txBody>
          </p:sp>
          <p:sp>
            <p:nvSpPr>
              <p:cNvPr id="145" name="Rectangle 21"/>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6" name="Group 22"/>
            <p:cNvGrpSpPr>
              <a:grpSpLocks/>
            </p:cNvGrpSpPr>
            <p:nvPr/>
          </p:nvGrpSpPr>
          <p:grpSpPr bwMode="auto">
            <a:xfrm>
              <a:off x="228600" y="2590800"/>
              <a:ext cx="679450" cy="304800"/>
              <a:chOff x="0" y="2400"/>
              <a:chExt cx="627" cy="480"/>
            </a:xfrm>
          </p:grpSpPr>
          <p:sp>
            <p:nvSpPr>
              <p:cNvPr id="142" name="Rectangle 23"/>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a:t>
                </a:r>
              </a:p>
              <a:p>
                <a:pPr eaLnBrk="0" hangingPunct="0">
                  <a:spcBef>
                    <a:spcPct val="0"/>
                  </a:spcBef>
                </a:pPr>
                <a:endParaRPr lang="en-US" altLang="ru-RU" sz="2000" b="0">
                  <a:solidFill>
                    <a:schemeClr val="tx1"/>
                  </a:solidFill>
                  <a:latin typeface="Times New Roman" pitchFamily="18" charset="0"/>
                </a:endParaRPr>
              </a:p>
            </p:txBody>
          </p:sp>
          <p:sp>
            <p:nvSpPr>
              <p:cNvPr id="143" name="Rectangle 24"/>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7" name="Group 25"/>
            <p:cNvGrpSpPr>
              <a:grpSpLocks/>
            </p:cNvGrpSpPr>
            <p:nvPr/>
          </p:nvGrpSpPr>
          <p:grpSpPr bwMode="auto">
            <a:xfrm>
              <a:off x="901700" y="2590800"/>
              <a:ext cx="987425" cy="304800"/>
              <a:chOff x="627" y="2400"/>
              <a:chExt cx="598" cy="480"/>
            </a:xfrm>
          </p:grpSpPr>
          <p:sp>
            <p:nvSpPr>
              <p:cNvPr id="140" name="Rectangle 26"/>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Alpha Press</a:t>
                </a:r>
              </a:p>
              <a:p>
                <a:pPr eaLnBrk="0" hangingPunct="0">
                  <a:spcBef>
                    <a:spcPct val="0"/>
                  </a:spcBef>
                </a:pPr>
                <a:endParaRPr lang="en-US" altLang="ru-RU" sz="2000" b="0">
                  <a:solidFill>
                    <a:schemeClr val="tx1"/>
                  </a:solidFill>
                  <a:latin typeface="Times New Roman" pitchFamily="18" charset="0"/>
                </a:endParaRPr>
              </a:p>
            </p:txBody>
          </p:sp>
          <p:sp>
            <p:nvSpPr>
              <p:cNvPr id="141" name="Rectangle 27"/>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8" name="Group 28"/>
            <p:cNvGrpSpPr>
              <a:grpSpLocks/>
            </p:cNvGrpSpPr>
            <p:nvPr/>
          </p:nvGrpSpPr>
          <p:grpSpPr bwMode="auto">
            <a:xfrm>
              <a:off x="1889125" y="2590800"/>
              <a:ext cx="1143000" cy="304800"/>
              <a:chOff x="4381" y="2400"/>
              <a:chExt cx="382" cy="480"/>
            </a:xfrm>
          </p:grpSpPr>
          <p:sp>
            <p:nvSpPr>
              <p:cNvPr id="138" name="Rectangle 29"/>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111-111-1111</a:t>
                </a:r>
              </a:p>
              <a:p>
                <a:pPr eaLnBrk="0" hangingPunct="0">
                  <a:spcBef>
                    <a:spcPct val="0"/>
                  </a:spcBef>
                </a:pPr>
                <a:endParaRPr lang="en-US" altLang="ru-RU" sz="2000" b="0">
                  <a:solidFill>
                    <a:schemeClr val="tx1"/>
                  </a:solidFill>
                  <a:latin typeface="Times New Roman" pitchFamily="18" charset="0"/>
                </a:endParaRPr>
              </a:p>
            </p:txBody>
          </p:sp>
          <p:sp>
            <p:nvSpPr>
              <p:cNvPr id="139" name="Rectangle 30"/>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9" name="Group 40"/>
            <p:cNvGrpSpPr>
              <a:grpSpLocks/>
            </p:cNvGrpSpPr>
            <p:nvPr/>
          </p:nvGrpSpPr>
          <p:grpSpPr bwMode="auto">
            <a:xfrm>
              <a:off x="215900" y="1676400"/>
              <a:ext cx="679450" cy="304800"/>
              <a:chOff x="0" y="2880"/>
              <a:chExt cx="627" cy="480"/>
            </a:xfrm>
          </p:grpSpPr>
          <p:sp>
            <p:nvSpPr>
              <p:cNvPr id="136" name="Rectangle 4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PubID</a:t>
                </a:r>
              </a:p>
              <a:p>
                <a:pPr eaLnBrk="0" hangingPunct="0">
                  <a:spcBef>
                    <a:spcPct val="0"/>
                  </a:spcBef>
                </a:pPr>
                <a:endParaRPr lang="en-US" altLang="ru-RU" sz="1400">
                  <a:solidFill>
                    <a:schemeClr val="tx1"/>
                  </a:solidFill>
                  <a:latin typeface="Times New Roman" pitchFamily="18" charset="0"/>
                </a:endParaRPr>
              </a:p>
            </p:txBody>
          </p:sp>
          <p:sp>
            <p:nvSpPr>
              <p:cNvPr id="137" name="Rectangle 4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30" name="Group 43"/>
            <p:cNvGrpSpPr>
              <a:grpSpLocks/>
            </p:cNvGrpSpPr>
            <p:nvPr/>
          </p:nvGrpSpPr>
          <p:grpSpPr bwMode="auto">
            <a:xfrm>
              <a:off x="898525" y="1676400"/>
              <a:ext cx="987425" cy="304800"/>
              <a:chOff x="627" y="2880"/>
              <a:chExt cx="598" cy="480"/>
            </a:xfrm>
          </p:grpSpPr>
          <p:sp>
            <p:nvSpPr>
              <p:cNvPr id="134" name="Rectangle 44"/>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PubName</a:t>
                </a:r>
              </a:p>
              <a:p>
                <a:pPr eaLnBrk="0" hangingPunct="0">
                  <a:spcBef>
                    <a:spcPct val="0"/>
                  </a:spcBef>
                </a:pPr>
                <a:endParaRPr lang="en-US" altLang="ru-RU" sz="1400">
                  <a:solidFill>
                    <a:schemeClr val="tx1"/>
                  </a:solidFill>
                  <a:latin typeface="Times New Roman" pitchFamily="18" charset="0"/>
                </a:endParaRPr>
              </a:p>
            </p:txBody>
          </p:sp>
          <p:sp>
            <p:nvSpPr>
              <p:cNvPr id="135" name="Rectangle 45"/>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31" name="Group 46"/>
            <p:cNvGrpSpPr>
              <a:grpSpLocks/>
            </p:cNvGrpSpPr>
            <p:nvPr/>
          </p:nvGrpSpPr>
          <p:grpSpPr bwMode="auto">
            <a:xfrm>
              <a:off x="1887538" y="1676400"/>
              <a:ext cx="1143000" cy="304800"/>
              <a:chOff x="4381" y="2880"/>
              <a:chExt cx="382" cy="480"/>
            </a:xfrm>
          </p:grpSpPr>
          <p:sp>
            <p:nvSpPr>
              <p:cNvPr id="132" name="Rectangle 47"/>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PubPhone</a:t>
                </a:r>
              </a:p>
              <a:p>
                <a:pPr eaLnBrk="0" hangingPunct="0">
                  <a:spcBef>
                    <a:spcPct val="0"/>
                  </a:spcBef>
                </a:pPr>
                <a:endParaRPr lang="en-US" altLang="ru-RU" sz="1400">
                  <a:solidFill>
                    <a:schemeClr val="tx1"/>
                  </a:solidFill>
                  <a:latin typeface="Times New Roman" pitchFamily="18" charset="0"/>
                </a:endParaRPr>
              </a:p>
            </p:txBody>
          </p:sp>
          <p:sp>
            <p:nvSpPr>
              <p:cNvPr id="133" name="Rectangle 48"/>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
        <p:nvSpPr>
          <p:cNvPr id="156" name="Rectangle 49"/>
          <p:cNvSpPr>
            <a:spLocks noChangeArrowheads="1"/>
          </p:cNvSpPr>
          <p:nvPr/>
        </p:nvSpPr>
        <p:spPr bwMode="auto">
          <a:xfrm>
            <a:off x="3389312" y="836712"/>
            <a:ext cx="5791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lgn="just">
              <a:spcBef>
                <a:spcPct val="20000"/>
              </a:spcBef>
            </a:pPr>
            <a:r>
              <a:rPr lang="en-US" altLang="ru-RU" sz="2000" dirty="0">
                <a:latin typeface="Arial Unicode MS" pitchFamily="34" charset="-128"/>
                <a:cs typeface="Times New Roman" pitchFamily="18" charset="0"/>
              </a:rPr>
              <a:t>Table Scheme: {</a:t>
            </a:r>
            <a:r>
              <a:rPr lang="en-US" altLang="ru-RU" sz="2000" dirty="0" err="1">
                <a:latin typeface="Arial Unicode MS" pitchFamily="34" charset="-128"/>
                <a:cs typeface="Times New Roman" pitchFamily="18" charset="0"/>
              </a:rPr>
              <a:t>PubID</a:t>
            </a:r>
            <a:r>
              <a:rPr lang="en-US" altLang="ru-RU" sz="2000" dirty="0">
                <a:latin typeface="Arial Unicode MS" pitchFamily="34" charset="-128"/>
                <a:cs typeface="Times New Roman" pitchFamily="18" charset="0"/>
              </a:rPr>
              <a:t>, </a:t>
            </a:r>
            <a:r>
              <a:rPr lang="en-US" altLang="ru-RU" sz="2000" dirty="0" err="1">
                <a:latin typeface="Arial Unicode MS" pitchFamily="34" charset="-128"/>
                <a:cs typeface="Times New Roman" pitchFamily="18" charset="0"/>
              </a:rPr>
              <a:t>PubName</a:t>
            </a:r>
            <a:r>
              <a:rPr lang="en-US" altLang="ru-RU" sz="2000" dirty="0">
                <a:latin typeface="Arial Unicode MS" pitchFamily="34" charset="-128"/>
                <a:cs typeface="Times New Roman" pitchFamily="18" charset="0"/>
              </a:rPr>
              <a:t>, </a:t>
            </a:r>
            <a:r>
              <a:rPr lang="en-US" altLang="ru-RU" sz="2000" dirty="0" err="1">
                <a:latin typeface="Arial Unicode MS" pitchFamily="34" charset="-128"/>
                <a:cs typeface="Times New Roman" pitchFamily="18" charset="0"/>
              </a:rPr>
              <a:t>PubPhone</a:t>
            </a:r>
            <a:r>
              <a:rPr lang="en-US" altLang="ru-RU" sz="2000" dirty="0">
                <a:latin typeface="Arial Unicode MS" pitchFamily="34" charset="-128"/>
                <a:cs typeface="Times New Roman" pitchFamily="18" charset="0"/>
              </a:rPr>
              <a:t>}</a:t>
            </a:r>
          </a:p>
          <a:p>
            <a:pPr algn="just">
              <a:spcBef>
                <a:spcPct val="20000"/>
              </a:spcBef>
            </a:pPr>
            <a:r>
              <a:rPr lang="en-US" altLang="ru-RU" sz="2000" dirty="0">
                <a:latin typeface="Arial Unicode MS" pitchFamily="34" charset="-128"/>
                <a:cs typeface="Times New Roman" pitchFamily="18" charset="0"/>
              </a:rPr>
              <a:t>Functional Dependencies: {</a:t>
            </a:r>
            <a:r>
              <a:rPr lang="en-US" altLang="ru-RU" sz="2000" dirty="0" err="1">
                <a:latin typeface="Arial Unicode MS" pitchFamily="34" charset="-128"/>
                <a:cs typeface="Times New Roman" pitchFamily="18" charset="0"/>
              </a:rPr>
              <a:t>PubId</a:t>
            </a:r>
            <a:r>
              <a:rPr lang="en-US" altLang="ru-RU" sz="2000" dirty="0">
                <a:latin typeface="Arial Unicode MS" pitchFamily="34" charset="-128"/>
                <a:cs typeface="Times New Roman" pitchFamily="18" charset="0"/>
              </a:rPr>
              <a:t>} </a:t>
            </a: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PubPhone</a:t>
            </a:r>
            <a:r>
              <a:rPr lang="en-US" altLang="ru-RU" sz="2000" dirty="0">
                <a:latin typeface="Arial Unicode MS" pitchFamily="34" charset="-128"/>
                <a:cs typeface="Times New Roman" pitchFamily="18" charset="0"/>
                <a:sym typeface="Wingdings" pitchFamily="2" charset="2"/>
              </a:rPr>
              <a:t>}</a:t>
            </a:r>
          </a:p>
          <a:p>
            <a:pPr algn="just">
              <a:spcBef>
                <a:spcPct val="20000"/>
              </a:spcBef>
            </a:pP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PubId</a:t>
            </a:r>
            <a:r>
              <a:rPr lang="en-US" altLang="ru-RU" sz="2000" dirty="0">
                <a:latin typeface="Arial Unicode MS" pitchFamily="34" charset="-128"/>
                <a:cs typeface="Times New Roman" pitchFamily="18" charset="0"/>
                <a:sym typeface="Wingdings" pitchFamily="2" charset="2"/>
              </a:rPr>
              <a:t>}  {</a:t>
            </a:r>
            <a:r>
              <a:rPr lang="en-US" altLang="ru-RU" sz="2000" dirty="0" err="1">
                <a:latin typeface="Arial Unicode MS" pitchFamily="34" charset="-128"/>
                <a:cs typeface="Times New Roman" pitchFamily="18" charset="0"/>
                <a:sym typeface="Wingdings" pitchFamily="2" charset="2"/>
              </a:rPr>
              <a:t>PubName</a:t>
            </a:r>
            <a:r>
              <a:rPr lang="en-US" altLang="ru-RU" sz="2000" dirty="0">
                <a:latin typeface="Arial Unicode MS" pitchFamily="34" charset="-128"/>
                <a:cs typeface="Times New Roman" pitchFamily="18" charset="0"/>
                <a:sym typeface="Wingdings" pitchFamily="2" charset="2"/>
              </a:rPr>
              <a:t>}</a:t>
            </a:r>
          </a:p>
          <a:p>
            <a:pPr algn="just">
              <a:spcBef>
                <a:spcPct val="20000"/>
              </a:spcBef>
            </a:pP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PubName</a:t>
            </a: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PubPhone</a:t>
            </a:r>
            <a:r>
              <a:rPr lang="en-US" altLang="ru-RU" sz="2000" dirty="0">
                <a:latin typeface="Arial Unicode MS" pitchFamily="34" charset="-128"/>
                <a:cs typeface="Times New Roman" pitchFamily="18" charset="0"/>
                <a:sym typeface="Wingdings" pitchFamily="2" charset="2"/>
              </a:rPr>
              <a:t>}  {</a:t>
            </a:r>
            <a:r>
              <a:rPr lang="en-US" altLang="ru-RU" sz="2000" dirty="0" err="1">
                <a:latin typeface="Arial Unicode MS" pitchFamily="34" charset="-128"/>
                <a:cs typeface="Times New Roman" pitchFamily="18" charset="0"/>
                <a:sym typeface="Wingdings" pitchFamily="2" charset="2"/>
              </a:rPr>
              <a:t>PubID</a:t>
            </a:r>
            <a:r>
              <a:rPr lang="en-US" altLang="ru-RU" sz="2000" dirty="0">
                <a:latin typeface="Arial Unicode MS" pitchFamily="34" charset="-128"/>
                <a:cs typeface="Times New Roman" pitchFamily="18" charset="0"/>
                <a:sym typeface="Wingdings" pitchFamily="2" charset="2"/>
              </a:rPr>
              <a:t>}</a:t>
            </a:r>
            <a:endParaRPr lang="en-US" altLang="ru-RU" sz="2000" dirty="0">
              <a:latin typeface="Arial Unicode MS" pitchFamily="34" charset="-128"/>
              <a:cs typeface="Times New Roman" pitchFamily="18" charset="0"/>
            </a:endParaRPr>
          </a:p>
        </p:txBody>
      </p:sp>
      <p:grpSp>
        <p:nvGrpSpPr>
          <p:cNvPr id="157" name="Группа 156"/>
          <p:cNvGrpSpPr/>
          <p:nvPr/>
        </p:nvGrpSpPr>
        <p:grpSpPr>
          <a:xfrm>
            <a:off x="215901" y="2954288"/>
            <a:ext cx="3132874" cy="2438400"/>
            <a:chOff x="381000" y="3886200"/>
            <a:chExt cx="2668588" cy="2438400"/>
          </a:xfrm>
        </p:grpSpPr>
        <p:grpSp>
          <p:nvGrpSpPr>
            <p:cNvPr id="158" name="Group 50"/>
            <p:cNvGrpSpPr>
              <a:grpSpLocks/>
            </p:cNvGrpSpPr>
            <p:nvPr/>
          </p:nvGrpSpPr>
          <p:grpSpPr bwMode="auto">
            <a:xfrm>
              <a:off x="382588" y="3886200"/>
              <a:ext cx="663575" cy="304800"/>
              <a:chOff x="0" y="2880"/>
              <a:chExt cx="627" cy="480"/>
            </a:xfrm>
          </p:grpSpPr>
          <p:sp>
            <p:nvSpPr>
              <p:cNvPr id="228" name="Rectangle 5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AuID</a:t>
                </a:r>
              </a:p>
              <a:p>
                <a:pPr eaLnBrk="0" hangingPunct="0">
                  <a:spcBef>
                    <a:spcPct val="0"/>
                  </a:spcBef>
                </a:pPr>
                <a:endParaRPr lang="en-US" altLang="ru-RU" sz="1400">
                  <a:solidFill>
                    <a:schemeClr val="tx1"/>
                  </a:solidFill>
                  <a:latin typeface="Times New Roman" pitchFamily="18" charset="0"/>
                </a:endParaRPr>
              </a:p>
            </p:txBody>
          </p:sp>
          <p:sp>
            <p:nvSpPr>
              <p:cNvPr id="229" name="Rectangle 5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59" name="Group 53"/>
            <p:cNvGrpSpPr>
              <a:grpSpLocks/>
            </p:cNvGrpSpPr>
            <p:nvPr/>
          </p:nvGrpSpPr>
          <p:grpSpPr bwMode="auto">
            <a:xfrm>
              <a:off x="1047750" y="3886200"/>
              <a:ext cx="911225" cy="304800"/>
              <a:chOff x="1549" y="2880"/>
              <a:chExt cx="548" cy="480"/>
            </a:xfrm>
          </p:grpSpPr>
          <p:sp>
            <p:nvSpPr>
              <p:cNvPr id="226" name="Rectangle 5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AuName</a:t>
                </a:r>
              </a:p>
              <a:p>
                <a:pPr eaLnBrk="0" hangingPunct="0">
                  <a:spcBef>
                    <a:spcPct val="0"/>
                  </a:spcBef>
                </a:pPr>
                <a:endParaRPr lang="en-US" altLang="ru-RU" sz="1400">
                  <a:solidFill>
                    <a:schemeClr val="tx1"/>
                  </a:solidFill>
                  <a:latin typeface="Times New Roman" pitchFamily="18" charset="0"/>
                </a:endParaRPr>
              </a:p>
            </p:txBody>
          </p:sp>
          <p:sp>
            <p:nvSpPr>
              <p:cNvPr id="227" name="Rectangle 55"/>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0" name="Group 56"/>
            <p:cNvGrpSpPr>
              <a:grpSpLocks/>
            </p:cNvGrpSpPr>
            <p:nvPr/>
          </p:nvGrpSpPr>
          <p:grpSpPr bwMode="auto">
            <a:xfrm>
              <a:off x="1962150" y="3886200"/>
              <a:ext cx="1087438" cy="304800"/>
              <a:chOff x="2097" y="2880"/>
              <a:chExt cx="598" cy="480"/>
            </a:xfrm>
          </p:grpSpPr>
          <p:sp>
            <p:nvSpPr>
              <p:cNvPr id="224" name="Rectangle 57"/>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dirty="0" err="1">
                    <a:solidFill>
                      <a:schemeClr val="tx1"/>
                    </a:solidFill>
                    <a:latin typeface="Times New Roman" pitchFamily="18" charset="0"/>
                    <a:cs typeface="Times New Roman" pitchFamily="18" charset="0"/>
                  </a:rPr>
                  <a:t>AuPhone</a:t>
                </a:r>
                <a:endParaRPr lang="en-US" altLang="ru-RU" sz="1400" dirty="0">
                  <a:solidFill>
                    <a:schemeClr val="tx1"/>
                  </a:solidFill>
                  <a:latin typeface="Times New Roman" pitchFamily="18" charset="0"/>
                  <a:cs typeface="Times New Roman" pitchFamily="18" charset="0"/>
                </a:endParaRPr>
              </a:p>
              <a:p>
                <a:pPr eaLnBrk="0" hangingPunct="0">
                  <a:spcBef>
                    <a:spcPct val="0"/>
                  </a:spcBef>
                </a:pPr>
                <a:endParaRPr lang="en-US" altLang="ru-RU" sz="1400" dirty="0">
                  <a:solidFill>
                    <a:schemeClr val="tx1"/>
                  </a:solidFill>
                  <a:latin typeface="Times New Roman" pitchFamily="18" charset="0"/>
                </a:endParaRPr>
              </a:p>
            </p:txBody>
          </p:sp>
          <p:sp>
            <p:nvSpPr>
              <p:cNvPr id="225" name="Rectangle 58"/>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1" name="Group 59"/>
            <p:cNvGrpSpPr>
              <a:grpSpLocks/>
            </p:cNvGrpSpPr>
            <p:nvPr/>
          </p:nvGrpSpPr>
          <p:grpSpPr bwMode="auto">
            <a:xfrm>
              <a:off x="382588" y="5715000"/>
              <a:ext cx="663575" cy="304800"/>
              <a:chOff x="0" y="2400"/>
              <a:chExt cx="627" cy="480"/>
            </a:xfrm>
          </p:grpSpPr>
          <p:sp>
            <p:nvSpPr>
              <p:cNvPr id="222" name="Rectangle 60"/>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6</a:t>
                </a:r>
                <a:endParaRPr lang="en-US" altLang="ru-RU" sz="2000" b="0">
                  <a:solidFill>
                    <a:schemeClr val="tx1"/>
                  </a:solidFill>
                  <a:latin typeface="Times New Roman" pitchFamily="18" charset="0"/>
                </a:endParaRPr>
              </a:p>
            </p:txBody>
          </p:sp>
          <p:sp>
            <p:nvSpPr>
              <p:cNvPr id="223" name="Rectangle 61"/>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2" name="Group 62"/>
            <p:cNvGrpSpPr>
              <a:grpSpLocks/>
            </p:cNvGrpSpPr>
            <p:nvPr/>
          </p:nvGrpSpPr>
          <p:grpSpPr bwMode="auto">
            <a:xfrm>
              <a:off x="1049338" y="5715000"/>
              <a:ext cx="911225" cy="304800"/>
              <a:chOff x="1549" y="2400"/>
              <a:chExt cx="548" cy="480"/>
            </a:xfrm>
          </p:grpSpPr>
          <p:sp>
            <p:nvSpPr>
              <p:cNvPr id="220" name="Rectangle 63"/>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Joyce</a:t>
                </a:r>
              </a:p>
              <a:p>
                <a:pPr eaLnBrk="0" hangingPunct="0">
                  <a:spcBef>
                    <a:spcPct val="0"/>
                  </a:spcBef>
                </a:pPr>
                <a:endParaRPr lang="en-US" altLang="ru-RU" sz="2000" b="0">
                  <a:solidFill>
                    <a:schemeClr val="tx1"/>
                  </a:solidFill>
                  <a:latin typeface="Times New Roman" pitchFamily="18" charset="0"/>
                </a:endParaRPr>
              </a:p>
            </p:txBody>
          </p:sp>
          <p:sp>
            <p:nvSpPr>
              <p:cNvPr id="221" name="Rectangle 64"/>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3" name="Group 65"/>
            <p:cNvGrpSpPr>
              <a:grpSpLocks/>
            </p:cNvGrpSpPr>
            <p:nvPr/>
          </p:nvGrpSpPr>
          <p:grpSpPr bwMode="auto">
            <a:xfrm>
              <a:off x="1960563" y="5715000"/>
              <a:ext cx="1087437" cy="304800"/>
              <a:chOff x="2097" y="2400"/>
              <a:chExt cx="598" cy="480"/>
            </a:xfrm>
          </p:grpSpPr>
          <p:sp>
            <p:nvSpPr>
              <p:cNvPr id="218" name="Rectangle 66"/>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666-666-6666</a:t>
                </a:r>
              </a:p>
              <a:p>
                <a:pPr eaLnBrk="0" hangingPunct="0">
                  <a:spcBef>
                    <a:spcPct val="0"/>
                  </a:spcBef>
                </a:pPr>
                <a:endParaRPr lang="en-US" altLang="ru-RU" sz="2000" b="0">
                  <a:solidFill>
                    <a:schemeClr val="tx1"/>
                  </a:solidFill>
                  <a:latin typeface="Times New Roman" pitchFamily="18" charset="0"/>
                </a:endParaRPr>
              </a:p>
            </p:txBody>
          </p:sp>
          <p:sp>
            <p:nvSpPr>
              <p:cNvPr id="219" name="Rectangle 67"/>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4" name="Group 68"/>
            <p:cNvGrpSpPr>
              <a:grpSpLocks/>
            </p:cNvGrpSpPr>
            <p:nvPr/>
          </p:nvGrpSpPr>
          <p:grpSpPr bwMode="auto">
            <a:xfrm>
              <a:off x="382588" y="6019800"/>
              <a:ext cx="663575" cy="304800"/>
              <a:chOff x="0" y="2880"/>
              <a:chExt cx="627" cy="480"/>
            </a:xfrm>
          </p:grpSpPr>
          <p:sp>
            <p:nvSpPr>
              <p:cNvPr id="216" name="Rectangle 69"/>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7</a:t>
                </a:r>
                <a:endParaRPr lang="en-US" altLang="ru-RU" sz="2000" b="0">
                  <a:solidFill>
                    <a:schemeClr val="tx1"/>
                  </a:solidFill>
                  <a:latin typeface="Times New Roman" pitchFamily="18" charset="0"/>
                </a:endParaRPr>
              </a:p>
            </p:txBody>
          </p:sp>
          <p:sp>
            <p:nvSpPr>
              <p:cNvPr id="217" name="Rectangle 70"/>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5" name="Group 71"/>
            <p:cNvGrpSpPr>
              <a:grpSpLocks/>
            </p:cNvGrpSpPr>
            <p:nvPr/>
          </p:nvGrpSpPr>
          <p:grpSpPr bwMode="auto">
            <a:xfrm>
              <a:off x="1049338" y="6019800"/>
              <a:ext cx="911225" cy="304800"/>
              <a:chOff x="1549" y="2880"/>
              <a:chExt cx="548" cy="480"/>
            </a:xfrm>
          </p:grpSpPr>
          <p:sp>
            <p:nvSpPr>
              <p:cNvPr id="214" name="Rectangle 72"/>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Roman</a:t>
                </a:r>
              </a:p>
              <a:p>
                <a:pPr eaLnBrk="0" hangingPunct="0">
                  <a:spcBef>
                    <a:spcPct val="0"/>
                  </a:spcBef>
                </a:pPr>
                <a:endParaRPr lang="en-US" altLang="ru-RU" sz="2000" b="0">
                  <a:solidFill>
                    <a:schemeClr val="tx1"/>
                  </a:solidFill>
                  <a:latin typeface="Times New Roman" pitchFamily="18" charset="0"/>
                </a:endParaRPr>
              </a:p>
            </p:txBody>
          </p:sp>
          <p:sp>
            <p:nvSpPr>
              <p:cNvPr id="215" name="Rectangle 73"/>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6" name="Group 74"/>
            <p:cNvGrpSpPr>
              <a:grpSpLocks/>
            </p:cNvGrpSpPr>
            <p:nvPr/>
          </p:nvGrpSpPr>
          <p:grpSpPr bwMode="auto">
            <a:xfrm>
              <a:off x="1960563" y="6019800"/>
              <a:ext cx="1087437" cy="304800"/>
              <a:chOff x="2097" y="2880"/>
              <a:chExt cx="598" cy="480"/>
            </a:xfrm>
          </p:grpSpPr>
          <p:sp>
            <p:nvSpPr>
              <p:cNvPr id="212" name="Rectangle 75"/>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dirty="0">
                    <a:solidFill>
                      <a:schemeClr val="tx1"/>
                    </a:solidFill>
                    <a:latin typeface="Times New Roman" pitchFamily="18" charset="0"/>
                    <a:cs typeface="Times New Roman" pitchFamily="18" charset="0"/>
                  </a:rPr>
                  <a:t>444-444-4444</a:t>
                </a:r>
              </a:p>
              <a:p>
                <a:pPr eaLnBrk="0" hangingPunct="0">
                  <a:spcBef>
                    <a:spcPct val="0"/>
                  </a:spcBef>
                </a:pPr>
                <a:endParaRPr lang="en-US" altLang="ru-RU" sz="2000" b="0" dirty="0">
                  <a:solidFill>
                    <a:schemeClr val="tx1"/>
                  </a:solidFill>
                  <a:latin typeface="Times New Roman" pitchFamily="18" charset="0"/>
                </a:endParaRPr>
              </a:p>
            </p:txBody>
          </p:sp>
          <p:sp>
            <p:nvSpPr>
              <p:cNvPr id="213" name="Rectangle 76"/>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7" name="Group 77"/>
            <p:cNvGrpSpPr>
              <a:grpSpLocks/>
            </p:cNvGrpSpPr>
            <p:nvPr/>
          </p:nvGrpSpPr>
          <p:grpSpPr bwMode="auto">
            <a:xfrm>
              <a:off x="382588" y="5410200"/>
              <a:ext cx="663575" cy="304800"/>
              <a:chOff x="0" y="1440"/>
              <a:chExt cx="627" cy="480"/>
            </a:xfrm>
          </p:grpSpPr>
          <p:sp>
            <p:nvSpPr>
              <p:cNvPr id="210" name="Rectangle 78"/>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5</a:t>
                </a:r>
                <a:endParaRPr lang="en-US" altLang="ru-RU" sz="2000" b="0">
                  <a:solidFill>
                    <a:schemeClr val="tx1"/>
                  </a:solidFill>
                  <a:latin typeface="Times New Roman" pitchFamily="18" charset="0"/>
                </a:endParaRPr>
              </a:p>
            </p:txBody>
          </p:sp>
          <p:sp>
            <p:nvSpPr>
              <p:cNvPr id="211" name="Rectangle 79"/>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8" name="Group 80"/>
            <p:cNvGrpSpPr>
              <a:grpSpLocks/>
            </p:cNvGrpSpPr>
            <p:nvPr/>
          </p:nvGrpSpPr>
          <p:grpSpPr bwMode="auto">
            <a:xfrm>
              <a:off x="1049338" y="5410200"/>
              <a:ext cx="911225" cy="304800"/>
              <a:chOff x="1549" y="1440"/>
              <a:chExt cx="548" cy="480"/>
            </a:xfrm>
          </p:grpSpPr>
          <p:sp>
            <p:nvSpPr>
              <p:cNvPr id="208" name="Rectangle 81"/>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Smith</a:t>
                </a:r>
              </a:p>
              <a:p>
                <a:pPr eaLnBrk="0" hangingPunct="0">
                  <a:spcBef>
                    <a:spcPct val="0"/>
                  </a:spcBef>
                </a:pPr>
                <a:endParaRPr lang="en-US" altLang="ru-RU" sz="2000" b="0">
                  <a:solidFill>
                    <a:schemeClr val="tx1"/>
                  </a:solidFill>
                  <a:latin typeface="Times New Roman" pitchFamily="18" charset="0"/>
                </a:endParaRPr>
              </a:p>
            </p:txBody>
          </p:sp>
          <p:sp>
            <p:nvSpPr>
              <p:cNvPr id="209" name="Rectangle 82"/>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9" name="Group 83"/>
            <p:cNvGrpSpPr>
              <a:grpSpLocks/>
            </p:cNvGrpSpPr>
            <p:nvPr/>
          </p:nvGrpSpPr>
          <p:grpSpPr bwMode="auto">
            <a:xfrm>
              <a:off x="1960563" y="5410200"/>
              <a:ext cx="1087437" cy="304800"/>
              <a:chOff x="2097" y="1440"/>
              <a:chExt cx="598" cy="480"/>
            </a:xfrm>
          </p:grpSpPr>
          <p:sp>
            <p:nvSpPr>
              <p:cNvPr id="206" name="Rectangle 84"/>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654-223-3455</a:t>
                </a:r>
              </a:p>
              <a:p>
                <a:pPr eaLnBrk="0" hangingPunct="0">
                  <a:spcBef>
                    <a:spcPct val="0"/>
                  </a:spcBef>
                </a:pPr>
                <a:endParaRPr lang="en-US" altLang="ru-RU" sz="2000" b="0">
                  <a:solidFill>
                    <a:schemeClr val="tx1"/>
                  </a:solidFill>
                  <a:latin typeface="Times New Roman" pitchFamily="18" charset="0"/>
                </a:endParaRPr>
              </a:p>
            </p:txBody>
          </p:sp>
          <p:sp>
            <p:nvSpPr>
              <p:cNvPr id="207" name="Rectangle 85"/>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0" name="Group 86"/>
            <p:cNvGrpSpPr>
              <a:grpSpLocks/>
            </p:cNvGrpSpPr>
            <p:nvPr/>
          </p:nvGrpSpPr>
          <p:grpSpPr bwMode="auto">
            <a:xfrm>
              <a:off x="381000" y="5105400"/>
              <a:ext cx="663575" cy="304800"/>
              <a:chOff x="0" y="1440"/>
              <a:chExt cx="627" cy="480"/>
            </a:xfrm>
          </p:grpSpPr>
          <p:sp>
            <p:nvSpPr>
              <p:cNvPr id="204" name="Rectangle 87"/>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4</a:t>
                </a:r>
                <a:endParaRPr lang="en-US" altLang="ru-RU" sz="2000" b="0">
                  <a:solidFill>
                    <a:schemeClr val="tx1"/>
                  </a:solidFill>
                  <a:latin typeface="Times New Roman" pitchFamily="18" charset="0"/>
                </a:endParaRPr>
              </a:p>
            </p:txBody>
          </p:sp>
          <p:sp>
            <p:nvSpPr>
              <p:cNvPr id="205" name="Rectangle 88"/>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1" name="Group 89"/>
            <p:cNvGrpSpPr>
              <a:grpSpLocks/>
            </p:cNvGrpSpPr>
            <p:nvPr/>
          </p:nvGrpSpPr>
          <p:grpSpPr bwMode="auto">
            <a:xfrm>
              <a:off x="1047750" y="5105400"/>
              <a:ext cx="911225" cy="304800"/>
              <a:chOff x="1549" y="1440"/>
              <a:chExt cx="548" cy="480"/>
            </a:xfrm>
          </p:grpSpPr>
          <p:sp>
            <p:nvSpPr>
              <p:cNvPr id="202" name="Rectangle 90"/>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Jones</a:t>
                </a:r>
              </a:p>
              <a:p>
                <a:pPr eaLnBrk="0" hangingPunct="0">
                  <a:spcBef>
                    <a:spcPct val="0"/>
                  </a:spcBef>
                </a:pPr>
                <a:endParaRPr lang="en-US" altLang="ru-RU" sz="2000" b="0">
                  <a:solidFill>
                    <a:schemeClr val="tx1"/>
                  </a:solidFill>
                  <a:latin typeface="Times New Roman" pitchFamily="18" charset="0"/>
                </a:endParaRPr>
              </a:p>
            </p:txBody>
          </p:sp>
          <p:sp>
            <p:nvSpPr>
              <p:cNvPr id="203" name="Rectangle 91"/>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2" name="Group 92"/>
            <p:cNvGrpSpPr>
              <a:grpSpLocks/>
            </p:cNvGrpSpPr>
            <p:nvPr/>
          </p:nvGrpSpPr>
          <p:grpSpPr bwMode="auto">
            <a:xfrm>
              <a:off x="1958975" y="5105400"/>
              <a:ext cx="1087438" cy="304800"/>
              <a:chOff x="2097" y="1440"/>
              <a:chExt cx="598" cy="480"/>
            </a:xfrm>
          </p:grpSpPr>
          <p:sp>
            <p:nvSpPr>
              <p:cNvPr id="200" name="Rectangle 93"/>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123-333-3333</a:t>
                </a:r>
                <a:endParaRPr lang="en-US" altLang="ru-RU" sz="2000" b="0">
                  <a:solidFill>
                    <a:schemeClr val="tx1"/>
                  </a:solidFill>
                  <a:latin typeface="Times New Roman" pitchFamily="18" charset="0"/>
                </a:endParaRPr>
              </a:p>
            </p:txBody>
          </p:sp>
          <p:sp>
            <p:nvSpPr>
              <p:cNvPr id="201" name="Rectangle 94"/>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3" name="Group 95"/>
            <p:cNvGrpSpPr>
              <a:grpSpLocks/>
            </p:cNvGrpSpPr>
            <p:nvPr/>
          </p:nvGrpSpPr>
          <p:grpSpPr bwMode="auto">
            <a:xfrm>
              <a:off x="382588" y="4800600"/>
              <a:ext cx="663575" cy="304800"/>
              <a:chOff x="0" y="0"/>
              <a:chExt cx="627" cy="480"/>
            </a:xfrm>
          </p:grpSpPr>
          <p:sp>
            <p:nvSpPr>
              <p:cNvPr id="198" name="Rectangle 96"/>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a:t>
                </a:r>
                <a:endParaRPr lang="en-US" altLang="ru-RU" sz="2000" b="0">
                  <a:solidFill>
                    <a:schemeClr val="tx1"/>
                  </a:solidFill>
                  <a:latin typeface="Times New Roman" pitchFamily="18" charset="0"/>
                </a:endParaRPr>
              </a:p>
            </p:txBody>
          </p:sp>
          <p:sp>
            <p:nvSpPr>
              <p:cNvPr id="199" name="Rectangle 97"/>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4" name="Group 98"/>
            <p:cNvGrpSpPr>
              <a:grpSpLocks/>
            </p:cNvGrpSpPr>
            <p:nvPr/>
          </p:nvGrpSpPr>
          <p:grpSpPr bwMode="auto">
            <a:xfrm>
              <a:off x="1049338" y="4800600"/>
              <a:ext cx="911225" cy="304800"/>
              <a:chOff x="1549" y="0"/>
              <a:chExt cx="548" cy="480"/>
            </a:xfrm>
          </p:grpSpPr>
          <p:sp>
            <p:nvSpPr>
              <p:cNvPr id="196" name="Rectangle 99"/>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dirty="0">
                    <a:solidFill>
                      <a:schemeClr val="tx1"/>
                    </a:solidFill>
                    <a:latin typeface="Times New Roman" pitchFamily="18" charset="0"/>
                    <a:cs typeface="Times New Roman" pitchFamily="18" charset="0"/>
                  </a:rPr>
                  <a:t>Grumpy</a:t>
                </a:r>
                <a:endParaRPr lang="en-US" altLang="ru-RU" sz="2000" b="0" dirty="0">
                  <a:solidFill>
                    <a:schemeClr val="tx1"/>
                  </a:solidFill>
                  <a:latin typeface="Times New Roman" pitchFamily="18" charset="0"/>
                </a:endParaRPr>
              </a:p>
            </p:txBody>
          </p:sp>
          <p:sp>
            <p:nvSpPr>
              <p:cNvPr id="197" name="Rectangle 100"/>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5" name="Group 101"/>
            <p:cNvGrpSpPr>
              <a:grpSpLocks/>
            </p:cNvGrpSpPr>
            <p:nvPr/>
          </p:nvGrpSpPr>
          <p:grpSpPr bwMode="auto">
            <a:xfrm>
              <a:off x="1960563" y="4800600"/>
              <a:ext cx="1087437" cy="304800"/>
              <a:chOff x="2097" y="0"/>
              <a:chExt cx="598" cy="480"/>
            </a:xfrm>
          </p:grpSpPr>
          <p:sp>
            <p:nvSpPr>
              <p:cNvPr id="194" name="Rectangle 102"/>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665-235-6532</a:t>
                </a:r>
              </a:p>
              <a:p>
                <a:pPr eaLnBrk="0" hangingPunct="0">
                  <a:spcBef>
                    <a:spcPct val="0"/>
                  </a:spcBef>
                </a:pPr>
                <a:endParaRPr lang="en-US" altLang="ru-RU" sz="2000" b="0">
                  <a:solidFill>
                    <a:schemeClr val="tx1"/>
                  </a:solidFill>
                  <a:latin typeface="Times New Roman" pitchFamily="18" charset="0"/>
                </a:endParaRPr>
              </a:p>
            </p:txBody>
          </p:sp>
          <p:sp>
            <p:nvSpPr>
              <p:cNvPr id="195" name="Rectangle 103"/>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6" name="Group 104"/>
            <p:cNvGrpSpPr>
              <a:grpSpLocks/>
            </p:cNvGrpSpPr>
            <p:nvPr/>
          </p:nvGrpSpPr>
          <p:grpSpPr bwMode="auto">
            <a:xfrm>
              <a:off x="382588" y="4495800"/>
              <a:ext cx="663575" cy="304800"/>
              <a:chOff x="0" y="0"/>
              <a:chExt cx="627" cy="480"/>
            </a:xfrm>
          </p:grpSpPr>
          <p:sp>
            <p:nvSpPr>
              <p:cNvPr id="192" name="Rectangle 10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a:t>
                </a:r>
                <a:endParaRPr lang="en-US" altLang="ru-RU" sz="2000" b="0">
                  <a:solidFill>
                    <a:schemeClr val="tx1"/>
                  </a:solidFill>
                  <a:latin typeface="Times New Roman" pitchFamily="18" charset="0"/>
                </a:endParaRPr>
              </a:p>
            </p:txBody>
          </p:sp>
          <p:sp>
            <p:nvSpPr>
              <p:cNvPr id="193" name="Rectangle 10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7" name="Group 107"/>
            <p:cNvGrpSpPr>
              <a:grpSpLocks/>
            </p:cNvGrpSpPr>
            <p:nvPr/>
          </p:nvGrpSpPr>
          <p:grpSpPr bwMode="auto">
            <a:xfrm>
              <a:off x="1049338" y="4495800"/>
              <a:ext cx="911225" cy="304800"/>
              <a:chOff x="1549" y="0"/>
              <a:chExt cx="548" cy="480"/>
            </a:xfrm>
          </p:grpSpPr>
          <p:sp>
            <p:nvSpPr>
              <p:cNvPr id="190" name="Rectangle 108"/>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Snoopy</a:t>
                </a:r>
                <a:endParaRPr lang="en-US" altLang="ru-RU" sz="2000" b="0">
                  <a:solidFill>
                    <a:schemeClr val="tx1"/>
                  </a:solidFill>
                  <a:latin typeface="Times New Roman" pitchFamily="18" charset="0"/>
                </a:endParaRPr>
              </a:p>
            </p:txBody>
          </p:sp>
          <p:sp>
            <p:nvSpPr>
              <p:cNvPr id="191" name="Rectangle 109"/>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8" name="Group 110"/>
            <p:cNvGrpSpPr>
              <a:grpSpLocks/>
            </p:cNvGrpSpPr>
            <p:nvPr/>
          </p:nvGrpSpPr>
          <p:grpSpPr bwMode="auto">
            <a:xfrm>
              <a:off x="1960563" y="4495800"/>
              <a:ext cx="1087437" cy="304800"/>
              <a:chOff x="2097" y="0"/>
              <a:chExt cx="598" cy="480"/>
            </a:xfrm>
          </p:grpSpPr>
          <p:sp>
            <p:nvSpPr>
              <p:cNvPr id="188" name="Rectangle 11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232-234-1234</a:t>
                </a:r>
                <a:endParaRPr lang="en-US" altLang="ru-RU" sz="2000" b="0">
                  <a:solidFill>
                    <a:schemeClr val="tx1"/>
                  </a:solidFill>
                  <a:latin typeface="Times New Roman" pitchFamily="18" charset="0"/>
                </a:endParaRPr>
              </a:p>
            </p:txBody>
          </p:sp>
          <p:sp>
            <p:nvSpPr>
              <p:cNvPr id="189" name="Rectangle 112"/>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9" name="Group 113"/>
            <p:cNvGrpSpPr>
              <a:grpSpLocks/>
            </p:cNvGrpSpPr>
            <p:nvPr/>
          </p:nvGrpSpPr>
          <p:grpSpPr bwMode="auto">
            <a:xfrm>
              <a:off x="381000" y="4191000"/>
              <a:ext cx="663575" cy="304800"/>
              <a:chOff x="0" y="0"/>
              <a:chExt cx="627" cy="480"/>
            </a:xfrm>
          </p:grpSpPr>
          <p:sp>
            <p:nvSpPr>
              <p:cNvPr id="186" name="Rectangle 114"/>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a:t>
                </a:r>
              </a:p>
              <a:p>
                <a:pPr eaLnBrk="0" hangingPunct="0">
                  <a:spcBef>
                    <a:spcPct val="0"/>
                  </a:spcBef>
                </a:pPr>
                <a:endParaRPr lang="en-US" altLang="ru-RU" sz="2000" b="0">
                  <a:solidFill>
                    <a:schemeClr val="tx1"/>
                  </a:solidFill>
                  <a:latin typeface="Times New Roman" pitchFamily="18" charset="0"/>
                </a:endParaRPr>
              </a:p>
            </p:txBody>
          </p:sp>
          <p:sp>
            <p:nvSpPr>
              <p:cNvPr id="187" name="Rectangle 115"/>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80" name="Group 116"/>
            <p:cNvGrpSpPr>
              <a:grpSpLocks/>
            </p:cNvGrpSpPr>
            <p:nvPr/>
          </p:nvGrpSpPr>
          <p:grpSpPr bwMode="auto">
            <a:xfrm>
              <a:off x="1047750" y="4191000"/>
              <a:ext cx="911225" cy="304800"/>
              <a:chOff x="1549" y="0"/>
              <a:chExt cx="548" cy="480"/>
            </a:xfrm>
          </p:grpSpPr>
          <p:sp>
            <p:nvSpPr>
              <p:cNvPr id="184" name="Rectangle 117"/>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Sleepy</a:t>
                </a:r>
                <a:endParaRPr lang="en-US" altLang="ru-RU" sz="2000" b="0">
                  <a:solidFill>
                    <a:schemeClr val="tx1"/>
                  </a:solidFill>
                  <a:latin typeface="Times New Roman" pitchFamily="18" charset="0"/>
                </a:endParaRPr>
              </a:p>
            </p:txBody>
          </p:sp>
          <p:sp>
            <p:nvSpPr>
              <p:cNvPr id="185" name="Rectangle 118"/>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81" name="Group 119"/>
            <p:cNvGrpSpPr>
              <a:grpSpLocks/>
            </p:cNvGrpSpPr>
            <p:nvPr/>
          </p:nvGrpSpPr>
          <p:grpSpPr bwMode="auto">
            <a:xfrm>
              <a:off x="1958975" y="4191000"/>
              <a:ext cx="1087438" cy="304800"/>
              <a:chOff x="2097" y="0"/>
              <a:chExt cx="598" cy="480"/>
            </a:xfrm>
          </p:grpSpPr>
          <p:sp>
            <p:nvSpPr>
              <p:cNvPr id="182" name="Rectangle 120"/>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321-321-1111</a:t>
                </a:r>
                <a:endParaRPr lang="en-US" altLang="ru-RU" sz="2000" b="0">
                  <a:solidFill>
                    <a:schemeClr val="tx1"/>
                  </a:solidFill>
                  <a:latin typeface="Times New Roman" pitchFamily="18" charset="0"/>
                </a:endParaRPr>
              </a:p>
            </p:txBody>
          </p:sp>
          <p:sp>
            <p:nvSpPr>
              <p:cNvPr id="183" name="Rectangle 121"/>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
        <p:nvSpPr>
          <p:cNvPr id="230" name="Rectangle 122"/>
          <p:cNvSpPr>
            <a:spLocks noChangeArrowheads="1"/>
          </p:cNvSpPr>
          <p:nvPr/>
        </p:nvSpPr>
        <p:spPr bwMode="auto">
          <a:xfrm>
            <a:off x="304800" y="2420888"/>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lgn="just">
              <a:spcBef>
                <a:spcPct val="20000"/>
              </a:spcBef>
            </a:pPr>
            <a:r>
              <a:rPr lang="en-US" altLang="ru-RU" b="1" dirty="0">
                <a:solidFill>
                  <a:srgbClr val="CC0000"/>
                </a:solidFill>
                <a:latin typeface="Arial Unicode MS" pitchFamily="34" charset="-128"/>
                <a:cs typeface="Times New Roman" pitchFamily="18" charset="0"/>
              </a:rPr>
              <a:t>Example 3</a:t>
            </a:r>
          </a:p>
        </p:txBody>
      </p:sp>
      <p:sp>
        <p:nvSpPr>
          <p:cNvPr id="231" name="Rectangle 123"/>
          <p:cNvSpPr>
            <a:spLocks noChangeArrowheads="1"/>
          </p:cNvSpPr>
          <p:nvPr/>
        </p:nvSpPr>
        <p:spPr bwMode="auto">
          <a:xfrm>
            <a:off x="3389312" y="2947392"/>
            <a:ext cx="579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lgn="just">
              <a:spcBef>
                <a:spcPct val="20000"/>
              </a:spcBef>
            </a:pPr>
            <a:r>
              <a:rPr lang="en-US" altLang="ru-RU" sz="2000" dirty="0">
                <a:latin typeface="Arial Unicode MS" pitchFamily="34" charset="-128"/>
                <a:cs typeface="Times New Roman" pitchFamily="18" charset="0"/>
              </a:rPr>
              <a:t>Table Scheme: {</a:t>
            </a:r>
            <a:r>
              <a:rPr lang="en-US" altLang="ru-RU" sz="2000" dirty="0" err="1">
                <a:latin typeface="Arial Unicode MS" pitchFamily="34" charset="-128"/>
                <a:cs typeface="Times New Roman" pitchFamily="18" charset="0"/>
              </a:rPr>
              <a:t>AuID</a:t>
            </a:r>
            <a:r>
              <a:rPr lang="en-US" altLang="ru-RU" sz="2000" dirty="0">
                <a:latin typeface="Arial Unicode MS" pitchFamily="34" charset="-128"/>
                <a:cs typeface="Times New Roman" pitchFamily="18" charset="0"/>
              </a:rPr>
              <a:t>, </a:t>
            </a:r>
            <a:r>
              <a:rPr lang="en-US" altLang="ru-RU" sz="2000" dirty="0" err="1">
                <a:latin typeface="Arial Unicode MS" pitchFamily="34" charset="-128"/>
                <a:cs typeface="Times New Roman" pitchFamily="18" charset="0"/>
              </a:rPr>
              <a:t>AuName</a:t>
            </a:r>
            <a:r>
              <a:rPr lang="en-US" altLang="ru-RU" sz="2000" dirty="0">
                <a:latin typeface="Arial Unicode MS" pitchFamily="34" charset="-128"/>
                <a:cs typeface="Times New Roman" pitchFamily="18" charset="0"/>
              </a:rPr>
              <a:t>, </a:t>
            </a:r>
            <a:r>
              <a:rPr lang="en-US" altLang="ru-RU" sz="2000" dirty="0" err="1">
                <a:latin typeface="Arial Unicode MS" pitchFamily="34" charset="-128"/>
                <a:cs typeface="Times New Roman" pitchFamily="18" charset="0"/>
              </a:rPr>
              <a:t>AuPhone</a:t>
            </a:r>
            <a:r>
              <a:rPr lang="en-US" altLang="ru-RU" sz="2000" dirty="0">
                <a:latin typeface="Arial Unicode MS" pitchFamily="34" charset="-128"/>
                <a:cs typeface="Times New Roman" pitchFamily="18" charset="0"/>
              </a:rPr>
              <a:t>}</a:t>
            </a:r>
          </a:p>
          <a:p>
            <a:pPr algn="just">
              <a:spcBef>
                <a:spcPct val="20000"/>
              </a:spcBef>
            </a:pPr>
            <a:r>
              <a:rPr lang="en-US" altLang="ru-RU" sz="2000" dirty="0">
                <a:latin typeface="Arial Unicode MS" pitchFamily="34" charset="-128"/>
                <a:cs typeface="Times New Roman" pitchFamily="18" charset="0"/>
              </a:rPr>
              <a:t>Functional Dependencies: {</a:t>
            </a:r>
            <a:r>
              <a:rPr lang="en-US" altLang="ru-RU" sz="2000" dirty="0" err="1">
                <a:latin typeface="Arial Unicode MS" pitchFamily="34" charset="-128"/>
                <a:cs typeface="Times New Roman" pitchFamily="18" charset="0"/>
              </a:rPr>
              <a:t>AuId</a:t>
            </a:r>
            <a:r>
              <a:rPr lang="en-US" altLang="ru-RU" sz="2000" dirty="0">
                <a:latin typeface="Arial Unicode MS" pitchFamily="34" charset="-128"/>
                <a:cs typeface="Times New Roman" pitchFamily="18" charset="0"/>
              </a:rPr>
              <a:t>} </a:t>
            </a: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AuPhone</a:t>
            </a:r>
            <a:r>
              <a:rPr lang="en-US" altLang="ru-RU" sz="2000" dirty="0">
                <a:latin typeface="Arial Unicode MS" pitchFamily="34" charset="-128"/>
                <a:cs typeface="Times New Roman" pitchFamily="18" charset="0"/>
                <a:sym typeface="Wingdings" pitchFamily="2" charset="2"/>
              </a:rPr>
              <a:t>}</a:t>
            </a:r>
          </a:p>
          <a:p>
            <a:pPr algn="just">
              <a:spcBef>
                <a:spcPct val="20000"/>
              </a:spcBef>
            </a:pP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AuId</a:t>
            </a:r>
            <a:r>
              <a:rPr lang="en-US" altLang="ru-RU" sz="2000" dirty="0">
                <a:latin typeface="Arial Unicode MS" pitchFamily="34" charset="-128"/>
                <a:cs typeface="Times New Roman" pitchFamily="18" charset="0"/>
                <a:sym typeface="Wingdings" pitchFamily="2" charset="2"/>
              </a:rPr>
              <a:t>}  {</a:t>
            </a:r>
            <a:r>
              <a:rPr lang="en-US" altLang="ru-RU" sz="2000" dirty="0" err="1">
                <a:latin typeface="Arial Unicode MS" pitchFamily="34" charset="-128"/>
                <a:cs typeface="Times New Roman" pitchFamily="18" charset="0"/>
                <a:sym typeface="Wingdings" pitchFamily="2" charset="2"/>
              </a:rPr>
              <a:t>AuName</a:t>
            </a:r>
            <a:r>
              <a:rPr lang="en-US" altLang="ru-RU" sz="2000" dirty="0">
                <a:latin typeface="Arial Unicode MS" pitchFamily="34" charset="-128"/>
                <a:cs typeface="Times New Roman" pitchFamily="18" charset="0"/>
                <a:sym typeface="Wingdings" pitchFamily="2" charset="2"/>
              </a:rPr>
              <a:t>}</a:t>
            </a:r>
          </a:p>
          <a:p>
            <a:pPr algn="just">
              <a:spcBef>
                <a:spcPct val="20000"/>
              </a:spcBef>
            </a:pP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AuName</a:t>
            </a:r>
            <a:r>
              <a:rPr lang="en-US" altLang="ru-RU" sz="2000" dirty="0">
                <a:latin typeface="Arial Unicode MS" pitchFamily="34" charset="-128"/>
                <a:cs typeface="Times New Roman" pitchFamily="18" charset="0"/>
                <a:sym typeface="Wingdings" pitchFamily="2" charset="2"/>
              </a:rPr>
              <a:t>, </a:t>
            </a:r>
            <a:r>
              <a:rPr lang="en-US" altLang="ru-RU" sz="2000" dirty="0" err="1">
                <a:latin typeface="Arial Unicode MS" pitchFamily="34" charset="-128"/>
                <a:cs typeface="Times New Roman" pitchFamily="18" charset="0"/>
                <a:sym typeface="Wingdings" pitchFamily="2" charset="2"/>
              </a:rPr>
              <a:t>AuPhone</a:t>
            </a:r>
            <a:r>
              <a:rPr lang="en-US" altLang="ru-RU" sz="2000" dirty="0">
                <a:latin typeface="Arial Unicode MS" pitchFamily="34" charset="-128"/>
                <a:cs typeface="Times New Roman" pitchFamily="18" charset="0"/>
                <a:sym typeface="Wingdings" pitchFamily="2" charset="2"/>
              </a:rPr>
              <a:t>}  {</a:t>
            </a:r>
            <a:r>
              <a:rPr lang="en-US" altLang="ru-RU" sz="2000" dirty="0" err="1">
                <a:latin typeface="Arial Unicode MS" pitchFamily="34" charset="-128"/>
                <a:cs typeface="Times New Roman" pitchFamily="18" charset="0"/>
                <a:sym typeface="Wingdings" pitchFamily="2" charset="2"/>
              </a:rPr>
              <a:t>AuID</a:t>
            </a:r>
            <a:r>
              <a:rPr lang="en-US" altLang="ru-RU" sz="2000" dirty="0">
                <a:latin typeface="Arial Unicode MS" pitchFamily="34" charset="-128"/>
                <a:cs typeface="Times New Roman" pitchFamily="18" charset="0"/>
                <a:sym typeface="Wingdings" pitchFamily="2" charset="2"/>
              </a:rPr>
              <a:t>}</a:t>
            </a:r>
            <a:endParaRPr lang="en-US" altLang="ru-RU" sz="2000" dirty="0">
              <a:latin typeface="Arial Unicode MS" pitchFamily="34" charset="-128"/>
              <a:cs typeface="Times New Roman" pitchFamily="18" charset="0"/>
            </a:endParaRPr>
          </a:p>
        </p:txBody>
      </p:sp>
    </p:spTree>
    <p:extLst>
      <p:ext uri="{BB962C8B-B14F-4D97-AF65-F5344CB8AC3E}">
        <p14:creationId xmlns:p14="http://schemas.microsoft.com/office/powerpoint/2010/main" val="245171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FD – </a:t>
            </a:r>
            <a:r>
              <a:rPr lang="en-US" sz="4900" dirty="0" smtClean="0"/>
              <a:t>Example</a:t>
            </a:r>
            <a:endParaRPr lang="ru-RU" sz="4900" dirty="0"/>
          </a:p>
        </p:txBody>
      </p:sp>
      <p:sp>
        <p:nvSpPr>
          <p:cNvPr id="3" name="Объект 2"/>
          <p:cNvSpPr>
            <a:spLocks noGrp="1"/>
          </p:cNvSpPr>
          <p:nvPr>
            <p:ph idx="1"/>
          </p:nvPr>
        </p:nvSpPr>
        <p:spPr/>
        <p:txBody>
          <a:bodyPr anchor="t">
            <a:noAutofit/>
          </a:bodyPr>
          <a:lstStyle/>
          <a:p>
            <a:pPr marL="609600" indent="-609600" algn="just">
              <a:buFontTx/>
              <a:buNone/>
            </a:pPr>
            <a:r>
              <a:rPr lang="en-US" altLang="ru-RU" sz="2000" dirty="0">
                <a:latin typeface="Arial Unicode MS" pitchFamily="34" charset="-128"/>
                <a:ea typeface="Arial Unicode MS" pitchFamily="34" charset="-128"/>
                <a:cs typeface="Arial Unicode MS" pitchFamily="34" charset="-128"/>
              </a:rPr>
              <a:t>Database to track reviews of papers submitted to an academic conference. Prospective authors submit papers for review and possible acceptance in the published conference proceedings. Details of the entities</a:t>
            </a:r>
          </a:p>
          <a:p>
            <a:pPr marL="1100138" lvl="1" indent="-533400" algn="just"/>
            <a:r>
              <a:rPr lang="en-US" altLang="ru-RU" sz="1800" dirty="0">
                <a:latin typeface="Arial Unicode MS" pitchFamily="34" charset="-128"/>
                <a:ea typeface="Arial Unicode MS" pitchFamily="34" charset="-128"/>
                <a:cs typeface="Arial Unicode MS" pitchFamily="34" charset="-128"/>
              </a:rPr>
              <a:t>Author information includes a unique author number, a name, a mailing address, and a unique (optional) email address.</a:t>
            </a:r>
          </a:p>
          <a:p>
            <a:pPr marL="1100138" lvl="1" indent="-533400" algn="just"/>
            <a:r>
              <a:rPr lang="en-US" altLang="ru-RU" sz="1800" dirty="0">
                <a:latin typeface="Arial Unicode MS" pitchFamily="34" charset="-128"/>
                <a:ea typeface="Arial Unicode MS" pitchFamily="34" charset="-128"/>
                <a:cs typeface="Arial Unicode MS" pitchFamily="34" charset="-128"/>
              </a:rPr>
              <a:t>Paper information includes the primary author, the paper number, the title, the abstract, and review status (pending, </a:t>
            </a:r>
            <a:r>
              <a:rPr lang="en-US" altLang="ru-RU" sz="1800" dirty="0" err="1">
                <a:latin typeface="Arial Unicode MS" pitchFamily="34" charset="-128"/>
                <a:ea typeface="Arial Unicode MS" pitchFamily="34" charset="-128"/>
                <a:cs typeface="Arial Unicode MS" pitchFamily="34" charset="-128"/>
              </a:rPr>
              <a:t>accepted,rejected</a:t>
            </a:r>
            <a:r>
              <a:rPr lang="en-US" altLang="ru-RU" sz="1800" dirty="0">
                <a:latin typeface="Arial Unicode MS" pitchFamily="34" charset="-128"/>
                <a:ea typeface="Arial Unicode MS" pitchFamily="34" charset="-128"/>
                <a:cs typeface="Arial Unicode MS" pitchFamily="34" charset="-128"/>
              </a:rPr>
              <a:t>)</a:t>
            </a:r>
          </a:p>
          <a:p>
            <a:pPr marL="1100138" lvl="1" indent="-533400" algn="just"/>
            <a:r>
              <a:rPr lang="en-US" altLang="ru-RU" sz="1800" dirty="0">
                <a:latin typeface="Arial Unicode MS" pitchFamily="34" charset="-128"/>
                <a:ea typeface="Arial Unicode MS" pitchFamily="34" charset="-128"/>
                <a:cs typeface="Arial Unicode MS" pitchFamily="34" charset="-128"/>
              </a:rPr>
              <a:t>Reviewer information includes the reviewer number, the name, the mailing address, and a unique (optional) email address</a:t>
            </a:r>
          </a:p>
          <a:p>
            <a:pPr marL="1100138" lvl="1" indent="-533400" algn="just"/>
            <a:r>
              <a:rPr lang="en-US" altLang="ru-RU" sz="1800" dirty="0">
                <a:latin typeface="Arial Unicode MS" pitchFamily="34" charset="-128"/>
                <a:ea typeface="Arial Unicode MS" pitchFamily="34" charset="-128"/>
                <a:cs typeface="Arial Unicode MS" pitchFamily="34" charset="-128"/>
              </a:rPr>
              <a:t>A completed review includes the reviewer number, the date, the paper number, comments to the authors, comments to the program chairperson, and ratings (overall, originality, correctness, style, clarity</a:t>
            </a:r>
            <a:r>
              <a:rPr lang="en-US" altLang="ru-RU" sz="1800" dirty="0" smtClean="0">
                <a:latin typeface="Arial Unicode MS" pitchFamily="34" charset="-128"/>
                <a:ea typeface="Arial Unicode MS" pitchFamily="34" charset="-128"/>
                <a:cs typeface="Arial Unicode MS" pitchFamily="34" charset="-128"/>
              </a:rPr>
              <a:t>)</a:t>
            </a:r>
            <a:endParaRPr lang="en-US" altLang="ru-RU" sz="1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97240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FD – Example</a:t>
            </a:r>
            <a:endParaRPr lang="ru-RU" sz="4900" dirty="0"/>
          </a:p>
        </p:txBody>
      </p:sp>
      <p:sp>
        <p:nvSpPr>
          <p:cNvPr id="3" name="Объект 2"/>
          <p:cNvSpPr>
            <a:spLocks noGrp="1"/>
          </p:cNvSpPr>
          <p:nvPr>
            <p:ph idx="1"/>
          </p:nvPr>
        </p:nvSpPr>
        <p:spPr>
          <a:xfrm>
            <a:off x="762000" y="685800"/>
            <a:ext cx="7543800" cy="4615408"/>
          </a:xfrm>
        </p:spPr>
        <p:txBody>
          <a:bodyPr anchor="t">
            <a:noAutofit/>
          </a:bodyPr>
          <a:lstStyle/>
          <a:p>
            <a:pPr marL="609600" indent="-609600" algn="just">
              <a:buFontTx/>
              <a:buNone/>
            </a:pPr>
            <a:r>
              <a:rPr lang="en-US" altLang="ru-RU" sz="2800" dirty="0">
                <a:latin typeface="Arial Unicode MS" pitchFamily="34" charset="-128"/>
                <a:ea typeface="Arial Unicode MS" pitchFamily="34" charset="-128"/>
                <a:cs typeface="Arial Unicode MS" pitchFamily="34" charset="-128"/>
              </a:rPr>
              <a:t>Functional Dependencies</a:t>
            </a:r>
          </a:p>
          <a:p>
            <a:pPr marL="1100138" lvl="1" indent="-533400" algn="just"/>
            <a:r>
              <a:rPr lang="en-US" altLang="ru-RU" sz="2400" dirty="0" err="1">
                <a:latin typeface="Arial Unicode MS" pitchFamily="34" charset="-128"/>
                <a:ea typeface="Arial Unicode MS" pitchFamily="34" charset="-128"/>
                <a:cs typeface="Arial Unicode MS" pitchFamily="34" charset="-128"/>
              </a:rPr>
              <a:t>AuthNo</a:t>
            </a:r>
            <a:r>
              <a:rPr lang="en-US" altLang="ru-RU" sz="2400" dirty="0">
                <a:latin typeface="Arial Unicode MS" pitchFamily="34" charset="-128"/>
                <a:ea typeface="Arial Unicode MS" pitchFamily="34" charset="-128"/>
                <a:cs typeface="Arial Unicode MS" pitchFamily="34" charset="-128"/>
              </a:rPr>
              <a:t> </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AuthName</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AuthEmail</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AuthAddress</a:t>
            </a:r>
            <a:endParaRPr lang="en-US" altLang="ru-RU" sz="2400" dirty="0">
              <a:latin typeface="Arial Unicode MS" pitchFamily="34" charset="-128"/>
              <a:ea typeface="Arial Unicode MS" pitchFamily="34" charset="-128"/>
              <a:cs typeface="Arial Unicode MS" pitchFamily="34" charset="-128"/>
              <a:sym typeface="Wingdings" pitchFamily="2" charset="2"/>
            </a:endParaRPr>
          </a:p>
          <a:p>
            <a:pPr marL="1100138" lvl="1" indent="-533400" algn="just"/>
            <a:r>
              <a:rPr lang="en-US" altLang="ru-RU" sz="2400" dirty="0" err="1">
                <a:latin typeface="Arial Unicode MS" pitchFamily="34" charset="-128"/>
                <a:ea typeface="Arial Unicode MS" pitchFamily="34" charset="-128"/>
                <a:cs typeface="Arial Unicode MS" pitchFamily="34" charset="-128"/>
                <a:sym typeface="Wingdings" pitchFamily="2" charset="2"/>
              </a:rPr>
              <a:t>AuthEmail</a:t>
            </a:r>
            <a:r>
              <a:rPr lang="en-US" altLang="ru-RU" sz="2400" dirty="0">
                <a:latin typeface="Arial Unicode MS" pitchFamily="34" charset="-128"/>
                <a:ea typeface="Arial Unicode MS" pitchFamily="34" charset="-128"/>
                <a:cs typeface="Arial Unicode MS" pitchFamily="34" charset="-128"/>
                <a:sym typeface="Wingdings" pitchFamily="2" charset="2"/>
              </a:rPr>
              <a:t>  </a:t>
            </a:r>
            <a:r>
              <a:rPr lang="en-US" altLang="ru-RU" sz="2400" dirty="0" err="1">
                <a:latin typeface="Arial Unicode MS" pitchFamily="34" charset="-128"/>
                <a:ea typeface="Arial Unicode MS" pitchFamily="34" charset="-128"/>
                <a:cs typeface="Arial Unicode MS" pitchFamily="34" charset="-128"/>
                <a:sym typeface="Wingdings" pitchFamily="2" charset="2"/>
              </a:rPr>
              <a:t>AuthNo</a:t>
            </a:r>
            <a:endParaRPr lang="en-US" altLang="ru-RU" sz="2400" dirty="0">
              <a:latin typeface="Arial Unicode MS" pitchFamily="34" charset="-128"/>
              <a:ea typeface="Arial Unicode MS" pitchFamily="34" charset="-128"/>
              <a:cs typeface="Arial Unicode MS" pitchFamily="34" charset="-128"/>
              <a:sym typeface="Wingdings" pitchFamily="2" charset="2"/>
            </a:endParaRPr>
          </a:p>
          <a:p>
            <a:pPr marL="1100138" lvl="1" indent="-533400" algn="just"/>
            <a:r>
              <a:rPr lang="en-US" altLang="ru-RU" sz="2400" dirty="0" err="1">
                <a:latin typeface="Arial Unicode MS" pitchFamily="34" charset="-128"/>
                <a:ea typeface="Arial Unicode MS" pitchFamily="34" charset="-128"/>
                <a:cs typeface="Arial Unicode MS" pitchFamily="34" charset="-128"/>
                <a:sym typeface="Wingdings" pitchFamily="2" charset="2"/>
              </a:rPr>
              <a:t>PaperNo</a:t>
            </a:r>
            <a:r>
              <a:rPr lang="en-US" altLang="ru-RU" sz="2400" dirty="0">
                <a:latin typeface="Arial Unicode MS" pitchFamily="34" charset="-128"/>
                <a:ea typeface="Arial Unicode MS" pitchFamily="34" charset="-128"/>
                <a:cs typeface="Arial Unicode MS" pitchFamily="34" charset="-128"/>
                <a:sym typeface="Wingdings" pitchFamily="2" charset="2"/>
              </a:rPr>
              <a:t>  Primary-</a:t>
            </a:r>
            <a:r>
              <a:rPr lang="en-US" altLang="ru-RU" sz="2400" dirty="0" err="1">
                <a:latin typeface="Arial Unicode MS" pitchFamily="34" charset="-128"/>
                <a:ea typeface="Arial Unicode MS" pitchFamily="34" charset="-128"/>
                <a:cs typeface="Arial Unicode MS" pitchFamily="34" charset="-128"/>
                <a:sym typeface="Wingdings" pitchFamily="2" charset="2"/>
              </a:rPr>
              <a:t>AuthNo</a:t>
            </a:r>
            <a:r>
              <a:rPr lang="en-US" altLang="ru-RU" sz="2400" dirty="0">
                <a:latin typeface="Arial Unicode MS" pitchFamily="34" charset="-128"/>
                <a:ea typeface="Arial Unicode MS" pitchFamily="34" charset="-128"/>
                <a:cs typeface="Arial Unicode MS" pitchFamily="34" charset="-128"/>
                <a:sym typeface="Wingdings" pitchFamily="2" charset="2"/>
              </a:rPr>
              <a:t>, Title, Abstract, Status</a:t>
            </a:r>
          </a:p>
          <a:p>
            <a:pPr marL="1100138" lvl="1" indent="-533400" algn="just"/>
            <a:r>
              <a:rPr lang="en-US" altLang="ru-RU" sz="2400" dirty="0" err="1">
                <a:latin typeface="Arial Unicode MS" pitchFamily="34" charset="-128"/>
                <a:ea typeface="Arial Unicode MS" pitchFamily="34" charset="-128"/>
                <a:cs typeface="Arial Unicode MS" pitchFamily="34" charset="-128"/>
                <a:sym typeface="Wingdings" pitchFamily="2" charset="2"/>
              </a:rPr>
              <a:t>RevNo</a:t>
            </a:r>
            <a:r>
              <a:rPr lang="en-US" altLang="ru-RU" sz="2400" dirty="0">
                <a:latin typeface="Arial Unicode MS" pitchFamily="34" charset="-128"/>
                <a:ea typeface="Arial Unicode MS" pitchFamily="34" charset="-128"/>
                <a:cs typeface="Arial Unicode MS" pitchFamily="34" charset="-128"/>
                <a:sym typeface="Wingdings" pitchFamily="2" charset="2"/>
              </a:rPr>
              <a:t>  </a:t>
            </a:r>
            <a:r>
              <a:rPr lang="en-US" altLang="ru-RU" sz="2400" dirty="0" err="1">
                <a:latin typeface="Arial Unicode MS" pitchFamily="34" charset="-128"/>
                <a:ea typeface="Arial Unicode MS" pitchFamily="34" charset="-128"/>
                <a:cs typeface="Arial Unicode MS" pitchFamily="34" charset="-128"/>
                <a:sym typeface="Wingdings" pitchFamily="2" charset="2"/>
              </a:rPr>
              <a:t>RevName</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RevEmail</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RevAddress</a:t>
            </a:r>
            <a:endParaRPr lang="en-US" altLang="ru-RU" sz="2400" dirty="0">
              <a:latin typeface="Arial Unicode MS" pitchFamily="34" charset="-128"/>
              <a:ea typeface="Arial Unicode MS" pitchFamily="34" charset="-128"/>
              <a:cs typeface="Arial Unicode MS" pitchFamily="34" charset="-128"/>
              <a:sym typeface="Wingdings" pitchFamily="2" charset="2"/>
            </a:endParaRPr>
          </a:p>
          <a:p>
            <a:pPr marL="1100138" lvl="1" indent="-533400" algn="just"/>
            <a:r>
              <a:rPr lang="en-US" altLang="ru-RU" sz="2400" dirty="0" err="1">
                <a:latin typeface="Arial Unicode MS" pitchFamily="34" charset="-128"/>
                <a:ea typeface="Arial Unicode MS" pitchFamily="34" charset="-128"/>
                <a:cs typeface="Arial Unicode MS" pitchFamily="34" charset="-128"/>
                <a:sym typeface="Wingdings" pitchFamily="2" charset="2"/>
              </a:rPr>
              <a:t>RevEmail</a:t>
            </a:r>
            <a:r>
              <a:rPr lang="en-US" altLang="ru-RU" sz="2400" dirty="0">
                <a:latin typeface="Arial Unicode MS" pitchFamily="34" charset="-128"/>
                <a:ea typeface="Arial Unicode MS" pitchFamily="34" charset="-128"/>
                <a:cs typeface="Arial Unicode MS" pitchFamily="34" charset="-128"/>
                <a:sym typeface="Wingdings" pitchFamily="2" charset="2"/>
              </a:rPr>
              <a:t>  </a:t>
            </a:r>
            <a:r>
              <a:rPr lang="en-US" altLang="ru-RU" sz="2400" dirty="0" err="1">
                <a:latin typeface="Arial Unicode MS" pitchFamily="34" charset="-128"/>
                <a:ea typeface="Arial Unicode MS" pitchFamily="34" charset="-128"/>
                <a:cs typeface="Arial Unicode MS" pitchFamily="34" charset="-128"/>
                <a:sym typeface="Wingdings" pitchFamily="2" charset="2"/>
              </a:rPr>
              <a:t>RevNo</a:t>
            </a:r>
            <a:endParaRPr lang="en-US" altLang="ru-RU" sz="2400" dirty="0">
              <a:latin typeface="Arial Unicode MS" pitchFamily="34" charset="-128"/>
              <a:ea typeface="Arial Unicode MS" pitchFamily="34" charset="-128"/>
              <a:cs typeface="Arial Unicode MS" pitchFamily="34" charset="-128"/>
              <a:sym typeface="Wingdings" pitchFamily="2" charset="2"/>
            </a:endParaRPr>
          </a:p>
          <a:p>
            <a:pPr marL="1100138" lvl="1" indent="-533400" algn="just"/>
            <a:r>
              <a:rPr lang="en-US" altLang="ru-RU" sz="2400" dirty="0" err="1">
                <a:latin typeface="Arial Unicode MS" pitchFamily="34" charset="-128"/>
                <a:ea typeface="Arial Unicode MS" pitchFamily="34" charset="-128"/>
                <a:cs typeface="Arial Unicode MS" pitchFamily="34" charset="-128"/>
                <a:sym typeface="Wingdings" pitchFamily="2" charset="2"/>
              </a:rPr>
              <a:t>RevNo</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PaperNo</a:t>
            </a:r>
            <a:r>
              <a:rPr lang="en-US" altLang="ru-RU" sz="2400" dirty="0">
                <a:latin typeface="Arial Unicode MS" pitchFamily="34" charset="-128"/>
                <a:ea typeface="Arial Unicode MS" pitchFamily="34" charset="-128"/>
                <a:cs typeface="Arial Unicode MS" pitchFamily="34" charset="-128"/>
                <a:sym typeface="Wingdings" pitchFamily="2" charset="2"/>
              </a:rPr>
              <a:t>  </a:t>
            </a:r>
            <a:r>
              <a:rPr lang="en-US" altLang="ru-RU" sz="2400" dirty="0" err="1">
                <a:latin typeface="Arial Unicode MS" pitchFamily="34" charset="-128"/>
                <a:ea typeface="Arial Unicode MS" pitchFamily="34" charset="-128"/>
                <a:cs typeface="Arial Unicode MS" pitchFamily="34" charset="-128"/>
                <a:sym typeface="Wingdings" pitchFamily="2" charset="2"/>
              </a:rPr>
              <a:t>AuthComm</a:t>
            </a:r>
            <a:r>
              <a:rPr lang="en-US" altLang="ru-RU" sz="2400" dirty="0">
                <a:latin typeface="Arial Unicode MS" pitchFamily="34" charset="-128"/>
                <a:ea typeface="Arial Unicode MS" pitchFamily="34" charset="-128"/>
                <a:cs typeface="Arial Unicode MS" pitchFamily="34" charset="-128"/>
                <a:sym typeface="Wingdings" pitchFamily="2" charset="2"/>
              </a:rPr>
              <a:t>, </a:t>
            </a:r>
            <a:r>
              <a:rPr lang="en-US" altLang="ru-RU" sz="2400" dirty="0" err="1">
                <a:latin typeface="Arial Unicode MS" pitchFamily="34" charset="-128"/>
                <a:ea typeface="Arial Unicode MS" pitchFamily="34" charset="-128"/>
                <a:cs typeface="Arial Unicode MS" pitchFamily="34" charset="-128"/>
                <a:sym typeface="Wingdings" pitchFamily="2" charset="2"/>
              </a:rPr>
              <a:t>Prog-Comm</a:t>
            </a:r>
            <a:r>
              <a:rPr lang="en-US" altLang="ru-RU" sz="2400" dirty="0">
                <a:latin typeface="Arial Unicode MS" pitchFamily="34" charset="-128"/>
                <a:ea typeface="Arial Unicode MS" pitchFamily="34" charset="-128"/>
                <a:cs typeface="Arial Unicode MS" pitchFamily="34" charset="-128"/>
                <a:sym typeface="Wingdings" pitchFamily="2" charset="2"/>
              </a:rPr>
              <a:t>, Date, Rating1, Rating2, Rating3, Rating4, Rating5</a:t>
            </a:r>
            <a:endParaRPr lang="en-US" altLang="ru-RU" sz="2400" dirty="0">
              <a:latin typeface="Arial Unicode MS" pitchFamily="34" charset="-128"/>
              <a:ea typeface="Arial Unicode MS" pitchFamily="34" charset="-128"/>
              <a:cs typeface="Arial Unicode MS" pitchFamily="34" charset="-128"/>
            </a:endParaRPr>
          </a:p>
          <a:p>
            <a:endParaRPr lang="ru-RU" dirty="0"/>
          </a:p>
        </p:txBody>
      </p:sp>
    </p:spTree>
    <p:extLst>
      <p:ext uri="{BB962C8B-B14F-4D97-AF65-F5344CB8AC3E}">
        <p14:creationId xmlns:p14="http://schemas.microsoft.com/office/powerpoint/2010/main" val="60016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7050360" cy="1600200"/>
          </a:xfrm>
        </p:spPr>
        <p:txBody>
          <a:bodyPr>
            <a:normAutofit fontScale="90000"/>
          </a:bodyPr>
          <a:lstStyle/>
          <a:p>
            <a:r>
              <a:rPr lang="en-US" dirty="0"/>
              <a:t>Second Normal Form  (2NF) </a:t>
            </a:r>
            <a:endParaRPr lang="ru-RU" dirty="0"/>
          </a:p>
        </p:txBody>
      </p:sp>
      <p:sp>
        <p:nvSpPr>
          <p:cNvPr id="3" name="Объект 2"/>
          <p:cNvSpPr>
            <a:spLocks noGrp="1"/>
          </p:cNvSpPr>
          <p:nvPr>
            <p:ph idx="1"/>
          </p:nvPr>
        </p:nvSpPr>
        <p:spPr/>
        <p:txBody>
          <a:bodyPr anchor="t">
            <a:noAutofit/>
          </a:bodyPr>
          <a:lstStyle/>
          <a:p>
            <a:pPr marL="609600" indent="-609600" algn="just">
              <a:buFontTx/>
              <a:buNone/>
            </a:pPr>
            <a:r>
              <a:rPr lang="en-US" altLang="ru-RU" sz="2000" dirty="0">
                <a:latin typeface="Arial Unicode MS" pitchFamily="34" charset="-128"/>
                <a:ea typeface="Arial Unicode MS" pitchFamily="34" charset="-128"/>
                <a:cs typeface="Arial Unicode MS" pitchFamily="34" charset="-128"/>
              </a:rPr>
              <a:t>For a table to be in 2NF, there are two requirements</a:t>
            </a:r>
          </a:p>
          <a:p>
            <a:pPr marL="1100138" lvl="1" indent="-533400" algn="just"/>
            <a:r>
              <a:rPr lang="en-US" altLang="ru-RU" sz="1800" dirty="0">
                <a:latin typeface="Arial Unicode MS" pitchFamily="34" charset="-128"/>
                <a:ea typeface="Arial Unicode MS" pitchFamily="34" charset="-128"/>
                <a:cs typeface="Arial Unicode MS" pitchFamily="34" charset="-128"/>
              </a:rPr>
              <a:t>The database is in first normal form </a:t>
            </a:r>
          </a:p>
          <a:p>
            <a:pPr marL="1100138" lvl="1" indent="-533400" algn="just"/>
            <a:r>
              <a:rPr lang="en-US" altLang="ru-RU" sz="1800" dirty="0">
                <a:latin typeface="Arial Unicode MS" pitchFamily="34" charset="-128"/>
                <a:cs typeface="Times New Roman" pitchFamily="18" charset="0"/>
              </a:rPr>
              <a:t>All </a:t>
            </a:r>
            <a:r>
              <a:rPr lang="en-US" altLang="ru-RU" sz="1800" b="1" dirty="0" err="1">
                <a:latin typeface="Arial Unicode MS" pitchFamily="34" charset="-128"/>
                <a:cs typeface="Times New Roman" pitchFamily="18" charset="0"/>
              </a:rPr>
              <a:t>nonkey</a:t>
            </a:r>
            <a:r>
              <a:rPr lang="en-US" altLang="ru-RU" sz="1800" dirty="0">
                <a:latin typeface="Arial Unicode MS" pitchFamily="34" charset="-128"/>
                <a:cs typeface="Times New Roman" pitchFamily="18" charset="0"/>
              </a:rPr>
              <a:t> attributes in the table must be functionally dependent on the entire primary key</a:t>
            </a:r>
          </a:p>
          <a:p>
            <a:pPr marL="609600" indent="-609600" algn="just">
              <a:buFontTx/>
              <a:buNone/>
            </a:pPr>
            <a:r>
              <a:rPr lang="en-US" altLang="ru-RU" sz="2000" b="1" i="1" dirty="0">
                <a:latin typeface="Arial Unicode MS" pitchFamily="34" charset="-128"/>
                <a:cs typeface="Times New Roman" pitchFamily="18" charset="0"/>
              </a:rPr>
              <a:t>Note:</a:t>
            </a:r>
            <a:r>
              <a:rPr lang="en-US" altLang="ru-RU" sz="2000" i="1" dirty="0">
                <a:latin typeface="Arial Unicode MS" pitchFamily="34" charset="-128"/>
                <a:cs typeface="Times New Roman" pitchFamily="18" charset="0"/>
              </a:rPr>
              <a:t> Remember that we are dealing with non-key attributes</a:t>
            </a:r>
            <a:endParaRPr lang="en-US" altLang="ru-RU" sz="2000" dirty="0">
              <a:latin typeface="Arial Unicode MS" pitchFamily="34" charset="-128"/>
              <a:cs typeface="Times New Roman" pitchFamily="18" charset="0"/>
            </a:endParaRPr>
          </a:p>
          <a:p>
            <a:pPr marL="609600" indent="-609600" algn="just">
              <a:buFontTx/>
              <a:buNone/>
            </a:pPr>
            <a:endParaRPr lang="en-US" altLang="ru-RU" sz="2000" dirty="0">
              <a:latin typeface="Arial Unicode MS" pitchFamily="34" charset="-128"/>
              <a:cs typeface="Times New Roman" pitchFamily="18" charset="0"/>
            </a:endParaRPr>
          </a:p>
          <a:p>
            <a:pPr marL="609600" indent="-609600" algn="just">
              <a:buFontTx/>
              <a:buNone/>
            </a:pPr>
            <a:r>
              <a:rPr lang="en-US" altLang="ru-RU" sz="2000" b="1" dirty="0">
                <a:solidFill>
                  <a:srgbClr val="CC0000"/>
                </a:solidFill>
                <a:latin typeface="Arial Unicode MS" pitchFamily="34" charset="-128"/>
                <a:cs typeface="Times New Roman" pitchFamily="18" charset="0"/>
              </a:rPr>
              <a:t>Example 1 (Not 2NF) </a:t>
            </a:r>
          </a:p>
          <a:p>
            <a:pPr marL="609600" indent="-609600" algn="just">
              <a:buFontTx/>
              <a:buNone/>
            </a:pPr>
            <a:r>
              <a:rPr lang="en-US" altLang="ru-RU" sz="2000" b="1" dirty="0">
                <a:latin typeface="Arial Unicode MS" pitchFamily="34" charset="-128"/>
                <a:ea typeface="Arial Unicode MS" pitchFamily="34" charset="-128"/>
                <a:cs typeface="Arial Unicode MS" pitchFamily="34" charset="-128"/>
              </a:rPr>
              <a:t>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{Title, </a:t>
            </a:r>
            <a:r>
              <a:rPr lang="en-US" altLang="ru-RU" sz="2000" b="1" dirty="0" err="1">
                <a:latin typeface="Arial Unicode MS" pitchFamily="34" charset="-128"/>
                <a:ea typeface="Arial Unicode MS" pitchFamily="34" charset="-128"/>
                <a:cs typeface="Arial Unicode MS" pitchFamily="34" charset="-128"/>
              </a:rPr>
              <a:t>PubId</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AuId</a:t>
            </a:r>
            <a:r>
              <a:rPr lang="en-US" altLang="ru-RU" sz="2000" b="1" dirty="0">
                <a:latin typeface="Arial Unicode MS" pitchFamily="34" charset="-128"/>
                <a:ea typeface="Arial Unicode MS" pitchFamily="34" charset="-128"/>
                <a:cs typeface="Arial Unicode MS" pitchFamily="34" charset="-128"/>
              </a:rPr>
              <a:t>, Price, </a:t>
            </a:r>
            <a:r>
              <a:rPr lang="en-US" altLang="ru-RU" sz="2000" b="1" dirty="0" err="1">
                <a:latin typeface="Arial Unicode MS" pitchFamily="34" charset="-128"/>
                <a:ea typeface="Arial Unicode MS" pitchFamily="34" charset="-128"/>
                <a:cs typeface="Arial Unicode MS" pitchFamily="34" charset="-128"/>
              </a:rPr>
              <a:t>AuAddress</a:t>
            </a:r>
            <a:r>
              <a:rPr lang="en-US" altLang="ru-RU" sz="2000" b="1" dirty="0">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altLang="ru-RU" sz="1800" b="1" dirty="0">
                <a:latin typeface="Arial Unicode MS" pitchFamily="34" charset="-128"/>
                <a:cs typeface="Times New Roman" pitchFamily="18" charset="0"/>
              </a:rPr>
              <a:t>Key </a:t>
            </a:r>
            <a:r>
              <a:rPr lang="en-US" altLang="ru-RU" sz="1800" b="1" dirty="0">
                <a:cs typeface="Times New Roman" pitchFamily="18" charset="0"/>
                <a:sym typeface="Wingdings" pitchFamily="2" charset="2"/>
              </a:rPr>
              <a:t></a:t>
            </a:r>
            <a:r>
              <a:rPr lang="en-US" altLang="ru-RU" sz="1800" b="1" dirty="0">
                <a:latin typeface="Arial Unicode MS" pitchFamily="34" charset="-128"/>
                <a:cs typeface="Times New Roman" pitchFamily="18" charset="0"/>
              </a:rPr>
              <a:t> {Title, </a:t>
            </a:r>
            <a:r>
              <a:rPr lang="en-US" altLang="ru-RU" sz="1800" b="1" dirty="0" err="1">
                <a:latin typeface="Arial Unicode MS" pitchFamily="34" charset="-128"/>
                <a:cs typeface="Times New Roman" pitchFamily="18" charset="0"/>
              </a:rPr>
              <a:t>PubId</a:t>
            </a:r>
            <a:r>
              <a:rPr lang="en-US" altLang="ru-RU" sz="1800" b="1" dirty="0">
                <a:latin typeface="Arial Unicode MS" pitchFamily="34" charset="-128"/>
                <a:cs typeface="Times New Roman" pitchFamily="18" charset="0"/>
              </a:rPr>
              <a:t>, </a:t>
            </a:r>
            <a:r>
              <a:rPr lang="en-US" altLang="ru-RU" sz="1800" b="1" dirty="0" err="1">
                <a:latin typeface="Arial Unicode MS" pitchFamily="34" charset="-128"/>
                <a:cs typeface="Times New Roman" pitchFamily="18" charset="0"/>
              </a:rPr>
              <a:t>AuId</a:t>
            </a:r>
            <a:r>
              <a:rPr lang="en-US" altLang="ru-RU" sz="1800" b="1" dirty="0">
                <a:latin typeface="Arial Unicode MS" pitchFamily="34" charset="-128"/>
                <a:cs typeface="Times New Roman" pitchFamily="18" charset="0"/>
              </a:rPr>
              <a:t>}</a:t>
            </a:r>
          </a:p>
          <a:p>
            <a:pPr marL="1100138" lvl="1" indent="-533400" algn="just">
              <a:buFontTx/>
              <a:buAutoNum type="arabicPeriod"/>
            </a:pPr>
            <a:r>
              <a:rPr lang="en-US" altLang="ru-RU" sz="1800" b="1" dirty="0">
                <a:latin typeface="Arial Unicode MS" pitchFamily="34" charset="-128"/>
                <a:cs typeface="Times New Roman" pitchFamily="18" charset="0"/>
              </a:rPr>
              <a:t>{Title, </a:t>
            </a:r>
            <a:r>
              <a:rPr lang="en-US" altLang="ru-RU" sz="1800" b="1" dirty="0" err="1">
                <a:latin typeface="Arial Unicode MS" pitchFamily="34" charset="-128"/>
                <a:cs typeface="Times New Roman" pitchFamily="18" charset="0"/>
              </a:rPr>
              <a:t>PubId</a:t>
            </a:r>
            <a:r>
              <a:rPr lang="en-US" altLang="ru-RU" sz="1800" b="1" dirty="0">
                <a:latin typeface="Arial Unicode MS" pitchFamily="34" charset="-128"/>
                <a:cs typeface="Times New Roman" pitchFamily="18" charset="0"/>
              </a:rPr>
              <a:t>, </a:t>
            </a:r>
            <a:r>
              <a:rPr lang="en-US" altLang="ru-RU" sz="1800" b="1" dirty="0" err="1">
                <a:latin typeface="Arial Unicode MS" pitchFamily="34" charset="-128"/>
                <a:cs typeface="Times New Roman" pitchFamily="18" charset="0"/>
              </a:rPr>
              <a:t>AuID</a:t>
            </a:r>
            <a:r>
              <a:rPr lang="en-US" altLang="ru-RU" sz="1800" b="1" dirty="0">
                <a:latin typeface="Arial Unicode MS" pitchFamily="34" charset="-128"/>
                <a:cs typeface="Times New Roman" pitchFamily="18" charset="0"/>
              </a:rPr>
              <a:t>} </a:t>
            </a:r>
            <a:r>
              <a:rPr lang="en-US" altLang="ru-RU" sz="1800" b="1" dirty="0">
                <a:latin typeface="Arial Unicode MS" pitchFamily="34" charset="-128"/>
                <a:cs typeface="Times New Roman" pitchFamily="18" charset="0"/>
                <a:sym typeface="Wingdings" pitchFamily="2" charset="2"/>
              </a:rPr>
              <a:t> {Price}</a:t>
            </a:r>
          </a:p>
          <a:p>
            <a:pPr marL="1100138" lvl="1" indent="-533400" algn="just">
              <a:buFontTx/>
              <a:buAutoNum type="arabicPeriod"/>
            </a:pPr>
            <a:r>
              <a:rPr lang="en-US" altLang="ru-RU" sz="1800" b="1" dirty="0">
                <a:latin typeface="Arial Unicode MS" pitchFamily="34" charset="-128"/>
                <a:cs typeface="Times New Roman" pitchFamily="18" charset="0"/>
              </a:rPr>
              <a:t>{</a:t>
            </a:r>
            <a:r>
              <a:rPr lang="en-US" altLang="ru-RU" sz="1800" b="1" dirty="0" err="1">
                <a:latin typeface="Arial Unicode MS" pitchFamily="34" charset="-128"/>
                <a:cs typeface="Times New Roman" pitchFamily="18" charset="0"/>
              </a:rPr>
              <a:t>AuID</a:t>
            </a:r>
            <a:r>
              <a:rPr lang="en-US" altLang="ru-RU" sz="1800" b="1" dirty="0">
                <a:latin typeface="Arial Unicode MS" pitchFamily="34" charset="-128"/>
                <a:cs typeface="Times New Roman" pitchFamily="18" charset="0"/>
              </a:rPr>
              <a:t>} </a:t>
            </a:r>
            <a:r>
              <a:rPr lang="en-US" altLang="ru-RU" sz="1800" b="1" dirty="0">
                <a:latin typeface="Arial Unicode MS" pitchFamily="34" charset="-128"/>
                <a:cs typeface="Times New Roman" pitchFamily="18" charset="0"/>
                <a:sym typeface="Wingdings" pitchFamily="2" charset="2"/>
              </a:rPr>
              <a:t> {</a:t>
            </a:r>
            <a:r>
              <a:rPr lang="en-US" altLang="ru-RU" sz="1800" b="1" dirty="0" err="1">
                <a:latin typeface="Arial Unicode MS" pitchFamily="34" charset="-128"/>
                <a:cs typeface="Times New Roman" pitchFamily="18" charset="0"/>
                <a:sym typeface="Wingdings" pitchFamily="2" charset="2"/>
              </a:rPr>
              <a:t>AuAddress</a:t>
            </a:r>
            <a:r>
              <a:rPr lang="en-US" altLang="ru-RU" sz="1800" b="1" dirty="0">
                <a:latin typeface="Arial Unicode MS" pitchFamily="34" charset="-128"/>
                <a:cs typeface="Times New Roman" pitchFamily="18" charset="0"/>
                <a:sym typeface="Wingdings" pitchFamily="2" charset="2"/>
              </a:rPr>
              <a:t>}</a:t>
            </a:r>
            <a:endParaRPr lang="en-US" altLang="ru-RU" sz="1800" b="1" dirty="0">
              <a:latin typeface="Arial Unicode MS" pitchFamily="34" charset="-128"/>
              <a:cs typeface="Times New Roman" pitchFamily="18" charset="0"/>
            </a:endParaRPr>
          </a:p>
          <a:p>
            <a:pPr marL="1100138" lvl="1" indent="-533400" algn="just">
              <a:buFontTx/>
              <a:buAutoNum type="arabicPeriod"/>
            </a:pPr>
            <a:r>
              <a:rPr lang="en-US" altLang="ru-RU" sz="1800" b="1" dirty="0" err="1">
                <a:latin typeface="Arial Unicode MS" pitchFamily="34" charset="-128"/>
                <a:cs typeface="Times New Roman" pitchFamily="18" charset="0"/>
              </a:rPr>
              <a:t>AuAddress</a:t>
            </a:r>
            <a:r>
              <a:rPr lang="en-US" altLang="ru-RU" sz="1800" b="1" dirty="0">
                <a:latin typeface="Arial Unicode MS" pitchFamily="34" charset="-128"/>
                <a:cs typeface="Times New Roman" pitchFamily="18" charset="0"/>
              </a:rPr>
              <a:t> does not belong to a key</a:t>
            </a:r>
          </a:p>
          <a:p>
            <a:pPr marL="1100138" lvl="1" indent="-533400" algn="just">
              <a:buFontTx/>
              <a:buAutoNum type="arabicPeriod"/>
            </a:pPr>
            <a:r>
              <a:rPr lang="en-US" altLang="ru-RU" sz="1800" b="1" dirty="0" err="1">
                <a:latin typeface="Arial Unicode MS" pitchFamily="34" charset="-128"/>
                <a:cs typeface="Times New Roman" pitchFamily="18" charset="0"/>
              </a:rPr>
              <a:t>AuAddress</a:t>
            </a:r>
            <a:r>
              <a:rPr lang="en-US" altLang="ru-RU" sz="1800" b="1" dirty="0">
                <a:latin typeface="Arial Unicode MS" pitchFamily="34" charset="-128"/>
                <a:cs typeface="Times New Roman" pitchFamily="18" charset="0"/>
              </a:rPr>
              <a:t> functionally depends on </a:t>
            </a:r>
            <a:r>
              <a:rPr lang="en-US" altLang="ru-RU" sz="1800" b="1" dirty="0" err="1">
                <a:latin typeface="Arial Unicode MS" pitchFamily="34" charset="-128"/>
                <a:cs typeface="Times New Roman" pitchFamily="18" charset="0"/>
              </a:rPr>
              <a:t>AuId</a:t>
            </a:r>
            <a:r>
              <a:rPr lang="en-US" altLang="ru-RU" sz="1800" b="1" dirty="0">
                <a:latin typeface="Arial Unicode MS" pitchFamily="34" charset="-128"/>
                <a:cs typeface="Times New Roman" pitchFamily="18" charset="0"/>
              </a:rPr>
              <a:t> which is a subset of a key</a:t>
            </a:r>
            <a:r>
              <a:rPr lang="en-US" altLang="ru-RU" sz="1800" b="1" dirty="0">
                <a:solidFill>
                  <a:srgbClr val="CC0000"/>
                </a:solidFill>
                <a:latin typeface="Arial Unicode MS" pitchFamily="34" charset="-128"/>
                <a:cs typeface="Times New Roman" pitchFamily="18" charset="0"/>
              </a:rPr>
              <a:t> </a:t>
            </a:r>
          </a:p>
          <a:p>
            <a:endParaRPr lang="ru-RU" dirty="0"/>
          </a:p>
        </p:txBody>
      </p:sp>
    </p:spTree>
    <p:extLst>
      <p:ext uri="{BB962C8B-B14F-4D97-AF65-F5344CB8AC3E}">
        <p14:creationId xmlns:p14="http://schemas.microsoft.com/office/powerpoint/2010/main" val="16942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7050360" cy="1600200"/>
          </a:xfrm>
        </p:spPr>
        <p:txBody>
          <a:bodyPr>
            <a:normAutofit fontScale="90000"/>
          </a:bodyPr>
          <a:lstStyle/>
          <a:p>
            <a:r>
              <a:rPr lang="en-US" dirty="0"/>
              <a:t>Second Normal Form  (2NF) </a:t>
            </a:r>
            <a:endParaRPr lang="ru-RU" dirty="0"/>
          </a:p>
        </p:txBody>
      </p:sp>
      <p:sp>
        <p:nvSpPr>
          <p:cNvPr id="3" name="Объект 2"/>
          <p:cNvSpPr>
            <a:spLocks noGrp="1"/>
          </p:cNvSpPr>
          <p:nvPr>
            <p:ph idx="1"/>
          </p:nvPr>
        </p:nvSpPr>
        <p:spPr/>
        <p:txBody>
          <a:bodyPr anchor="t">
            <a:noAutofit/>
          </a:bodyPr>
          <a:lstStyle/>
          <a:p>
            <a:pPr marL="609600" indent="-609600" algn="just">
              <a:lnSpc>
                <a:spcPct val="90000"/>
              </a:lnSpc>
              <a:buFontTx/>
              <a:buNone/>
            </a:pPr>
            <a:r>
              <a:rPr lang="en-US" altLang="ru-RU" sz="2000" b="1" dirty="0">
                <a:solidFill>
                  <a:srgbClr val="CC0000"/>
                </a:solidFill>
                <a:latin typeface="Arial Unicode MS" pitchFamily="34" charset="-128"/>
                <a:cs typeface="Times New Roman" pitchFamily="18" charset="0"/>
              </a:rPr>
              <a:t>Example 2 (Not 2NF) </a:t>
            </a:r>
          </a:p>
          <a:p>
            <a:pPr marL="609600" indent="-609600" algn="just">
              <a:lnSpc>
                <a:spcPct val="90000"/>
              </a:lnSpc>
              <a:buFontTx/>
              <a:buNone/>
            </a:pPr>
            <a:r>
              <a:rPr lang="en-US" altLang="ru-RU" sz="1800" b="1" dirty="0">
                <a:latin typeface="Arial Unicode MS" pitchFamily="34" charset="-128"/>
                <a:ea typeface="Arial Unicode MS" pitchFamily="34" charset="-128"/>
                <a:cs typeface="Arial Unicode MS" pitchFamily="34" charset="-128"/>
              </a:rPr>
              <a:t>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{City, Street, </a:t>
            </a:r>
            <a:r>
              <a:rPr lang="en-US" altLang="ru-RU" sz="1800" b="1" dirty="0" err="1">
                <a:latin typeface="Arial Unicode MS" pitchFamily="34" charset="-128"/>
                <a:ea typeface="Arial Unicode MS" pitchFamily="34" charset="-128"/>
                <a:cs typeface="Arial Unicode MS" pitchFamily="34" charset="-128"/>
              </a:rPr>
              <a:t>HouseNumber</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HouseColor</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CityPopulation</a:t>
            </a:r>
            <a:r>
              <a:rPr lang="en-US" altLang="ru-RU" sz="1800" b="1" dirty="0">
                <a:latin typeface="Arial Unicode MS" pitchFamily="34" charset="-128"/>
                <a:ea typeface="Arial Unicode MS" pitchFamily="34" charset="-128"/>
                <a:cs typeface="Arial Unicode MS" pitchFamily="34" charset="-128"/>
              </a:rPr>
              <a:t>}</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key </a:t>
            </a:r>
            <a:r>
              <a:rPr lang="en-US" altLang="ru-RU" sz="1600" b="1" dirty="0">
                <a:cs typeface="Times New Roman" pitchFamily="18" charset="0"/>
                <a:sym typeface="Wingdings" pitchFamily="2" charset="2"/>
              </a:rPr>
              <a:t></a:t>
            </a:r>
            <a:r>
              <a:rPr lang="en-US" altLang="ru-RU" sz="1600" b="1" dirty="0">
                <a:latin typeface="Arial Unicode MS" pitchFamily="34" charset="-128"/>
                <a:cs typeface="Times New Roman" pitchFamily="18" charset="0"/>
              </a:rPr>
              <a:t> {City, Street, </a:t>
            </a:r>
            <a:r>
              <a:rPr lang="en-US" altLang="ru-RU" sz="1600" b="1" dirty="0" err="1">
                <a:latin typeface="Arial Unicode MS" pitchFamily="34" charset="-128"/>
                <a:cs typeface="Times New Roman" pitchFamily="18" charset="0"/>
              </a:rPr>
              <a:t>HouseNumber</a:t>
            </a:r>
            <a:r>
              <a:rPr lang="en-US" altLang="ru-RU" sz="1600" b="1" dirty="0">
                <a:latin typeface="Arial Unicode MS" pitchFamily="34" charset="-128"/>
                <a:cs typeface="Times New Roman" pitchFamily="18" charset="0"/>
              </a:rPr>
              <a:t>}</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{City, Street, </a:t>
            </a:r>
            <a:r>
              <a:rPr lang="en-US" altLang="ru-RU" sz="1600" b="1" dirty="0" err="1">
                <a:latin typeface="Arial Unicode MS" pitchFamily="34" charset="-128"/>
                <a:cs typeface="Times New Roman" pitchFamily="18" charset="0"/>
              </a:rPr>
              <a:t>HouseNumber</a:t>
            </a:r>
            <a:r>
              <a:rPr lang="en-US" altLang="ru-RU" sz="1600" b="1" dirty="0">
                <a:latin typeface="Arial Unicode MS" pitchFamily="34" charset="-128"/>
                <a:cs typeface="Times New Roman" pitchFamily="18" charset="0"/>
              </a:rPr>
              <a:t>} </a:t>
            </a:r>
            <a:r>
              <a:rPr lang="en-US" altLang="ru-RU" sz="1600" b="1" dirty="0">
                <a:latin typeface="Arial Unicode MS" pitchFamily="34" charset="-128"/>
                <a:cs typeface="Times New Roman" pitchFamily="18" charset="0"/>
                <a:sym typeface="Wingdings" pitchFamily="2" charset="2"/>
              </a:rPr>
              <a:t> {</a:t>
            </a:r>
            <a:r>
              <a:rPr lang="en-US" altLang="ru-RU" sz="1600" b="1" dirty="0" err="1">
                <a:latin typeface="Arial Unicode MS" pitchFamily="34" charset="-128"/>
                <a:cs typeface="Times New Roman" pitchFamily="18" charset="0"/>
                <a:sym typeface="Wingdings" pitchFamily="2" charset="2"/>
              </a:rPr>
              <a:t>HouseColor</a:t>
            </a:r>
            <a:r>
              <a:rPr lang="en-US" altLang="ru-RU" sz="1600" b="1" dirty="0">
                <a:latin typeface="Arial Unicode MS" pitchFamily="34" charset="-128"/>
                <a:cs typeface="Times New Roman" pitchFamily="18" charset="0"/>
                <a:sym typeface="Wingdings" pitchFamily="2" charset="2"/>
              </a:rPr>
              <a:t>}</a:t>
            </a:r>
            <a:endParaRPr lang="en-US" altLang="ru-RU" sz="1600" b="1" dirty="0">
              <a:latin typeface="Arial Unicode MS" pitchFamily="34" charset="-128"/>
              <a:cs typeface="Times New Roman" pitchFamily="18" charset="0"/>
            </a:endParaRP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{City} </a:t>
            </a:r>
            <a:r>
              <a:rPr lang="en-US" altLang="ru-RU" sz="1600" b="1" dirty="0">
                <a:latin typeface="Arial Unicode MS" pitchFamily="34" charset="-128"/>
                <a:cs typeface="Times New Roman" pitchFamily="18" charset="0"/>
                <a:sym typeface="Wingdings" pitchFamily="2" charset="2"/>
              </a:rPr>
              <a:t> {</a:t>
            </a:r>
            <a:r>
              <a:rPr lang="en-US" altLang="ru-RU" sz="1600" b="1" dirty="0" err="1">
                <a:latin typeface="Arial Unicode MS" pitchFamily="34" charset="-128"/>
                <a:cs typeface="Times New Roman" pitchFamily="18" charset="0"/>
                <a:sym typeface="Wingdings" pitchFamily="2" charset="2"/>
              </a:rPr>
              <a:t>CityPopulation</a:t>
            </a:r>
            <a:r>
              <a:rPr lang="en-US" altLang="ru-RU" sz="1600" b="1" dirty="0">
                <a:latin typeface="Arial Unicode MS" pitchFamily="34" charset="-128"/>
                <a:cs typeface="Times New Roman" pitchFamily="18" charset="0"/>
                <a:sym typeface="Wingdings" pitchFamily="2" charset="2"/>
              </a:rPr>
              <a:t>} </a:t>
            </a:r>
          </a:p>
          <a:p>
            <a:pPr marL="1100138" lvl="1" indent="-533400" algn="just">
              <a:lnSpc>
                <a:spcPct val="90000"/>
              </a:lnSpc>
              <a:buFontTx/>
              <a:buAutoNum type="arabicPeriod"/>
            </a:pPr>
            <a:r>
              <a:rPr lang="en-US" altLang="ru-RU" sz="1600" b="1" dirty="0" err="1">
                <a:latin typeface="Arial Unicode MS" pitchFamily="34" charset="-128"/>
                <a:cs typeface="Times New Roman" pitchFamily="18" charset="0"/>
              </a:rPr>
              <a:t>CityPopulation</a:t>
            </a:r>
            <a:r>
              <a:rPr lang="en-US" altLang="ru-RU" sz="1600" b="1" dirty="0">
                <a:latin typeface="Arial Unicode MS" pitchFamily="34" charset="-128"/>
                <a:cs typeface="Times New Roman" pitchFamily="18" charset="0"/>
              </a:rPr>
              <a:t> does not belong to any key.</a:t>
            </a:r>
          </a:p>
          <a:p>
            <a:pPr marL="1100138" lvl="1" indent="-533400" algn="just">
              <a:lnSpc>
                <a:spcPct val="90000"/>
              </a:lnSpc>
              <a:buFontTx/>
              <a:buAutoNum type="arabicPeriod"/>
            </a:pPr>
            <a:r>
              <a:rPr lang="en-US" altLang="ru-RU" sz="1600" b="1" dirty="0" err="1">
                <a:latin typeface="Arial Unicode MS" pitchFamily="34" charset="-128"/>
                <a:cs typeface="Times New Roman" pitchFamily="18" charset="0"/>
              </a:rPr>
              <a:t>CityPopulation</a:t>
            </a:r>
            <a:r>
              <a:rPr lang="en-US" altLang="ru-RU" sz="1600" b="1" dirty="0">
                <a:latin typeface="Arial Unicode MS" pitchFamily="34" charset="-128"/>
                <a:cs typeface="Times New Roman" pitchFamily="18" charset="0"/>
              </a:rPr>
              <a:t> is functionally dependent on the City which is a proper subset of  the key</a:t>
            </a:r>
            <a:r>
              <a:rPr lang="en-US" altLang="ru-RU" sz="1800" b="1" dirty="0">
                <a:solidFill>
                  <a:srgbClr val="CC0000"/>
                </a:solidFill>
                <a:latin typeface="Arial Unicode MS" pitchFamily="34" charset="-128"/>
                <a:cs typeface="Times New Roman" pitchFamily="18" charset="0"/>
              </a:rPr>
              <a:t> </a:t>
            </a:r>
          </a:p>
          <a:p>
            <a:pPr marL="1100138" lvl="1" indent="-533400" algn="just">
              <a:lnSpc>
                <a:spcPct val="90000"/>
              </a:lnSpc>
              <a:buFontTx/>
              <a:buAutoNum type="arabicPeriod"/>
            </a:pPr>
            <a:endParaRPr lang="en-US" altLang="ru-RU" sz="1800" b="1" dirty="0">
              <a:solidFill>
                <a:srgbClr val="CC0000"/>
              </a:solidFill>
              <a:latin typeface="Arial Unicode MS" pitchFamily="34" charset="-128"/>
              <a:cs typeface="Times New Roman" pitchFamily="18" charset="0"/>
            </a:endParaRPr>
          </a:p>
          <a:p>
            <a:pPr marL="609600" indent="-609600" algn="just">
              <a:lnSpc>
                <a:spcPct val="90000"/>
              </a:lnSpc>
              <a:buFontTx/>
              <a:buNone/>
            </a:pPr>
            <a:r>
              <a:rPr lang="en-US" altLang="ru-RU" sz="2000" b="1" dirty="0">
                <a:solidFill>
                  <a:srgbClr val="CC0000"/>
                </a:solidFill>
                <a:latin typeface="Arial Unicode MS" pitchFamily="34" charset="-128"/>
                <a:cs typeface="Times New Roman" pitchFamily="18" charset="0"/>
              </a:rPr>
              <a:t>Example 3 (Not 2NF) </a:t>
            </a:r>
          </a:p>
          <a:p>
            <a:pPr marL="609600" indent="-609600" algn="just">
              <a:lnSpc>
                <a:spcPct val="90000"/>
              </a:lnSpc>
              <a:buFontTx/>
              <a:buNone/>
            </a:pPr>
            <a:r>
              <a:rPr lang="en-US" altLang="ru-RU" sz="1800" b="1" dirty="0">
                <a:latin typeface="Arial Unicode MS" pitchFamily="34" charset="-128"/>
                <a:ea typeface="Arial Unicode MS" pitchFamily="34" charset="-128"/>
                <a:cs typeface="Arial Unicode MS" pitchFamily="34" charset="-128"/>
              </a:rPr>
              <a:t>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{studio, movie, budget, </a:t>
            </a:r>
            <a:r>
              <a:rPr lang="en-US" altLang="ru-RU" sz="1800" b="1" dirty="0" err="1">
                <a:latin typeface="Arial Unicode MS" pitchFamily="34" charset="-128"/>
                <a:ea typeface="Arial Unicode MS" pitchFamily="34" charset="-128"/>
                <a:cs typeface="Arial Unicode MS" pitchFamily="34" charset="-128"/>
              </a:rPr>
              <a:t>studio_city</a:t>
            </a:r>
            <a:r>
              <a:rPr lang="en-US" altLang="ru-RU" sz="1800" b="1" dirty="0">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Key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{studio, movie}</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{studio, movie}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{budget}</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{studio}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studio_city</a:t>
            </a:r>
            <a:r>
              <a:rPr lang="en-US" altLang="ru-RU" sz="1600" b="1" dirty="0">
                <a:latin typeface="Arial Unicode MS" pitchFamily="34" charset="-128"/>
                <a:ea typeface="Arial Unicode MS" pitchFamily="34" charset="-128"/>
                <a:cs typeface="Arial Unicode MS" pitchFamily="34" charset="-128"/>
              </a:rPr>
              <a:t>}</a:t>
            </a:r>
          </a:p>
          <a:p>
            <a:pPr marL="1100138" lvl="1" indent="-533400" algn="just">
              <a:lnSpc>
                <a:spcPct val="90000"/>
              </a:lnSpc>
              <a:buFontTx/>
              <a:buAutoNum type="arabicPeriod"/>
            </a:pPr>
            <a:r>
              <a:rPr lang="en-US" altLang="ru-RU" sz="1600" b="1" dirty="0" err="1">
                <a:latin typeface="Arial Unicode MS" pitchFamily="34" charset="-128"/>
                <a:cs typeface="Times New Roman" pitchFamily="18" charset="0"/>
              </a:rPr>
              <a:t>studio_city</a:t>
            </a:r>
            <a:r>
              <a:rPr lang="en-US" altLang="ru-RU" sz="1600" b="1" dirty="0">
                <a:latin typeface="Arial Unicode MS" pitchFamily="34" charset="-128"/>
                <a:cs typeface="Times New Roman" pitchFamily="18" charset="0"/>
              </a:rPr>
              <a:t> is not a part of a key</a:t>
            </a:r>
            <a:r>
              <a:rPr lang="en-US" altLang="ru-RU" sz="1600" b="1" dirty="0">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altLang="ru-RU" sz="1600" b="1" dirty="0" err="1">
                <a:latin typeface="Arial Unicode MS" pitchFamily="34" charset="-128"/>
                <a:ea typeface="Arial Unicode MS" pitchFamily="34" charset="-128"/>
                <a:cs typeface="Arial Unicode MS" pitchFamily="34" charset="-128"/>
              </a:rPr>
              <a:t>studio_city</a:t>
            </a:r>
            <a:r>
              <a:rPr lang="en-US" altLang="ru-RU" sz="1600" b="1" dirty="0">
                <a:latin typeface="Arial Unicode MS" pitchFamily="34" charset="-128"/>
                <a:ea typeface="Arial Unicode MS" pitchFamily="34" charset="-128"/>
                <a:cs typeface="Arial Unicode MS" pitchFamily="34" charset="-128"/>
              </a:rPr>
              <a:t> functionally depends on studio which is a proper subset of the key</a:t>
            </a:r>
          </a:p>
          <a:p>
            <a:pPr marL="1100138" lvl="1" indent="-533400" algn="just">
              <a:lnSpc>
                <a:spcPct val="90000"/>
              </a:lnSpc>
              <a:buFontTx/>
              <a:buAutoNum type="arabicPeriod"/>
            </a:pPr>
            <a:endParaRPr lang="en-US" altLang="ru-RU" sz="16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2124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2NF - </a:t>
            </a:r>
            <a:r>
              <a:rPr lang="en-US" sz="4900" dirty="0" smtClean="0"/>
              <a:t>Decomposition</a:t>
            </a:r>
            <a:endParaRPr lang="ru-RU" sz="4900" dirty="0"/>
          </a:p>
        </p:txBody>
      </p:sp>
      <p:sp>
        <p:nvSpPr>
          <p:cNvPr id="3" name="Объект 2"/>
          <p:cNvSpPr>
            <a:spLocks noGrp="1"/>
          </p:cNvSpPr>
          <p:nvPr>
            <p:ph idx="1"/>
          </p:nvPr>
        </p:nvSpPr>
        <p:spPr/>
        <p:txBody>
          <a:bodyPr anchor="t">
            <a:noAutofit/>
          </a:bodyPr>
          <a:lstStyle/>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If a data item is fully functionally dependent on only a part of the primary key, move that data item and that part of the primary key to a new table.</a:t>
            </a:r>
          </a:p>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If other data items are functionally dependent on the same part of the key, place them in the new table also</a:t>
            </a:r>
            <a:endParaRPr lang="en-US" altLang="ru-RU" sz="2000" dirty="0">
              <a:latin typeface="Arial Unicode MS" pitchFamily="34" charset="-128"/>
              <a:cs typeface="Times New Roman" pitchFamily="18" charset="0"/>
            </a:endParaRPr>
          </a:p>
          <a:p>
            <a:pPr marL="609600" indent="-609600" algn="just">
              <a:buFontTx/>
              <a:buAutoNum type="arabicPeriod"/>
            </a:pPr>
            <a:r>
              <a:rPr lang="en-US" altLang="ru-RU" sz="2000" dirty="0">
                <a:latin typeface="Arial Unicode MS" pitchFamily="34" charset="-128"/>
                <a:cs typeface="Times New Roman" pitchFamily="18" charset="0"/>
              </a:rPr>
              <a:t>Make the partial primary key copied from the original table the primary key for the new table. Place all items that appear in the repeating group in a new table</a:t>
            </a:r>
          </a:p>
          <a:p>
            <a:pPr marL="609600" indent="-609600">
              <a:spcBef>
                <a:spcPct val="50000"/>
              </a:spcBef>
              <a:buFontTx/>
              <a:buNone/>
            </a:pPr>
            <a:r>
              <a:rPr lang="en-US" altLang="ru-RU" sz="2000" b="1" dirty="0">
                <a:solidFill>
                  <a:srgbClr val="CC0000"/>
                </a:solidFill>
                <a:latin typeface="Arial Unicode MS" pitchFamily="34" charset="-128"/>
                <a:cs typeface="Times New Roman" pitchFamily="18" charset="0"/>
              </a:rPr>
              <a:t>Example 1 (Convert to 2NF) </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Old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u="sng" dirty="0">
                <a:latin typeface="Arial Unicode MS" pitchFamily="34" charset="-128"/>
                <a:ea typeface="Arial Unicode MS" pitchFamily="34" charset="-128"/>
                <a:cs typeface="Arial Unicode MS" pitchFamily="34" charset="-128"/>
              </a:rPr>
              <a:t>Title, </a:t>
            </a:r>
            <a:r>
              <a:rPr lang="en-US" altLang="ru-RU" sz="1800" b="1" u="sng" dirty="0" err="1">
                <a:latin typeface="Arial Unicode MS" pitchFamily="34" charset="-128"/>
                <a:ea typeface="Arial Unicode MS" pitchFamily="34" charset="-128"/>
                <a:cs typeface="Arial Unicode MS" pitchFamily="34" charset="-128"/>
              </a:rPr>
              <a:t>PubId</a:t>
            </a:r>
            <a:r>
              <a:rPr lang="en-US" altLang="ru-RU" sz="1800" b="1" u="sng" dirty="0">
                <a:latin typeface="Arial Unicode MS" pitchFamily="34" charset="-128"/>
                <a:ea typeface="Arial Unicode MS" pitchFamily="34" charset="-128"/>
                <a:cs typeface="Arial Unicode MS" pitchFamily="34" charset="-128"/>
              </a:rPr>
              <a:t>, </a:t>
            </a:r>
            <a:r>
              <a:rPr lang="en-US" altLang="ru-RU" sz="1800" b="1" u="sng" dirty="0" err="1">
                <a:latin typeface="Arial Unicode MS" pitchFamily="34" charset="-128"/>
                <a:ea typeface="Arial Unicode MS" pitchFamily="34" charset="-128"/>
                <a:cs typeface="Arial Unicode MS" pitchFamily="34" charset="-128"/>
              </a:rPr>
              <a:t>AuId</a:t>
            </a:r>
            <a:r>
              <a:rPr lang="en-US" altLang="ru-RU" sz="1800" b="1" dirty="0">
                <a:latin typeface="Arial Unicode MS" pitchFamily="34" charset="-128"/>
                <a:ea typeface="Arial Unicode MS" pitchFamily="34" charset="-128"/>
                <a:cs typeface="Arial Unicode MS" pitchFamily="34" charset="-128"/>
              </a:rPr>
              <a:t>, Price, </a:t>
            </a:r>
            <a:r>
              <a:rPr lang="en-US" altLang="ru-RU" sz="1800" b="1" dirty="0" err="1">
                <a:latin typeface="Arial Unicode MS" pitchFamily="34" charset="-128"/>
                <a:ea typeface="Arial Unicode MS" pitchFamily="34" charset="-128"/>
                <a:cs typeface="Arial Unicode MS" pitchFamily="34" charset="-128"/>
              </a:rPr>
              <a:t>AuAddress</a:t>
            </a:r>
            <a:r>
              <a:rPr lang="en-US" altLang="ru-RU" sz="18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u="sng" dirty="0">
                <a:latin typeface="Arial Unicode MS" pitchFamily="34" charset="-128"/>
                <a:ea typeface="Arial Unicode MS" pitchFamily="34" charset="-128"/>
                <a:cs typeface="Arial Unicode MS" pitchFamily="34" charset="-128"/>
              </a:rPr>
              <a:t>Title, </a:t>
            </a:r>
            <a:r>
              <a:rPr lang="en-US" altLang="ru-RU" sz="1800" b="1" u="sng" dirty="0" err="1">
                <a:latin typeface="Arial Unicode MS" pitchFamily="34" charset="-128"/>
                <a:ea typeface="Arial Unicode MS" pitchFamily="34" charset="-128"/>
                <a:cs typeface="Arial Unicode MS" pitchFamily="34" charset="-128"/>
              </a:rPr>
              <a:t>PubId</a:t>
            </a:r>
            <a:r>
              <a:rPr lang="en-US" altLang="ru-RU" sz="1800" b="1" u="sng" dirty="0">
                <a:latin typeface="Arial Unicode MS" pitchFamily="34" charset="-128"/>
                <a:ea typeface="Arial Unicode MS" pitchFamily="34" charset="-128"/>
                <a:cs typeface="Arial Unicode MS" pitchFamily="34" charset="-128"/>
              </a:rPr>
              <a:t>, </a:t>
            </a:r>
            <a:r>
              <a:rPr lang="en-US" altLang="ru-RU" sz="1800" b="1" u="sng" dirty="0" err="1">
                <a:latin typeface="Arial Unicode MS" pitchFamily="34" charset="-128"/>
                <a:ea typeface="Arial Unicode MS" pitchFamily="34" charset="-128"/>
                <a:cs typeface="Arial Unicode MS" pitchFamily="34" charset="-128"/>
              </a:rPr>
              <a:t>AuId</a:t>
            </a:r>
            <a:r>
              <a:rPr lang="en-US" altLang="ru-RU" sz="1800" b="1" dirty="0">
                <a:latin typeface="Arial Unicode MS" pitchFamily="34" charset="-128"/>
                <a:ea typeface="Arial Unicode MS" pitchFamily="34" charset="-128"/>
                <a:cs typeface="Arial Unicode MS" pitchFamily="34" charset="-128"/>
              </a:rPr>
              <a:t>, Price}</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u="sng" dirty="0" err="1">
                <a:latin typeface="Arial Unicode MS" pitchFamily="34" charset="-128"/>
                <a:ea typeface="Arial Unicode MS" pitchFamily="34" charset="-128"/>
                <a:cs typeface="Arial Unicode MS" pitchFamily="34" charset="-128"/>
              </a:rPr>
              <a:t>AuId</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AuAddress</a:t>
            </a:r>
            <a:r>
              <a:rPr lang="en-US" altLang="ru-RU" sz="1800" b="1" dirty="0">
                <a:latin typeface="Arial Unicode MS" pitchFamily="34" charset="-128"/>
                <a:ea typeface="Arial Unicode MS" pitchFamily="34" charset="-128"/>
                <a:cs typeface="Arial Unicode MS" pitchFamily="34" charset="-128"/>
              </a:rPr>
              <a:t>}</a:t>
            </a:r>
            <a:endParaRPr lang="en-US" altLang="ru-RU" sz="1800" b="1" dirty="0">
              <a:latin typeface="Arial Unicode MS" pitchFamily="34" charset="-128"/>
              <a:cs typeface="Times New Roman" pitchFamily="18" charset="0"/>
            </a:endParaRPr>
          </a:p>
          <a:p>
            <a:endParaRPr lang="ru-RU" dirty="0"/>
          </a:p>
        </p:txBody>
      </p:sp>
    </p:spTree>
    <p:extLst>
      <p:ext uri="{BB962C8B-B14F-4D97-AF65-F5344CB8AC3E}">
        <p14:creationId xmlns:p14="http://schemas.microsoft.com/office/powerpoint/2010/main" val="346750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2NF - </a:t>
            </a:r>
            <a:r>
              <a:rPr lang="en-US" sz="4900" dirty="0" smtClean="0"/>
              <a:t>Decomposition</a:t>
            </a:r>
            <a:endParaRPr lang="ru-RU" sz="4900" dirty="0"/>
          </a:p>
        </p:txBody>
      </p:sp>
      <p:sp>
        <p:nvSpPr>
          <p:cNvPr id="3" name="Объект 2"/>
          <p:cNvSpPr>
            <a:spLocks noGrp="1"/>
          </p:cNvSpPr>
          <p:nvPr>
            <p:ph idx="1"/>
          </p:nvPr>
        </p:nvSpPr>
        <p:spPr/>
        <p:txBody>
          <a:bodyPr anchor="t">
            <a:noAutofit/>
          </a:bodyPr>
          <a:lstStyle/>
          <a:p>
            <a:pPr marL="609600" indent="-609600">
              <a:spcBef>
                <a:spcPct val="50000"/>
              </a:spcBef>
              <a:buFontTx/>
              <a:buNone/>
            </a:pPr>
            <a:r>
              <a:rPr lang="en-US" altLang="ru-RU" b="1" dirty="0">
                <a:solidFill>
                  <a:srgbClr val="CC0000"/>
                </a:solidFill>
                <a:latin typeface="Arial Unicode MS" pitchFamily="34" charset="-128"/>
                <a:cs typeface="Times New Roman" pitchFamily="18" charset="0"/>
              </a:rPr>
              <a:t>Example 2 (Convert to  2NF) </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Studio</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Movie</a:t>
            </a:r>
            <a:r>
              <a:rPr lang="en-US" altLang="ru-RU" sz="2000" b="1" dirty="0">
                <a:latin typeface="Arial Unicode MS" pitchFamily="34" charset="-128"/>
                <a:ea typeface="Arial Unicode MS" pitchFamily="34" charset="-128"/>
                <a:cs typeface="Arial Unicode MS" pitchFamily="34" charset="-128"/>
              </a:rPr>
              <a:t>, Budget, </a:t>
            </a:r>
            <a:r>
              <a:rPr lang="en-US" altLang="ru-RU" sz="2000" b="1" dirty="0" err="1">
                <a:latin typeface="Arial Unicode MS" pitchFamily="34" charset="-128"/>
                <a:ea typeface="Arial Unicode MS" pitchFamily="34" charset="-128"/>
                <a:cs typeface="Arial Unicode MS" pitchFamily="34" charset="-128"/>
              </a:rPr>
              <a:t>StudioCity</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Movie</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Studio</a:t>
            </a:r>
            <a:r>
              <a:rPr lang="en-US" altLang="ru-RU" sz="2000" b="1" dirty="0">
                <a:latin typeface="Arial Unicode MS" pitchFamily="34" charset="-128"/>
                <a:ea typeface="Arial Unicode MS" pitchFamily="34" charset="-128"/>
                <a:cs typeface="Arial Unicode MS" pitchFamily="34" charset="-128"/>
              </a:rPr>
              <a:t>, Budget}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Studio</a:t>
            </a:r>
            <a:r>
              <a:rPr lang="en-US" altLang="ru-RU" sz="2000" b="1" dirty="0">
                <a:latin typeface="Arial Unicode MS" pitchFamily="34" charset="-128"/>
                <a:ea typeface="Arial Unicode MS" pitchFamily="34" charset="-128"/>
                <a:cs typeface="Arial Unicode MS" pitchFamily="34" charset="-128"/>
              </a:rPr>
              <a:t>, City}</a:t>
            </a:r>
          </a:p>
          <a:p>
            <a:pPr marL="1100138" lvl="1" indent="-533400">
              <a:spcBef>
                <a:spcPct val="50000"/>
              </a:spcBef>
              <a:buFontTx/>
              <a:buNone/>
            </a:pPr>
            <a:endParaRPr lang="en-US" altLang="ru-RU" sz="2000" b="1" dirty="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altLang="ru-RU" b="1" dirty="0">
                <a:solidFill>
                  <a:srgbClr val="CC0000"/>
                </a:solidFill>
                <a:latin typeface="Arial Unicode MS" pitchFamily="34" charset="-128"/>
                <a:cs typeface="Times New Roman" pitchFamily="18" charset="0"/>
              </a:rPr>
              <a:t>Example 3 (Convert to  2NF) </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City</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Street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err="1">
                <a:latin typeface="Arial Unicode MS" pitchFamily="34" charset="-128"/>
                <a:ea typeface="Arial Unicode MS" pitchFamily="34" charset="-128"/>
                <a:cs typeface="Arial Unicode MS" pitchFamily="34" charset="-128"/>
              </a:rPr>
              <a:t>HouseNumber</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HouseColor</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CityPopulation</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City</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Street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err="1">
                <a:latin typeface="Arial Unicode MS" pitchFamily="34" charset="-128"/>
                <a:ea typeface="Arial Unicode MS" pitchFamily="34" charset="-128"/>
                <a:cs typeface="Arial Unicode MS" pitchFamily="34" charset="-128"/>
              </a:rPr>
              <a:t>HouseNumber</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HouseColor</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City</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CityPopulation</a:t>
            </a:r>
            <a:r>
              <a:rPr lang="en-US" altLang="ru-RU" sz="2000" b="1" dirty="0">
                <a:latin typeface="Arial Unicode MS" pitchFamily="34" charset="-128"/>
                <a:ea typeface="Arial Unicode MS" pitchFamily="34" charset="-128"/>
                <a:cs typeface="Arial Unicode MS" pitchFamily="34" charset="-128"/>
              </a:rPr>
              <a:t>}</a:t>
            </a:r>
            <a:endParaRPr lang="en-US" altLang="ru-RU" sz="2000" b="1" dirty="0">
              <a:latin typeface="Arial Unicode MS" pitchFamily="34" charset="-128"/>
              <a:cs typeface="Times New Roman" pitchFamily="18" charset="0"/>
            </a:endParaRPr>
          </a:p>
          <a:p>
            <a:pPr marL="1100138" lvl="1" indent="-533400">
              <a:spcBef>
                <a:spcPct val="50000"/>
              </a:spcBef>
              <a:buFontTx/>
              <a:buNone/>
            </a:pPr>
            <a:endParaRPr lang="en-US" altLang="ru-RU" sz="2000" b="1" dirty="0">
              <a:latin typeface="Arial Unicode MS" pitchFamily="34" charset="-128"/>
              <a:cs typeface="Times New Roman" pitchFamily="18" charset="0"/>
            </a:endParaRPr>
          </a:p>
        </p:txBody>
      </p:sp>
    </p:spTree>
    <p:extLst>
      <p:ext uri="{BB962C8B-B14F-4D97-AF65-F5344CB8AC3E}">
        <p14:creationId xmlns:p14="http://schemas.microsoft.com/office/powerpoint/2010/main" val="305070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Third Normal Form  (3NF) </a:t>
            </a:r>
            <a:endParaRPr lang="ru-RU" dirty="0"/>
          </a:p>
        </p:txBody>
      </p:sp>
      <p:sp>
        <p:nvSpPr>
          <p:cNvPr id="3" name="Объект 2"/>
          <p:cNvSpPr>
            <a:spLocks noGrp="1"/>
          </p:cNvSpPr>
          <p:nvPr>
            <p:ph idx="1"/>
          </p:nvPr>
        </p:nvSpPr>
        <p:spPr/>
        <p:txBody>
          <a:bodyPr anchor="t">
            <a:noAutofit/>
          </a:bodyPr>
          <a:lstStyle/>
          <a:p>
            <a:pPr marL="609600" indent="-609600" algn="just">
              <a:lnSpc>
                <a:spcPct val="90000"/>
              </a:lnSpc>
              <a:buFontTx/>
              <a:buNone/>
            </a:pPr>
            <a:r>
              <a:rPr lang="en-US" altLang="ru-RU" sz="2000" dirty="0">
                <a:latin typeface="Arial Unicode MS" pitchFamily="34" charset="-128"/>
                <a:ea typeface="Arial Unicode MS" pitchFamily="34" charset="-128"/>
                <a:cs typeface="Arial Unicode MS" pitchFamily="34" charset="-128"/>
              </a:rPr>
              <a:t>This form dictates that all </a:t>
            </a:r>
            <a:r>
              <a:rPr lang="en-US" altLang="ru-RU" sz="2000" b="1" dirty="0">
                <a:latin typeface="Arial Unicode MS" pitchFamily="34" charset="-128"/>
                <a:ea typeface="Arial Unicode MS" pitchFamily="34" charset="-128"/>
                <a:cs typeface="Arial Unicode MS" pitchFamily="34" charset="-128"/>
              </a:rPr>
              <a:t>non-key</a:t>
            </a:r>
            <a:r>
              <a:rPr lang="en-US" altLang="ru-RU" sz="2000" dirty="0">
                <a:latin typeface="Arial Unicode MS" pitchFamily="34" charset="-128"/>
                <a:ea typeface="Arial Unicode MS" pitchFamily="34" charset="-128"/>
                <a:cs typeface="Arial Unicode MS" pitchFamily="34" charset="-128"/>
              </a:rPr>
              <a:t> attributes of a table must be functionally dependent on a candidate key i.e. there can be no interdependencies among non-key attributes.</a:t>
            </a:r>
          </a:p>
          <a:p>
            <a:pPr marL="609600" indent="-609600" algn="just">
              <a:lnSpc>
                <a:spcPct val="90000"/>
              </a:lnSpc>
              <a:buFontTx/>
              <a:buNone/>
            </a:pPr>
            <a:endParaRPr lang="en-US" altLang="ru-RU" sz="2000" dirty="0">
              <a:latin typeface="Arial Unicode MS" pitchFamily="34" charset="-128"/>
              <a:ea typeface="Arial Unicode MS" pitchFamily="34" charset="-128"/>
              <a:cs typeface="Arial Unicode MS" pitchFamily="34" charset="-128"/>
            </a:endParaRPr>
          </a:p>
          <a:p>
            <a:pPr marL="609600" indent="-609600" algn="just">
              <a:lnSpc>
                <a:spcPct val="90000"/>
              </a:lnSpc>
              <a:buFontTx/>
              <a:buNone/>
            </a:pPr>
            <a:r>
              <a:rPr lang="en-US" altLang="ru-RU" sz="2000" dirty="0">
                <a:latin typeface="Arial Unicode MS" pitchFamily="34" charset="-128"/>
                <a:ea typeface="Arial Unicode MS" pitchFamily="34" charset="-128"/>
                <a:cs typeface="Arial Unicode MS" pitchFamily="34" charset="-128"/>
              </a:rPr>
              <a:t>For a table to be in 3NF, there are two requirements</a:t>
            </a:r>
          </a:p>
          <a:p>
            <a:pPr marL="1100138" lvl="1" indent="-533400" algn="just">
              <a:lnSpc>
                <a:spcPct val="90000"/>
              </a:lnSpc>
            </a:pPr>
            <a:r>
              <a:rPr lang="en-US" altLang="ru-RU" sz="1800" dirty="0">
                <a:latin typeface="Arial Unicode MS" pitchFamily="34" charset="-128"/>
                <a:ea typeface="Arial Unicode MS" pitchFamily="34" charset="-128"/>
                <a:cs typeface="Arial Unicode MS" pitchFamily="34" charset="-128"/>
              </a:rPr>
              <a:t>The table should be second normal form</a:t>
            </a:r>
            <a:endParaRPr lang="en-US" altLang="ru-RU" sz="1800" dirty="0">
              <a:latin typeface="Arial Unicode MS" pitchFamily="34" charset="-128"/>
              <a:cs typeface="Times New Roman" pitchFamily="18" charset="0"/>
            </a:endParaRPr>
          </a:p>
          <a:p>
            <a:pPr marL="1100138" lvl="1" indent="-533400" algn="just">
              <a:lnSpc>
                <a:spcPct val="90000"/>
              </a:lnSpc>
            </a:pPr>
            <a:r>
              <a:rPr lang="en-US" altLang="ru-RU" sz="1800" dirty="0">
                <a:latin typeface="Arial Unicode MS" pitchFamily="34" charset="-128"/>
                <a:cs typeface="Times New Roman" pitchFamily="18" charset="0"/>
              </a:rPr>
              <a:t>No attribute is transitively dependent on the primary key</a:t>
            </a:r>
          </a:p>
          <a:p>
            <a:pPr marL="609600" indent="-609600" algn="just">
              <a:lnSpc>
                <a:spcPct val="90000"/>
              </a:lnSpc>
              <a:buFontTx/>
              <a:buNone/>
            </a:pPr>
            <a:endParaRPr lang="en-US" altLang="ru-RU" sz="2000" b="1" dirty="0">
              <a:solidFill>
                <a:srgbClr val="CC0000"/>
              </a:solidFill>
              <a:latin typeface="Arial Unicode MS" pitchFamily="34" charset="-128"/>
              <a:cs typeface="Times New Roman" pitchFamily="18" charset="0"/>
            </a:endParaRPr>
          </a:p>
          <a:p>
            <a:pPr marL="609600" indent="-609600" algn="just">
              <a:lnSpc>
                <a:spcPct val="90000"/>
              </a:lnSpc>
              <a:buFontTx/>
              <a:buNone/>
            </a:pPr>
            <a:r>
              <a:rPr lang="en-US" altLang="ru-RU" sz="2000" b="1" dirty="0">
                <a:solidFill>
                  <a:srgbClr val="CC0000"/>
                </a:solidFill>
                <a:latin typeface="Arial Unicode MS" pitchFamily="34" charset="-128"/>
                <a:ea typeface="Arial Unicode MS" pitchFamily="34" charset="-128"/>
                <a:cs typeface="Arial Unicode MS" pitchFamily="34" charset="-128"/>
              </a:rPr>
              <a:t>Example (Not in 3NF)</a:t>
            </a:r>
          </a:p>
          <a:p>
            <a:pPr marL="609600" indent="-609600" algn="just">
              <a:lnSpc>
                <a:spcPct val="90000"/>
              </a:lnSpc>
              <a:buFontTx/>
              <a:buNone/>
            </a:pPr>
            <a:r>
              <a:rPr lang="en-US" altLang="ru-RU" sz="2000" b="1" dirty="0">
                <a:latin typeface="Arial Unicode MS" pitchFamily="34" charset="-128"/>
                <a:ea typeface="Arial Unicode MS" pitchFamily="34" charset="-128"/>
                <a:cs typeface="Arial Unicode MS" pitchFamily="34" charset="-128"/>
              </a:rPr>
              <a:t>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a:latin typeface="Arial Unicode MS" pitchFamily="34" charset="-128"/>
                <a:cs typeface="Times New Roman" pitchFamily="18" charset="0"/>
              </a:rPr>
              <a:t>Title, </a:t>
            </a:r>
            <a:r>
              <a:rPr lang="en-US" altLang="ru-RU" sz="2000" b="1" dirty="0" err="1">
                <a:latin typeface="Arial Unicode MS" pitchFamily="34" charset="-128"/>
                <a:cs typeface="Times New Roman" pitchFamily="18" charset="0"/>
              </a:rPr>
              <a:t>PubID</a:t>
            </a:r>
            <a:r>
              <a:rPr lang="en-US" altLang="ru-RU" sz="2000" b="1" dirty="0">
                <a:latin typeface="Arial Unicode MS" pitchFamily="34" charset="-128"/>
                <a:cs typeface="Times New Roman" pitchFamily="18" charset="0"/>
              </a:rPr>
              <a:t>, </a:t>
            </a:r>
            <a:r>
              <a:rPr lang="en-US" altLang="ru-RU" sz="2000" b="1" dirty="0" err="1">
                <a:latin typeface="Arial Unicode MS" pitchFamily="34" charset="-128"/>
                <a:cs typeface="Times New Roman" pitchFamily="18" charset="0"/>
              </a:rPr>
              <a:t>PageCount</a:t>
            </a:r>
            <a:r>
              <a:rPr lang="en-US" altLang="ru-RU" sz="2000" b="1" dirty="0">
                <a:latin typeface="Arial Unicode MS" pitchFamily="34" charset="-128"/>
                <a:cs typeface="Times New Roman" pitchFamily="18" charset="0"/>
              </a:rPr>
              <a:t>, Price</a:t>
            </a:r>
            <a:r>
              <a:rPr lang="en-US" altLang="ru-RU" sz="2000" b="1" dirty="0">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altLang="ru-RU" sz="1800" b="1" dirty="0">
                <a:latin typeface="Arial Unicode MS" pitchFamily="34" charset="-128"/>
                <a:cs typeface="Times New Roman" pitchFamily="18" charset="0"/>
              </a:rPr>
              <a:t>Key </a:t>
            </a:r>
            <a:r>
              <a:rPr lang="en-US" altLang="ru-RU" sz="1800" b="1" dirty="0">
                <a:cs typeface="Times New Roman" pitchFamily="18" charset="0"/>
                <a:sym typeface="Wingdings" pitchFamily="2" charset="2"/>
              </a:rPr>
              <a:t></a:t>
            </a:r>
            <a:r>
              <a:rPr lang="en-US" altLang="ru-RU" sz="1800" b="1" dirty="0">
                <a:latin typeface="Arial Unicode MS" pitchFamily="34" charset="-128"/>
                <a:cs typeface="Times New Roman" pitchFamily="18" charset="0"/>
              </a:rPr>
              <a:t> {Title, </a:t>
            </a:r>
            <a:r>
              <a:rPr lang="en-US" altLang="ru-RU" sz="1800" b="1" dirty="0" err="1">
                <a:latin typeface="Arial Unicode MS" pitchFamily="34" charset="-128"/>
                <a:cs typeface="Times New Roman" pitchFamily="18" charset="0"/>
              </a:rPr>
              <a:t>PubId</a:t>
            </a:r>
            <a:r>
              <a:rPr lang="en-US" altLang="ru-RU" sz="1800" b="1" dirty="0">
                <a:latin typeface="Arial Unicode MS" pitchFamily="34" charset="-128"/>
                <a:cs typeface="Times New Roman" pitchFamily="18" charset="0"/>
              </a:rPr>
              <a:t>}</a:t>
            </a:r>
          </a:p>
          <a:p>
            <a:pPr marL="1100138" lvl="1" indent="-533400" algn="just">
              <a:lnSpc>
                <a:spcPct val="90000"/>
              </a:lnSpc>
              <a:buFontTx/>
              <a:buAutoNum type="arabicPeriod"/>
            </a:pPr>
            <a:r>
              <a:rPr lang="en-US" altLang="ru-RU" sz="1800" b="1" dirty="0">
                <a:latin typeface="Arial Unicode MS" pitchFamily="34" charset="-128"/>
                <a:cs typeface="Times New Roman" pitchFamily="18" charset="0"/>
              </a:rPr>
              <a:t>{Title, </a:t>
            </a:r>
            <a:r>
              <a:rPr lang="en-US" altLang="ru-RU" sz="1800" b="1" dirty="0" err="1">
                <a:latin typeface="Arial Unicode MS" pitchFamily="34" charset="-128"/>
                <a:cs typeface="Times New Roman" pitchFamily="18" charset="0"/>
              </a:rPr>
              <a:t>PubId</a:t>
            </a:r>
            <a:r>
              <a:rPr lang="en-US" altLang="ru-RU" sz="1800" b="1" dirty="0">
                <a:latin typeface="Arial Unicode MS" pitchFamily="34" charset="-128"/>
                <a:cs typeface="Times New Roman" pitchFamily="18" charset="0"/>
              </a:rPr>
              <a:t>} </a:t>
            </a:r>
            <a:r>
              <a:rPr lang="en-US" altLang="ru-RU" sz="1800" b="1" dirty="0">
                <a:latin typeface="Arial Unicode MS" pitchFamily="34" charset="-128"/>
                <a:cs typeface="Times New Roman" pitchFamily="18" charset="0"/>
                <a:sym typeface="Wingdings" pitchFamily="2" charset="2"/>
              </a:rPr>
              <a:t> {</a:t>
            </a:r>
            <a:r>
              <a:rPr lang="en-US" altLang="ru-RU" sz="1800" b="1" dirty="0" err="1">
                <a:latin typeface="Arial Unicode MS" pitchFamily="34" charset="-128"/>
                <a:cs typeface="Times New Roman" pitchFamily="18" charset="0"/>
                <a:sym typeface="Wingdings" pitchFamily="2" charset="2"/>
              </a:rPr>
              <a:t>PageCount</a:t>
            </a:r>
            <a:r>
              <a:rPr lang="en-US" altLang="ru-RU" sz="1800" b="1" dirty="0">
                <a:latin typeface="Arial Unicode MS" pitchFamily="34" charset="-128"/>
                <a:cs typeface="Times New Roman" pitchFamily="18" charset="0"/>
                <a:sym typeface="Wingdings" pitchFamily="2" charset="2"/>
              </a:rPr>
              <a:t>}</a:t>
            </a:r>
          </a:p>
          <a:p>
            <a:pPr marL="1100138" lvl="1" indent="-533400" algn="just">
              <a:lnSpc>
                <a:spcPct val="90000"/>
              </a:lnSpc>
              <a:buFontTx/>
              <a:buAutoNum type="arabicPeriod"/>
            </a:pPr>
            <a:r>
              <a:rPr lang="en-US" altLang="ru-RU" sz="1800" b="1" dirty="0">
                <a:latin typeface="Arial Unicode MS" pitchFamily="34" charset="-128"/>
                <a:cs typeface="Times New Roman" pitchFamily="18" charset="0"/>
              </a:rPr>
              <a:t>{</a:t>
            </a:r>
            <a:r>
              <a:rPr lang="en-US" altLang="ru-RU" sz="1800" b="1" dirty="0" err="1">
                <a:latin typeface="Arial Unicode MS" pitchFamily="34" charset="-128"/>
                <a:cs typeface="Times New Roman" pitchFamily="18" charset="0"/>
              </a:rPr>
              <a:t>PageCount</a:t>
            </a:r>
            <a:r>
              <a:rPr lang="en-US" altLang="ru-RU" sz="1800" b="1" dirty="0">
                <a:latin typeface="Arial Unicode MS" pitchFamily="34" charset="-128"/>
                <a:cs typeface="Times New Roman" pitchFamily="18" charset="0"/>
              </a:rPr>
              <a:t>} </a:t>
            </a:r>
            <a:r>
              <a:rPr lang="en-US" altLang="ru-RU" sz="1800" b="1" dirty="0">
                <a:latin typeface="Arial Unicode MS" pitchFamily="34" charset="-128"/>
                <a:cs typeface="Times New Roman" pitchFamily="18" charset="0"/>
                <a:sym typeface="Wingdings" pitchFamily="2" charset="2"/>
              </a:rPr>
              <a:t> {Price}</a:t>
            </a:r>
            <a:endParaRPr lang="en-US" altLang="ru-RU" sz="1800" b="1" dirty="0">
              <a:latin typeface="Arial Unicode MS" pitchFamily="34" charset="-128"/>
              <a:cs typeface="Times New Roman" pitchFamily="18" charset="0"/>
            </a:endParaRPr>
          </a:p>
          <a:p>
            <a:pPr marL="1100138" lvl="1" indent="-533400" algn="just">
              <a:lnSpc>
                <a:spcPct val="90000"/>
              </a:lnSpc>
              <a:buFontTx/>
              <a:buAutoNum type="arabicPeriod"/>
            </a:pPr>
            <a:r>
              <a:rPr lang="en-US" altLang="ru-RU" sz="1800" b="1" dirty="0">
                <a:latin typeface="Arial Unicode MS" pitchFamily="34" charset="-128"/>
                <a:cs typeface="Times New Roman" pitchFamily="18" charset="0"/>
              </a:rPr>
              <a:t>Both Price and </a:t>
            </a:r>
            <a:r>
              <a:rPr lang="en-US" altLang="ru-RU" sz="1800" b="1" dirty="0" err="1">
                <a:latin typeface="Arial Unicode MS" pitchFamily="34" charset="-128"/>
                <a:cs typeface="Times New Roman" pitchFamily="18" charset="0"/>
              </a:rPr>
              <a:t>PageCount</a:t>
            </a:r>
            <a:r>
              <a:rPr lang="en-US" altLang="ru-RU" sz="1800" b="1" dirty="0">
                <a:latin typeface="Arial Unicode MS" pitchFamily="34" charset="-128"/>
                <a:cs typeface="Times New Roman" pitchFamily="18" charset="0"/>
              </a:rPr>
              <a:t> depend on a key hence 2NF</a:t>
            </a:r>
          </a:p>
          <a:p>
            <a:pPr marL="1100138" lvl="1" indent="-533400" algn="just">
              <a:lnSpc>
                <a:spcPct val="90000"/>
              </a:lnSpc>
              <a:buFontTx/>
              <a:buAutoNum type="arabicPeriod"/>
            </a:pPr>
            <a:r>
              <a:rPr lang="en-US" altLang="ru-RU" sz="1800" b="1" dirty="0">
                <a:latin typeface="Arial Unicode MS" pitchFamily="34" charset="-128"/>
                <a:cs typeface="Times New Roman" pitchFamily="18" charset="0"/>
              </a:rPr>
              <a:t>Transitively {Title, </a:t>
            </a:r>
            <a:r>
              <a:rPr lang="en-US" altLang="ru-RU" sz="1800" b="1" dirty="0" err="1">
                <a:latin typeface="Arial Unicode MS" pitchFamily="34" charset="-128"/>
                <a:cs typeface="Times New Roman" pitchFamily="18" charset="0"/>
              </a:rPr>
              <a:t>PubID</a:t>
            </a:r>
            <a:r>
              <a:rPr lang="en-US" altLang="ru-RU" sz="1800" b="1" dirty="0">
                <a:latin typeface="Arial Unicode MS" pitchFamily="34" charset="-128"/>
                <a:cs typeface="Times New Roman" pitchFamily="18" charset="0"/>
              </a:rPr>
              <a:t>} </a:t>
            </a:r>
            <a:r>
              <a:rPr lang="en-US" altLang="ru-RU" sz="1800" b="1" dirty="0">
                <a:latin typeface="Arial Unicode MS" pitchFamily="34" charset="-128"/>
                <a:cs typeface="Times New Roman" pitchFamily="18" charset="0"/>
                <a:sym typeface="Wingdings" pitchFamily="2" charset="2"/>
              </a:rPr>
              <a:t></a:t>
            </a:r>
            <a:r>
              <a:rPr lang="en-US" altLang="ru-RU" sz="1800" b="1" dirty="0">
                <a:latin typeface="Arial Unicode MS" pitchFamily="34" charset="-128"/>
                <a:cs typeface="Times New Roman" pitchFamily="18" charset="0"/>
              </a:rPr>
              <a:t> {Price} hence not in 3NF</a:t>
            </a:r>
          </a:p>
          <a:p>
            <a:endParaRPr lang="ru-RU" dirty="0"/>
          </a:p>
        </p:txBody>
      </p:sp>
    </p:spTree>
    <p:extLst>
      <p:ext uri="{BB962C8B-B14F-4D97-AF65-F5344CB8AC3E}">
        <p14:creationId xmlns:p14="http://schemas.microsoft.com/office/powerpoint/2010/main" val="320650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Third Normal Form  (3NF) </a:t>
            </a:r>
            <a:endParaRPr lang="ru-RU" dirty="0"/>
          </a:p>
        </p:txBody>
      </p:sp>
      <p:sp>
        <p:nvSpPr>
          <p:cNvPr id="3" name="Объект 2"/>
          <p:cNvSpPr>
            <a:spLocks noGrp="1"/>
          </p:cNvSpPr>
          <p:nvPr>
            <p:ph idx="1"/>
          </p:nvPr>
        </p:nvSpPr>
        <p:spPr/>
        <p:txBody>
          <a:bodyPr anchor="t">
            <a:noAutofit/>
          </a:bodyPr>
          <a:lstStyle/>
          <a:p>
            <a:pPr marL="609600" indent="-609600" algn="just">
              <a:lnSpc>
                <a:spcPct val="90000"/>
              </a:lnSpc>
              <a:buFontTx/>
              <a:buNone/>
            </a:pPr>
            <a:r>
              <a:rPr lang="en-US" altLang="ru-RU" sz="2000" b="1" dirty="0">
                <a:solidFill>
                  <a:srgbClr val="CC0000"/>
                </a:solidFill>
                <a:latin typeface="Arial Unicode MS" pitchFamily="34" charset="-128"/>
                <a:cs typeface="Times New Roman" pitchFamily="18" charset="0"/>
              </a:rPr>
              <a:t>Example 2 (Not in 3NF) </a:t>
            </a:r>
          </a:p>
          <a:p>
            <a:pPr marL="609600" indent="-609600" algn="just">
              <a:lnSpc>
                <a:spcPct val="90000"/>
              </a:lnSpc>
              <a:buFontTx/>
              <a:buNone/>
            </a:pPr>
            <a:r>
              <a:rPr lang="en-US" altLang="ru-RU" sz="1800" b="1" dirty="0">
                <a:latin typeface="Arial Unicode MS" pitchFamily="34" charset="-128"/>
                <a:ea typeface="Arial Unicode MS" pitchFamily="34" charset="-128"/>
                <a:cs typeface="Arial Unicode MS" pitchFamily="34" charset="-128"/>
              </a:rPr>
              <a:t>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u="sng" dirty="0">
                <a:latin typeface="Arial Unicode MS" pitchFamily="34" charset="-128"/>
                <a:ea typeface="Arial Unicode MS" pitchFamily="34" charset="-128"/>
                <a:cs typeface="Arial Unicode MS" pitchFamily="34" charset="-128"/>
              </a:rPr>
              <a:t>Studio</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StudioCity</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CityTemp</a:t>
            </a:r>
            <a:r>
              <a:rPr lang="en-US" altLang="ru-RU" sz="1800" b="1" dirty="0">
                <a:latin typeface="Arial Unicode MS" pitchFamily="34" charset="-128"/>
                <a:ea typeface="Arial Unicode MS" pitchFamily="34" charset="-128"/>
                <a:cs typeface="Arial Unicode MS" pitchFamily="34" charset="-128"/>
              </a:rPr>
              <a:t>}	</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Primary Key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{Studio}</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{Studio}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StudioCity</a:t>
            </a:r>
            <a:r>
              <a:rPr lang="en-US" altLang="ru-RU" sz="1600" b="1" dirty="0">
                <a:latin typeface="Arial Unicode MS" pitchFamily="34" charset="-128"/>
                <a:ea typeface="Arial Unicode MS" pitchFamily="34" charset="-128"/>
                <a:cs typeface="Arial Unicode MS" pitchFamily="34" charset="-128"/>
              </a:rPr>
              <a:t>}</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a:t>
            </a:r>
            <a:r>
              <a:rPr lang="en-US" altLang="ru-RU" sz="1600" b="1" dirty="0" err="1">
                <a:latin typeface="Arial Unicode MS" pitchFamily="34" charset="-128"/>
                <a:ea typeface="Arial Unicode MS" pitchFamily="34" charset="-128"/>
                <a:cs typeface="Arial Unicode MS" pitchFamily="34" charset="-128"/>
              </a:rPr>
              <a:t>StudioCity</a:t>
            </a:r>
            <a:r>
              <a:rPr lang="en-US" altLang="ru-RU" sz="1600" b="1" dirty="0">
                <a:latin typeface="Arial Unicode MS" pitchFamily="34" charset="-128"/>
                <a:ea typeface="Arial Unicode MS" pitchFamily="34" charset="-128"/>
                <a:cs typeface="Arial Unicode MS" pitchFamily="34" charset="-128"/>
              </a:rPr>
              <a:t>}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CityTemp</a:t>
            </a:r>
            <a:r>
              <a:rPr lang="en-US" altLang="ru-RU" sz="1600" b="1" dirty="0">
                <a:latin typeface="Arial Unicode MS" pitchFamily="34" charset="-128"/>
                <a:ea typeface="Arial Unicode MS" pitchFamily="34" charset="-128"/>
                <a:cs typeface="Arial Unicode MS" pitchFamily="34" charset="-128"/>
              </a:rPr>
              <a:t>}</a:t>
            </a: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{Studio} </a:t>
            </a:r>
            <a:r>
              <a:rPr lang="en-US" altLang="ru-RU" sz="1600" b="1" dirty="0">
                <a:latin typeface="Arial Unicode MS" pitchFamily="34" charset="-128"/>
                <a:ea typeface="Arial Unicode MS" pitchFamily="34" charset="-128"/>
                <a:cs typeface="Arial Unicode MS" pitchFamily="34" charset="-128"/>
                <a:sym typeface="Wingdings" pitchFamily="2" charset="2"/>
              </a:rPr>
              <a:t> {</a:t>
            </a:r>
            <a:r>
              <a:rPr lang="en-US" altLang="ru-RU" sz="1600" b="1" dirty="0" err="1">
                <a:latin typeface="Arial Unicode MS" pitchFamily="34" charset="-128"/>
                <a:ea typeface="Arial Unicode MS" pitchFamily="34" charset="-128"/>
                <a:cs typeface="Arial Unicode MS" pitchFamily="34" charset="-128"/>
                <a:sym typeface="Wingdings" pitchFamily="2" charset="2"/>
              </a:rPr>
              <a:t>CityTemp</a:t>
            </a:r>
            <a:r>
              <a:rPr lang="en-US" altLang="ru-RU" sz="1600" b="1" dirty="0">
                <a:latin typeface="Arial Unicode MS" pitchFamily="34" charset="-128"/>
                <a:ea typeface="Arial Unicode MS" pitchFamily="34" charset="-128"/>
                <a:cs typeface="Arial Unicode MS" pitchFamily="34" charset="-128"/>
                <a:sym typeface="Wingdings" pitchFamily="2" charset="2"/>
              </a:rPr>
              <a:t>}</a:t>
            </a:r>
            <a:endParaRPr lang="en-US" altLang="ru-RU" sz="1600" b="1" dirty="0">
              <a:latin typeface="Arial Unicode MS" pitchFamily="34" charset="-128"/>
              <a:ea typeface="Arial Unicode MS" pitchFamily="34" charset="-128"/>
              <a:cs typeface="Arial Unicode MS" pitchFamily="34" charset="-128"/>
            </a:endParaRPr>
          </a:p>
          <a:p>
            <a:pPr marL="1100138" lvl="1" indent="-533400" algn="just">
              <a:lnSpc>
                <a:spcPct val="90000"/>
              </a:lnSpc>
              <a:buFontTx/>
              <a:buAutoNum type="arabicPeriod"/>
            </a:pPr>
            <a:r>
              <a:rPr lang="en-US" altLang="ru-RU" sz="1600" b="1" dirty="0">
                <a:latin typeface="Arial Unicode MS" pitchFamily="34" charset="-128"/>
                <a:ea typeface="Arial Unicode MS" pitchFamily="34" charset="-128"/>
                <a:cs typeface="Arial Unicode MS" pitchFamily="34" charset="-128"/>
              </a:rPr>
              <a:t>Both </a:t>
            </a:r>
            <a:r>
              <a:rPr lang="en-US" altLang="ru-RU" sz="1600" b="1" dirty="0" err="1">
                <a:latin typeface="Arial Unicode MS" pitchFamily="34" charset="-128"/>
                <a:ea typeface="Arial Unicode MS" pitchFamily="34" charset="-128"/>
                <a:cs typeface="Arial Unicode MS" pitchFamily="34" charset="-128"/>
              </a:rPr>
              <a:t>StudioCity</a:t>
            </a:r>
            <a:r>
              <a:rPr lang="en-US" altLang="ru-RU" sz="1600" b="1" dirty="0">
                <a:latin typeface="Arial Unicode MS" pitchFamily="34" charset="-128"/>
                <a:ea typeface="Arial Unicode MS" pitchFamily="34" charset="-128"/>
                <a:cs typeface="Arial Unicode MS" pitchFamily="34" charset="-128"/>
              </a:rPr>
              <a:t> and </a:t>
            </a:r>
            <a:r>
              <a:rPr lang="en-US" altLang="ru-RU" sz="1600" b="1" dirty="0" err="1">
                <a:latin typeface="Arial Unicode MS" pitchFamily="34" charset="-128"/>
                <a:ea typeface="Arial Unicode MS" pitchFamily="34" charset="-128"/>
                <a:cs typeface="Arial Unicode MS" pitchFamily="34" charset="-128"/>
              </a:rPr>
              <a:t>CityTemp</a:t>
            </a:r>
            <a:r>
              <a:rPr lang="en-US" altLang="ru-RU" sz="1600" b="1" dirty="0">
                <a:latin typeface="Arial Unicode MS" pitchFamily="34" charset="-128"/>
                <a:ea typeface="Arial Unicode MS" pitchFamily="34" charset="-128"/>
                <a:cs typeface="Arial Unicode MS" pitchFamily="34" charset="-128"/>
              </a:rPr>
              <a:t> depend on the entire key hence 2NF</a:t>
            </a:r>
          </a:p>
          <a:p>
            <a:pPr marL="1100138" lvl="1" indent="-533400" algn="just">
              <a:lnSpc>
                <a:spcPct val="90000"/>
              </a:lnSpc>
              <a:buFontTx/>
              <a:buAutoNum type="arabicPeriod"/>
            </a:pPr>
            <a:r>
              <a:rPr lang="en-US" altLang="ru-RU" sz="1600" b="1" dirty="0" err="1">
                <a:latin typeface="Arial Unicode MS" pitchFamily="34" charset="-128"/>
                <a:ea typeface="Arial Unicode MS" pitchFamily="34" charset="-128"/>
                <a:cs typeface="Arial Unicode MS" pitchFamily="34" charset="-128"/>
              </a:rPr>
              <a:t>CityTemp</a:t>
            </a:r>
            <a:r>
              <a:rPr lang="en-US" altLang="ru-RU" sz="1600" b="1" dirty="0">
                <a:latin typeface="Arial Unicode MS" pitchFamily="34" charset="-128"/>
                <a:ea typeface="Arial Unicode MS" pitchFamily="34" charset="-128"/>
                <a:cs typeface="Arial Unicode MS" pitchFamily="34" charset="-128"/>
              </a:rPr>
              <a:t> transitively depends on Studio hence violates 3NF </a:t>
            </a:r>
          </a:p>
          <a:p>
            <a:pPr marL="1100138" lvl="1" indent="-533400" algn="just">
              <a:lnSpc>
                <a:spcPct val="90000"/>
              </a:lnSpc>
              <a:buFontTx/>
              <a:buNone/>
            </a:pPr>
            <a:endParaRPr lang="en-US" altLang="ru-RU" sz="1600" b="1" dirty="0">
              <a:latin typeface="Arial Unicode MS" pitchFamily="34" charset="-128"/>
              <a:ea typeface="Arial Unicode MS" pitchFamily="34" charset="-128"/>
              <a:cs typeface="Arial Unicode MS" pitchFamily="34" charset="-128"/>
            </a:endParaRPr>
          </a:p>
          <a:p>
            <a:pPr marL="609600" indent="-609600" algn="just">
              <a:lnSpc>
                <a:spcPct val="90000"/>
              </a:lnSpc>
              <a:buFontTx/>
              <a:buNone/>
            </a:pPr>
            <a:r>
              <a:rPr lang="en-US" altLang="ru-RU" sz="2000" b="1" dirty="0">
                <a:solidFill>
                  <a:srgbClr val="CC0000"/>
                </a:solidFill>
                <a:latin typeface="Arial Unicode MS" pitchFamily="34" charset="-128"/>
                <a:cs typeface="Times New Roman" pitchFamily="18" charset="0"/>
              </a:rPr>
              <a:t>Example 3 (Not in 3NF) </a:t>
            </a:r>
          </a:p>
          <a:p>
            <a:pPr marL="609600" indent="-609600" algn="just">
              <a:lnSpc>
                <a:spcPct val="90000"/>
              </a:lnSpc>
              <a:buFontTx/>
              <a:buNone/>
            </a:pPr>
            <a:r>
              <a:rPr lang="en-US" altLang="ru-RU" sz="1800" b="1" dirty="0">
                <a:latin typeface="Arial Unicode MS" pitchFamily="34" charset="-128"/>
                <a:ea typeface="Arial Unicode MS" pitchFamily="34" charset="-128"/>
                <a:cs typeface="Arial Unicode MS" pitchFamily="34" charset="-128"/>
              </a:rPr>
              <a:t>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dirty="0" err="1">
                <a:latin typeface="Arial Unicode MS" pitchFamily="34" charset="-128"/>
                <a:ea typeface="Arial Unicode MS" pitchFamily="34" charset="-128"/>
                <a:cs typeface="Arial Unicode MS" pitchFamily="34" charset="-128"/>
              </a:rPr>
              <a:t>BuildingID</a:t>
            </a:r>
            <a:r>
              <a:rPr lang="en-US" altLang="ru-RU" sz="1800" b="1" dirty="0">
                <a:latin typeface="Arial Unicode MS" pitchFamily="34" charset="-128"/>
                <a:ea typeface="Arial Unicode MS" pitchFamily="34" charset="-128"/>
                <a:cs typeface="Arial Unicode MS" pitchFamily="34" charset="-128"/>
              </a:rPr>
              <a:t>, Contractor, Fee}</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Primary Key </a:t>
            </a:r>
            <a:r>
              <a:rPr lang="en-US" altLang="ru-RU" sz="1600" b="1" dirty="0">
                <a:cs typeface="Times New Roman" pitchFamily="18" charset="0"/>
                <a:sym typeface="Wingdings" pitchFamily="2" charset="2"/>
              </a:rPr>
              <a:t></a:t>
            </a:r>
            <a:r>
              <a:rPr lang="en-US" altLang="ru-RU" sz="1600" b="1" dirty="0">
                <a:latin typeface="Arial Unicode MS" pitchFamily="34" charset="-128"/>
                <a:cs typeface="Times New Roman" pitchFamily="18" charset="0"/>
              </a:rPr>
              <a:t> {</a:t>
            </a:r>
            <a:r>
              <a:rPr lang="en-US" altLang="ru-RU" sz="1600" b="1" dirty="0" err="1">
                <a:latin typeface="Arial Unicode MS" pitchFamily="34" charset="-128"/>
                <a:cs typeface="Times New Roman" pitchFamily="18" charset="0"/>
              </a:rPr>
              <a:t>BuildingID</a:t>
            </a:r>
            <a:r>
              <a:rPr lang="en-US" altLang="ru-RU" sz="1600" b="1" dirty="0">
                <a:latin typeface="Arial Unicode MS" pitchFamily="34" charset="-128"/>
                <a:cs typeface="Times New Roman" pitchFamily="18" charset="0"/>
              </a:rPr>
              <a:t>}</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a:t>
            </a:r>
            <a:r>
              <a:rPr lang="en-US" altLang="ru-RU" sz="1600" b="1" dirty="0" err="1">
                <a:latin typeface="Arial Unicode MS" pitchFamily="34" charset="-128"/>
                <a:cs typeface="Times New Roman" pitchFamily="18" charset="0"/>
              </a:rPr>
              <a:t>BuildingID</a:t>
            </a:r>
            <a:r>
              <a:rPr lang="en-US" altLang="ru-RU" sz="1600" b="1" dirty="0">
                <a:latin typeface="Arial Unicode MS" pitchFamily="34" charset="-128"/>
                <a:cs typeface="Times New Roman" pitchFamily="18" charset="0"/>
              </a:rPr>
              <a:t>} </a:t>
            </a:r>
            <a:r>
              <a:rPr lang="en-US" altLang="ru-RU" sz="1600" b="1" dirty="0">
                <a:latin typeface="Arial Unicode MS" pitchFamily="34" charset="-128"/>
                <a:cs typeface="Times New Roman" pitchFamily="18" charset="0"/>
                <a:sym typeface="Wingdings" pitchFamily="2" charset="2"/>
              </a:rPr>
              <a:t> {Contractor}</a:t>
            </a:r>
            <a:endParaRPr lang="en-US" altLang="ru-RU" sz="1600" b="1" dirty="0">
              <a:latin typeface="Arial Unicode MS" pitchFamily="34" charset="-128"/>
              <a:cs typeface="Times New Roman" pitchFamily="18" charset="0"/>
            </a:endParaRP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{Contractor} </a:t>
            </a:r>
            <a:r>
              <a:rPr lang="en-US" altLang="ru-RU" sz="1600" b="1" dirty="0">
                <a:latin typeface="Arial Unicode MS" pitchFamily="34" charset="-128"/>
                <a:cs typeface="Times New Roman" pitchFamily="18" charset="0"/>
                <a:sym typeface="Wingdings" pitchFamily="2" charset="2"/>
              </a:rPr>
              <a:t> {Fee} </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sym typeface="Wingdings" pitchFamily="2" charset="2"/>
              </a:rPr>
              <a:t>{</a:t>
            </a:r>
            <a:r>
              <a:rPr lang="en-US" altLang="ru-RU" sz="1600" b="1" dirty="0" err="1">
                <a:latin typeface="Arial Unicode MS" pitchFamily="34" charset="-128"/>
                <a:cs typeface="Times New Roman" pitchFamily="18" charset="0"/>
                <a:sym typeface="Wingdings" pitchFamily="2" charset="2"/>
              </a:rPr>
              <a:t>BuildingID</a:t>
            </a:r>
            <a:r>
              <a:rPr lang="en-US" altLang="ru-RU" sz="1600" b="1" dirty="0">
                <a:latin typeface="Arial Unicode MS" pitchFamily="34" charset="-128"/>
                <a:cs typeface="Times New Roman" pitchFamily="18" charset="0"/>
                <a:sym typeface="Wingdings" pitchFamily="2" charset="2"/>
              </a:rPr>
              <a:t>}  {Fee}</a:t>
            </a: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sym typeface="Wingdings" pitchFamily="2" charset="2"/>
              </a:rPr>
              <a:t>Fee transitively depends on the </a:t>
            </a:r>
            <a:r>
              <a:rPr lang="en-US" altLang="ru-RU" sz="1600" b="1" dirty="0" err="1">
                <a:latin typeface="Arial Unicode MS" pitchFamily="34" charset="-128"/>
                <a:cs typeface="Times New Roman" pitchFamily="18" charset="0"/>
                <a:sym typeface="Wingdings" pitchFamily="2" charset="2"/>
              </a:rPr>
              <a:t>BuildingID</a:t>
            </a:r>
            <a:endParaRPr lang="en-US" altLang="ru-RU" sz="1600" b="1" dirty="0">
              <a:latin typeface="Arial Unicode MS" pitchFamily="34" charset="-128"/>
              <a:cs typeface="Times New Roman" pitchFamily="18" charset="0"/>
              <a:sym typeface="Wingdings" pitchFamily="2" charset="2"/>
            </a:endParaRPr>
          </a:p>
          <a:p>
            <a:pPr marL="1100138" lvl="1" indent="-533400" algn="just">
              <a:lnSpc>
                <a:spcPct val="90000"/>
              </a:lnSpc>
              <a:buFontTx/>
              <a:buAutoNum type="arabicPeriod"/>
            </a:pPr>
            <a:r>
              <a:rPr lang="en-US" altLang="ru-RU" sz="1600" b="1" dirty="0">
                <a:latin typeface="Arial Unicode MS" pitchFamily="34" charset="-128"/>
                <a:cs typeface="Times New Roman" pitchFamily="18" charset="0"/>
              </a:rPr>
              <a:t>Both Contractor and Fee depend on the entire key hence 2NF</a:t>
            </a:r>
            <a:endParaRPr lang="en-US" altLang="ru-RU" sz="1600" b="1" dirty="0">
              <a:latin typeface="Arial Unicode MS" pitchFamily="34" charset="-128"/>
              <a:ea typeface="Arial Unicode MS" pitchFamily="34" charset="-128"/>
              <a:cs typeface="Arial Unicode MS" pitchFamily="34" charset="-128"/>
            </a:endParaRPr>
          </a:p>
        </p:txBody>
      </p:sp>
      <p:grpSp>
        <p:nvGrpSpPr>
          <p:cNvPr id="4" name="Группа 3"/>
          <p:cNvGrpSpPr/>
          <p:nvPr/>
        </p:nvGrpSpPr>
        <p:grpSpPr>
          <a:xfrm>
            <a:off x="5624972" y="2987070"/>
            <a:ext cx="3206502" cy="2026105"/>
            <a:chOff x="6354763" y="3419475"/>
            <a:chExt cx="2636837" cy="1773238"/>
          </a:xfrm>
        </p:grpSpPr>
        <p:grpSp>
          <p:nvGrpSpPr>
            <p:cNvPr id="5" name="Group 23"/>
            <p:cNvGrpSpPr>
              <a:grpSpLocks/>
            </p:cNvGrpSpPr>
            <p:nvPr/>
          </p:nvGrpSpPr>
          <p:grpSpPr bwMode="auto">
            <a:xfrm>
              <a:off x="6354763" y="3419475"/>
              <a:ext cx="1011237" cy="319088"/>
              <a:chOff x="0" y="0"/>
              <a:chExt cx="637" cy="403"/>
            </a:xfrm>
          </p:grpSpPr>
          <p:sp>
            <p:nvSpPr>
              <p:cNvPr id="57" name="Rectangle 4"/>
              <p:cNvSpPr>
                <a:spLocks noChangeArrowheads="1"/>
              </p:cNvSpPr>
              <p:nvPr/>
            </p:nvSpPr>
            <p:spPr bwMode="auto">
              <a:xfrm>
                <a:off x="43" y="0"/>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just">
                  <a:spcBef>
                    <a:spcPct val="0"/>
                  </a:spcBef>
                </a:pPr>
                <a:r>
                  <a:rPr lang="en-US" altLang="ru-RU" sz="1400" dirty="0" err="1">
                    <a:solidFill>
                      <a:schemeClr val="tx1"/>
                    </a:solidFill>
                    <a:ea typeface="Arial Unicode MS" pitchFamily="34" charset="-128"/>
                    <a:cs typeface="Arial Unicode MS" pitchFamily="34" charset="-128"/>
                  </a:rPr>
                  <a:t>BuildingID</a:t>
                </a:r>
                <a:endParaRPr lang="en-US" altLang="ru-RU" sz="1400" dirty="0">
                  <a:solidFill>
                    <a:schemeClr val="tx1"/>
                  </a:solidFill>
                  <a:ea typeface="Arial Unicode MS" pitchFamily="34" charset="-128"/>
                  <a:cs typeface="Arial Unicode MS" pitchFamily="34" charset="-128"/>
                </a:endParaRPr>
              </a:p>
              <a:p>
                <a:pPr algn="just" eaLnBrk="0" hangingPunct="0">
                  <a:spcBef>
                    <a:spcPct val="0"/>
                  </a:spcBef>
                </a:pPr>
                <a:endParaRPr lang="en-US" altLang="ru-RU" sz="2000" b="0" dirty="0">
                  <a:solidFill>
                    <a:schemeClr val="tx1"/>
                  </a:solidFill>
                </a:endParaRPr>
              </a:p>
            </p:txBody>
          </p:sp>
          <p:sp>
            <p:nvSpPr>
              <p:cNvPr id="58" name="Rectangle 22"/>
              <p:cNvSpPr>
                <a:spLocks noChangeArrowheads="1"/>
              </p:cNvSpPr>
              <p:nvPr/>
            </p:nvSpPr>
            <p:spPr bwMode="auto">
              <a:xfrm>
                <a:off x="0" y="0"/>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6" name="Group 25"/>
            <p:cNvGrpSpPr>
              <a:grpSpLocks/>
            </p:cNvGrpSpPr>
            <p:nvPr/>
          </p:nvGrpSpPr>
          <p:grpSpPr bwMode="auto">
            <a:xfrm>
              <a:off x="7366000" y="3419475"/>
              <a:ext cx="968375" cy="319088"/>
              <a:chOff x="637" y="0"/>
              <a:chExt cx="610" cy="403"/>
            </a:xfrm>
          </p:grpSpPr>
          <p:sp>
            <p:nvSpPr>
              <p:cNvPr id="55" name="Rectangle 5"/>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just">
                  <a:spcBef>
                    <a:spcPct val="0"/>
                  </a:spcBef>
                </a:pPr>
                <a:r>
                  <a:rPr lang="en-US" altLang="ru-RU" sz="1400" dirty="0">
                    <a:solidFill>
                      <a:schemeClr val="tx1"/>
                    </a:solidFill>
                    <a:cs typeface="Times New Roman" pitchFamily="18" charset="0"/>
                  </a:rPr>
                  <a:t>Contractor</a:t>
                </a:r>
              </a:p>
              <a:p>
                <a:pPr algn="just" eaLnBrk="0" hangingPunct="0">
                  <a:spcBef>
                    <a:spcPct val="0"/>
                  </a:spcBef>
                </a:pPr>
                <a:endParaRPr lang="en-US" altLang="ru-RU" sz="2000" b="0" dirty="0">
                  <a:solidFill>
                    <a:schemeClr val="tx1"/>
                  </a:solidFill>
                </a:endParaRPr>
              </a:p>
            </p:txBody>
          </p:sp>
          <p:sp>
            <p:nvSpPr>
              <p:cNvPr id="56" name="Rectangle 24"/>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7" name="Group 27"/>
            <p:cNvGrpSpPr>
              <a:grpSpLocks/>
            </p:cNvGrpSpPr>
            <p:nvPr/>
          </p:nvGrpSpPr>
          <p:grpSpPr bwMode="auto">
            <a:xfrm>
              <a:off x="8334375" y="3419475"/>
              <a:ext cx="657225" cy="319088"/>
              <a:chOff x="1247" y="0"/>
              <a:chExt cx="414" cy="403"/>
            </a:xfrm>
          </p:grpSpPr>
          <p:sp>
            <p:nvSpPr>
              <p:cNvPr id="53" name="Rectangle 6"/>
              <p:cNvSpPr>
                <a:spLocks noChangeArrowheads="1"/>
              </p:cNvSpPr>
              <p:nvPr/>
            </p:nvSpPr>
            <p:spPr bwMode="auto">
              <a:xfrm>
                <a:off x="1290" y="0"/>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just">
                  <a:spcBef>
                    <a:spcPct val="0"/>
                  </a:spcBef>
                </a:pPr>
                <a:r>
                  <a:rPr lang="en-US" altLang="ru-RU" sz="1400" dirty="0">
                    <a:solidFill>
                      <a:schemeClr val="tx1"/>
                    </a:solidFill>
                    <a:ea typeface="Arial Unicode MS" pitchFamily="34" charset="-128"/>
                    <a:cs typeface="Arial Unicode MS" pitchFamily="34" charset="-128"/>
                  </a:rPr>
                  <a:t>Fee</a:t>
                </a:r>
              </a:p>
              <a:p>
                <a:pPr algn="just" eaLnBrk="0" hangingPunct="0">
                  <a:spcBef>
                    <a:spcPct val="0"/>
                  </a:spcBef>
                </a:pPr>
                <a:endParaRPr lang="en-US" altLang="ru-RU" sz="2000" b="0" dirty="0">
                  <a:solidFill>
                    <a:schemeClr val="tx1"/>
                  </a:solidFill>
                </a:endParaRPr>
              </a:p>
            </p:txBody>
          </p:sp>
          <p:sp>
            <p:nvSpPr>
              <p:cNvPr id="54" name="Rectangle 26"/>
              <p:cNvSpPr>
                <a:spLocks noChangeArrowheads="1"/>
              </p:cNvSpPr>
              <p:nvPr/>
            </p:nvSpPr>
            <p:spPr bwMode="auto">
              <a:xfrm>
                <a:off x="1247" y="0"/>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8" name="Group 29"/>
            <p:cNvGrpSpPr>
              <a:grpSpLocks/>
            </p:cNvGrpSpPr>
            <p:nvPr/>
          </p:nvGrpSpPr>
          <p:grpSpPr bwMode="auto">
            <a:xfrm>
              <a:off x="6354763" y="3744913"/>
              <a:ext cx="1011237" cy="288925"/>
              <a:chOff x="0" y="403"/>
              <a:chExt cx="637" cy="403"/>
            </a:xfrm>
          </p:grpSpPr>
          <p:sp>
            <p:nvSpPr>
              <p:cNvPr id="51" name="Rectangle 7"/>
              <p:cNvSpPr>
                <a:spLocks noChangeArrowheads="1"/>
              </p:cNvSpPr>
              <p:nvPr/>
            </p:nvSpPr>
            <p:spPr bwMode="auto">
              <a:xfrm>
                <a:off x="43" y="403"/>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 100</a:t>
                </a:r>
              </a:p>
              <a:p>
                <a:pPr algn="ctr" eaLnBrk="0" hangingPunct="0">
                  <a:spcBef>
                    <a:spcPct val="0"/>
                  </a:spcBef>
                </a:pPr>
                <a:endParaRPr lang="en-US" altLang="ru-RU" sz="2000" b="0">
                  <a:solidFill>
                    <a:schemeClr val="tx1"/>
                  </a:solidFill>
                </a:endParaRPr>
              </a:p>
            </p:txBody>
          </p:sp>
          <p:sp>
            <p:nvSpPr>
              <p:cNvPr id="52" name="Rectangle 28"/>
              <p:cNvSpPr>
                <a:spLocks noChangeArrowheads="1"/>
              </p:cNvSpPr>
              <p:nvPr/>
            </p:nvSpPr>
            <p:spPr bwMode="auto">
              <a:xfrm>
                <a:off x="0" y="403"/>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9" name="Group 31"/>
            <p:cNvGrpSpPr>
              <a:grpSpLocks/>
            </p:cNvGrpSpPr>
            <p:nvPr/>
          </p:nvGrpSpPr>
          <p:grpSpPr bwMode="auto">
            <a:xfrm>
              <a:off x="7366000" y="3744913"/>
              <a:ext cx="968375" cy="288925"/>
              <a:chOff x="637" y="403"/>
              <a:chExt cx="610" cy="403"/>
            </a:xfrm>
          </p:grpSpPr>
          <p:sp>
            <p:nvSpPr>
              <p:cNvPr id="49" name="Rectangle 8"/>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endParaRPr>
              </a:p>
            </p:txBody>
          </p:sp>
          <p:sp>
            <p:nvSpPr>
              <p:cNvPr id="50" name="Rectangle 30"/>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0" name="Group 33"/>
            <p:cNvGrpSpPr>
              <a:grpSpLocks/>
            </p:cNvGrpSpPr>
            <p:nvPr/>
          </p:nvGrpSpPr>
          <p:grpSpPr bwMode="auto">
            <a:xfrm>
              <a:off x="8334375" y="3744913"/>
              <a:ext cx="657225" cy="288925"/>
              <a:chOff x="1247" y="403"/>
              <a:chExt cx="414" cy="403"/>
            </a:xfrm>
          </p:grpSpPr>
          <p:sp>
            <p:nvSpPr>
              <p:cNvPr id="47" name="Rectangle 9"/>
              <p:cNvSpPr>
                <a:spLocks noChangeArrowheads="1"/>
              </p:cNvSpPr>
              <p:nvPr/>
            </p:nvSpPr>
            <p:spPr bwMode="auto">
              <a:xfrm>
                <a:off x="1290" y="403"/>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1200</a:t>
                </a:r>
              </a:p>
              <a:p>
                <a:pPr algn="ctr" eaLnBrk="0" hangingPunct="0">
                  <a:spcBef>
                    <a:spcPct val="0"/>
                  </a:spcBef>
                </a:pPr>
                <a:endParaRPr lang="en-US" altLang="ru-RU" sz="2000" b="0">
                  <a:solidFill>
                    <a:schemeClr val="tx1"/>
                  </a:solidFill>
                </a:endParaRPr>
              </a:p>
            </p:txBody>
          </p:sp>
          <p:sp>
            <p:nvSpPr>
              <p:cNvPr id="48" name="Rectangle 32"/>
              <p:cNvSpPr>
                <a:spLocks noChangeArrowheads="1"/>
              </p:cNvSpPr>
              <p:nvPr/>
            </p:nvSpPr>
            <p:spPr bwMode="auto">
              <a:xfrm>
                <a:off x="1247" y="403"/>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1" name="Group 35"/>
            <p:cNvGrpSpPr>
              <a:grpSpLocks/>
            </p:cNvGrpSpPr>
            <p:nvPr/>
          </p:nvGrpSpPr>
          <p:grpSpPr bwMode="auto">
            <a:xfrm>
              <a:off x="6354763" y="4033838"/>
              <a:ext cx="1011237" cy="258762"/>
              <a:chOff x="0" y="806"/>
              <a:chExt cx="637" cy="403"/>
            </a:xfrm>
          </p:grpSpPr>
          <p:sp>
            <p:nvSpPr>
              <p:cNvPr id="45" name="Rectangle 10"/>
              <p:cNvSpPr>
                <a:spLocks noChangeArrowheads="1"/>
              </p:cNvSpPr>
              <p:nvPr/>
            </p:nvSpPr>
            <p:spPr bwMode="auto">
              <a:xfrm>
                <a:off x="43" y="806"/>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150</a:t>
                </a:r>
              </a:p>
              <a:p>
                <a:pPr algn="ctr" eaLnBrk="0" hangingPunct="0">
                  <a:spcBef>
                    <a:spcPct val="0"/>
                  </a:spcBef>
                </a:pPr>
                <a:endParaRPr lang="en-US" altLang="ru-RU" sz="2000" b="0">
                  <a:solidFill>
                    <a:schemeClr val="tx1"/>
                  </a:solidFill>
                </a:endParaRPr>
              </a:p>
            </p:txBody>
          </p:sp>
          <p:sp>
            <p:nvSpPr>
              <p:cNvPr id="46" name="Rectangle 34"/>
              <p:cNvSpPr>
                <a:spLocks noChangeArrowheads="1"/>
              </p:cNvSpPr>
              <p:nvPr/>
            </p:nvSpPr>
            <p:spPr bwMode="auto">
              <a:xfrm>
                <a:off x="0" y="806"/>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2" name="Group 37"/>
            <p:cNvGrpSpPr>
              <a:grpSpLocks/>
            </p:cNvGrpSpPr>
            <p:nvPr/>
          </p:nvGrpSpPr>
          <p:grpSpPr bwMode="auto">
            <a:xfrm>
              <a:off x="7366000" y="4033838"/>
              <a:ext cx="968375" cy="258762"/>
              <a:chOff x="637" y="806"/>
              <a:chExt cx="610" cy="403"/>
            </a:xfrm>
          </p:grpSpPr>
          <p:sp>
            <p:nvSpPr>
              <p:cNvPr id="43" name="Rectangle 11"/>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Ingersoll</a:t>
                </a:r>
              </a:p>
              <a:p>
                <a:pPr algn="ctr" eaLnBrk="0" hangingPunct="0">
                  <a:spcBef>
                    <a:spcPct val="0"/>
                  </a:spcBef>
                </a:pPr>
                <a:endParaRPr lang="en-US" altLang="ru-RU" sz="2000" b="0">
                  <a:solidFill>
                    <a:schemeClr val="tx1"/>
                  </a:solidFill>
                </a:endParaRPr>
              </a:p>
            </p:txBody>
          </p:sp>
          <p:sp>
            <p:nvSpPr>
              <p:cNvPr id="44" name="Rectangle 36"/>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3" name="Group 39"/>
            <p:cNvGrpSpPr>
              <a:grpSpLocks/>
            </p:cNvGrpSpPr>
            <p:nvPr/>
          </p:nvGrpSpPr>
          <p:grpSpPr bwMode="auto">
            <a:xfrm>
              <a:off x="8334375" y="4033838"/>
              <a:ext cx="657225" cy="258762"/>
              <a:chOff x="1247" y="806"/>
              <a:chExt cx="414" cy="403"/>
            </a:xfrm>
          </p:grpSpPr>
          <p:sp>
            <p:nvSpPr>
              <p:cNvPr id="41" name="Rectangle 12"/>
              <p:cNvSpPr>
                <a:spLocks noChangeArrowheads="1"/>
              </p:cNvSpPr>
              <p:nvPr/>
            </p:nvSpPr>
            <p:spPr bwMode="auto">
              <a:xfrm>
                <a:off x="1290" y="806"/>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1100</a:t>
                </a:r>
              </a:p>
              <a:p>
                <a:pPr algn="ctr" eaLnBrk="0" hangingPunct="0">
                  <a:spcBef>
                    <a:spcPct val="0"/>
                  </a:spcBef>
                </a:pPr>
                <a:endParaRPr lang="en-US" altLang="ru-RU" sz="2000" b="0">
                  <a:solidFill>
                    <a:schemeClr val="tx1"/>
                  </a:solidFill>
                </a:endParaRPr>
              </a:p>
            </p:txBody>
          </p:sp>
          <p:sp>
            <p:nvSpPr>
              <p:cNvPr id="42" name="Rectangle 38"/>
              <p:cNvSpPr>
                <a:spLocks noChangeArrowheads="1"/>
              </p:cNvSpPr>
              <p:nvPr/>
            </p:nvSpPr>
            <p:spPr bwMode="auto">
              <a:xfrm>
                <a:off x="1247" y="806"/>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4" name="Group 41"/>
            <p:cNvGrpSpPr>
              <a:grpSpLocks/>
            </p:cNvGrpSpPr>
            <p:nvPr/>
          </p:nvGrpSpPr>
          <p:grpSpPr bwMode="auto">
            <a:xfrm>
              <a:off x="6354763" y="4291013"/>
              <a:ext cx="1011237" cy="304800"/>
              <a:chOff x="0" y="1209"/>
              <a:chExt cx="637" cy="403"/>
            </a:xfrm>
          </p:grpSpPr>
          <p:sp>
            <p:nvSpPr>
              <p:cNvPr id="39" name="Rectangle 13"/>
              <p:cNvSpPr>
                <a:spLocks noChangeArrowheads="1"/>
              </p:cNvSpPr>
              <p:nvPr/>
            </p:nvSpPr>
            <p:spPr bwMode="auto">
              <a:xfrm>
                <a:off x="43" y="1209"/>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200</a:t>
                </a:r>
              </a:p>
              <a:p>
                <a:pPr algn="ctr" eaLnBrk="0" hangingPunct="0">
                  <a:spcBef>
                    <a:spcPct val="0"/>
                  </a:spcBef>
                </a:pPr>
                <a:endParaRPr lang="en-US" altLang="ru-RU" sz="2000" b="0">
                  <a:solidFill>
                    <a:schemeClr val="tx1"/>
                  </a:solidFill>
                </a:endParaRPr>
              </a:p>
            </p:txBody>
          </p:sp>
          <p:sp>
            <p:nvSpPr>
              <p:cNvPr id="40" name="Rectangle 40"/>
              <p:cNvSpPr>
                <a:spLocks noChangeArrowheads="1"/>
              </p:cNvSpPr>
              <p:nvPr/>
            </p:nvSpPr>
            <p:spPr bwMode="auto">
              <a:xfrm>
                <a:off x="0" y="1209"/>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5" name="Group 43"/>
            <p:cNvGrpSpPr>
              <a:grpSpLocks/>
            </p:cNvGrpSpPr>
            <p:nvPr/>
          </p:nvGrpSpPr>
          <p:grpSpPr bwMode="auto">
            <a:xfrm>
              <a:off x="7366000" y="4291013"/>
              <a:ext cx="968375" cy="304800"/>
              <a:chOff x="637" y="1209"/>
              <a:chExt cx="610" cy="403"/>
            </a:xfrm>
          </p:grpSpPr>
          <p:sp>
            <p:nvSpPr>
              <p:cNvPr id="37" name="Rectangle 14"/>
              <p:cNvSpPr>
                <a:spLocks noChangeArrowheads="1"/>
              </p:cNvSpPr>
              <p:nvPr/>
            </p:nvSpPr>
            <p:spPr bwMode="auto">
              <a:xfrm>
                <a:off x="680" y="1209"/>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endParaRPr>
              </a:p>
            </p:txBody>
          </p:sp>
          <p:sp>
            <p:nvSpPr>
              <p:cNvPr id="38" name="Rectangle 42"/>
              <p:cNvSpPr>
                <a:spLocks noChangeArrowheads="1"/>
              </p:cNvSpPr>
              <p:nvPr/>
            </p:nvSpPr>
            <p:spPr bwMode="auto">
              <a:xfrm>
                <a:off x="637" y="1209"/>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6" name="Group 45"/>
            <p:cNvGrpSpPr>
              <a:grpSpLocks/>
            </p:cNvGrpSpPr>
            <p:nvPr/>
          </p:nvGrpSpPr>
          <p:grpSpPr bwMode="auto">
            <a:xfrm>
              <a:off x="8334375" y="4291013"/>
              <a:ext cx="657225" cy="304800"/>
              <a:chOff x="1247" y="1209"/>
              <a:chExt cx="414" cy="403"/>
            </a:xfrm>
          </p:grpSpPr>
          <p:sp>
            <p:nvSpPr>
              <p:cNvPr id="35" name="Rectangle 15"/>
              <p:cNvSpPr>
                <a:spLocks noChangeArrowheads="1"/>
              </p:cNvSpPr>
              <p:nvPr/>
            </p:nvSpPr>
            <p:spPr bwMode="auto">
              <a:xfrm>
                <a:off x="1290" y="1209"/>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1200</a:t>
                </a:r>
              </a:p>
              <a:p>
                <a:pPr algn="ctr" eaLnBrk="0" hangingPunct="0">
                  <a:spcBef>
                    <a:spcPct val="0"/>
                  </a:spcBef>
                </a:pPr>
                <a:endParaRPr lang="en-US" altLang="ru-RU" sz="2000" b="0">
                  <a:solidFill>
                    <a:schemeClr val="tx1"/>
                  </a:solidFill>
                </a:endParaRPr>
              </a:p>
            </p:txBody>
          </p:sp>
          <p:sp>
            <p:nvSpPr>
              <p:cNvPr id="36" name="Rectangle 44"/>
              <p:cNvSpPr>
                <a:spLocks noChangeArrowheads="1"/>
              </p:cNvSpPr>
              <p:nvPr/>
            </p:nvSpPr>
            <p:spPr bwMode="auto">
              <a:xfrm>
                <a:off x="1247" y="1209"/>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7" name="Group 47"/>
            <p:cNvGrpSpPr>
              <a:grpSpLocks/>
            </p:cNvGrpSpPr>
            <p:nvPr/>
          </p:nvGrpSpPr>
          <p:grpSpPr bwMode="auto">
            <a:xfrm>
              <a:off x="6354763" y="4597400"/>
              <a:ext cx="1011237" cy="274638"/>
              <a:chOff x="0" y="1612"/>
              <a:chExt cx="637" cy="403"/>
            </a:xfrm>
          </p:grpSpPr>
          <p:sp>
            <p:nvSpPr>
              <p:cNvPr id="33" name="Rectangle 16"/>
              <p:cNvSpPr>
                <a:spLocks noChangeArrowheads="1"/>
              </p:cNvSpPr>
              <p:nvPr/>
            </p:nvSpPr>
            <p:spPr bwMode="auto">
              <a:xfrm>
                <a:off x="43" y="1612"/>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250</a:t>
                </a:r>
              </a:p>
              <a:p>
                <a:pPr algn="ctr" eaLnBrk="0" hangingPunct="0">
                  <a:spcBef>
                    <a:spcPct val="0"/>
                  </a:spcBef>
                </a:pPr>
                <a:endParaRPr lang="en-US" altLang="ru-RU" sz="2000" b="0">
                  <a:solidFill>
                    <a:schemeClr val="tx1"/>
                  </a:solidFill>
                </a:endParaRPr>
              </a:p>
            </p:txBody>
          </p:sp>
          <p:sp>
            <p:nvSpPr>
              <p:cNvPr id="34" name="Rectangle 46"/>
              <p:cNvSpPr>
                <a:spLocks noChangeArrowheads="1"/>
              </p:cNvSpPr>
              <p:nvPr/>
            </p:nvSpPr>
            <p:spPr bwMode="auto">
              <a:xfrm>
                <a:off x="0" y="1612"/>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8" name="Group 49"/>
            <p:cNvGrpSpPr>
              <a:grpSpLocks/>
            </p:cNvGrpSpPr>
            <p:nvPr/>
          </p:nvGrpSpPr>
          <p:grpSpPr bwMode="auto">
            <a:xfrm>
              <a:off x="7366000" y="4597400"/>
              <a:ext cx="968375" cy="274638"/>
              <a:chOff x="637" y="1612"/>
              <a:chExt cx="610" cy="403"/>
            </a:xfrm>
          </p:grpSpPr>
          <p:sp>
            <p:nvSpPr>
              <p:cNvPr id="31" name="Rectangle 17"/>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Pitkin</a:t>
                </a:r>
              </a:p>
              <a:p>
                <a:pPr algn="ctr" eaLnBrk="0" hangingPunct="0">
                  <a:spcBef>
                    <a:spcPct val="0"/>
                  </a:spcBef>
                </a:pPr>
                <a:endParaRPr lang="en-US" altLang="ru-RU" sz="2000" b="0">
                  <a:solidFill>
                    <a:schemeClr val="tx1"/>
                  </a:solidFill>
                </a:endParaRPr>
              </a:p>
            </p:txBody>
          </p:sp>
          <p:sp>
            <p:nvSpPr>
              <p:cNvPr id="32" name="Rectangle 48"/>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19" name="Group 51"/>
            <p:cNvGrpSpPr>
              <a:grpSpLocks/>
            </p:cNvGrpSpPr>
            <p:nvPr/>
          </p:nvGrpSpPr>
          <p:grpSpPr bwMode="auto">
            <a:xfrm>
              <a:off x="8334375" y="4597400"/>
              <a:ext cx="657225" cy="274638"/>
              <a:chOff x="1247" y="1612"/>
              <a:chExt cx="414" cy="403"/>
            </a:xfrm>
          </p:grpSpPr>
          <p:sp>
            <p:nvSpPr>
              <p:cNvPr id="29" name="Rectangle 18"/>
              <p:cNvSpPr>
                <a:spLocks noChangeArrowheads="1"/>
              </p:cNvSpPr>
              <p:nvPr/>
            </p:nvSpPr>
            <p:spPr bwMode="auto">
              <a:xfrm>
                <a:off x="1290" y="1612"/>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1100</a:t>
                </a:r>
              </a:p>
              <a:p>
                <a:pPr algn="ctr" eaLnBrk="0" hangingPunct="0">
                  <a:spcBef>
                    <a:spcPct val="0"/>
                  </a:spcBef>
                </a:pPr>
                <a:endParaRPr lang="en-US" altLang="ru-RU" sz="2000" b="0">
                  <a:solidFill>
                    <a:schemeClr val="tx1"/>
                  </a:solidFill>
                </a:endParaRPr>
              </a:p>
            </p:txBody>
          </p:sp>
          <p:sp>
            <p:nvSpPr>
              <p:cNvPr id="30" name="Rectangle 50"/>
              <p:cNvSpPr>
                <a:spLocks noChangeArrowheads="1"/>
              </p:cNvSpPr>
              <p:nvPr/>
            </p:nvSpPr>
            <p:spPr bwMode="auto">
              <a:xfrm>
                <a:off x="1247" y="1612"/>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20" name="Group 53"/>
            <p:cNvGrpSpPr>
              <a:grpSpLocks/>
            </p:cNvGrpSpPr>
            <p:nvPr/>
          </p:nvGrpSpPr>
          <p:grpSpPr bwMode="auto">
            <a:xfrm>
              <a:off x="6354763" y="4872038"/>
              <a:ext cx="1011237" cy="320675"/>
              <a:chOff x="0" y="2015"/>
              <a:chExt cx="637" cy="403"/>
            </a:xfrm>
          </p:grpSpPr>
          <p:sp>
            <p:nvSpPr>
              <p:cNvPr id="27" name="Rectangle 19"/>
              <p:cNvSpPr>
                <a:spLocks noChangeArrowheads="1"/>
              </p:cNvSpPr>
              <p:nvPr/>
            </p:nvSpPr>
            <p:spPr bwMode="auto">
              <a:xfrm>
                <a:off x="43" y="2015"/>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300</a:t>
                </a:r>
              </a:p>
              <a:p>
                <a:pPr algn="ctr" eaLnBrk="0" hangingPunct="0">
                  <a:spcBef>
                    <a:spcPct val="0"/>
                  </a:spcBef>
                </a:pPr>
                <a:endParaRPr lang="en-US" altLang="ru-RU" sz="2000" b="0">
                  <a:solidFill>
                    <a:schemeClr val="tx1"/>
                  </a:solidFill>
                </a:endParaRPr>
              </a:p>
            </p:txBody>
          </p:sp>
          <p:sp>
            <p:nvSpPr>
              <p:cNvPr id="28" name="Rectangle 52"/>
              <p:cNvSpPr>
                <a:spLocks noChangeArrowheads="1"/>
              </p:cNvSpPr>
              <p:nvPr/>
            </p:nvSpPr>
            <p:spPr bwMode="auto">
              <a:xfrm>
                <a:off x="0" y="2015"/>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21" name="Group 55"/>
            <p:cNvGrpSpPr>
              <a:grpSpLocks/>
            </p:cNvGrpSpPr>
            <p:nvPr/>
          </p:nvGrpSpPr>
          <p:grpSpPr bwMode="auto">
            <a:xfrm>
              <a:off x="7366000" y="4872038"/>
              <a:ext cx="968375" cy="320675"/>
              <a:chOff x="637" y="2015"/>
              <a:chExt cx="610" cy="403"/>
            </a:xfrm>
          </p:grpSpPr>
          <p:sp>
            <p:nvSpPr>
              <p:cNvPr id="25" name="Rectangle 20"/>
              <p:cNvSpPr>
                <a:spLocks noChangeArrowheads="1"/>
              </p:cNvSpPr>
              <p:nvPr/>
            </p:nvSpPr>
            <p:spPr bwMode="auto">
              <a:xfrm>
                <a:off x="680" y="2015"/>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endParaRPr>
              </a:p>
            </p:txBody>
          </p:sp>
          <p:sp>
            <p:nvSpPr>
              <p:cNvPr id="26"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nvGrpSpPr>
            <p:cNvPr id="22" name="Group 57"/>
            <p:cNvGrpSpPr>
              <a:grpSpLocks/>
            </p:cNvGrpSpPr>
            <p:nvPr/>
          </p:nvGrpSpPr>
          <p:grpSpPr bwMode="auto">
            <a:xfrm>
              <a:off x="8334375" y="4872038"/>
              <a:ext cx="657225" cy="320675"/>
              <a:chOff x="1247" y="2015"/>
              <a:chExt cx="414" cy="403"/>
            </a:xfrm>
          </p:grpSpPr>
          <p:sp>
            <p:nvSpPr>
              <p:cNvPr id="23" name="Rectangle 21"/>
              <p:cNvSpPr>
                <a:spLocks noChangeArrowheads="1"/>
              </p:cNvSpPr>
              <p:nvPr/>
            </p:nvSpPr>
            <p:spPr bwMode="auto">
              <a:xfrm>
                <a:off x="1290" y="2015"/>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algn="ctr">
                  <a:spcBef>
                    <a:spcPct val="0"/>
                  </a:spcBef>
                </a:pPr>
                <a:r>
                  <a:rPr lang="en-US" altLang="ru-RU" sz="1400" b="0">
                    <a:solidFill>
                      <a:schemeClr val="tx1"/>
                    </a:solidFill>
                    <a:ea typeface="Arial Unicode MS" pitchFamily="34" charset="-128"/>
                    <a:cs typeface="Arial Unicode MS" pitchFamily="34" charset="-128"/>
                  </a:rPr>
                  <a:t>1200</a:t>
                </a:r>
              </a:p>
              <a:p>
                <a:pPr algn="ctr" eaLnBrk="0" hangingPunct="0">
                  <a:spcBef>
                    <a:spcPct val="0"/>
                  </a:spcBef>
                </a:pPr>
                <a:endParaRPr lang="en-US" altLang="ru-RU" sz="2000" b="0">
                  <a:solidFill>
                    <a:schemeClr val="tx1"/>
                  </a:solidFill>
                </a:endParaRPr>
              </a:p>
            </p:txBody>
          </p:sp>
          <p:sp>
            <p:nvSpPr>
              <p:cNvPr id="24" name="Rectangle 56"/>
              <p:cNvSpPr>
                <a:spLocks noChangeArrowheads="1"/>
              </p:cNvSpPr>
              <p:nvPr/>
            </p:nvSpPr>
            <p:spPr bwMode="auto">
              <a:xfrm>
                <a:off x="1247" y="2015"/>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ru-RU" sz="2000"/>
              </a:p>
            </p:txBody>
          </p:sp>
        </p:grpSp>
      </p:grpSp>
    </p:spTree>
    <p:extLst>
      <p:ext uri="{BB962C8B-B14F-4D97-AF65-F5344CB8AC3E}">
        <p14:creationId xmlns:p14="http://schemas.microsoft.com/office/powerpoint/2010/main" val="183208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3NF - </a:t>
            </a:r>
            <a:r>
              <a:rPr lang="en-US" sz="4900" dirty="0" smtClean="0"/>
              <a:t>Decomposition</a:t>
            </a:r>
            <a:endParaRPr lang="ru-RU" sz="4900" dirty="0"/>
          </a:p>
        </p:txBody>
      </p:sp>
      <p:sp>
        <p:nvSpPr>
          <p:cNvPr id="3" name="Объект 2"/>
          <p:cNvSpPr>
            <a:spLocks noGrp="1"/>
          </p:cNvSpPr>
          <p:nvPr>
            <p:ph idx="1"/>
          </p:nvPr>
        </p:nvSpPr>
        <p:spPr/>
        <p:txBody>
          <a:bodyPr anchor="t">
            <a:noAutofit/>
          </a:bodyPr>
          <a:lstStyle/>
          <a:p>
            <a:pPr marL="609600" indent="-609600" algn="just">
              <a:buFontTx/>
              <a:buAutoNum type="arabicPeriod"/>
            </a:pPr>
            <a:r>
              <a:rPr lang="en-US" altLang="ru-RU" dirty="0">
                <a:latin typeface="Arial Unicode MS" pitchFamily="34" charset="-128"/>
                <a:ea typeface="Arial Unicode MS" pitchFamily="34" charset="-128"/>
                <a:cs typeface="Arial Unicode MS" pitchFamily="34" charset="-128"/>
              </a:rPr>
              <a:t>Move all items involved in transitive dependencies to a new entity.</a:t>
            </a:r>
          </a:p>
          <a:p>
            <a:pPr marL="609600" indent="-609600" algn="just">
              <a:buFontTx/>
              <a:buAutoNum type="arabicPeriod"/>
            </a:pPr>
            <a:r>
              <a:rPr lang="en-US" altLang="ru-RU" dirty="0">
                <a:latin typeface="Arial Unicode MS" pitchFamily="34" charset="-128"/>
                <a:ea typeface="Arial Unicode MS" pitchFamily="34" charset="-128"/>
                <a:cs typeface="Arial Unicode MS" pitchFamily="34" charset="-128"/>
              </a:rPr>
              <a:t>Identify a primary key for the new entity.</a:t>
            </a:r>
          </a:p>
          <a:p>
            <a:pPr marL="609600" indent="-609600" algn="just">
              <a:buFontTx/>
              <a:buAutoNum type="arabicPeriod"/>
            </a:pPr>
            <a:r>
              <a:rPr lang="en-US" altLang="ru-RU" dirty="0">
                <a:latin typeface="Arial Unicode MS" pitchFamily="34" charset="-128"/>
                <a:ea typeface="Arial Unicode MS" pitchFamily="34" charset="-128"/>
                <a:cs typeface="Arial Unicode MS" pitchFamily="34" charset="-128"/>
              </a:rPr>
              <a:t>Place the primary key for the new entity as a foreign key on the original entity. </a:t>
            </a:r>
          </a:p>
          <a:p>
            <a:pPr marL="609600" indent="-609600">
              <a:spcBef>
                <a:spcPct val="50000"/>
              </a:spcBef>
              <a:buFontTx/>
              <a:buNone/>
            </a:pPr>
            <a:r>
              <a:rPr lang="en-US" altLang="ru-RU" sz="2800" b="1" dirty="0">
                <a:solidFill>
                  <a:srgbClr val="CC0000"/>
                </a:solidFill>
                <a:latin typeface="Arial Unicode MS" pitchFamily="34" charset="-128"/>
                <a:cs typeface="Times New Roman" pitchFamily="18" charset="0"/>
              </a:rPr>
              <a:t>Example 1 (Convert to 3NF) </a:t>
            </a:r>
          </a:p>
          <a:p>
            <a:pPr marL="1100138" lvl="1" indent="-533400">
              <a:spcBef>
                <a:spcPct val="50000"/>
              </a:spcBef>
              <a:buFontTx/>
              <a:buNone/>
            </a:pPr>
            <a:r>
              <a:rPr lang="en-US" altLang="ru-RU" sz="2400" b="1" dirty="0">
                <a:latin typeface="Arial Unicode MS" pitchFamily="34" charset="-128"/>
                <a:ea typeface="Arial Unicode MS" pitchFamily="34" charset="-128"/>
                <a:cs typeface="Arial Unicode MS" pitchFamily="34" charset="-128"/>
              </a:rPr>
              <a:t>Old Scheme </a:t>
            </a:r>
            <a:r>
              <a:rPr lang="en-US" altLang="ru-RU" sz="2400" b="1" dirty="0">
                <a:ea typeface="Arial Unicode MS" pitchFamily="34" charset="-128"/>
                <a:cs typeface="Arial Unicode MS" pitchFamily="34" charset="-128"/>
                <a:sym typeface="Wingdings" pitchFamily="2" charset="2"/>
              </a:rPr>
              <a:t></a:t>
            </a:r>
            <a:r>
              <a:rPr lang="en-US" altLang="ru-RU" sz="2400" b="1" dirty="0">
                <a:latin typeface="Arial Unicode MS" pitchFamily="34" charset="-128"/>
                <a:ea typeface="Arial Unicode MS" pitchFamily="34" charset="-128"/>
                <a:cs typeface="Arial Unicode MS" pitchFamily="34" charset="-128"/>
              </a:rPr>
              <a:t> {</a:t>
            </a:r>
            <a:r>
              <a:rPr lang="en-US" altLang="ru-RU" sz="2400" b="1" dirty="0">
                <a:latin typeface="Arial Unicode MS" pitchFamily="34" charset="-128"/>
                <a:cs typeface="Times New Roman" pitchFamily="18" charset="0"/>
              </a:rPr>
              <a:t>Title, </a:t>
            </a:r>
            <a:r>
              <a:rPr lang="en-US" altLang="ru-RU" sz="2400" b="1" dirty="0" err="1">
                <a:latin typeface="Arial Unicode MS" pitchFamily="34" charset="-128"/>
                <a:cs typeface="Times New Roman" pitchFamily="18" charset="0"/>
              </a:rPr>
              <a:t>PubID</a:t>
            </a:r>
            <a:r>
              <a:rPr lang="en-US" altLang="ru-RU" sz="2400" b="1" dirty="0">
                <a:latin typeface="Arial Unicode MS" pitchFamily="34" charset="-128"/>
                <a:cs typeface="Times New Roman" pitchFamily="18" charset="0"/>
              </a:rPr>
              <a:t>, </a:t>
            </a:r>
            <a:r>
              <a:rPr lang="en-US" altLang="ru-RU" sz="2400" b="1" dirty="0" err="1">
                <a:latin typeface="Arial Unicode MS" pitchFamily="34" charset="-128"/>
                <a:cs typeface="Times New Roman" pitchFamily="18" charset="0"/>
              </a:rPr>
              <a:t>PageCount</a:t>
            </a:r>
            <a:r>
              <a:rPr lang="en-US" altLang="ru-RU" sz="2400" b="1" dirty="0">
                <a:latin typeface="Arial Unicode MS" pitchFamily="34" charset="-128"/>
                <a:cs typeface="Times New Roman" pitchFamily="18" charset="0"/>
              </a:rPr>
              <a:t>, Price</a:t>
            </a:r>
            <a:r>
              <a:rPr lang="en-US" altLang="ru-RU" sz="2400" b="1" dirty="0">
                <a:latin typeface="Arial Unicode MS" pitchFamily="34" charset="-128"/>
                <a:ea typeface="Arial Unicode MS" pitchFamily="34" charset="-128"/>
                <a:cs typeface="Arial Unicode MS" pitchFamily="34" charset="-128"/>
              </a:rPr>
              <a:t> }</a:t>
            </a:r>
          </a:p>
          <a:p>
            <a:pPr marL="1100138" lvl="1" indent="-533400">
              <a:spcBef>
                <a:spcPct val="50000"/>
              </a:spcBef>
              <a:buFontTx/>
              <a:buNone/>
            </a:pPr>
            <a:r>
              <a:rPr lang="en-US" altLang="ru-RU" sz="2400" b="1" dirty="0">
                <a:latin typeface="Arial Unicode MS" pitchFamily="34" charset="-128"/>
                <a:ea typeface="Arial Unicode MS" pitchFamily="34" charset="-128"/>
                <a:cs typeface="Arial Unicode MS" pitchFamily="34" charset="-128"/>
              </a:rPr>
              <a:t>New Scheme </a:t>
            </a:r>
            <a:r>
              <a:rPr lang="en-US" altLang="ru-RU" sz="2400" b="1" dirty="0">
                <a:ea typeface="Arial Unicode MS" pitchFamily="34" charset="-128"/>
                <a:cs typeface="Arial Unicode MS" pitchFamily="34" charset="-128"/>
                <a:sym typeface="Wingdings" pitchFamily="2" charset="2"/>
              </a:rPr>
              <a:t></a:t>
            </a:r>
            <a:r>
              <a:rPr lang="en-US" altLang="ru-RU" sz="2400" b="1" dirty="0">
                <a:latin typeface="Arial Unicode MS" pitchFamily="34" charset="-128"/>
                <a:ea typeface="Arial Unicode MS" pitchFamily="34" charset="-128"/>
                <a:cs typeface="Arial Unicode MS" pitchFamily="34" charset="-128"/>
              </a:rPr>
              <a:t> {</a:t>
            </a:r>
            <a:r>
              <a:rPr lang="en-US" altLang="ru-RU" sz="2400" b="1" dirty="0" err="1">
                <a:latin typeface="Arial Unicode MS" pitchFamily="34" charset="-128"/>
                <a:cs typeface="Times New Roman" pitchFamily="18" charset="0"/>
              </a:rPr>
              <a:t>PubID</a:t>
            </a:r>
            <a:r>
              <a:rPr lang="en-US" altLang="ru-RU" sz="2400" b="1" dirty="0">
                <a:latin typeface="Arial Unicode MS" pitchFamily="34" charset="-128"/>
                <a:cs typeface="Times New Roman" pitchFamily="18" charset="0"/>
              </a:rPr>
              <a:t>, </a:t>
            </a:r>
            <a:r>
              <a:rPr lang="en-US" altLang="ru-RU" sz="2400" b="1" dirty="0" err="1">
                <a:latin typeface="Arial Unicode MS" pitchFamily="34" charset="-128"/>
                <a:cs typeface="Times New Roman" pitchFamily="18" charset="0"/>
              </a:rPr>
              <a:t>PageCount</a:t>
            </a:r>
            <a:r>
              <a:rPr lang="en-US" altLang="ru-RU" sz="2400" b="1" dirty="0">
                <a:latin typeface="Arial Unicode MS" pitchFamily="34" charset="-128"/>
                <a:cs typeface="Times New Roman" pitchFamily="18" charset="0"/>
              </a:rPr>
              <a:t>, Price</a:t>
            </a:r>
            <a:r>
              <a:rPr lang="en-US" altLang="ru-RU" sz="24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400" b="1" dirty="0">
                <a:latin typeface="Arial Unicode MS" pitchFamily="34" charset="-128"/>
                <a:ea typeface="Arial Unicode MS" pitchFamily="34" charset="-128"/>
                <a:cs typeface="Arial Unicode MS" pitchFamily="34" charset="-128"/>
              </a:rPr>
              <a:t>New Scheme </a:t>
            </a:r>
            <a:r>
              <a:rPr lang="en-US" altLang="ru-RU" sz="2400" b="1" dirty="0">
                <a:ea typeface="Arial Unicode MS" pitchFamily="34" charset="-128"/>
                <a:cs typeface="Arial Unicode MS" pitchFamily="34" charset="-128"/>
                <a:sym typeface="Wingdings" pitchFamily="2" charset="2"/>
              </a:rPr>
              <a:t></a:t>
            </a:r>
            <a:r>
              <a:rPr lang="en-US" altLang="ru-RU" sz="2400" b="1" dirty="0">
                <a:latin typeface="Arial Unicode MS" pitchFamily="34" charset="-128"/>
                <a:ea typeface="Arial Unicode MS" pitchFamily="34" charset="-128"/>
                <a:cs typeface="Arial Unicode MS" pitchFamily="34" charset="-128"/>
              </a:rPr>
              <a:t> {</a:t>
            </a:r>
            <a:r>
              <a:rPr lang="en-US" altLang="ru-RU" sz="2400" b="1" dirty="0">
                <a:latin typeface="Arial Unicode MS" pitchFamily="34" charset="-128"/>
                <a:cs typeface="Times New Roman" pitchFamily="18" charset="0"/>
              </a:rPr>
              <a:t>Title, </a:t>
            </a:r>
            <a:r>
              <a:rPr lang="en-US" altLang="ru-RU" sz="2400" b="1" dirty="0" err="1">
                <a:latin typeface="Arial Unicode MS" pitchFamily="34" charset="-128"/>
                <a:cs typeface="Times New Roman" pitchFamily="18" charset="0"/>
              </a:rPr>
              <a:t>PubID</a:t>
            </a:r>
            <a:r>
              <a:rPr lang="en-US" altLang="ru-RU" sz="2400" b="1" dirty="0">
                <a:latin typeface="Arial Unicode MS" pitchFamily="34" charset="-128"/>
                <a:cs typeface="Times New Roman" pitchFamily="18" charset="0"/>
              </a:rPr>
              <a:t>, </a:t>
            </a:r>
            <a:r>
              <a:rPr lang="en-US" altLang="ru-RU" sz="2400" b="1" dirty="0" err="1">
                <a:latin typeface="Arial Unicode MS" pitchFamily="34" charset="-128"/>
                <a:cs typeface="Times New Roman" pitchFamily="18" charset="0"/>
              </a:rPr>
              <a:t>PageCount</a:t>
            </a:r>
            <a:r>
              <a:rPr lang="en-US" altLang="ru-RU" sz="2400" b="1" dirty="0">
                <a:latin typeface="Arial Unicode MS" pitchFamily="34" charset="-128"/>
                <a:ea typeface="Arial Unicode MS" pitchFamily="34" charset="-128"/>
                <a:cs typeface="Arial Unicode MS" pitchFamily="34" charset="-128"/>
              </a:rPr>
              <a:t>}</a:t>
            </a:r>
          </a:p>
          <a:p>
            <a:endParaRPr lang="ru-RU" sz="2800" dirty="0"/>
          </a:p>
        </p:txBody>
      </p:sp>
    </p:spTree>
    <p:extLst>
      <p:ext uri="{BB962C8B-B14F-4D97-AF65-F5344CB8AC3E}">
        <p14:creationId xmlns:p14="http://schemas.microsoft.com/office/powerpoint/2010/main" val="389955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smtClean="0"/>
              <a:t>Normalization</a:t>
            </a:r>
            <a:endParaRPr lang="ru-RU" sz="4900" dirty="0"/>
          </a:p>
        </p:txBody>
      </p:sp>
      <p:sp>
        <p:nvSpPr>
          <p:cNvPr id="3" name="Объект 2"/>
          <p:cNvSpPr>
            <a:spLocks noGrp="1"/>
          </p:cNvSpPr>
          <p:nvPr>
            <p:ph idx="1"/>
          </p:nvPr>
        </p:nvSpPr>
        <p:spPr>
          <a:xfrm>
            <a:off x="762000" y="685800"/>
            <a:ext cx="7543800" cy="4615408"/>
          </a:xfrm>
        </p:spPr>
        <p:txBody>
          <a:bodyPr>
            <a:normAutofit/>
          </a:bodyPr>
          <a:lstStyle/>
          <a:p>
            <a:r>
              <a:rPr lang="en-US" dirty="0"/>
              <a:t>We discuss four normal forms: first, second, third, and Boyce-</a:t>
            </a:r>
            <a:r>
              <a:rPr lang="en-US" dirty="0" err="1"/>
              <a:t>Codd</a:t>
            </a:r>
            <a:r>
              <a:rPr lang="en-US" dirty="0"/>
              <a:t> normal forms</a:t>
            </a:r>
          </a:p>
          <a:p>
            <a:r>
              <a:rPr lang="en-US" dirty="0"/>
              <a:t>1NF, 2NF, 3NF, and BCNF</a:t>
            </a:r>
          </a:p>
          <a:p>
            <a:endParaRPr lang="en-US" dirty="0"/>
          </a:p>
          <a:p>
            <a:r>
              <a:rPr lang="en-US" dirty="0"/>
              <a:t>Normalization is a process that “improves” a database design by generating relations that are of higher normal forms.</a:t>
            </a:r>
          </a:p>
          <a:p>
            <a:endParaRPr lang="en-US" dirty="0"/>
          </a:p>
          <a:p>
            <a:r>
              <a:rPr lang="en-US" dirty="0"/>
              <a:t>The objective of normalization: </a:t>
            </a:r>
          </a:p>
          <a:p>
            <a:r>
              <a:rPr lang="en-US" dirty="0"/>
              <a:t>“to create relations where every dependency is on the key, the whole key, and nothing but the key</a:t>
            </a:r>
            <a:r>
              <a:rPr lang="en-US" dirty="0" smtClean="0"/>
              <a:t>”.</a:t>
            </a:r>
            <a:endParaRPr lang="en-US" dirty="0"/>
          </a:p>
        </p:txBody>
      </p:sp>
    </p:spTree>
    <p:extLst>
      <p:ext uri="{BB962C8B-B14F-4D97-AF65-F5344CB8AC3E}">
        <p14:creationId xmlns:p14="http://schemas.microsoft.com/office/powerpoint/2010/main" val="2379696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3NF - </a:t>
            </a:r>
            <a:r>
              <a:rPr lang="en-US" sz="4900" dirty="0" smtClean="0"/>
              <a:t>Decomposition</a:t>
            </a:r>
            <a:endParaRPr lang="ru-RU" sz="4900" dirty="0"/>
          </a:p>
        </p:txBody>
      </p:sp>
      <p:sp>
        <p:nvSpPr>
          <p:cNvPr id="3" name="Объект 2"/>
          <p:cNvSpPr>
            <a:spLocks noGrp="1"/>
          </p:cNvSpPr>
          <p:nvPr>
            <p:ph idx="1"/>
          </p:nvPr>
        </p:nvSpPr>
        <p:spPr/>
        <p:txBody>
          <a:bodyPr anchor="t">
            <a:noAutofit/>
          </a:bodyPr>
          <a:lstStyle/>
          <a:p>
            <a:pPr marL="609600" indent="-609600">
              <a:spcBef>
                <a:spcPct val="50000"/>
              </a:spcBef>
              <a:buFontTx/>
              <a:buNone/>
            </a:pPr>
            <a:r>
              <a:rPr lang="en-US" altLang="ru-RU" sz="2800" b="1" dirty="0">
                <a:solidFill>
                  <a:srgbClr val="CC0000"/>
                </a:solidFill>
                <a:latin typeface="Arial Unicode MS" pitchFamily="34" charset="-128"/>
                <a:cs typeface="Times New Roman" pitchFamily="18" charset="0"/>
              </a:rPr>
              <a:t>Example 2 (Convert to  3NF) </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ea typeface="Arial Unicode MS" pitchFamily="34" charset="-128"/>
                <a:cs typeface="Arial Unicode MS" pitchFamily="34" charset="-128"/>
              </a:rPr>
              <a:t>Studio</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StudioCity</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CityTemp</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a:latin typeface="Arial Unicode MS" pitchFamily="34" charset="-128"/>
                <a:cs typeface="Times New Roman" pitchFamily="18" charset="0"/>
              </a:rPr>
              <a:t>Studio</a:t>
            </a:r>
            <a:r>
              <a:rPr lang="en-US" altLang="ru-RU" sz="2000" b="1" dirty="0">
                <a:latin typeface="Arial Unicode MS" pitchFamily="34" charset="-128"/>
                <a:cs typeface="Times New Roman" pitchFamily="18" charset="0"/>
              </a:rPr>
              <a:t>, </a:t>
            </a:r>
            <a:r>
              <a:rPr lang="en-US" altLang="ru-RU" sz="2000" b="1" dirty="0" err="1">
                <a:latin typeface="Arial Unicode MS" pitchFamily="34" charset="-128"/>
                <a:cs typeface="Times New Roman" pitchFamily="18" charset="0"/>
              </a:rPr>
              <a:t>StudioCity</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u="sng" dirty="0" err="1">
                <a:latin typeface="Arial Unicode MS" pitchFamily="34" charset="-128"/>
                <a:ea typeface="Arial Unicode MS" pitchFamily="34" charset="-128"/>
                <a:cs typeface="Arial Unicode MS" pitchFamily="34" charset="-128"/>
              </a:rPr>
              <a:t>StudioCity</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CityTemp</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endParaRPr lang="en-US" altLang="ru-RU" sz="2000" b="1" dirty="0">
              <a:latin typeface="Arial Unicode MS" pitchFamily="34" charset="-128"/>
              <a:ea typeface="Arial Unicode MS" pitchFamily="34" charset="-128"/>
              <a:cs typeface="Arial Unicode MS" pitchFamily="34" charset="-128"/>
            </a:endParaRPr>
          </a:p>
          <a:p>
            <a:pPr marL="1100138" lvl="1" indent="-533400">
              <a:spcBef>
                <a:spcPct val="50000"/>
              </a:spcBef>
              <a:buFontTx/>
              <a:buNone/>
            </a:pPr>
            <a:endParaRPr lang="en-US" altLang="ru-RU" sz="2000" b="1" dirty="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altLang="ru-RU" sz="2800" b="1" dirty="0">
                <a:solidFill>
                  <a:srgbClr val="CC0000"/>
                </a:solidFill>
                <a:latin typeface="Arial Unicode MS" pitchFamily="34" charset="-128"/>
                <a:cs typeface="Times New Roman" pitchFamily="18" charset="0"/>
              </a:rPr>
              <a:t>Example 3 (Convert to  3NF) </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BuildingID</a:t>
            </a:r>
            <a:r>
              <a:rPr lang="en-US" altLang="ru-RU" sz="2000" b="1" dirty="0">
                <a:latin typeface="Arial Unicode MS" pitchFamily="34" charset="-128"/>
                <a:ea typeface="Arial Unicode MS" pitchFamily="34" charset="-128"/>
                <a:cs typeface="Arial Unicode MS" pitchFamily="34" charset="-128"/>
              </a:rPr>
              <a:t>, Contractor, Fee}</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BuildingID</a:t>
            </a:r>
            <a:r>
              <a:rPr lang="en-US" altLang="ru-RU" sz="2000" b="1" dirty="0">
                <a:latin typeface="Arial Unicode MS" pitchFamily="34" charset="-128"/>
                <a:ea typeface="Arial Unicode MS" pitchFamily="34" charset="-128"/>
                <a:cs typeface="Arial Unicode MS" pitchFamily="34" charset="-128"/>
              </a:rPr>
              <a:t>, Contractor}</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{Contractor, Fee}</a:t>
            </a:r>
            <a:endParaRPr lang="en-US" altLang="ru-RU" sz="2000" b="1" dirty="0">
              <a:latin typeface="Arial Unicode MS" pitchFamily="34" charset="-128"/>
              <a:cs typeface="Times New Roman" pitchFamily="18" charset="0"/>
            </a:endParaRPr>
          </a:p>
          <a:p>
            <a:pPr marL="1100138" lvl="1" indent="-533400">
              <a:spcBef>
                <a:spcPct val="50000"/>
              </a:spcBef>
              <a:buFontTx/>
              <a:buNone/>
            </a:pPr>
            <a:endParaRPr lang="en-US" altLang="ru-RU" sz="2000" b="1" dirty="0">
              <a:latin typeface="Arial Unicode MS" pitchFamily="34" charset="-128"/>
              <a:cs typeface="Times New Roman" pitchFamily="18" charset="0"/>
            </a:endParaRPr>
          </a:p>
        </p:txBody>
      </p:sp>
      <p:grpSp>
        <p:nvGrpSpPr>
          <p:cNvPr id="4" name="Группа 3"/>
          <p:cNvGrpSpPr/>
          <p:nvPr/>
        </p:nvGrpSpPr>
        <p:grpSpPr>
          <a:xfrm>
            <a:off x="6678404" y="928407"/>
            <a:ext cx="2344985" cy="2144043"/>
            <a:chOff x="5157788" y="3505200"/>
            <a:chExt cx="1979612" cy="1773238"/>
          </a:xfrm>
        </p:grpSpPr>
        <p:grpSp>
          <p:nvGrpSpPr>
            <p:cNvPr id="5" name="Group 4"/>
            <p:cNvGrpSpPr>
              <a:grpSpLocks/>
            </p:cNvGrpSpPr>
            <p:nvPr/>
          </p:nvGrpSpPr>
          <p:grpSpPr bwMode="auto">
            <a:xfrm>
              <a:off x="5157788" y="3505200"/>
              <a:ext cx="1011237" cy="319088"/>
              <a:chOff x="0" y="0"/>
              <a:chExt cx="637" cy="403"/>
            </a:xfrm>
          </p:grpSpPr>
          <p:sp>
            <p:nvSpPr>
              <p:cNvPr id="39" name="Rectangle 5"/>
              <p:cNvSpPr>
                <a:spLocks noChangeArrowheads="1"/>
              </p:cNvSpPr>
              <p:nvPr/>
            </p:nvSpPr>
            <p:spPr bwMode="auto">
              <a:xfrm>
                <a:off x="43" y="0"/>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400" dirty="0" err="1">
                    <a:solidFill>
                      <a:schemeClr val="tx1"/>
                    </a:solidFill>
                    <a:latin typeface="Arial Unicode MS" pitchFamily="34" charset="-128"/>
                    <a:ea typeface="Arial Unicode MS" pitchFamily="34" charset="-128"/>
                    <a:cs typeface="Arial Unicode MS" pitchFamily="34" charset="-128"/>
                  </a:rPr>
                  <a:t>BuildingID</a:t>
                </a:r>
                <a:endParaRPr lang="en-US" altLang="ru-RU" sz="1400" dirty="0">
                  <a:solidFill>
                    <a:schemeClr val="tx1"/>
                  </a:solidFill>
                  <a:latin typeface="Arial Unicode MS" pitchFamily="34" charset="-128"/>
                  <a:ea typeface="Arial Unicode MS" pitchFamily="34" charset="-128"/>
                  <a:cs typeface="Arial Unicode MS" pitchFamily="34" charset="-128"/>
                </a:endParaRPr>
              </a:p>
              <a:p>
                <a:pPr algn="just" eaLnBrk="0" hangingPunct="0">
                  <a:spcBef>
                    <a:spcPct val="0"/>
                  </a:spcBef>
                </a:pPr>
                <a:endParaRPr lang="en-US" altLang="ru-RU" sz="2000" b="0" dirty="0">
                  <a:solidFill>
                    <a:schemeClr val="tx1"/>
                  </a:solidFill>
                  <a:latin typeface="Times New Roman" pitchFamily="18" charset="0"/>
                </a:endParaRPr>
              </a:p>
            </p:txBody>
          </p:sp>
          <p:sp>
            <p:nvSpPr>
              <p:cNvPr id="40" name="Rectangle 6"/>
              <p:cNvSpPr>
                <a:spLocks noChangeArrowheads="1"/>
              </p:cNvSpPr>
              <p:nvPr/>
            </p:nvSpPr>
            <p:spPr bwMode="auto">
              <a:xfrm>
                <a:off x="0" y="0"/>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 name="Group 7"/>
            <p:cNvGrpSpPr>
              <a:grpSpLocks/>
            </p:cNvGrpSpPr>
            <p:nvPr/>
          </p:nvGrpSpPr>
          <p:grpSpPr bwMode="auto">
            <a:xfrm>
              <a:off x="6169025" y="3505200"/>
              <a:ext cx="968375" cy="319088"/>
              <a:chOff x="637" y="0"/>
              <a:chExt cx="610" cy="403"/>
            </a:xfrm>
          </p:grpSpPr>
          <p:sp>
            <p:nvSpPr>
              <p:cNvPr id="37" name="Rectangle 8"/>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spcBef>
                    <a:spcPct val="0"/>
                  </a:spcBef>
                </a:pPr>
                <a:r>
                  <a:rPr lang="en-US" altLang="ru-RU" sz="1400" dirty="0">
                    <a:solidFill>
                      <a:schemeClr val="tx1"/>
                    </a:solidFill>
                    <a:cs typeface="Times New Roman" pitchFamily="18" charset="0"/>
                  </a:rPr>
                  <a:t>Contractor</a:t>
                </a:r>
                <a:endParaRPr lang="en-US" altLang="ru-RU" sz="1400" dirty="0">
                  <a:solidFill>
                    <a:schemeClr val="tx1"/>
                  </a:solidFill>
                  <a:latin typeface="Times New Roman" pitchFamily="18" charset="0"/>
                  <a:cs typeface="Times New Roman" pitchFamily="18" charset="0"/>
                </a:endParaRPr>
              </a:p>
              <a:p>
                <a:pPr algn="just" eaLnBrk="0" hangingPunct="0">
                  <a:spcBef>
                    <a:spcPct val="0"/>
                  </a:spcBef>
                </a:pPr>
                <a:endParaRPr lang="en-US" altLang="ru-RU" sz="2000" b="0" dirty="0">
                  <a:solidFill>
                    <a:schemeClr val="tx1"/>
                  </a:solidFill>
                  <a:latin typeface="Times New Roman" pitchFamily="18" charset="0"/>
                </a:endParaRPr>
              </a:p>
            </p:txBody>
          </p:sp>
          <p:sp>
            <p:nvSpPr>
              <p:cNvPr id="38" name="Rectangle 9"/>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 name="Group 13"/>
            <p:cNvGrpSpPr>
              <a:grpSpLocks/>
            </p:cNvGrpSpPr>
            <p:nvPr/>
          </p:nvGrpSpPr>
          <p:grpSpPr bwMode="auto">
            <a:xfrm>
              <a:off x="5157788" y="3830638"/>
              <a:ext cx="1011237" cy="288925"/>
              <a:chOff x="0" y="403"/>
              <a:chExt cx="637" cy="403"/>
            </a:xfrm>
          </p:grpSpPr>
          <p:sp>
            <p:nvSpPr>
              <p:cNvPr id="35" name="Rectangle 14"/>
              <p:cNvSpPr>
                <a:spLocks noChangeArrowheads="1"/>
              </p:cNvSpPr>
              <p:nvPr/>
            </p:nvSpPr>
            <p:spPr bwMode="auto">
              <a:xfrm>
                <a:off x="43" y="403"/>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 100</a:t>
                </a:r>
              </a:p>
              <a:p>
                <a:pPr algn="ctr" eaLnBrk="0" hangingPunct="0">
                  <a:spcBef>
                    <a:spcPct val="0"/>
                  </a:spcBef>
                </a:pPr>
                <a:endParaRPr lang="en-US" altLang="ru-RU" sz="2000" b="0">
                  <a:solidFill>
                    <a:schemeClr val="tx1"/>
                  </a:solidFill>
                  <a:latin typeface="Times New Roman" pitchFamily="18" charset="0"/>
                </a:endParaRPr>
              </a:p>
            </p:txBody>
          </p:sp>
          <p:sp>
            <p:nvSpPr>
              <p:cNvPr id="36" name="Rectangle 15"/>
              <p:cNvSpPr>
                <a:spLocks noChangeArrowheads="1"/>
              </p:cNvSpPr>
              <p:nvPr/>
            </p:nvSpPr>
            <p:spPr bwMode="auto">
              <a:xfrm>
                <a:off x="0" y="403"/>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 name="Group 16"/>
            <p:cNvGrpSpPr>
              <a:grpSpLocks/>
            </p:cNvGrpSpPr>
            <p:nvPr/>
          </p:nvGrpSpPr>
          <p:grpSpPr bwMode="auto">
            <a:xfrm>
              <a:off x="6169025" y="3830638"/>
              <a:ext cx="968375" cy="288925"/>
              <a:chOff x="637" y="403"/>
              <a:chExt cx="610" cy="403"/>
            </a:xfrm>
          </p:grpSpPr>
          <p:sp>
            <p:nvSpPr>
              <p:cNvPr id="33" name="Rectangle 17"/>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latin typeface="Times New Roman" pitchFamily="18" charset="0"/>
                </a:endParaRPr>
              </a:p>
            </p:txBody>
          </p:sp>
          <p:sp>
            <p:nvSpPr>
              <p:cNvPr id="34" name="Rectangle 18"/>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 name="Group 22"/>
            <p:cNvGrpSpPr>
              <a:grpSpLocks/>
            </p:cNvGrpSpPr>
            <p:nvPr/>
          </p:nvGrpSpPr>
          <p:grpSpPr bwMode="auto">
            <a:xfrm>
              <a:off x="5157788" y="4119563"/>
              <a:ext cx="1011237" cy="258762"/>
              <a:chOff x="0" y="806"/>
              <a:chExt cx="637" cy="403"/>
            </a:xfrm>
          </p:grpSpPr>
          <p:sp>
            <p:nvSpPr>
              <p:cNvPr id="31" name="Rectangle 23"/>
              <p:cNvSpPr>
                <a:spLocks noChangeArrowheads="1"/>
              </p:cNvSpPr>
              <p:nvPr/>
            </p:nvSpPr>
            <p:spPr bwMode="auto">
              <a:xfrm>
                <a:off x="43" y="806"/>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150</a:t>
                </a:r>
              </a:p>
              <a:p>
                <a:pPr algn="ctr" eaLnBrk="0" hangingPunct="0">
                  <a:spcBef>
                    <a:spcPct val="0"/>
                  </a:spcBef>
                </a:pPr>
                <a:endParaRPr lang="en-US" altLang="ru-RU" sz="2000" b="0">
                  <a:solidFill>
                    <a:schemeClr val="tx1"/>
                  </a:solidFill>
                  <a:latin typeface="Times New Roman" pitchFamily="18" charset="0"/>
                </a:endParaRPr>
              </a:p>
            </p:txBody>
          </p:sp>
          <p:sp>
            <p:nvSpPr>
              <p:cNvPr id="32" name="Rectangle 24"/>
              <p:cNvSpPr>
                <a:spLocks noChangeArrowheads="1"/>
              </p:cNvSpPr>
              <p:nvPr/>
            </p:nvSpPr>
            <p:spPr bwMode="auto">
              <a:xfrm>
                <a:off x="0" y="806"/>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 name="Group 25"/>
            <p:cNvGrpSpPr>
              <a:grpSpLocks/>
            </p:cNvGrpSpPr>
            <p:nvPr/>
          </p:nvGrpSpPr>
          <p:grpSpPr bwMode="auto">
            <a:xfrm>
              <a:off x="6169025" y="4119563"/>
              <a:ext cx="968375" cy="258762"/>
              <a:chOff x="637" y="806"/>
              <a:chExt cx="610" cy="403"/>
            </a:xfrm>
          </p:grpSpPr>
          <p:sp>
            <p:nvSpPr>
              <p:cNvPr id="29" name="Rectangle 26"/>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altLang="ru-RU" sz="2000" b="0">
                  <a:solidFill>
                    <a:schemeClr val="tx1"/>
                  </a:solidFill>
                  <a:latin typeface="Times New Roman" pitchFamily="18" charset="0"/>
                </a:endParaRPr>
              </a:p>
            </p:txBody>
          </p:sp>
          <p:sp>
            <p:nvSpPr>
              <p:cNvPr id="30" name="Rectangle 27"/>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1" name="Group 31"/>
            <p:cNvGrpSpPr>
              <a:grpSpLocks/>
            </p:cNvGrpSpPr>
            <p:nvPr/>
          </p:nvGrpSpPr>
          <p:grpSpPr bwMode="auto">
            <a:xfrm>
              <a:off x="5157788" y="4376738"/>
              <a:ext cx="1011237" cy="304800"/>
              <a:chOff x="0" y="1209"/>
              <a:chExt cx="637" cy="403"/>
            </a:xfrm>
          </p:grpSpPr>
          <p:sp>
            <p:nvSpPr>
              <p:cNvPr id="27" name="Rectangle 32"/>
              <p:cNvSpPr>
                <a:spLocks noChangeArrowheads="1"/>
              </p:cNvSpPr>
              <p:nvPr/>
            </p:nvSpPr>
            <p:spPr bwMode="auto">
              <a:xfrm>
                <a:off x="43" y="1209"/>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200</a:t>
                </a:r>
              </a:p>
              <a:p>
                <a:pPr algn="ctr" eaLnBrk="0" hangingPunct="0">
                  <a:spcBef>
                    <a:spcPct val="0"/>
                  </a:spcBef>
                </a:pPr>
                <a:endParaRPr lang="en-US" altLang="ru-RU" sz="2000" b="0">
                  <a:solidFill>
                    <a:schemeClr val="tx1"/>
                  </a:solidFill>
                  <a:latin typeface="Times New Roman" pitchFamily="18" charset="0"/>
                </a:endParaRPr>
              </a:p>
            </p:txBody>
          </p:sp>
          <p:sp>
            <p:nvSpPr>
              <p:cNvPr id="28" name="Rectangle 33"/>
              <p:cNvSpPr>
                <a:spLocks noChangeArrowheads="1"/>
              </p:cNvSpPr>
              <p:nvPr/>
            </p:nvSpPr>
            <p:spPr bwMode="auto">
              <a:xfrm>
                <a:off x="0" y="1209"/>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 name="Group 34"/>
            <p:cNvGrpSpPr>
              <a:grpSpLocks/>
            </p:cNvGrpSpPr>
            <p:nvPr/>
          </p:nvGrpSpPr>
          <p:grpSpPr bwMode="auto">
            <a:xfrm>
              <a:off x="6169025" y="4376738"/>
              <a:ext cx="968375" cy="304800"/>
              <a:chOff x="637" y="1209"/>
              <a:chExt cx="610" cy="403"/>
            </a:xfrm>
          </p:grpSpPr>
          <p:sp>
            <p:nvSpPr>
              <p:cNvPr id="25" name="Rectangle 35"/>
              <p:cNvSpPr>
                <a:spLocks noChangeArrowheads="1"/>
              </p:cNvSpPr>
              <p:nvPr/>
            </p:nvSpPr>
            <p:spPr bwMode="auto">
              <a:xfrm>
                <a:off x="680" y="1209"/>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latin typeface="Times New Roman" pitchFamily="18" charset="0"/>
                </a:endParaRPr>
              </a:p>
            </p:txBody>
          </p:sp>
          <p:sp>
            <p:nvSpPr>
              <p:cNvPr id="26" name="Rectangle 36"/>
              <p:cNvSpPr>
                <a:spLocks noChangeArrowheads="1"/>
              </p:cNvSpPr>
              <p:nvPr/>
            </p:nvSpPr>
            <p:spPr bwMode="auto">
              <a:xfrm>
                <a:off x="637" y="1209"/>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3" name="Group 40"/>
            <p:cNvGrpSpPr>
              <a:grpSpLocks/>
            </p:cNvGrpSpPr>
            <p:nvPr/>
          </p:nvGrpSpPr>
          <p:grpSpPr bwMode="auto">
            <a:xfrm>
              <a:off x="5157788" y="4683125"/>
              <a:ext cx="1011237" cy="274638"/>
              <a:chOff x="0" y="1612"/>
              <a:chExt cx="637" cy="403"/>
            </a:xfrm>
          </p:grpSpPr>
          <p:sp>
            <p:nvSpPr>
              <p:cNvPr id="23" name="Rectangle 41"/>
              <p:cNvSpPr>
                <a:spLocks noChangeArrowheads="1"/>
              </p:cNvSpPr>
              <p:nvPr/>
            </p:nvSpPr>
            <p:spPr bwMode="auto">
              <a:xfrm>
                <a:off x="43" y="1612"/>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250</a:t>
                </a:r>
              </a:p>
              <a:p>
                <a:pPr algn="ctr" eaLnBrk="0" hangingPunct="0">
                  <a:spcBef>
                    <a:spcPct val="0"/>
                  </a:spcBef>
                </a:pPr>
                <a:endParaRPr lang="en-US" altLang="ru-RU" sz="2000" b="0">
                  <a:solidFill>
                    <a:schemeClr val="tx1"/>
                  </a:solidFill>
                  <a:latin typeface="Times New Roman" pitchFamily="18" charset="0"/>
                </a:endParaRPr>
              </a:p>
            </p:txBody>
          </p:sp>
          <p:sp>
            <p:nvSpPr>
              <p:cNvPr id="24" name="Rectangle 42"/>
              <p:cNvSpPr>
                <a:spLocks noChangeArrowheads="1"/>
              </p:cNvSpPr>
              <p:nvPr/>
            </p:nvSpPr>
            <p:spPr bwMode="auto">
              <a:xfrm>
                <a:off x="0" y="1612"/>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4" name="Group 43"/>
            <p:cNvGrpSpPr>
              <a:grpSpLocks/>
            </p:cNvGrpSpPr>
            <p:nvPr/>
          </p:nvGrpSpPr>
          <p:grpSpPr bwMode="auto">
            <a:xfrm>
              <a:off x="6169025" y="4683125"/>
              <a:ext cx="968375" cy="274638"/>
              <a:chOff x="637" y="1612"/>
              <a:chExt cx="610" cy="403"/>
            </a:xfrm>
          </p:grpSpPr>
          <p:sp>
            <p:nvSpPr>
              <p:cNvPr id="21" name="Rectangle 44"/>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altLang="ru-RU" sz="2000" b="0">
                  <a:solidFill>
                    <a:schemeClr val="tx1"/>
                  </a:solidFill>
                  <a:latin typeface="Times New Roman" pitchFamily="18" charset="0"/>
                </a:endParaRPr>
              </a:p>
            </p:txBody>
          </p:sp>
          <p:sp>
            <p:nvSpPr>
              <p:cNvPr id="22" name="Rectangle 45"/>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5" name="Group 49"/>
            <p:cNvGrpSpPr>
              <a:grpSpLocks/>
            </p:cNvGrpSpPr>
            <p:nvPr/>
          </p:nvGrpSpPr>
          <p:grpSpPr bwMode="auto">
            <a:xfrm>
              <a:off x="5157788" y="4957763"/>
              <a:ext cx="1011237" cy="320675"/>
              <a:chOff x="0" y="2015"/>
              <a:chExt cx="637" cy="403"/>
            </a:xfrm>
          </p:grpSpPr>
          <p:sp>
            <p:nvSpPr>
              <p:cNvPr id="19" name="Rectangle 50"/>
              <p:cNvSpPr>
                <a:spLocks noChangeArrowheads="1"/>
              </p:cNvSpPr>
              <p:nvPr/>
            </p:nvSpPr>
            <p:spPr bwMode="auto">
              <a:xfrm>
                <a:off x="43" y="2015"/>
                <a:ext cx="55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300</a:t>
                </a:r>
              </a:p>
              <a:p>
                <a:pPr algn="ctr" eaLnBrk="0" hangingPunct="0">
                  <a:spcBef>
                    <a:spcPct val="0"/>
                  </a:spcBef>
                </a:pPr>
                <a:endParaRPr lang="en-US" altLang="ru-RU" sz="2000" b="0">
                  <a:solidFill>
                    <a:schemeClr val="tx1"/>
                  </a:solidFill>
                  <a:latin typeface="Times New Roman" pitchFamily="18" charset="0"/>
                </a:endParaRPr>
              </a:p>
            </p:txBody>
          </p:sp>
          <p:sp>
            <p:nvSpPr>
              <p:cNvPr id="20" name="Rectangle 51"/>
              <p:cNvSpPr>
                <a:spLocks noChangeArrowheads="1"/>
              </p:cNvSpPr>
              <p:nvPr/>
            </p:nvSpPr>
            <p:spPr bwMode="auto">
              <a:xfrm>
                <a:off x="0" y="2015"/>
                <a:ext cx="63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 name="Group 52"/>
            <p:cNvGrpSpPr>
              <a:grpSpLocks/>
            </p:cNvGrpSpPr>
            <p:nvPr/>
          </p:nvGrpSpPr>
          <p:grpSpPr bwMode="auto">
            <a:xfrm>
              <a:off x="6169025" y="4957763"/>
              <a:ext cx="968375" cy="320675"/>
              <a:chOff x="637" y="2015"/>
              <a:chExt cx="610" cy="403"/>
            </a:xfrm>
          </p:grpSpPr>
          <p:sp>
            <p:nvSpPr>
              <p:cNvPr id="17" name="Rectangle 53"/>
              <p:cNvSpPr>
                <a:spLocks noChangeArrowheads="1"/>
              </p:cNvSpPr>
              <p:nvPr/>
            </p:nvSpPr>
            <p:spPr bwMode="auto">
              <a:xfrm>
                <a:off x="680" y="2015"/>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latin typeface="Times New Roman" pitchFamily="18" charset="0"/>
                </a:endParaRPr>
              </a:p>
            </p:txBody>
          </p:sp>
          <p:sp>
            <p:nvSpPr>
              <p:cNvPr id="18" name="Rectangle 54"/>
              <p:cNvSpPr>
                <a:spLocks noChangeArrowheads="1"/>
              </p:cNvSpPr>
              <p:nvPr/>
            </p:nvSpPr>
            <p:spPr bwMode="auto">
              <a:xfrm>
                <a:off x="637" y="2015"/>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grpSp>
        <p:nvGrpSpPr>
          <p:cNvPr id="41" name="Группа 40"/>
          <p:cNvGrpSpPr/>
          <p:nvPr/>
        </p:nvGrpSpPr>
        <p:grpSpPr>
          <a:xfrm>
            <a:off x="6588224" y="4117949"/>
            <a:ext cx="1915219" cy="1687315"/>
            <a:chOff x="7315200" y="3505200"/>
            <a:chExt cx="1625600" cy="1150938"/>
          </a:xfrm>
        </p:grpSpPr>
        <p:grpSp>
          <p:nvGrpSpPr>
            <p:cNvPr id="42" name="Group 61"/>
            <p:cNvGrpSpPr>
              <a:grpSpLocks/>
            </p:cNvGrpSpPr>
            <p:nvPr/>
          </p:nvGrpSpPr>
          <p:grpSpPr bwMode="auto">
            <a:xfrm>
              <a:off x="7315200" y="3505200"/>
              <a:ext cx="968375" cy="319088"/>
              <a:chOff x="637" y="0"/>
              <a:chExt cx="610" cy="403"/>
            </a:xfrm>
          </p:grpSpPr>
          <p:sp>
            <p:nvSpPr>
              <p:cNvPr id="64" name="Rectangle 62"/>
              <p:cNvSpPr>
                <a:spLocks noChangeArrowheads="1"/>
              </p:cNvSpPr>
              <p:nvPr/>
            </p:nvSpPr>
            <p:spPr bwMode="auto">
              <a:xfrm>
                <a:off x="680" y="0"/>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spcBef>
                    <a:spcPct val="0"/>
                  </a:spcBef>
                </a:pPr>
                <a:r>
                  <a:rPr lang="en-US" altLang="ru-RU" sz="1400">
                    <a:solidFill>
                      <a:schemeClr val="tx1"/>
                    </a:solidFill>
                    <a:cs typeface="Times New Roman" pitchFamily="18" charset="0"/>
                  </a:rPr>
                  <a:t>Contractor</a:t>
                </a:r>
                <a:endParaRPr lang="en-US" altLang="ru-RU" sz="1400">
                  <a:solidFill>
                    <a:schemeClr val="tx1"/>
                  </a:solidFill>
                  <a:latin typeface="Times New Roman" pitchFamily="18" charset="0"/>
                  <a:cs typeface="Times New Roman" pitchFamily="18" charset="0"/>
                </a:endParaRPr>
              </a:p>
              <a:p>
                <a:pPr algn="just" eaLnBrk="0" hangingPunct="0">
                  <a:spcBef>
                    <a:spcPct val="0"/>
                  </a:spcBef>
                </a:pPr>
                <a:endParaRPr lang="en-US" altLang="ru-RU" sz="2000" b="0">
                  <a:solidFill>
                    <a:schemeClr val="tx1"/>
                  </a:solidFill>
                  <a:latin typeface="Times New Roman" pitchFamily="18" charset="0"/>
                </a:endParaRPr>
              </a:p>
            </p:txBody>
          </p:sp>
          <p:sp>
            <p:nvSpPr>
              <p:cNvPr id="65" name="Rectangle 63"/>
              <p:cNvSpPr>
                <a:spLocks noChangeArrowheads="1"/>
              </p:cNvSpPr>
              <p:nvPr/>
            </p:nvSpPr>
            <p:spPr bwMode="auto">
              <a:xfrm>
                <a:off x="637" y="0"/>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3" name="Group 64"/>
            <p:cNvGrpSpPr>
              <a:grpSpLocks/>
            </p:cNvGrpSpPr>
            <p:nvPr/>
          </p:nvGrpSpPr>
          <p:grpSpPr bwMode="auto">
            <a:xfrm>
              <a:off x="8283575" y="3505200"/>
              <a:ext cx="657225" cy="319088"/>
              <a:chOff x="1247" y="0"/>
              <a:chExt cx="414" cy="403"/>
            </a:xfrm>
          </p:grpSpPr>
          <p:sp>
            <p:nvSpPr>
              <p:cNvPr id="62" name="Rectangle 65"/>
              <p:cNvSpPr>
                <a:spLocks noChangeArrowheads="1"/>
              </p:cNvSpPr>
              <p:nvPr/>
            </p:nvSpPr>
            <p:spPr bwMode="auto">
              <a:xfrm>
                <a:off x="1290" y="0"/>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400">
                    <a:solidFill>
                      <a:schemeClr val="tx1"/>
                    </a:solidFill>
                    <a:latin typeface="Arial Unicode MS" pitchFamily="34" charset="-128"/>
                    <a:ea typeface="Arial Unicode MS" pitchFamily="34" charset="-128"/>
                    <a:cs typeface="Arial Unicode MS" pitchFamily="34" charset="-128"/>
                  </a:rPr>
                  <a:t>Fee</a:t>
                </a:r>
              </a:p>
              <a:p>
                <a:pPr algn="just" eaLnBrk="0" hangingPunct="0">
                  <a:spcBef>
                    <a:spcPct val="0"/>
                  </a:spcBef>
                </a:pPr>
                <a:endParaRPr lang="en-US" altLang="ru-RU" sz="2000" b="0">
                  <a:solidFill>
                    <a:schemeClr val="tx1"/>
                  </a:solidFill>
                  <a:latin typeface="Times New Roman" pitchFamily="18" charset="0"/>
                </a:endParaRPr>
              </a:p>
            </p:txBody>
          </p:sp>
          <p:sp>
            <p:nvSpPr>
              <p:cNvPr id="63" name="Rectangle 66"/>
              <p:cNvSpPr>
                <a:spLocks noChangeArrowheads="1"/>
              </p:cNvSpPr>
              <p:nvPr/>
            </p:nvSpPr>
            <p:spPr bwMode="auto">
              <a:xfrm>
                <a:off x="1247" y="0"/>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4" name="Group 70"/>
            <p:cNvGrpSpPr>
              <a:grpSpLocks/>
            </p:cNvGrpSpPr>
            <p:nvPr/>
          </p:nvGrpSpPr>
          <p:grpSpPr bwMode="auto">
            <a:xfrm>
              <a:off x="7315200" y="3830638"/>
              <a:ext cx="968375" cy="288925"/>
              <a:chOff x="637" y="403"/>
              <a:chExt cx="610" cy="403"/>
            </a:xfrm>
          </p:grpSpPr>
          <p:sp>
            <p:nvSpPr>
              <p:cNvPr id="60" name="Rectangle 71"/>
              <p:cNvSpPr>
                <a:spLocks noChangeArrowheads="1"/>
              </p:cNvSpPr>
              <p:nvPr/>
            </p:nvSpPr>
            <p:spPr bwMode="auto">
              <a:xfrm>
                <a:off x="680" y="403"/>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altLang="ru-RU" sz="2000" b="0">
                  <a:solidFill>
                    <a:schemeClr val="tx1"/>
                  </a:solidFill>
                  <a:latin typeface="Times New Roman" pitchFamily="18" charset="0"/>
                </a:endParaRPr>
              </a:p>
            </p:txBody>
          </p:sp>
          <p:sp>
            <p:nvSpPr>
              <p:cNvPr id="61" name="Rectangle 72"/>
              <p:cNvSpPr>
                <a:spLocks noChangeArrowheads="1"/>
              </p:cNvSpPr>
              <p:nvPr/>
            </p:nvSpPr>
            <p:spPr bwMode="auto">
              <a:xfrm>
                <a:off x="637" y="403"/>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5" name="Group 73"/>
            <p:cNvGrpSpPr>
              <a:grpSpLocks/>
            </p:cNvGrpSpPr>
            <p:nvPr/>
          </p:nvGrpSpPr>
          <p:grpSpPr bwMode="auto">
            <a:xfrm>
              <a:off x="8283575" y="3830638"/>
              <a:ext cx="657225" cy="288925"/>
              <a:chOff x="1247" y="403"/>
              <a:chExt cx="414" cy="403"/>
            </a:xfrm>
          </p:grpSpPr>
          <p:sp>
            <p:nvSpPr>
              <p:cNvPr id="58" name="Rectangle 74"/>
              <p:cNvSpPr>
                <a:spLocks noChangeArrowheads="1"/>
              </p:cNvSpPr>
              <p:nvPr/>
            </p:nvSpPr>
            <p:spPr bwMode="auto">
              <a:xfrm>
                <a:off x="1290" y="403"/>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altLang="ru-RU" sz="2000" b="0">
                  <a:solidFill>
                    <a:schemeClr val="tx1"/>
                  </a:solidFill>
                  <a:latin typeface="Times New Roman" pitchFamily="18" charset="0"/>
                </a:endParaRPr>
              </a:p>
            </p:txBody>
          </p:sp>
          <p:sp>
            <p:nvSpPr>
              <p:cNvPr id="59" name="Rectangle 75"/>
              <p:cNvSpPr>
                <a:spLocks noChangeArrowheads="1"/>
              </p:cNvSpPr>
              <p:nvPr/>
            </p:nvSpPr>
            <p:spPr bwMode="auto">
              <a:xfrm>
                <a:off x="1247" y="403"/>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6" name="Group 79"/>
            <p:cNvGrpSpPr>
              <a:grpSpLocks/>
            </p:cNvGrpSpPr>
            <p:nvPr/>
          </p:nvGrpSpPr>
          <p:grpSpPr bwMode="auto">
            <a:xfrm>
              <a:off x="7315200" y="4119563"/>
              <a:ext cx="968375" cy="258762"/>
              <a:chOff x="637" y="806"/>
              <a:chExt cx="610" cy="403"/>
            </a:xfrm>
          </p:grpSpPr>
          <p:sp>
            <p:nvSpPr>
              <p:cNvPr id="56" name="Rectangle 80"/>
              <p:cNvSpPr>
                <a:spLocks noChangeArrowheads="1"/>
              </p:cNvSpPr>
              <p:nvPr/>
            </p:nvSpPr>
            <p:spPr bwMode="auto">
              <a:xfrm>
                <a:off x="680" y="806"/>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altLang="ru-RU" sz="2000" b="0">
                  <a:solidFill>
                    <a:schemeClr val="tx1"/>
                  </a:solidFill>
                  <a:latin typeface="Times New Roman" pitchFamily="18" charset="0"/>
                </a:endParaRPr>
              </a:p>
            </p:txBody>
          </p:sp>
          <p:sp>
            <p:nvSpPr>
              <p:cNvPr id="57" name="Rectangle 81"/>
              <p:cNvSpPr>
                <a:spLocks noChangeArrowheads="1"/>
              </p:cNvSpPr>
              <p:nvPr/>
            </p:nvSpPr>
            <p:spPr bwMode="auto">
              <a:xfrm>
                <a:off x="637" y="806"/>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7" name="Group 82"/>
            <p:cNvGrpSpPr>
              <a:grpSpLocks/>
            </p:cNvGrpSpPr>
            <p:nvPr/>
          </p:nvGrpSpPr>
          <p:grpSpPr bwMode="auto">
            <a:xfrm>
              <a:off x="8283575" y="4119563"/>
              <a:ext cx="657225" cy="258762"/>
              <a:chOff x="1247" y="806"/>
              <a:chExt cx="414" cy="403"/>
            </a:xfrm>
          </p:grpSpPr>
          <p:sp>
            <p:nvSpPr>
              <p:cNvPr id="54" name="Rectangle 83"/>
              <p:cNvSpPr>
                <a:spLocks noChangeArrowheads="1"/>
              </p:cNvSpPr>
              <p:nvPr/>
            </p:nvSpPr>
            <p:spPr bwMode="auto">
              <a:xfrm>
                <a:off x="1290" y="806"/>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altLang="ru-RU" sz="2000" b="0">
                  <a:solidFill>
                    <a:schemeClr val="tx1"/>
                  </a:solidFill>
                  <a:latin typeface="Times New Roman" pitchFamily="18" charset="0"/>
                </a:endParaRPr>
              </a:p>
            </p:txBody>
          </p:sp>
          <p:sp>
            <p:nvSpPr>
              <p:cNvPr id="55" name="Rectangle 84"/>
              <p:cNvSpPr>
                <a:spLocks noChangeArrowheads="1"/>
              </p:cNvSpPr>
              <p:nvPr/>
            </p:nvSpPr>
            <p:spPr bwMode="auto">
              <a:xfrm>
                <a:off x="1247" y="806"/>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8" name="Group 97"/>
            <p:cNvGrpSpPr>
              <a:grpSpLocks/>
            </p:cNvGrpSpPr>
            <p:nvPr/>
          </p:nvGrpSpPr>
          <p:grpSpPr bwMode="auto">
            <a:xfrm>
              <a:off x="7315200" y="4381500"/>
              <a:ext cx="968375" cy="274638"/>
              <a:chOff x="637" y="1612"/>
              <a:chExt cx="610" cy="403"/>
            </a:xfrm>
          </p:grpSpPr>
          <p:sp>
            <p:nvSpPr>
              <p:cNvPr id="52" name="Rectangle 98"/>
              <p:cNvSpPr>
                <a:spLocks noChangeArrowheads="1"/>
              </p:cNvSpPr>
              <p:nvPr/>
            </p:nvSpPr>
            <p:spPr bwMode="auto">
              <a:xfrm>
                <a:off x="680" y="1612"/>
                <a:ext cx="5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altLang="ru-RU" sz="2000" b="0">
                  <a:solidFill>
                    <a:schemeClr val="tx1"/>
                  </a:solidFill>
                  <a:latin typeface="Times New Roman" pitchFamily="18" charset="0"/>
                </a:endParaRPr>
              </a:p>
            </p:txBody>
          </p:sp>
          <p:sp>
            <p:nvSpPr>
              <p:cNvPr id="53" name="Rectangle 99"/>
              <p:cNvSpPr>
                <a:spLocks noChangeArrowheads="1"/>
              </p:cNvSpPr>
              <p:nvPr/>
            </p:nvSpPr>
            <p:spPr bwMode="auto">
              <a:xfrm>
                <a:off x="637" y="1612"/>
                <a:ext cx="61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9" name="Group 100"/>
            <p:cNvGrpSpPr>
              <a:grpSpLocks/>
            </p:cNvGrpSpPr>
            <p:nvPr/>
          </p:nvGrpSpPr>
          <p:grpSpPr bwMode="auto">
            <a:xfrm>
              <a:off x="8283575" y="4381500"/>
              <a:ext cx="657225" cy="274638"/>
              <a:chOff x="1247" y="1612"/>
              <a:chExt cx="414" cy="403"/>
            </a:xfrm>
          </p:grpSpPr>
          <p:sp>
            <p:nvSpPr>
              <p:cNvPr id="50" name="Rectangle 101"/>
              <p:cNvSpPr>
                <a:spLocks noChangeArrowheads="1"/>
              </p:cNvSpPr>
              <p:nvPr/>
            </p:nvSpPr>
            <p:spPr bwMode="auto">
              <a:xfrm>
                <a:off x="1290" y="1612"/>
                <a:ext cx="3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ru-RU" sz="1400" b="0" dirty="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altLang="ru-RU" sz="2000" b="0" dirty="0">
                  <a:solidFill>
                    <a:schemeClr val="tx1"/>
                  </a:solidFill>
                  <a:latin typeface="Times New Roman" pitchFamily="18" charset="0"/>
                </a:endParaRPr>
              </a:p>
            </p:txBody>
          </p:sp>
          <p:sp>
            <p:nvSpPr>
              <p:cNvPr id="51" name="Rectangle 102"/>
              <p:cNvSpPr>
                <a:spLocks noChangeArrowheads="1"/>
              </p:cNvSpPr>
              <p:nvPr/>
            </p:nvSpPr>
            <p:spPr bwMode="auto">
              <a:xfrm>
                <a:off x="1247" y="1612"/>
                <a:ext cx="41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Tree>
    <p:extLst>
      <p:ext uri="{BB962C8B-B14F-4D97-AF65-F5344CB8AC3E}">
        <p14:creationId xmlns:p14="http://schemas.microsoft.com/office/powerpoint/2010/main" val="110496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8382000" cy="1600200"/>
          </a:xfrm>
        </p:spPr>
        <p:txBody>
          <a:bodyPr>
            <a:normAutofit fontScale="90000"/>
          </a:bodyPr>
          <a:lstStyle/>
          <a:p>
            <a:r>
              <a:rPr lang="en-US" dirty="0"/>
              <a:t>Boyce-</a:t>
            </a:r>
            <a:r>
              <a:rPr lang="en-US" dirty="0" err="1"/>
              <a:t>Codd</a:t>
            </a:r>
            <a:r>
              <a:rPr lang="en-US" dirty="0"/>
              <a:t> Normal Form </a:t>
            </a:r>
            <a:r>
              <a:rPr lang="en-US" dirty="0" smtClean="0"/>
              <a:t>(</a:t>
            </a:r>
            <a:r>
              <a:rPr lang="en-US" dirty="0"/>
              <a:t>BCNF) </a:t>
            </a:r>
            <a:endParaRPr lang="ru-RU" dirty="0"/>
          </a:p>
        </p:txBody>
      </p:sp>
      <p:sp>
        <p:nvSpPr>
          <p:cNvPr id="3" name="Объект 2"/>
          <p:cNvSpPr>
            <a:spLocks noGrp="1"/>
          </p:cNvSpPr>
          <p:nvPr>
            <p:ph idx="1"/>
          </p:nvPr>
        </p:nvSpPr>
        <p:spPr/>
        <p:txBody>
          <a:bodyPr anchor="t">
            <a:normAutofit/>
          </a:bodyPr>
          <a:lstStyle/>
          <a:p>
            <a:pPr marL="609600" indent="-609600" algn="just"/>
            <a:r>
              <a:rPr lang="en-US" altLang="ru-RU" sz="2000" dirty="0">
                <a:latin typeface="Arial Unicode MS" pitchFamily="34" charset="-128"/>
                <a:ea typeface="Arial Unicode MS" pitchFamily="34" charset="-128"/>
                <a:cs typeface="Arial Unicode MS" pitchFamily="34" charset="-128"/>
              </a:rPr>
              <a:t>BCNF does not allow dependencies between attributes that belong to candidate keys.</a:t>
            </a:r>
          </a:p>
          <a:p>
            <a:pPr marL="609600" indent="-609600" algn="just"/>
            <a:r>
              <a:rPr lang="en-US" altLang="ru-RU" sz="2000" dirty="0">
                <a:latin typeface="Arial Unicode MS" pitchFamily="34" charset="-128"/>
                <a:ea typeface="Arial Unicode MS" pitchFamily="34" charset="-128"/>
                <a:cs typeface="Arial Unicode MS" pitchFamily="34" charset="-128"/>
              </a:rPr>
              <a:t>BCNF is a refinement of the third normal form in which it drops the restriction of a non-key attribute from the 3rd normal form.</a:t>
            </a:r>
            <a:r>
              <a:rPr lang="en-US" altLang="ru-RU" sz="2000" b="1" dirty="0">
                <a:solidFill>
                  <a:srgbClr val="CC0000"/>
                </a:solidFill>
                <a:latin typeface="Arial Unicode MS" pitchFamily="34" charset="-128"/>
                <a:cs typeface="Times New Roman" pitchFamily="18" charset="0"/>
              </a:rPr>
              <a:t> </a:t>
            </a:r>
          </a:p>
          <a:p>
            <a:pPr marL="609600" indent="-609600" algn="just"/>
            <a:r>
              <a:rPr lang="en-US" altLang="ru-RU" sz="2000" dirty="0">
                <a:latin typeface="Arial Unicode MS" pitchFamily="34" charset="-128"/>
                <a:ea typeface="Arial Unicode MS" pitchFamily="34" charset="-128"/>
                <a:cs typeface="Arial Unicode MS" pitchFamily="34" charset="-128"/>
              </a:rPr>
              <a:t>Third normal form and BCNF are not same if the following conditions are true:</a:t>
            </a:r>
          </a:p>
          <a:p>
            <a:pPr marL="1100138" lvl="1" indent="-533400" algn="just"/>
            <a:r>
              <a:rPr lang="en-US" altLang="ru-RU" sz="1800" dirty="0">
                <a:latin typeface="Arial Unicode MS" pitchFamily="34" charset="-128"/>
                <a:ea typeface="Arial Unicode MS" pitchFamily="34" charset="-128"/>
                <a:cs typeface="Arial Unicode MS" pitchFamily="34" charset="-128"/>
              </a:rPr>
              <a:t>The table has two or more candidate keys</a:t>
            </a:r>
          </a:p>
          <a:p>
            <a:pPr marL="1100138" lvl="1" indent="-533400" algn="just"/>
            <a:r>
              <a:rPr lang="en-US" altLang="ru-RU" sz="1800" dirty="0">
                <a:latin typeface="Arial Unicode MS" pitchFamily="34" charset="-128"/>
                <a:ea typeface="Arial Unicode MS" pitchFamily="34" charset="-128"/>
                <a:cs typeface="Arial Unicode MS" pitchFamily="34" charset="-128"/>
              </a:rPr>
              <a:t>At least two of the candidate keys are composed of more than one attribute</a:t>
            </a:r>
          </a:p>
          <a:p>
            <a:pPr marL="1100138" lvl="1" indent="-533400" algn="just"/>
            <a:r>
              <a:rPr lang="en-US" altLang="ru-RU" sz="1800" dirty="0">
                <a:latin typeface="Arial Unicode MS" pitchFamily="34" charset="-128"/>
                <a:ea typeface="Arial Unicode MS" pitchFamily="34" charset="-128"/>
                <a:cs typeface="Arial Unicode MS" pitchFamily="34" charset="-128"/>
              </a:rPr>
              <a:t>The keys are not disjoint i.e. The composite candidate keys share some </a:t>
            </a:r>
            <a:r>
              <a:rPr lang="en-US" altLang="ru-RU" sz="1800" dirty="0" smtClean="0">
                <a:latin typeface="Arial Unicode MS" pitchFamily="34" charset="-128"/>
                <a:ea typeface="Arial Unicode MS" pitchFamily="34" charset="-128"/>
                <a:cs typeface="Arial Unicode MS" pitchFamily="34" charset="-128"/>
              </a:rPr>
              <a:t>attributes</a:t>
            </a:r>
            <a:endParaRPr lang="en-US" altLang="ru-RU" sz="1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76924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8382000" cy="1600200"/>
          </a:xfrm>
        </p:spPr>
        <p:txBody>
          <a:bodyPr>
            <a:normAutofit fontScale="90000"/>
          </a:bodyPr>
          <a:lstStyle/>
          <a:p>
            <a:r>
              <a:rPr lang="en-US" dirty="0"/>
              <a:t>Boyce-</a:t>
            </a:r>
            <a:r>
              <a:rPr lang="en-US" dirty="0" err="1"/>
              <a:t>Codd</a:t>
            </a:r>
            <a:r>
              <a:rPr lang="en-US" dirty="0"/>
              <a:t> Normal Form </a:t>
            </a:r>
            <a:r>
              <a:rPr lang="en-US" dirty="0" smtClean="0"/>
              <a:t>(</a:t>
            </a:r>
            <a:r>
              <a:rPr lang="en-US" dirty="0"/>
              <a:t>BCNF) </a:t>
            </a:r>
            <a:endParaRPr lang="ru-RU" dirty="0"/>
          </a:p>
        </p:txBody>
      </p:sp>
      <p:sp>
        <p:nvSpPr>
          <p:cNvPr id="3" name="Объект 2"/>
          <p:cNvSpPr>
            <a:spLocks noGrp="1"/>
          </p:cNvSpPr>
          <p:nvPr>
            <p:ph idx="1"/>
          </p:nvPr>
        </p:nvSpPr>
        <p:spPr/>
        <p:txBody>
          <a:bodyPr anchor="t">
            <a:normAutofit/>
          </a:bodyPr>
          <a:lstStyle/>
          <a:p>
            <a:pPr marL="609600" indent="-609600" algn="just">
              <a:buFontTx/>
              <a:buNone/>
            </a:pPr>
            <a:r>
              <a:rPr lang="en-US" altLang="ru-RU" sz="2000" b="1" dirty="0" smtClean="0">
                <a:solidFill>
                  <a:srgbClr val="CC0000"/>
                </a:solidFill>
                <a:latin typeface="Arial Unicode MS" pitchFamily="34" charset="-128"/>
                <a:ea typeface="Arial Unicode MS" pitchFamily="34" charset="-128"/>
                <a:cs typeface="Arial Unicode MS" pitchFamily="34" charset="-128"/>
              </a:rPr>
              <a:t>Example </a:t>
            </a:r>
            <a:r>
              <a:rPr lang="en-US" altLang="ru-RU" sz="2000" b="1" dirty="0">
                <a:solidFill>
                  <a:srgbClr val="CC0000"/>
                </a:solidFill>
                <a:latin typeface="Arial Unicode MS" pitchFamily="34" charset="-128"/>
                <a:ea typeface="Arial Unicode MS" pitchFamily="34" charset="-128"/>
                <a:cs typeface="Arial Unicode MS" pitchFamily="34" charset="-128"/>
              </a:rPr>
              <a:t>1 - Address (Not in BCNF)</a:t>
            </a:r>
          </a:p>
          <a:p>
            <a:pPr marL="609600" indent="-609600" algn="just">
              <a:buFontTx/>
              <a:buNone/>
            </a:pPr>
            <a:r>
              <a:rPr lang="en-US" altLang="ru-RU" sz="2000" b="1" dirty="0">
                <a:latin typeface="Arial Unicode MS" pitchFamily="34" charset="-128"/>
                <a:ea typeface="Arial Unicode MS" pitchFamily="34" charset="-128"/>
                <a:cs typeface="Arial Unicode MS" pitchFamily="34" charset="-128"/>
              </a:rPr>
              <a:t>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a:latin typeface="Arial Unicode MS" pitchFamily="34" charset="-128"/>
                <a:cs typeface="Times New Roman" pitchFamily="18" charset="0"/>
              </a:rPr>
              <a:t>City, Street, </a:t>
            </a:r>
            <a:r>
              <a:rPr lang="en-US" altLang="ru-RU" sz="2000" b="1" dirty="0" err="1">
                <a:latin typeface="Arial Unicode MS" pitchFamily="34" charset="-128"/>
                <a:cs typeface="Times New Roman" pitchFamily="18" charset="0"/>
              </a:rPr>
              <a:t>ZipCode</a:t>
            </a:r>
            <a:r>
              <a:rPr lang="en-US" altLang="ru-RU" sz="2000" b="1" dirty="0">
                <a:latin typeface="Arial Unicode MS" pitchFamily="34" charset="-128"/>
                <a:cs typeface="Times New Roman" pitchFamily="18" charset="0"/>
              </a:rPr>
              <a:t> </a:t>
            </a:r>
            <a:r>
              <a:rPr lang="en-US" altLang="ru-RU" sz="2000" b="1" dirty="0">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altLang="ru-RU" sz="2000" b="1" dirty="0">
                <a:latin typeface="Arial Unicode MS" pitchFamily="34" charset="-128"/>
                <a:cs typeface="Times New Roman" pitchFamily="18" charset="0"/>
              </a:rPr>
              <a:t>Key1 </a:t>
            </a:r>
            <a:r>
              <a:rPr lang="en-US" altLang="ru-RU" sz="2000" b="1" dirty="0">
                <a:cs typeface="Times New Roman" pitchFamily="18" charset="0"/>
                <a:sym typeface="Wingdings" pitchFamily="2" charset="2"/>
              </a:rPr>
              <a:t></a:t>
            </a:r>
            <a:r>
              <a:rPr lang="en-US" altLang="ru-RU" sz="2000" b="1" dirty="0">
                <a:latin typeface="Arial Unicode MS" pitchFamily="34" charset="-128"/>
                <a:cs typeface="Times New Roman" pitchFamily="18" charset="0"/>
              </a:rPr>
              <a:t> {City, Street }</a:t>
            </a:r>
          </a:p>
          <a:p>
            <a:pPr marL="1100138" lvl="1" indent="-533400" algn="just">
              <a:buFontTx/>
              <a:buAutoNum type="arabicPeriod"/>
            </a:pPr>
            <a:r>
              <a:rPr lang="en-US" altLang="ru-RU" sz="2000" b="1" dirty="0">
                <a:latin typeface="Arial Unicode MS" pitchFamily="34" charset="-128"/>
                <a:cs typeface="Times New Roman" pitchFamily="18" charset="0"/>
              </a:rPr>
              <a:t>Key2 </a:t>
            </a:r>
            <a:r>
              <a:rPr lang="en-US" altLang="ru-RU" sz="2000" b="1" dirty="0">
                <a:cs typeface="Times New Roman" pitchFamily="18" charset="0"/>
                <a:sym typeface="Wingdings" pitchFamily="2" charset="2"/>
              </a:rPr>
              <a:t></a:t>
            </a:r>
            <a:r>
              <a:rPr lang="en-US" altLang="ru-RU" sz="2000" b="1" dirty="0">
                <a:latin typeface="Arial Unicode MS" pitchFamily="34" charset="-128"/>
                <a:cs typeface="Times New Roman" pitchFamily="18" charset="0"/>
              </a:rPr>
              <a:t> {</a:t>
            </a:r>
            <a:r>
              <a:rPr lang="en-US" altLang="ru-RU" sz="2000" b="1" dirty="0" err="1">
                <a:latin typeface="Arial Unicode MS" pitchFamily="34" charset="-128"/>
                <a:cs typeface="Times New Roman" pitchFamily="18" charset="0"/>
              </a:rPr>
              <a:t>ZipCode</a:t>
            </a:r>
            <a:r>
              <a:rPr lang="en-US" altLang="ru-RU" sz="2000" b="1" dirty="0">
                <a:latin typeface="Arial Unicode MS" pitchFamily="34" charset="-128"/>
                <a:cs typeface="Times New Roman" pitchFamily="18" charset="0"/>
              </a:rPr>
              <a:t>, Street}</a:t>
            </a:r>
          </a:p>
          <a:p>
            <a:pPr marL="1100138" lvl="1" indent="-533400" algn="just">
              <a:buFontTx/>
              <a:buAutoNum type="arabicPeriod"/>
            </a:pPr>
            <a:r>
              <a:rPr lang="en-US" altLang="ru-RU" sz="2000" b="1" dirty="0">
                <a:latin typeface="Arial Unicode MS" pitchFamily="34" charset="-128"/>
                <a:cs typeface="Times New Roman" pitchFamily="18" charset="0"/>
              </a:rPr>
              <a:t>No non-key attribute hence 3NF</a:t>
            </a:r>
            <a:endParaRPr lang="en-US" altLang="ru-RU" sz="2000" b="1" dirty="0">
              <a:latin typeface="Arial Unicode MS" pitchFamily="34" charset="-128"/>
              <a:cs typeface="Times New Roman" pitchFamily="18" charset="0"/>
              <a:sym typeface="Wingdings" pitchFamily="2" charset="2"/>
            </a:endParaRPr>
          </a:p>
          <a:p>
            <a:pPr marL="1100138" lvl="1" indent="-533400" algn="just">
              <a:buFontTx/>
              <a:buAutoNum type="arabicPeriod"/>
            </a:pPr>
            <a:r>
              <a:rPr lang="en-US" altLang="ru-RU" sz="2000" b="1" dirty="0">
                <a:latin typeface="Arial Unicode MS" pitchFamily="34" charset="-128"/>
                <a:cs typeface="Times New Roman" pitchFamily="18" charset="0"/>
              </a:rPr>
              <a:t>{City, Street} </a:t>
            </a:r>
            <a:r>
              <a:rPr lang="en-US" altLang="ru-RU" sz="2000" b="1" dirty="0">
                <a:latin typeface="Arial Unicode MS" pitchFamily="34" charset="-128"/>
                <a:cs typeface="Times New Roman" pitchFamily="18" charset="0"/>
                <a:sym typeface="Wingdings" pitchFamily="2" charset="2"/>
              </a:rPr>
              <a:t> {</a:t>
            </a:r>
            <a:r>
              <a:rPr lang="en-US" altLang="ru-RU" sz="2000" b="1" dirty="0" err="1">
                <a:latin typeface="Arial Unicode MS" pitchFamily="34" charset="-128"/>
                <a:cs typeface="Times New Roman" pitchFamily="18" charset="0"/>
                <a:sym typeface="Wingdings" pitchFamily="2" charset="2"/>
              </a:rPr>
              <a:t>ZipCode</a:t>
            </a:r>
            <a:r>
              <a:rPr lang="en-US" altLang="ru-RU" sz="2000" b="1" dirty="0">
                <a:latin typeface="Arial Unicode MS" pitchFamily="34" charset="-128"/>
                <a:cs typeface="Times New Roman" pitchFamily="18" charset="0"/>
                <a:sym typeface="Wingdings" pitchFamily="2" charset="2"/>
              </a:rPr>
              <a:t>}</a:t>
            </a:r>
          </a:p>
          <a:p>
            <a:pPr marL="1100138" lvl="1" indent="-533400" algn="just">
              <a:buFontTx/>
              <a:buAutoNum type="arabicPeriod"/>
            </a:pPr>
            <a:r>
              <a:rPr lang="en-US" altLang="ru-RU" sz="2000" b="1" dirty="0">
                <a:latin typeface="Arial Unicode MS" pitchFamily="34" charset="-128"/>
                <a:cs typeface="Times New Roman" pitchFamily="18" charset="0"/>
              </a:rPr>
              <a:t>{</a:t>
            </a:r>
            <a:r>
              <a:rPr lang="en-US" altLang="ru-RU" sz="2000" b="1" dirty="0" err="1">
                <a:latin typeface="Arial Unicode MS" pitchFamily="34" charset="-128"/>
                <a:cs typeface="Times New Roman" pitchFamily="18" charset="0"/>
              </a:rPr>
              <a:t>ZipCode</a:t>
            </a:r>
            <a:r>
              <a:rPr lang="en-US" altLang="ru-RU" sz="2000" b="1" dirty="0">
                <a:latin typeface="Arial Unicode MS" pitchFamily="34" charset="-128"/>
                <a:cs typeface="Times New Roman" pitchFamily="18" charset="0"/>
              </a:rPr>
              <a:t>} </a:t>
            </a:r>
            <a:r>
              <a:rPr lang="en-US" altLang="ru-RU" sz="2000" b="1" dirty="0">
                <a:latin typeface="Arial Unicode MS" pitchFamily="34" charset="-128"/>
                <a:cs typeface="Times New Roman" pitchFamily="18" charset="0"/>
                <a:sym typeface="Wingdings" pitchFamily="2" charset="2"/>
              </a:rPr>
              <a:t> {City}</a:t>
            </a:r>
            <a:endParaRPr lang="en-US" altLang="ru-RU" sz="2000" b="1" dirty="0">
              <a:latin typeface="Arial Unicode MS" pitchFamily="34" charset="-128"/>
              <a:cs typeface="Times New Roman" pitchFamily="18" charset="0"/>
            </a:endParaRPr>
          </a:p>
          <a:p>
            <a:pPr marL="1100138" lvl="1" indent="-533400" algn="just">
              <a:buFontTx/>
              <a:buAutoNum type="arabicPeriod"/>
            </a:pPr>
            <a:r>
              <a:rPr lang="en-US" altLang="ru-RU" sz="2000" b="1" dirty="0">
                <a:latin typeface="Arial Unicode MS" pitchFamily="34" charset="-128"/>
                <a:cs typeface="Times New Roman" pitchFamily="18" charset="0"/>
              </a:rPr>
              <a:t>Dependency between attributes belonging to a key</a:t>
            </a:r>
          </a:p>
          <a:p>
            <a:endParaRPr lang="ru-RU" dirty="0"/>
          </a:p>
        </p:txBody>
      </p:sp>
    </p:spTree>
    <p:extLst>
      <p:ext uri="{BB962C8B-B14F-4D97-AF65-F5344CB8AC3E}">
        <p14:creationId xmlns:p14="http://schemas.microsoft.com/office/powerpoint/2010/main" val="50769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8382000" cy="1600200"/>
          </a:xfrm>
        </p:spPr>
        <p:txBody>
          <a:bodyPr>
            <a:normAutofit fontScale="90000"/>
          </a:bodyPr>
          <a:lstStyle/>
          <a:p>
            <a:r>
              <a:rPr lang="en-US" dirty="0"/>
              <a:t>Boyce-</a:t>
            </a:r>
            <a:r>
              <a:rPr lang="en-US" dirty="0" err="1"/>
              <a:t>Codd</a:t>
            </a:r>
            <a:r>
              <a:rPr lang="en-US" dirty="0"/>
              <a:t> Normal Form </a:t>
            </a:r>
            <a:r>
              <a:rPr lang="en-US" dirty="0" smtClean="0"/>
              <a:t>(</a:t>
            </a:r>
            <a:r>
              <a:rPr lang="en-US" dirty="0"/>
              <a:t>BCNF) </a:t>
            </a:r>
            <a:endParaRPr lang="ru-RU" dirty="0"/>
          </a:p>
        </p:txBody>
      </p:sp>
      <p:sp>
        <p:nvSpPr>
          <p:cNvPr id="3" name="Объект 2"/>
          <p:cNvSpPr>
            <a:spLocks noGrp="1"/>
          </p:cNvSpPr>
          <p:nvPr>
            <p:ph idx="1"/>
          </p:nvPr>
        </p:nvSpPr>
        <p:spPr/>
        <p:txBody>
          <a:bodyPr anchor="t">
            <a:normAutofit/>
          </a:bodyPr>
          <a:lstStyle/>
          <a:p>
            <a:pPr marL="609600" indent="-609600" algn="just">
              <a:buFontTx/>
              <a:buNone/>
            </a:pPr>
            <a:r>
              <a:rPr lang="en-US" altLang="ru-RU" sz="2800" b="1" dirty="0">
                <a:solidFill>
                  <a:srgbClr val="CC0000"/>
                </a:solidFill>
                <a:latin typeface="Arial Unicode MS" pitchFamily="34" charset="-128"/>
                <a:cs typeface="Times New Roman" pitchFamily="18" charset="0"/>
              </a:rPr>
              <a:t>Example 2 - Movie (Not in BCNF)</a:t>
            </a:r>
          </a:p>
          <a:p>
            <a:pPr marL="609600" indent="-609600" algn="just">
              <a:buFontTx/>
              <a:buNone/>
            </a:pPr>
            <a:r>
              <a:rPr lang="en-US" altLang="ru-RU" b="1" dirty="0">
                <a:latin typeface="Arial Unicode MS" pitchFamily="34" charset="-128"/>
                <a:ea typeface="Arial Unicode MS" pitchFamily="34" charset="-128"/>
                <a:cs typeface="Arial Unicode MS" pitchFamily="34" charset="-128"/>
              </a:rPr>
              <a:t>Scheme </a:t>
            </a:r>
            <a:r>
              <a:rPr lang="en-US" altLang="ru-RU" b="1" dirty="0">
                <a:ea typeface="Arial Unicode MS" pitchFamily="34" charset="-128"/>
                <a:cs typeface="Arial Unicode MS" pitchFamily="34" charset="-128"/>
                <a:sym typeface="Wingdings" pitchFamily="2" charset="2"/>
              </a:rPr>
              <a:t></a:t>
            </a:r>
            <a:r>
              <a:rPr lang="en-US" altLang="ru-RU" b="1" dirty="0">
                <a:latin typeface="Arial Unicode MS" pitchFamily="34" charset="-128"/>
                <a:ea typeface="Arial Unicode MS" pitchFamily="34" charset="-128"/>
                <a:cs typeface="Arial Unicode MS" pitchFamily="34" charset="-128"/>
              </a:rPr>
              <a:t> {</a:t>
            </a:r>
            <a:r>
              <a:rPr lang="en-US" altLang="ru-RU" b="1" dirty="0" err="1">
                <a:latin typeface="Arial Unicode MS" pitchFamily="34" charset="-128"/>
                <a:ea typeface="Arial Unicode MS" pitchFamily="34" charset="-128"/>
                <a:cs typeface="Arial Unicode MS" pitchFamily="34" charset="-128"/>
              </a:rPr>
              <a:t>M</a:t>
            </a:r>
            <a:r>
              <a:rPr lang="en-US" altLang="ru-RU" b="1" dirty="0" err="1">
                <a:latin typeface="Arial Unicode MS" pitchFamily="34" charset="-128"/>
                <a:cs typeface="Times New Roman" pitchFamily="18" charset="0"/>
              </a:rPr>
              <a:t>ovieTitle</a:t>
            </a:r>
            <a:r>
              <a:rPr lang="en-US" altLang="ru-RU" b="1" dirty="0">
                <a:latin typeface="Arial Unicode MS" pitchFamily="34" charset="-128"/>
                <a:cs typeface="Times New Roman" pitchFamily="18" charset="0"/>
              </a:rPr>
              <a:t>, </a:t>
            </a:r>
            <a:r>
              <a:rPr lang="en-US" altLang="ru-RU" b="1" dirty="0" err="1">
                <a:latin typeface="Arial Unicode MS" pitchFamily="34" charset="-128"/>
                <a:cs typeface="Times New Roman" pitchFamily="18" charset="0"/>
              </a:rPr>
              <a:t>MovieID</a:t>
            </a:r>
            <a:r>
              <a:rPr lang="en-US" altLang="ru-RU" b="1" dirty="0">
                <a:latin typeface="Arial Unicode MS" pitchFamily="34" charset="-128"/>
                <a:cs typeface="Times New Roman" pitchFamily="18" charset="0"/>
              </a:rPr>
              <a:t>, </a:t>
            </a:r>
            <a:r>
              <a:rPr lang="en-US" altLang="ru-RU" b="1" dirty="0" err="1">
                <a:latin typeface="Arial Unicode MS" pitchFamily="34" charset="-128"/>
                <a:cs typeface="Times New Roman" pitchFamily="18" charset="0"/>
              </a:rPr>
              <a:t>PersonName</a:t>
            </a:r>
            <a:r>
              <a:rPr lang="en-US" altLang="ru-RU" b="1" dirty="0">
                <a:latin typeface="Arial Unicode MS" pitchFamily="34" charset="-128"/>
                <a:cs typeface="Times New Roman" pitchFamily="18" charset="0"/>
              </a:rPr>
              <a:t>, Role, Payment</a:t>
            </a:r>
            <a:r>
              <a:rPr lang="en-US" altLang="ru-RU" b="1" dirty="0">
                <a:latin typeface="Arial Unicode MS" pitchFamily="34" charset="-128"/>
                <a:ea typeface="Arial Unicode MS" pitchFamily="34" charset="-128"/>
                <a:cs typeface="Arial Unicode MS" pitchFamily="34" charset="-128"/>
              </a:rPr>
              <a:t> }	</a:t>
            </a:r>
          </a:p>
          <a:p>
            <a:pPr marL="1100138" lvl="1" indent="-533400" algn="just">
              <a:buFontTx/>
              <a:buAutoNum type="arabicPeriod"/>
            </a:pPr>
            <a:r>
              <a:rPr lang="en-US" altLang="ru-RU" sz="2000" b="1" dirty="0">
                <a:latin typeface="Arial Unicode MS" pitchFamily="34" charset="-128"/>
                <a:ea typeface="Arial Unicode MS" pitchFamily="34" charset="-128"/>
                <a:cs typeface="Arial Unicode MS" pitchFamily="34" charset="-128"/>
              </a:rPr>
              <a:t>Key1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MovieTitle</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PersonName</a:t>
            </a:r>
            <a:r>
              <a:rPr lang="en-US" altLang="ru-RU" sz="2000" b="1" dirty="0">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altLang="ru-RU" sz="2000" b="1" dirty="0">
                <a:latin typeface="Arial Unicode MS" pitchFamily="34" charset="-128"/>
                <a:ea typeface="Arial Unicode MS" pitchFamily="34" charset="-128"/>
                <a:cs typeface="Arial Unicode MS" pitchFamily="34" charset="-128"/>
              </a:rPr>
              <a:t>Key2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MovieID</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PersonName</a:t>
            </a:r>
            <a:r>
              <a:rPr lang="en-US" altLang="ru-RU" sz="2000" b="1" dirty="0">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altLang="ru-RU" sz="2000" b="1" dirty="0">
                <a:latin typeface="Arial Unicode MS" pitchFamily="34" charset="-128"/>
                <a:ea typeface="Arial Unicode MS" pitchFamily="34" charset="-128"/>
                <a:cs typeface="Arial Unicode MS" pitchFamily="34" charset="-128"/>
              </a:rPr>
              <a:t>Both </a:t>
            </a:r>
            <a:r>
              <a:rPr lang="en-US" altLang="ru-RU" sz="2000" b="1" dirty="0">
                <a:latin typeface="Arial Unicode MS" pitchFamily="34" charset="-128"/>
                <a:cs typeface="Times New Roman" pitchFamily="18" charset="0"/>
              </a:rPr>
              <a:t>role and payment functionally depend on both candidate keys thus 3NF</a:t>
            </a:r>
            <a:endParaRPr lang="en-US" altLang="ru-RU" sz="2000" b="1" dirty="0">
              <a:latin typeface="Arial Unicode MS" pitchFamily="34" charset="-128"/>
              <a:ea typeface="Arial Unicode MS" pitchFamily="34" charset="-128"/>
              <a:cs typeface="Arial Unicode MS" pitchFamily="34" charset="-128"/>
            </a:endParaRPr>
          </a:p>
          <a:p>
            <a:pPr marL="1100138" lvl="1" indent="-533400" algn="just">
              <a:buFontTx/>
              <a:buAutoNum type="arabicPeriod"/>
            </a:pPr>
            <a:r>
              <a:rPr lang="en-US" altLang="ru-RU" sz="2000" b="1" dirty="0">
                <a:latin typeface="Arial Unicode MS" pitchFamily="34" charset="-128"/>
                <a:ea typeface="Arial Unicode MS" pitchFamily="34" charset="-128"/>
                <a:cs typeface="Arial Unicode MS" pitchFamily="34" charset="-128"/>
              </a:rPr>
              <a:t>{</a:t>
            </a:r>
            <a:r>
              <a:rPr lang="en-US" altLang="ru-RU" sz="2000" b="1" dirty="0" err="1">
                <a:latin typeface="Arial Unicode MS" pitchFamily="34" charset="-128"/>
                <a:ea typeface="Arial Unicode MS" pitchFamily="34" charset="-128"/>
                <a:cs typeface="Arial Unicode MS" pitchFamily="34" charset="-128"/>
              </a:rPr>
              <a:t>MovieID</a:t>
            </a:r>
            <a:r>
              <a:rPr lang="en-US" altLang="ru-RU" sz="2000" b="1" dirty="0">
                <a:latin typeface="Arial Unicode MS" pitchFamily="34" charset="-128"/>
                <a:ea typeface="Arial Unicode MS" pitchFamily="34" charset="-128"/>
                <a:cs typeface="Arial Unicode MS" pitchFamily="34" charset="-128"/>
              </a:rPr>
              <a:t>} </a:t>
            </a:r>
            <a:r>
              <a:rPr lang="en-US" altLang="ru-RU" sz="2000" b="1" dirty="0">
                <a:latin typeface="Arial Unicode MS" pitchFamily="34" charset="-128"/>
                <a:ea typeface="Arial Unicode MS" pitchFamily="34" charset="-128"/>
                <a:cs typeface="Arial Unicode MS" pitchFamily="34" charset="-128"/>
                <a:sym typeface="Wingdings" pitchFamily="2" charset="2"/>
              </a:rPr>
              <a:t> {</a:t>
            </a:r>
            <a:r>
              <a:rPr lang="en-US" altLang="ru-RU" sz="2000" b="1" dirty="0" err="1">
                <a:latin typeface="Arial Unicode MS" pitchFamily="34" charset="-128"/>
                <a:ea typeface="Arial Unicode MS" pitchFamily="34" charset="-128"/>
                <a:cs typeface="Arial Unicode MS" pitchFamily="34" charset="-128"/>
                <a:sym typeface="Wingdings" pitchFamily="2" charset="2"/>
              </a:rPr>
              <a:t>MovieTitle</a:t>
            </a:r>
            <a:r>
              <a:rPr lang="en-US" altLang="ru-RU" sz="2000" b="1" dirty="0">
                <a:latin typeface="Arial Unicode MS" pitchFamily="34" charset="-128"/>
                <a:ea typeface="Arial Unicode MS" pitchFamily="34" charset="-128"/>
                <a:cs typeface="Arial Unicode MS" pitchFamily="34" charset="-128"/>
                <a:sym typeface="Wingdings" pitchFamily="2" charset="2"/>
              </a:rPr>
              <a:t>}</a:t>
            </a:r>
          </a:p>
          <a:p>
            <a:pPr marL="1100138" lvl="1" indent="-533400" algn="just">
              <a:buFontTx/>
              <a:buAutoNum type="arabicPeriod"/>
            </a:pPr>
            <a:r>
              <a:rPr lang="en-US" altLang="ru-RU" sz="2000" b="1" dirty="0">
                <a:latin typeface="Arial Unicode MS" pitchFamily="34" charset="-128"/>
                <a:cs typeface="Times New Roman" pitchFamily="18" charset="0"/>
              </a:rPr>
              <a:t>Dependency between </a:t>
            </a:r>
            <a:r>
              <a:rPr lang="en-US" altLang="ru-RU" sz="2000" b="1" dirty="0" err="1">
                <a:latin typeface="Arial Unicode MS" pitchFamily="34" charset="-128"/>
                <a:cs typeface="Times New Roman" pitchFamily="18" charset="0"/>
              </a:rPr>
              <a:t>MovieID</a:t>
            </a:r>
            <a:r>
              <a:rPr lang="en-US" altLang="ru-RU" sz="2000" b="1" dirty="0">
                <a:latin typeface="Arial Unicode MS" pitchFamily="34" charset="-128"/>
                <a:cs typeface="Times New Roman" pitchFamily="18" charset="0"/>
              </a:rPr>
              <a:t> &amp; </a:t>
            </a:r>
            <a:r>
              <a:rPr lang="en-US" altLang="ru-RU" sz="2000" b="1" dirty="0" err="1">
                <a:latin typeface="Arial Unicode MS" pitchFamily="34" charset="-128"/>
                <a:cs typeface="Times New Roman" pitchFamily="18" charset="0"/>
              </a:rPr>
              <a:t>MovieTitle</a:t>
            </a:r>
            <a:r>
              <a:rPr lang="en-US" altLang="ru-RU" sz="2000" b="1" dirty="0">
                <a:latin typeface="Arial Unicode MS" pitchFamily="34" charset="-128"/>
                <a:cs typeface="Times New Roman" pitchFamily="18" charset="0"/>
              </a:rPr>
              <a:t> Violates </a:t>
            </a:r>
            <a:r>
              <a:rPr lang="en-US" altLang="ru-RU" sz="2000" b="1" dirty="0" smtClean="0">
                <a:latin typeface="Arial Unicode MS" pitchFamily="34" charset="-128"/>
                <a:cs typeface="Times New Roman" pitchFamily="18" charset="0"/>
              </a:rPr>
              <a:t>BCNF</a:t>
            </a:r>
            <a:endParaRPr lang="en-US" altLang="ru-RU" sz="2000" b="1" dirty="0">
              <a:latin typeface="Arial Unicode MS" pitchFamily="34" charset="-128"/>
              <a:ea typeface="Arial Unicode MS" pitchFamily="34" charset="-128"/>
              <a:cs typeface="Arial Unicode MS" pitchFamily="34" charset="-128"/>
              <a:sym typeface="Wingdings" pitchFamily="2" charset="2"/>
            </a:endParaRPr>
          </a:p>
        </p:txBody>
      </p:sp>
    </p:spTree>
    <p:extLst>
      <p:ext uri="{BB962C8B-B14F-4D97-AF65-F5344CB8AC3E}">
        <p14:creationId xmlns:p14="http://schemas.microsoft.com/office/powerpoint/2010/main" val="160447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4572000"/>
            <a:ext cx="8382000" cy="1600200"/>
          </a:xfrm>
        </p:spPr>
        <p:txBody>
          <a:bodyPr>
            <a:normAutofit fontScale="90000"/>
          </a:bodyPr>
          <a:lstStyle/>
          <a:p>
            <a:r>
              <a:rPr lang="en-US" dirty="0"/>
              <a:t>Boyce-</a:t>
            </a:r>
            <a:r>
              <a:rPr lang="en-US" dirty="0" err="1"/>
              <a:t>Codd</a:t>
            </a:r>
            <a:r>
              <a:rPr lang="en-US" dirty="0"/>
              <a:t> Normal Form </a:t>
            </a:r>
            <a:r>
              <a:rPr lang="en-US" dirty="0" smtClean="0"/>
              <a:t>(</a:t>
            </a:r>
            <a:r>
              <a:rPr lang="en-US" dirty="0"/>
              <a:t>BCNF) </a:t>
            </a:r>
            <a:endParaRPr lang="ru-RU" dirty="0"/>
          </a:p>
        </p:txBody>
      </p:sp>
      <p:sp>
        <p:nvSpPr>
          <p:cNvPr id="3" name="Объект 2"/>
          <p:cNvSpPr>
            <a:spLocks noGrp="1"/>
          </p:cNvSpPr>
          <p:nvPr>
            <p:ph idx="1"/>
          </p:nvPr>
        </p:nvSpPr>
        <p:spPr/>
        <p:txBody>
          <a:bodyPr anchor="t">
            <a:normAutofit/>
          </a:bodyPr>
          <a:lstStyle/>
          <a:p>
            <a:pPr marL="609600" indent="-609600" algn="just">
              <a:buFontTx/>
              <a:buNone/>
            </a:pPr>
            <a:r>
              <a:rPr lang="en-US" altLang="ru-RU" sz="2800" b="1" dirty="0" smtClean="0">
                <a:solidFill>
                  <a:srgbClr val="CC0000"/>
                </a:solidFill>
                <a:latin typeface="Arial Unicode MS" pitchFamily="34" charset="-128"/>
                <a:cs typeface="Times New Roman" pitchFamily="18" charset="0"/>
              </a:rPr>
              <a:t>Example </a:t>
            </a:r>
            <a:r>
              <a:rPr lang="en-US" altLang="ru-RU" sz="2800" b="1" dirty="0">
                <a:solidFill>
                  <a:srgbClr val="CC0000"/>
                </a:solidFill>
                <a:latin typeface="Arial Unicode MS" pitchFamily="34" charset="-128"/>
                <a:cs typeface="Times New Roman" pitchFamily="18" charset="0"/>
              </a:rPr>
              <a:t>3 - Consulting (Not in BCNF)</a:t>
            </a:r>
          </a:p>
          <a:p>
            <a:pPr marL="609600" indent="-609600" algn="just">
              <a:buFontTx/>
              <a:buNone/>
            </a:pPr>
            <a:r>
              <a:rPr lang="en-US" altLang="ru-RU" b="1" dirty="0">
                <a:latin typeface="Arial Unicode MS" pitchFamily="34" charset="-128"/>
                <a:ea typeface="Arial Unicode MS" pitchFamily="34" charset="-128"/>
                <a:cs typeface="Arial Unicode MS" pitchFamily="34" charset="-128"/>
              </a:rPr>
              <a:t>Scheme </a:t>
            </a:r>
            <a:r>
              <a:rPr lang="en-US" altLang="ru-RU" b="1" dirty="0">
                <a:ea typeface="Arial Unicode MS" pitchFamily="34" charset="-128"/>
                <a:cs typeface="Arial Unicode MS" pitchFamily="34" charset="-128"/>
                <a:sym typeface="Wingdings" pitchFamily="2" charset="2"/>
              </a:rPr>
              <a:t></a:t>
            </a:r>
            <a:r>
              <a:rPr lang="en-US" altLang="ru-RU" b="1" dirty="0">
                <a:latin typeface="Arial Unicode MS" pitchFamily="34" charset="-128"/>
                <a:ea typeface="Arial Unicode MS" pitchFamily="34" charset="-128"/>
                <a:cs typeface="Arial Unicode MS" pitchFamily="34" charset="-128"/>
              </a:rPr>
              <a:t> {Client, Problem, Consultant}</a:t>
            </a:r>
          </a:p>
          <a:p>
            <a:pPr marL="1100138" lvl="1" indent="-533400" algn="just">
              <a:buFontTx/>
              <a:buAutoNum type="arabicPeriod"/>
            </a:pPr>
            <a:r>
              <a:rPr lang="en-US" altLang="ru-RU" sz="2000" b="1" dirty="0">
                <a:latin typeface="Arial Unicode MS" pitchFamily="34" charset="-128"/>
                <a:cs typeface="Times New Roman" pitchFamily="18" charset="0"/>
              </a:rPr>
              <a:t>Key1 </a:t>
            </a:r>
            <a:r>
              <a:rPr lang="en-US" altLang="ru-RU" sz="2000" b="1" dirty="0">
                <a:cs typeface="Times New Roman" pitchFamily="18" charset="0"/>
                <a:sym typeface="Wingdings" pitchFamily="2" charset="2"/>
              </a:rPr>
              <a:t></a:t>
            </a:r>
            <a:r>
              <a:rPr lang="en-US" altLang="ru-RU" sz="2000" b="1" dirty="0">
                <a:latin typeface="Arial Unicode MS" pitchFamily="34" charset="-128"/>
                <a:cs typeface="Times New Roman" pitchFamily="18" charset="0"/>
              </a:rPr>
              <a:t> {Client, Problem}</a:t>
            </a:r>
          </a:p>
          <a:p>
            <a:pPr marL="1100138" lvl="1" indent="-533400" algn="just">
              <a:buFontTx/>
              <a:buAutoNum type="arabicPeriod"/>
            </a:pPr>
            <a:r>
              <a:rPr lang="en-US" altLang="ru-RU" sz="2000" b="1" dirty="0">
                <a:latin typeface="Arial Unicode MS" pitchFamily="34" charset="-128"/>
                <a:cs typeface="Times New Roman" pitchFamily="18" charset="0"/>
              </a:rPr>
              <a:t>Key2 </a:t>
            </a:r>
            <a:r>
              <a:rPr lang="en-US" altLang="ru-RU" sz="2000" b="1" dirty="0">
                <a:latin typeface="Arial Unicode MS" pitchFamily="34" charset="-128"/>
                <a:cs typeface="Times New Roman" pitchFamily="18" charset="0"/>
                <a:sym typeface="Wingdings" pitchFamily="2" charset="2"/>
              </a:rPr>
              <a:t> {Client, Consultant} </a:t>
            </a:r>
            <a:endParaRPr lang="en-US" altLang="ru-RU" sz="2000" b="1" dirty="0">
              <a:latin typeface="Arial Unicode MS" pitchFamily="34" charset="-128"/>
              <a:cs typeface="Times New Roman" pitchFamily="18" charset="0"/>
            </a:endParaRPr>
          </a:p>
          <a:p>
            <a:pPr marL="1100138" lvl="1" indent="-533400" algn="just">
              <a:buFontTx/>
              <a:buAutoNum type="arabicPeriod"/>
            </a:pPr>
            <a:r>
              <a:rPr lang="en-US" altLang="ru-RU" sz="2000" b="1" dirty="0">
                <a:latin typeface="Arial Unicode MS" pitchFamily="34" charset="-128"/>
                <a:cs typeface="Times New Roman" pitchFamily="18" charset="0"/>
              </a:rPr>
              <a:t>No non-key attribute hence 3NF</a:t>
            </a:r>
          </a:p>
          <a:p>
            <a:pPr marL="1100138" lvl="1" indent="-533400" algn="just">
              <a:buFontTx/>
              <a:buAutoNum type="arabicPeriod"/>
            </a:pPr>
            <a:r>
              <a:rPr lang="en-US" altLang="ru-RU" sz="2000" b="1" dirty="0">
                <a:latin typeface="Arial Unicode MS" pitchFamily="34" charset="-128"/>
                <a:cs typeface="Times New Roman" pitchFamily="18" charset="0"/>
              </a:rPr>
              <a:t>{Client, Problem} </a:t>
            </a:r>
            <a:r>
              <a:rPr lang="en-US" altLang="ru-RU" sz="2000" b="1" dirty="0">
                <a:latin typeface="Arial Unicode MS" pitchFamily="34" charset="-128"/>
                <a:cs typeface="Times New Roman" pitchFamily="18" charset="0"/>
                <a:sym typeface="Wingdings" pitchFamily="2" charset="2"/>
              </a:rPr>
              <a:t> {Consultant}</a:t>
            </a:r>
          </a:p>
          <a:p>
            <a:pPr marL="1100138" lvl="1" indent="-533400" algn="just">
              <a:buFontTx/>
              <a:buAutoNum type="arabicPeriod"/>
            </a:pPr>
            <a:r>
              <a:rPr lang="en-US" altLang="ru-RU" sz="2000" b="1" dirty="0">
                <a:latin typeface="Arial Unicode MS" pitchFamily="34" charset="-128"/>
                <a:cs typeface="Times New Roman" pitchFamily="18" charset="0"/>
              </a:rPr>
              <a:t>{Client, Consultant} </a:t>
            </a:r>
            <a:r>
              <a:rPr lang="en-US" altLang="ru-RU" sz="2000" b="1" dirty="0">
                <a:latin typeface="Arial Unicode MS" pitchFamily="34" charset="-128"/>
                <a:cs typeface="Times New Roman" pitchFamily="18" charset="0"/>
                <a:sym typeface="Wingdings" pitchFamily="2" charset="2"/>
              </a:rPr>
              <a:t> {Problem}</a:t>
            </a:r>
          </a:p>
          <a:p>
            <a:pPr marL="1100138" lvl="1" indent="-533400" algn="just">
              <a:buFontTx/>
              <a:buAutoNum type="arabicPeriod"/>
            </a:pPr>
            <a:r>
              <a:rPr lang="en-US" altLang="ru-RU" sz="2000" b="1" dirty="0">
                <a:latin typeface="Arial Unicode MS" pitchFamily="34" charset="-128"/>
                <a:cs typeface="Times New Roman" pitchFamily="18" charset="0"/>
              </a:rPr>
              <a:t>Dependency between </a:t>
            </a:r>
            <a:r>
              <a:rPr lang="en-US" altLang="ru-RU" sz="2000" b="1" dirty="0" err="1">
                <a:latin typeface="Arial Unicode MS" pitchFamily="34" charset="-128"/>
                <a:cs typeface="Times New Roman" pitchFamily="18" charset="0"/>
              </a:rPr>
              <a:t>attributess</a:t>
            </a:r>
            <a:r>
              <a:rPr lang="en-US" altLang="ru-RU" sz="2000" b="1" dirty="0">
                <a:latin typeface="Arial Unicode MS" pitchFamily="34" charset="-128"/>
                <a:cs typeface="Times New Roman" pitchFamily="18" charset="0"/>
              </a:rPr>
              <a:t> belonging to keys violates BCNF </a:t>
            </a:r>
            <a:endParaRPr lang="en-US" altLang="ru-RU" sz="2000" b="1" dirty="0">
              <a:latin typeface="Arial Unicode MS" pitchFamily="34" charset="-128"/>
              <a:cs typeface="Times New Roman" pitchFamily="18" charset="0"/>
            </a:endParaRPr>
          </a:p>
        </p:txBody>
      </p:sp>
    </p:spTree>
    <p:extLst>
      <p:ext uri="{BB962C8B-B14F-4D97-AF65-F5344CB8AC3E}">
        <p14:creationId xmlns:p14="http://schemas.microsoft.com/office/powerpoint/2010/main" val="246753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BCNF - </a:t>
            </a:r>
            <a:r>
              <a:rPr lang="en-US" sz="4900" dirty="0" smtClean="0"/>
              <a:t>Decomposition</a:t>
            </a:r>
            <a:endParaRPr lang="ru-RU" sz="4900" dirty="0"/>
          </a:p>
        </p:txBody>
      </p:sp>
      <p:sp>
        <p:nvSpPr>
          <p:cNvPr id="3" name="Объект 2"/>
          <p:cNvSpPr>
            <a:spLocks noGrp="1"/>
          </p:cNvSpPr>
          <p:nvPr>
            <p:ph idx="1"/>
          </p:nvPr>
        </p:nvSpPr>
        <p:spPr/>
        <p:txBody>
          <a:bodyPr anchor="t">
            <a:normAutofit fontScale="92500" lnSpcReduction="20000"/>
          </a:bodyPr>
          <a:lstStyle/>
          <a:p>
            <a:pPr marL="609600" indent="-609600" algn="just">
              <a:lnSpc>
                <a:spcPct val="90000"/>
              </a:lnSpc>
              <a:buFontTx/>
              <a:buAutoNum type="arabicPeriod"/>
            </a:pPr>
            <a:r>
              <a:rPr lang="en-US" altLang="ru-RU" dirty="0">
                <a:latin typeface="Arial Unicode MS" pitchFamily="34" charset="-128"/>
                <a:ea typeface="Arial Unicode MS" pitchFamily="34" charset="-128"/>
                <a:cs typeface="Arial Unicode MS" pitchFamily="34" charset="-128"/>
              </a:rPr>
              <a:t>Place the two candidate primary keys in separate entities</a:t>
            </a:r>
            <a:endParaRPr lang="en-US" altLang="ru-RU" dirty="0">
              <a:latin typeface="Arial Unicode MS" pitchFamily="34" charset="-128"/>
              <a:cs typeface="Times New Roman" pitchFamily="18" charset="0"/>
            </a:endParaRPr>
          </a:p>
          <a:p>
            <a:pPr marL="609600" indent="-609600" algn="just">
              <a:lnSpc>
                <a:spcPct val="90000"/>
              </a:lnSpc>
              <a:buFontTx/>
              <a:buAutoNum type="arabicPeriod"/>
            </a:pPr>
            <a:r>
              <a:rPr lang="en-US" altLang="ru-RU" dirty="0">
                <a:latin typeface="Arial Unicode MS" pitchFamily="34" charset="-128"/>
                <a:cs typeface="Times New Roman" pitchFamily="18" charset="0"/>
              </a:rPr>
              <a:t>Place each of the remaining data items in one of the resulting entities according to its dependency on the primary key.</a:t>
            </a:r>
            <a:r>
              <a:rPr lang="en-US" altLang="ru-RU" dirty="0">
                <a:latin typeface="Arial Unicode MS" pitchFamily="34" charset="-128"/>
                <a:ea typeface="Arial Unicode MS" pitchFamily="34" charset="-128"/>
                <a:cs typeface="Arial Unicode MS" pitchFamily="34" charset="-128"/>
              </a:rPr>
              <a:t> </a:t>
            </a:r>
          </a:p>
          <a:p>
            <a:pPr marL="609600" indent="-609600">
              <a:lnSpc>
                <a:spcPct val="90000"/>
              </a:lnSpc>
              <a:spcBef>
                <a:spcPct val="50000"/>
              </a:spcBef>
              <a:buFontTx/>
              <a:buNone/>
            </a:pPr>
            <a:r>
              <a:rPr lang="en-US" altLang="ru-RU" b="1" dirty="0">
                <a:solidFill>
                  <a:srgbClr val="CC0000"/>
                </a:solidFill>
                <a:latin typeface="Arial Unicode MS" pitchFamily="34" charset="-128"/>
                <a:cs typeface="Times New Roman" pitchFamily="18" charset="0"/>
              </a:rPr>
              <a:t>Example 1 (Convert to BCNF) </a:t>
            </a:r>
          </a:p>
          <a:p>
            <a:pPr marL="1100138" lvl="1" indent="-533400">
              <a:lnSpc>
                <a:spcPct val="90000"/>
              </a:lnSpc>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latin typeface="Arial Unicode MS" pitchFamily="34" charset="-128"/>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{City, Street, </a:t>
            </a:r>
            <a:r>
              <a:rPr lang="en-US" altLang="ru-RU" sz="2000" b="1" dirty="0" err="1">
                <a:latin typeface="Arial Unicode MS" pitchFamily="34" charset="-128"/>
                <a:ea typeface="Arial Unicode MS" pitchFamily="34" charset="-128"/>
                <a:cs typeface="Arial Unicode MS" pitchFamily="34" charset="-128"/>
              </a:rPr>
              <a:t>ZipCode</a:t>
            </a:r>
            <a:r>
              <a:rPr lang="en-US" altLang="ru-RU" sz="2000" b="1" dirty="0">
                <a:latin typeface="Arial Unicode MS" pitchFamily="34" charset="-128"/>
                <a:ea typeface="Arial Unicode MS" pitchFamily="34" charset="-128"/>
                <a:cs typeface="Arial Unicode MS" pitchFamily="34" charset="-128"/>
              </a:rPr>
              <a:t> }</a:t>
            </a:r>
          </a:p>
          <a:p>
            <a:pPr marL="1100138" lvl="1" indent="-533400">
              <a:lnSpc>
                <a:spcPct val="90000"/>
              </a:lnSpc>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Scheme1 </a:t>
            </a:r>
            <a:r>
              <a:rPr lang="en-US" altLang="ru-RU" sz="2000" b="1" dirty="0">
                <a:latin typeface="Arial Unicode MS" pitchFamily="34" charset="-128"/>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ZipCode</a:t>
            </a:r>
            <a:r>
              <a:rPr lang="en-US" altLang="ru-RU" sz="2000" b="1" dirty="0">
                <a:latin typeface="Arial Unicode MS" pitchFamily="34" charset="-128"/>
                <a:ea typeface="Arial Unicode MS" pitchFamily="34" charset="-128"/>
                <a:cs typeface="Arial Unicode MS" pitchFamily="34" charset="-128"/>
              </a:rPr>
              <a:t>, Street}</a:t>
            </a:r>
          </a:p>
          <a:p>
            <a:pPr marL="1100138" lvl="1" indent="-533400">
              <a:lnSpc>
                <a:spcPct val="90000"/>
              </a:lnSpc>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Scheme2 </a:t>
            </a:r>
            <a:r>
              <a:rPr lang="en-US" altLang="ru-RU" sz="2000" b="1" dirty="0">
                <a:latin typeface="Arial Unicode MS" pitchFamily="34" charset="-128"/>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{City, Street}</a:t>
            </a:r>
          </a:p>
          <a:p>
            <a:pPr marL="609600" indent="-609600">
              <a:lnSpc>
                <a:spcPct val="90000"/>
              </a:lnSpc>
              <a:spcBef>
                <a:spcPct val="50000"/>
              </a:spcBef>
            </a:pPr>
            <a:r>
              <a:rPr lang="en-US" altLang="ru-RU" sz="2000" b="1" dirty="0">
                <a:latin typeface="Arial Unicode MS" pitchFamily="34" charset="-128"/>
                <a:ea typeface="Arial Unicode MS" pitchFamily="34" charset="-128"/>
                <a:cs typeface="Arial Unicode MS" pitchFamily="34" charset="-128"/>
              </a:rPr>
              <a:t>Loss of relation {</a:t>
            </a:r>
            <a:r>
              <a:rPr lang="en-US" altLang="ru-RU" sz="2000" b="1" dirty="0" err="1">
                <a:latin typeface="Arial Unicode MS" pitchFamily="34" charset="-128"/>
                <a:ea typeface="Arial Unicode MS" pitchFamily="34" charset="-128"/>
                <a:cs typeface="Arial Unicode MS" pitchFamily="34" charset="-128"/>
              </a:rPr>
              <a:t>ZipCode</a:t>
            </a:r>
            <a:r>
              <a:rPr lang="en-US" altLang="ru-RU" sz="2000" b="1" dirty="0">
                <a:latin typeface="Arial Unicode MS" pitchFamily="34" charset="-128"/>
                <a:ea typeface="Arial Unicode MS" pitchFamily="34" charset="-128"/>
                <a:cs typeface="Arial Unicode MS" pitchFamily="34" charset="-128"/>
              </a:rPr>
              <a:t>} </a:t>
            </a:r>
            <a:r>
              <a:rPr lang="en-US" altLang="ru-RU" sz="2000" b="1" dirty="0">
                <a:latin typeface="Arial Unicode MS" pitchFamily="34" charset="-128"/>
                <a:ea typeface="Arial Unicode MS" pitchFamily="34" charset="-128"/>
                <a:cs typeface="Arial Unicode MS" pitchFamily="34" charset="-128"/>
                <a:sym typeface="Wingdings" pitchFamily="2" charset="2"/>
              </a:rPr>
              <a:t> {City}</a:t>
            </a:r>
            <a:endParaRPr lang="en-US" altLang="ru-RU" sz="2000" b="1" dirty="0">
              <a:latin typeface="Arial Unicode MS" pitchFamily="34" charset="-128"/>
              <a:ea typeface="Arial Unicode MS" pitchFamily="34" charset="-128"/>
              <a:cs typeface="Arial Unicode MS" pitchFamily="34" charset="-128"/>
            </a:endParaRPr>
          </a:p>
          <a:p>
            <a:pPr marL="1100138" lvl="1" indent="-533400">
              <a:lnSpc>
                <a:spcPct val="90000"/>
              </a:lnSpc>
              <a:spcBef>
                <a:spcPct val="50000"/>
              </a:spcBef>
              <a:buFontTx/>
              <a:buNone/>
            </a:pPr>
            <a:r>
              <a:rPr lang="en-US" altLang="ru-RU" sz="2000" b="1" dirty="0">
                <a:latin typeface="Arial Unicode MS" pitchFamily="34" charset="-128"/>
                <a:ea typeface="Arial Unicode MS" pitchFamily="34" charset="-128"/>
                <a:cs typeface="Arial Unicode MS" pitchFamily="34" charset="-128"/>
              </a:rPr>
              <a:t>Alternate New Scheme1 </a:t>
            </a:r>
            <a:r>
              <a:rPr lang="en-US" altLang="ru-RU" sz="2000" b="1" dirty="0">
                <a:latin typeface="Arial Unicode MS" pitchFamily="34" charset="-128"/>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ZipCode</a:t>
            </a:r>
            <a:r>
              <a:rPr lang="en-US" altLang="ru-RU" sz="2000" b="1" dirty="0">
                <a:latin typeface="Arial Unicode MS" pitchFamily="34" charset="-128"/>
                <a:ea typeface="Arial Unicode MS" pitchFamily="34" charset="-128"/>
                <a:cs typeface="Arial Unicode MS" pitchFamily="34" charset="-128"/>
              </a:rPr>
              <a:t>, Street }</a:t>
            </a:r>
          </a:p>
          <a:p>
            <a:pPr marL="1100138" lvl="1" indent="-533400">
              <a:lnSpc>
                <a:spcPct val="90000"/>
              </a:lnSpc>
              <a:spcBef>
                <a:spcPct val="50000"/>
              </a:spcBef>
              <a:buFontTx/>
              <a:buNone/>
            </a:pPr>
            <a:r>
              <a:rPr lang="en-US" altLang="ru-RU" sz="2000" b="1" dirty="0">
                <a:latin typeface="Arial Unicode MS" pitchFamily="34" charset="-128"/>
                <a:ea typeface="Arial Unicode MS" pitchFamily="34" charset="-128"/>
                <a:cs typeface="Arial Unicode MS" pitchFamily="34" charset="-128"/>
              </a:rPr>
              <a:t>Alternate New Scheme2 </a:t>
            </a:r>
            <a:r>
              <a:rPr lang="en-US" altLang="ru-RU" sz="2000" b="1" dirty="0">
                <a:latin typeface="Arial Unicode MS" pitchFamily="34" charset="-128"/>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ZipCode</a:t>
            </a:r>
            <a:r>
              <a:rPr lang="en-US" altLang="ru-RU" sz="2000" b="1" dirty="0">
                <a:latin typeface="Arial Unicode MS" pitchFamily="34" charset="-128"/>
                <a:ea typeface="Arial Unicode MS" pitchFamily="34" charset="-128"/>
                <a:cs typeface="Arial Unicode MS" pitchFamily="34" charset="-128"/>
              </a:rPr>
              <a:t>, City}</a:t>
            </a:r>
            <a:endParaRPr lang="en-US" altLang="ru-RU" sz="1800" b="1" dirty="0">
              <a:latin typeface="Arial Unicode MS" pitchFamily="34" charset="-128"/>
              <a:ea typeface="Arial Unicode MS" pitchFamily="34" charset="-128"/>
              <a:cs typeface="Arial Unicode MS" pitchFamily="34" charset="-128"/>
            </a:endParaRPr>
          </a:p>
          <a:p>
            <a:pPr marL="1100138" lvl="1" indent="-533400">
              <a:lnSpc>
                <a:spcPct val="90000"/>
              </a:lnSpc>
              <a:spcBef>
                <a:spcPct val="50000"/>
              </a:spcBef>
              <a:buFontTx/>
              <a:buNone/>
            </a:pPr>
            <a:endParaRPr lang="en-US" altLang="ru-RU" sz="2000" b="1" dirty="0">
              <a:latin typeface="Arial Unicode MS" pitchFamily="34" charset="-128"/>
              <a:ea typeface="Arial Unicode MS" pitchFamily="34" charset="-128"/>
              <a:cs typeface="Arial Unicode MS" pitchFamily="34" charset="-128"/>
            </a:endParaRPr>
          </a:p>
          <a:p>
            <a:endParaRPr lang="ru-RU" dirty="0"/>
          </a:p>
        </p:txBody>
      </p:sp>
    </p:spTree>
    <p:extLst>
      <p:ext uri="{BB962C8B-B14F-4D97-AF65-F5344CB8AC3E}">
        <p14:creationId xmlns:p14="http://schemas.microsoft.com/office/powerpoint/2010/main" val="427762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Decomposition – Loss of </a:t>
            </a:r>
            <a:r>
              <a:rPr lang="en-US" dirty="0" smtClean="0"/>
              <a:t>Information</a:t>
            </a:r>
            <a:endParaRPr lang="ru-RU" dirty="0"/>
          </a:p>
        </p:txBody>
      </p:sp>
      <p:sp>
        <p:nvSpPr>
          <p:cNvPr id="3" name="Объект 2"/>
          <p:cNvSpPr>
            <a:spLocks noGrp="1"/>
          </p:cNvSpPr>
          <p:nvPr>
            <p:ph idx="1"/>
          </p:nvPr>
        </p:nvSpPr>
        <p:spPr/>
        <p:txBody>
          <a:bodyPr anchor="t">
            <a:noAutofit/>
          </a:bodyPr>
          <a:lstStyle/>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If decomposition does not cause any loss of information it is called a </a:t>
            </a:r>
            <a:r>
              <a:rPr lang="en-US" altLang="ru-RU" sz="2000" b="1" dirty="0">
                <a:latin typeface="Arial Unicode MS" pitchFamily="34" charset="-128"/>
                <a:ea typeface="Arial Unicode MS" pitchFamily="34" charset="-128"/>
                <a:cs typeface="Arial Unicode MS" pitchFamily="34" charset="-128"/>
              </a:rPr>
              <a:t>lossless</a:t>
            </a:r>
            <a:r>
              <a:rPr lang="en-US" altLang="ru-RU" sz="2000" dirty="0">
                <a:latin typeface="Arial Unicode MS" pitchFamily="34" charset="-128"/>
                <a:ea typeface="Arial Unicode MS" pitchFamily="34" charset="-128"/>
                <a:cs typeface="Arial Unicode MS" pitchFamily="34" charset="-128"/>
              </a:rPr>
              <a:t> decomposition. </a:t>
            </a:r>
          </a:p>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If a decomposition does not cause any dependencies to be lost it is called a </a:t>
            </a:r>
            <a:r>
              <a:rPr lang="en-US" altLang="ru-RU" sz="2000" b="1" dirty="0">
                <a:latin typeface="Arial Unicode MS" pitchFamily="34" charset="-128"/>
                <a:ea typeface="Arial Unicode MS" pitchFamily="34" charset="-128"/>
                <a:cs typeface="Arial Unicode MS" pitchFamily="34" charset="-128"/>
              </a:rPr>
              <a:t>dependency-preserving</a:t>
            </a:r>
            <a:r>
              <a:rPr lang="en-US" altLang="ru-RU" sz="2000" dirty="0">
                <a:latin typeface="Arial Unicode MS" pitchFamily="34" charset="-128"/>
                <a:ea typeface="Arial Unicode MS" pitchFamily="34" charset="-128"/>
                <a:cs typeface="Arial Unicode MS" pitchFamily="34" charset="-128"/>
              </a:rPr>
              <a:t> decomposition. </a:t>
            </a:r>
          </a:p>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Any table scheme can be decomposed in a lossless way into a collection of smaller schemas that are in BCNF form. However the dependency preservation is not guaranteed. </a:t>
            </a:r>
          </a:p>
          <a:p>
            <a:pPr marL="609600" indent="-609600" algn="just">
              <a:buFontTx/>
              <a:buAutoNum type="arabicPeriod"/>
            </a:pPr>
            <a:r>
              <a:rPr lang="en-US" altLang="ru-RU" sz="2000" dirty="0">
                <a:latin typeface="Arial Unicode MS" pitchFamily="34" charset="-128"/>
                <a:ea typeface="Arial Unicode MS" pitchFamily="34" charset="-128"/>
                <a:cs typeface="Arial Unicode MS" pitchFamily="34" charset="-128"/>
              </a:rPr>
              <a:t>Any table can be decomposed in a lossless way into 3</a:t>
            </a:r>
            <a:r>
              <a:rPr lang="en-US" altLang="ru-RU" sz="2000" baseline="30000" dirty="0">
                <a:latin typeface="Arial Unicode MS" pitchFamily="34" charset="-128"/>
                <a:ea typeface="Arial Unicode MS" pitchFamily="34" charset="-128"/>
                <a:cs typeface="Arial Unicode MS" pitchFamily="34" charset="-128"/>
              </a:rPr>
              <a:t>rd</a:t>
            </a:r>
            <a:r>
              <a:rPr lang="en-US" altLang="ru-RU" sz="2000" dirty="0">
                <a:latin typeface="Arial Unicode MS" pitchFamily="34" charset="-128"/>
                <a:ea typeface="Arial Unicode MS" pitchFamily="34" charset="-128"/>
                <a:cs typeface="Arial Unicode MS" pitchFamily="34" charset="-128"/>
              </a:rPr>
              <a:t> normal form that also preserves the dependencies.</a:t>
            </a:r>
          </a:p>
          <a:p>
            <a:pPr marL="1100138" lvl="1" indent="-533400" algn="just">
              <a:buFontTx/>
              <a:buChar char="•"/>
            </a:pPr>
            <a:r>
              <a:rPr lang="en-US" altLang="ru-RU" sz="1800" dirty="0">
                <a:latin typeface="Arial Unicode MS" pitchFamily="34" charset="-128"/>
                <a:ea typeface="Arial Unicode MS" pitchFamily="34" charset="-128"/>
                <a:cs typeface="Arial Unicode MS" pitchFamily="34" charset="-128"/>
              </a:rPr>
              <a:t>3NF may be better than BCNF in some </a:t>
            </a:r>
            <a:r>
              <a:rPr lang="en-US" altLang="ru-RU" sz="1800" dirty="0" smtClean="0">
                <a:latin typeface="Arial Unicode MS" pitchFamily="34" charset="-128"/>
                <a:ea typeface="Arial Unicode MS" pitchFamily="34" charset="-128"/>
                <a:cs typeface="Arial Unicode MS" pitchFamily="34" charset="-128"/>
              </a:rPr>
              <a:t>cases</a:t>
            </a:r>
            <a:endParaRPr lang="en-US" altLang="ru-RU" sz="1800" dirty="0">
              <a:latin typeface="Arial Unicode MS" pitchFamily="34" charset="-128"/>
              <a:ea typeface="Arial Unicode MS" pitchFamily="34" charset="-128"/>
              <a:cs typeface="Arial Unicode MS" pitchFamily="34" charset="-128"/>
            </a:endParaRPr>
          </a:p>
        </p:txBody>
      </p:sp>
      <p:sp>
        <p:nvSpPr>
          <p:cNvPr id="4" name="Text Box 4"/>
          <p:cNvSpPr txBox="1">
            <a:spLocks noChangeArrowheads="1"/>
          </p:cNvSpPr>
          <p:nvPr/>
        </p:nvSpPr>
        <p:spPr bwMode="auto">
          <a:xfrm>
            <a:off x="609600" y="414908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eaLnBrk="0" hangingPunct="0">
              <a:spcBef>
                <a:spcPct val="0"/>
              </a:spcBef>
            </a:pPr>
            <a:r>
              <a:rPr lang="en-US" altLang="ru-RU">
                <a:solidFill>
                  <a:srgbClr val="000066"/>
                </a:solidFill>
                <a:latin typeface="Times New Roman" pitchFamily="18" charset="0"/>
              </a:rPr>
              <a:t>Use your own judgment when decomposing schemas</a:t>
            </a:r>
          </a:p>
        </p:txBody>
      </p:sp>
    </p:spTree>
    <p:extLst>
      <p:ext uri="{BB962C8B-B14F-4D97-AF65-F5344CB8AC3E}">
        <p14:creationId xmlns:p14="http://schemas.microsoft.com/office/powerpoint/2010/main" val="335293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BCNF - </a:t>
            </a:r>
            <a:r>
              <a:rPr lang="en-US" sz="4900" dirty="0" smtClean="0"/>
              <a:t>Decomposition</a:t>
            </a:r>
            <a:endParaRPr lang="ru-RU" sz="4900" dirty="0"/>
          </a:p>
        </p:txBody>
      </p:sp>
      <p:sp>
        <p:nvSpPr>
          <p:cNvPr id="3" name="Объект 2"/>
          <p:cNvSpPr>
            <a:spLocks noGrp="1"/>
          </p:cNvSpPr>
          <p:nvPr>
            <p:ph idx="1"/>
          </p:nvPr>
        </p:nvSpPr>
        <p:spPr/>
        <p:txBody>
          <a:bodyPr anchor="t">
            <a:noAutofit/>
          </a:bodyPr>
          <a:lstStyle/>
          <a:p>
            <a:pPr marL="609600" indent="-609600">
              <a:spcBef>
                <a:spcPct val="50000"/>
              </a:spcBef>
              <a:buFontTx/>
              <a:buNone/>
            </a:pPr>
            <a:r>
              <a:rPr lang="en-US" altLang="ru-RU" sz="2000" b="1" dirty="0">
                <a:solidFill>
                  <a:srgbClr val="CC0000"/>
                </a:solidFill>
                <a:latin typeface="Arial Unicode MS" pitchFamily="34" charset="-128"/>
                <a:cs typeface="Times New Roman" pitchFamily="18" charset="0"/>
              </a:rPr>
              <a:t>Example 2  (Convert to  BCNF) </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Old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M</a:t>
            </a:r>
            <a:r>
              <a:rPr lang="en-US" altLang="ru-RU" sz="1600" b="1" dirty="0" err="1">
                <a:latin typeface="Arial Unicode MS" pitchFamily="34" charset="-128"/>
                <a:cs typeface="Times New Roman" pitchFamily="18" charset="0"/>
              </a:rPr>
              <a:t>ovieTitle</a:t>
            </a:r>
            <a:r>
              <a:rPr lang="en-US" altLang="ru-RU" sz="1600" b="1" dirty="0">
                <a:latin typeface="Arial Unicode MS" pitchFamily="34" charset="-128"/>
                <a:cs typeface="Times New Roman" pitchFamily="18" charset="0"/>
              </a:rPr>
              <a:t>, </a:t>
            </a:r>
            <a:r>
              <a:rPr lang="en-US" altLang="ru-RU" sz="1600" b="1" dirty="0" err="1">
                <a:latin typeface="Arial Unicode MS" pitchFamily="34" charset="-128"/>
                <a:cs typeface="Times New Roman" pitchFamily="18" charset="0"/>
              </a:rPr>
              <a:t>MovieID</a:t>
            </a:r>
            <a:r>
              <a:rPr lang="en-US" altLang="ru-RU" sz="1600" b="1" dirty="0">
                <a:latin typeface="Arial Unicode MS" pitchFamily="34" charset="-128"/>
                <a:cs typeface="Times New Roman" pitchFamily="18" charset="0"/>
              </a:rPr>
              <a:t>, </a:t>
            </a:r>
            <a:r>
              <a:rPr lang="en-US" altLang="ru-RU" sz="1600" b="1" dirty="0" err="1">
                <a:latin typeface="Arial Unicode MS" pitchFamily="34" charset="-128"/>
                <a:cs typeface="Times New Roman" pitchFamily="18" charset="0"/>
              </a:rPr>
              <a:t>PersonName</a:t>
            </a:r>
            <a:r>
              <a:rPr lang="en-US" altLang="ru-RU" sz="1600" b="1" dirty="0">
                <a:latin typeface="Arial Unicode MS" pitchFamily="34" charset="-128"/>
                <a:cs typeface="Times New Roman" pitchFamily="18" charset="0"/>
              </a:rPr>
              <a:t>, Role, Payment</a:t>
            </a:r>
            <a:r>
              <a:rPr lang="en-US" altLang="ru-RU" sz="1600" b="1" dirty="0">
                <a:latin typeface="Arial Unicode MS" pitchFamily="34" charset="-128"/>
                <a:ea typeface="Arial Unicode MS" pitchFamily="34" charset="-128"/>
                <a:cs typeface="Arial Unicode MS" pitchFamily="34" charset="-128"/>
              </a:rPr>
              <a:t> }</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err="1">
                <a:latin typeface="Arial Unicode MS" pitchFamily="34" charset="-128"/>
                <a:ea typeface="Arial Unicode MS" pitchFamily="34" charset="-128"/>
                <a:cs typeface="Arial Unicode MS" pitchFamily="34" charset="-128"/>
              </a:rPr>
              <a:t>M</a:t>
            </a:r>
            <a:r>
              <a:rPr lang="en-US" altLang="ru-RU" sz="1600" b="1" u="sng" dirty="0" err="1">
                <a:latin typeface="Arial Unicode MS" pitchFamily="34" charset="-128"/>
                <a:cs typeface="Times New Roman" pitchFamily="18" charset="0"/>
              </a:rPr>
              <a:t>ovieID</a:t>
            </a:r>
            <a:r>
              <a:rPr lang="en-US" altLang="ru-RU" sz="1600" b="1" u="sng" dirty="0">
                <a:latin typeface="Arial Unicode MS" pitchFamily="34" charset="-128"/>
                <a:cs typeface="Times New Roman" pitchFamily="18" charset="0"/>
              </a:rPr>
              <a:t>, </a:t>
            </a:r>
            <a:r>
              <a:rPr lang="en-US" altLang="ru-RU" sz="1600" b="1" u="sng" dirty="0" err="1">
                <a:latin typeface="Arial Unicode MS" pitchFamily="34" charset="-128"/>
                <a:cs typeface="Times New Roman" pitchFamily="18" charset="0"/>
              </a:rPr>
              <a:t>PersonName</a:t>
            </a:r>
            <a:r>
              <a:rPr lang="en-US" altLang="ru-RU" sz="1600" b="1" dirty="0">
                <a:latin typeface="Arial Unicode MS" pitchFamily="34" charset="-128"/>
                <a:cs typeface="Times New Roman" pitchFamily="18" charset="0"/>
              </a:rPr>
              <a:t>, Role, Payment</a:t>
            </a:r>
            <a:r>
              <a:rPr lang="en-US" altLang="ru-RU" sz="16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err="1">
                <a:latin typeface="Arial Unicode MS" pitchFamily="34" charset="-128"/>
                <a:cs typeface="Times New Roman" pitchFamily="18" charset="0"/>
              </a:rPr>
              <a:t>MovieTitle</a:t>
            </a:r>
            <a:r>
              <a:rPr lang="en-US" altLang="ru-RU" sz="1600" b="1" u="sng" dirty="0">
                <a:latin typeface="Arial Unicode MS" pitchFamily="34" charset="-128"/>
                <a:cs typeface="Times New Roman" pitchFamily="18" charset="0"/>
              </a:rPr>
              <a:t>, </a:t>
            </a:r>
            <a:r>
              <a:rPr lang="en-US" altLang="ru-RU" sz="1600" b="1" u="sng" dirty="0" err="1">
                <a:latin typeface="Arial Unicode MS" pitchFamily="34" charset="-128"/>
                <a:cs typeface="Times New Roman" pitchFamily="18" charset="0"/>
              </a:rPr>
              <a:t>PersonName</a:t>
            </a:r>
            <a:r>
              <a:rPr lang="en-US" altLang="ru-RU" sz="1600" b="1" dirty="0">
                <a:latin typeface="Arial Unicode MS" pitchFamily="34" charset="-128"/>
                <a:ea typeface="Arial Unicode MS" pitchFamily="34" charset="-128"/>
                <a:cs typeface="Arial Unicode MS" pitchFamily="34" charset="-128"/>
              </a:rPr>
              <a:t>}</a:t>
            </a:r>
          </a:p>
          <a:p>
            <a:pPr marL="609600" indent="-609600">
              <a:spcBef>
                <a:spcPct val="50000"/>
              </a:spcBef>
            </a:pPr>
            <a:r>
              <a:rPr lang="en-US" altLang="ru-RU" sz="1800" b="1" dirty="0">
                <a:latin typeface="Arial Unicode MS" pitchFamily="34" charset="-128"/>
                <a:ea typeface="Arial Unicode MS" pitchFamily="34" charset="-128"/>
                <a:cs typeface="Arial Unicode MS" pitchFamily="34" charset="-128"/>
              </a:rPr>
              <a:t>Loss of relation {</a:t>
            </a:r>
            <a:r>
              <a:rPr lang="en-US" altLang="ru-RU" sz="1800" b="1" dirty="0" err="1">
                <a:latin typeface="Arial Unicode MS" pitchFamily="34" charset="-128"/>
                <a:ea typeface="Arial Unicode MS" pitchFamily="34" charset="-128"/>
                <a:cs typeface="Arial Unicode MS" pitchFamily="34" charset="-128"/>
              </a:rPr>
              <a:t>MovieID</a:t>
            </a:r>
            <a:r>
              <a:rPr lang="en-US" altLang="ru-RU" sz="1800" b="1" dirty="0">
                <a:latin typeface="Arial Unicode MS" pitchFamily="34" charset="-128"/>
                <a:ea typeface="Arial Unicode MS" pitchFamily="34" charset="-128"/>
                <a:cs typeface="Arial Unicode MS" pitchFamily="34" charset="-128"/>
              </a:rPr>
              <a:t>} </a:t>
            </a:r>
            <a:r>
              <a:rPr lang="en-US" altLang="ru-RU" sz="1800" b="1" dirty="0">
                <a:latin typeface="Arial Unicode MS" pitchFamily="34" charset="-128"/>
                <a:ea typeface="Arial Unicode MS" pitchFamily="34" charset="-128"/>
                <a:cs typeface="Arial Unicode MS" pitchFamily="34" charset="-128"/>
                <a:sym typeface="Wingdings" pitchFamily="2" charset="2"/>
              </a:rPr>
              <a:t> {</a:t>
            </a:r>
            <a:r>
              <a:rPr lang="en-US" altLang="ru-RU" sz="1800" b="1" dirty="0" err="1">
                <a:latin typeface="Arial Unicode MS" pitchFamily="34" charset="-128"/>
                <a:ea typeface="Arial Unicode MS" pitchFamily="34" charset="-128"/>
                <a:cs typeface="Arial Unicode MS" pitchFamily="34" charset="-128"/>
                <a:sym typeface="Wingdings" pitchFamily="2" charset="2"/>
              </a:rPr>
              <a:t>MovieTitle</a:t>
            </a:r>
            <a:r>
              <a:rPr lang="en-US" altLang="ru-RU" sz="1800" b="1" dirty="0">
                <a:latin typeface="Arial Unicode MS" pitchFamily="34" charset="-128"/>
                <a:ea typeface="Arial Unicode MS" pitchFamily="34" charset="-128"/>
                <a:cs typeface="Arial Unicode MS" pitchFamily="34" charset="-128"/>
                <a:sym typeface="Wingdings" pitchFamily="2" charset="2"/>
              </a:rPr>
              <a:t>}</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err="1">
                <a:latin typeface="Arial Unicode MS" pitchFamily="34" charset="-128"/>
                <a:ea typeface="Arial Unicode MS" pitchFamily="34" charset="-128"/>
                <a:cs typeface="Arial Unicode MS" pitchFamily="34" charset="-128"/>
              </a:rPr>
              <a:t>M</a:t>
            </a:r>
            <a:r>
              <a:rPr lang="en-US" altLang="ru-RU" sz="1600" b="1" u="sng" dirty="0" err="1">
                <a:latin typeface="Arial Unicode MS" pitchFamily="34" charset="-128"/>
                <a:cs typeface="Times New Roman" pitchFamily="18" charset="0"/>
              </a:rPr>
              <a:t>ovieID</a:t>
            </a:r>
            <a:r>
              <a:rPr lang="en-US" altLang="ru-RU" sz="1600" b="1" u="sng" dirty="0">
                <a:latin typeface="Arial Unicode MS" pitchFamily="34" charset="-128"/>
                <a:cs typeface="Times New Roman" pitchFamily="18" charset="0"/>
              </a:rPr>
              <a:t>, </a:t>
            </a:r>
            <a:r>
              <a:rPr lang="en-US" altLang="ru-RU" sz="1600" b="1" u="sng" dirty="0" err="1">
                <a:latin typeface="Arial Unicode MS" pitchFamily="34" charset="-128"/>
                <a:cs typeface="Times New Roman" pitchFamily="18" charset="0"/>
              </a:rPr>
              <a:t>PersonName</a:t>
            </a:r>
            <a:r>
              <a:rPr lang="en-US" altLang="ru-RU" sz="1600" b="1" dirty="0">
                <a:latin typeface="Arial Unicode MS" pitchFamily="34" charset="-128"/>
                <a:cs typeface="Times New Roman" pitchFamily="18" charset="0"/>
              </a:rPr>
              <a:t>, Role, Payment</a:t>
            </a:r>
            <a:r>
              <a:rPr lang="en-US" altLang="ru-RU" sz="16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err="1">
                <a:latin typeface="Arial Unicode MS" pitchFamily="34" charset="-128"/>
                <a:cs typeface="Times New Roman" pitchFamily="18" charset="0"/>
              </a:rPr>
              <a:t>MovieID</a:t>
            </a:r>
            <a:r>
              <a:rPr lang="en-US" altLang="ru-RU" sz="1600" b="1" u="sng" dirty="0">
                <a:latin typeface="Arial Unicode MS" pitchFamily="34" charset="-128"/>
                <a:cs typeface="Times New Roman" pitchFamily="18" charset="0"/>
              </a:rPr>
              <a:t>, </a:t>
            </a:r>
            <a:r>
              <a:rPr lang="en-US" altLang="ru-RU" sz="1600" b="1" u="sng" dirty="0" err="1">
                <a:latin typeface="Arial Unicode MS" pitchFamily="34" charset="-128"/>
                <a:cs typeface="Times New Roman" pitchFamily="18" charset="0"/>
              </a:rPr>
              <a:t>MovieTitle</a:t>
            </a:r>
            <a:r>
              <a:rPr lang="en-US" altLang="ru-RU" sz="1600" b="1" dirty="0">
                <a:latin typeface="Arial Unicode MS" pitchFamily="34" charset="-128"/>
                <a:ea typeface="Arial Unicode MS" pitchFamily="34" charset="-128"/>
                <a:cs typeface="Arial Unicode MS" pitchFamily="34" charset="-128"/>
              </a:rPr>
              <a:t>}</a:t>
            </a:r>
          </a:p>
          <a:p>
            <a:pPr marL="609600" indent="-609600">
              <a:spcBef>
                <a:spcPct val="50000"/>
              </a:spcBef>
            </a:pPr>
            <a:r>
              <a:rPr lang="en-US" altLang="ru-RU" sz="1800" b="1" dirty="0">
                <a:latin typeface="Arial Unicode MS" pitchFamily="34" charset="-128"/>
                <a:ea typeface="Arial Unicode MS" pitchFamily="34" charset="-128"/>
                <a:cs typeface="Arial Unicode MS" pitchFamily="34" charset="-128"/>
              </a:rPr>
              <a:t>We got the {</a:t>
            </a:r>
            <a:r>
              <a:rPr lang="en-US" altLang="ru-RU" sz="1800" b="1" dirty="0" err="1">
                <a:latin typeface="Arial Unicode MS" pitchFamily="34" charset="-128"/>
                <a:ea typeface="Arial Unicode MS" pitchFamily="34" charset="-128"/>
                <a:cs typeface="Arial Unicode MS" pitchFamily="34" charset="-128"/>
              </a:rPr>
              <a:t>MovieID</a:t>
            </a:r>
            <a:r>
              <a:rPr lang="en-US" altLang="ru-RU" sz="1800" b="1" dirty="0">
                <a:latin typeface="Arial Unicode MS" pitchFamily="34" charset="-128"/>
                <a:ea typeface="Arial Unicode MS" pitchFamily="34" charset="-128"/>
                <a:cs typeface="Arial Unicode MS" pitchFamily="34" charset="-128"/>
              </a:rPr>
              <a:t>} </a:t>
            </a:r>
            <a:r>
              <a:rPr lang="en-US" altLang="ru-RU" sz="1800" b="1" dirty="0">
                <a:latin typeface="Arial Unicode MS" pitchFamily="34" charset="-128"/>
                <a:ea typeface="Arial Unicode MS" pitchFamily="34" charset="-128"/>
                <a:cs typeface="Arial Unicode MS" pitchFamily="34" charset="-128"/>
                <a:sym typeface="Wingdings" pitchFamily="2" charset="2"/>
              </a:rPr>
              <a:t> {</a:t>
            </a:r>
            <a:r>
              <a:rPr lang="en-US" altLang="ru-RU" sz="1800" b="1" dirty="0" err="1">
                <a:latin typeface="Arial Unicode MS" pitchFamily="34" charset="-128"/>
                <a:ea typeface="Arial Unicode MS" pitchFamily="34" charset="-128"/>
                <a:cs typeface="Arial Unicode MS" pitchFamily="34" charset="-128"/>
                <a:sym typeface="Wingdings" pitchFamily="2" charset="2"/>
              </a:rPr>
              <a:t>MovieTitle</a:t>
            </a:r>
            <a:r>
              <a:rPr lang="en-US" altLang="ru-RU" sz="1800" b="1" dirty="0">
                <a:latin typeface="Arial Unicode MS" pitchFamily="34" charset="-128"/>
                <a:ea typeface="Arial Unicode MS" pitchFamily="34" charset="-128"/>
                <a:cs typeface="Arial Unicode MS" pitchFamily="34" charset="-128"/>
                <a:sym typeface="Wingdings" pitchFamily="2" charset="2"/>
              </a:rPr>
              <a:t>} relationship back</a:t>
            </a:r>
            <a:endParaRPr lang="en-US" altLang="ru-RU" sz="1800" b="1" dirty="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altLang="ru-RU" sz="2000" b="1" dirty="0">
                <a:solidFill>
                  <a:srgbClr val="CC0000"/>
                </a:solidFill>
                <a:latin typeface="Arial Unicode MS" pitchFamily="34" charset="-128"/>
                <a:cs typeface="Times New Roman" pitchFamily="18" charset="0"/>
              </a:rPr>
              <a:t>Example 3  (Convert to  BCNF)</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Old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{Client, Problem, Consultant}</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{Client, Consultant}</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{Client, Problem}</a:t>
            </a:r>
            <a:endParaRPr lang="en-US" altLang="ru-RU" sz="1800" b="1" dirty="0">
              <a:latin typeface="Arial Unicode MS" pitchFamily="34" charset="-128"/>
              <a:cs typeface="Times New Roman" pitchFamily="18" charset="0"/>
            </a:endParaRPr>
          </a:p>
        </p:txBody>
      </p:sp>
    </p:spTree>
    <p:extLst>
      <p:ext uri="{BB962C8B-B14F-4D97-AF65-F5344CB8AC3E}">
        <p14:creationId xmlns:p14="http://schemas.microsoft.com/office/powerpoint/2010/main" val="47306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Fourth Normal Form  (4NF) </a:t>
            </a:r>
            <a:endParaRPr lang="ru-RU" dirty="0"/>
          </a:p>
        </p:txBody>
      </p:sp>
      <p:sp>
        <p:nvSpPr>
          <p:cNvPr id="3" name="Объект 2"/>
          <p:cNvSpPr>
            <a:spLocks noGrp="1"/>
          </p:cNvSpPr>
          <p:nvPr>
            <p:ph idx="1"/>
          </p:nvPr>
        </p:nvSpPr>
        <p:spPr/>
        <p:txBody>
          <a:bodyPr anchor="t">
            <a:noAutofit/>
          </a:bodyPr>
          <a:lstStyle/>
          <a:p>
            <a:pPr marL="609600" indent="-609600" algn="just"/>
            <a:r>
              <a:rPr lang="en-US" altLang="ru-RU" sz="2000" b="1" dirty="0">
                <a:latin typeface="Arial Unicode MS" pitchFamily="34" charset="-128"/>
                <a:ea typeface="Arial Unicode MS" pitchFamily="34" charset="-128"/>
                <a:cs typeface="Arial Unicode MS" pitchFamily="34" charset="-128"/>
              </a:rPr>
              <a:t>Fourth normal form eliminates independent many-to-one relationships between columns. </a:t>
            </a:r>
          </a:p>
          <a:p>
            <a:pPr marL="609600" indent="-609600" algn="just"/>
            <a:r>
              <a:rPr lang="en-US" altLang="ru-RU" sz="2000" b="1" dirty="0">
                <a:latin typeface="Arial Unicode MS" pitchFamily="34" charset="-128"/>
                <a:ea typeface="Arial Unicode MS" pitchFamily="34" charset="-128"/>
                <a:cs typeface="Arial Unicode MS" pitchFamily="34" charset="-128"/>
              </a:rPr>
              <a:t>To be in Fourth Normal Form,</a:t>
            </a:r>
            <a:r>
              <a:rPr lang="en-US" altLang="ru-RU" b="1" dirty="0">
                <a:latin typeface="Arial Unicode MS" pitchFamily="34" charset="-128"/>
                <a:ea typeface="Arial Unicode MS" pitchFamily="34" charset="-128"/>
                <a:cs typeface="Arial Unicode MS" pitchFamily="34" charset="-128"/>
              </a:rPr>
              <a:t> </a:t>
            </a:r>
          </a:p>
          <a:p>
            <a:pPr marL="1100138" lvl="1" indent="-533400" algn="just"/>
            <a:r>
              <a:rPr lang="en-US" altLang="ru-RU" sz="1800" b="1" dirty="0">
                <a:latin typeface="Arial Unicode MS" pitchFamily="34" charset="-128"/>
                <a:ea typeface="Arial Unicode MS" pitchFamily="34" charset="-128"/>
                <a:cs typeface="Arial Unicode MS" pitchFamily="34" charset="-128"/>
              </a:rPr>
              <a:t>a relation must first be in Boyce-</a:t>
            </a:r>
            <a:r>
              <a:rPr lang="en-US" altLang="ru-RU" sz="1800" b="1" dirty="0" err="1">
                <a:latin typeface="Arial Unicode MS" pitchFamily="34" charset="-128"/>
                <a:ea typeface="Arial Unicode MS" pitchFamily="34" charset="-128"/>
                <a:cs typeface="Arial Unicode MS" pitchFamily="34" charset="-128"/>
              </a:rPr>
              <a:t>Codd</a:t>
            </a:r>
            <a:r>
              <a:rPr lang="en-US" altLang="ru-RU" sz="1800" b="1" dirty="0">
                <a:latin typeface="Arial Unicode MS" pitchFamily="34" charset="-128"/>
                <a:ea typeface="Arial Unicode MS" pitchFamily="34" charset="-128"/>
                <a:cs typeface="Arial Unicode MS" pitchFamily="34" charset="-128"/>
              </a:rPr>
              <a:t> Normal Form. </a:t>
            </a:r>
          </a:p>
          <a:p>
            <a:pPr marL="1100138" lvl="1" indent="-533400" algn="just"/>
            <a:r>
              <a:rPr lang="en-US" altLang="ru-RU" sz="1800" b="1" dirty="0">
                <a:latin typeface="Arial Unicode MS" pitchFamily="34" charset="-128"/>
                <a:ea typeface="Arial Unicode MS" pitchFamily="34" charset="-128"/>
                <a:cs typeface="Arial Unicode MS" pitchFamily="34" charset="-128"/>
              </a:rPr>
              <a:t>a given relation may not contain more than one multi-valued attribute.</a:t>
            </a:r>
            <a:endParaRPr lang="en-US" altLang="ru-RU" sz="1800" b="1" dirty="0">
              <a:solidFill>
                <a:srgbClr val="FF0000"/>
              </a:solidFill>
              <a:latin typeface="Arial Unicode MS" pitchFamily="34" charset="-128"/>
              <a:ea typeface="Arial Unicode MS" pitchFamily="34" charset="-128"/>
              <a:cs typeface="Arial Unicode MS" pitchFamily="34" charset="-128"/>
            </a:endParaRPr>
          </a:p>
          <a:p>
            <a:pPr marL="609600" indent="-609600" algn="just">
              <a:buFontTx/>
              <a:buNone/>
            </a:pPr>
            <a:endParaRPr lang="en-US" altLang="ru-RU" sz="1800" b="1" dirty="0">
              <a:solidFill>
                <a:srgbClr val="CC0000"/>
              </a:solidFill>
              <a:latin typeface="Arial Unicode MS" pitchFamily="34" charset="-128"/>
              <a:cs typeface="Times New Roman" pitchFamily="18" charset="0"/>
            </a:endParaRPr>
          </a:p>
          <a:p>
            <a:pPr marL="609600" indent="-609600" algn="just">
              <a:buFontTx/>
              <a:buNone/>
            </a:pPr>
            <a:r>
              <a:rPr lang="en-US" altLang="ru-RU" sz="1800" b="1" dirty="0">
                <a:solidFill>
                  <a:srgbClr val="CC0000"/>
                </a:solidFill>
                <a:latin typeface="Arial Unicode MS" pitchFamily="34" charset="-128"/>
                <a:ea typeface="Arial Unicode MS" pitchFamily="34" charset="-128"/>
                <a:cs typeface="Arial Unicode MS" pitchFamily="34" charset="-128"/>
              </a:rPr>
              <a:t>Example (Not in 4NF)</a:t>
            </a:r>
          </a:p>
          <a:p>
            <a:pPr marL="1100138" lvl="1" indent="-533400" algn="just">
              <a:buFontTx/>
              <a:buNone/>
            </a:pPr>
            <a:r>
              <a:rPr lang="en-US" altLang="ru-RU" sz="1600" b="1" dirty="0">
                <a:latin typeface="Arial Unicode MS" pitchFamily="34" charset="-128"/>
                <a:ea typeface="Arial Unicode MS" pitchFamily="34" charset="-128"/>
                <a:cs typeface="Arial Unicode MS" pitchFamily="34" charset="-128"/>
              </a:rPr>
              <a:t>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MovieName</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ScreeningCity</a:t>
            </a:r>
            <a:r>
              <a:rPr lang="en-US" altLang="ru-RU" sz="1600" b="1" dirty="0">
                <a:latin typeface="Arial Unicode MS" pitchFamily="34" charset="-128"/>
                <a:ea typeface="Arial Unicode MS" pitchFamily="34" charset="-128"/>
                <a:cs typeface="Arial Unicode MS" pitchFamily="34" charset="-128"/>
              </a:rPr>
              <a:t>, Genre)</a:t>
            </a:r>
          </a:p>
          <a:p>
            <a:pPr marL="1100138" lvl="1" indent="-533400" algn="just">
              <a:buFontTx/>
              <a:buNone/>
            </a:pPr>
            <a:r>
              <a:rPr lang="en-US" altLang="ru-RU" sz="1600" b="1" dirty="0">
                <a:latin typeface="Arial Unicode MS" pitchFamily="34" charset="-128"/>
                <a:ea typeface="Arial Unicode MS" pitchFamily="34" charset="-128"/>
                <a:cs typeface="Arial Unicode MS" pitchFamily="34" charset="-128"/>
              </a:rPr>
              <a:t>Primary Key: {</a:t>
            </a:r>
            <a:r>
              <a:rPr lang="en-US" altLang="ru-RU" sz="1600" b="1" dirty="0" err="1">
                <a:latin typeface="Arial Unicode MS" pitchFamily="34" charset="-128"/>
                <a:ea typeface="Arial Unicode MS" pitchFamily="34" charset="-128"/>
                <a:cs typeface="Arial Unicode MS" pitchFamily="34" charset="-128"/>
              </a:rPr>
              <a:t>MovieName</a:t>
            </a:r>
            <a:r>
              <a:rPr lang="en-US" altLang="ru-RU" sz="1600" b="1" dirty="0">
                <a:latin typeface="Arial Unicode MS" pitchFamily="34" charset="-128"/>
                <a:ea typeface="Arial Unicode MS" pitchFamily="34" charset="-128"/>
                <a:cs typeface="Arial Unicode MS" pitchFamily="34" charset="-128"/>
              </a:rPr>
              <a:t>, </a:t>
            </a:r>
            <a:r>
              <a:rPr lang="en-US" altLang="ru-RU" sz="1600" b="1" dirty="0" err="1">
                <a:latin typeface="Arial Unicode MS" pitchFamily="34" charset="-128"/>
                <a:ea typeface="Arial Unicode MS" pitchFamily="34" charset="-128"/>
                <a:cs typeface="Arial Unicode MS" pitchFamily="34" charset="-128"/>
              </a:rPr>
              <a:t>ScreeningCity</a:t>
            </a:r>
            <a:r>
              <a:rPr lang="en-US" altLang="ru-RU" sz="1600" b="1" dirty="0">
                <a:latin typeface="Arial Unicode MS" pitchFamily="34" charset="-128"/>
                <a:ea typeface="Arial Unicode MS" pitchFamily="34" charset="-128"/>
                <a:cs typeface="Arial Unicode MS" pitchFamily="34" charset="-128"/>
              </a:rPr>
              <a:t>, Genre)</a:t>
            </a:r>
          </a:p>
          <a:p>
            <a:pPr marL="1100138" lvl="1" indent="-533400" algn="just">
              <a:buFontTx/>
              <a:buAutoNum type="arabicPeriod"/>
            </a:pPr>
            <a:r>
              <a:rPr lang="en-US" altLang="ru-RU" sz="1600" b="1" dirty="0">
                <a:latin typeface="Arial Unicode MS" pitchFamily="34" charset="-128"/>
                <a:cs typeface="Times New Roman" pitchFamily="18" charset="0"/>
              </a:rPr>
              <a:t>All columns are a part of the only candidate key, hence BCNF</a:t>
            </a:r>
          </a:p>
          <a:p>
            <a:pPr marL="1100138" lvl="1" indent="-533400" algn="just">
              <a:buFontTx/>
              <a:buAutoNum type="arabicPeriod"/>
            </a:pPr>
            <a:r>
              <a:rPr lang="en-US" altLang="ru-RU" sz="1600" b="1" dirty="0">
                <a:latin typeface="Arial Unicode MS" pitchFamily="34" charset="-128"/>
                <a:cs typeface="Times New Roman" pitchFamily="18" charset="0"/>
              </a:rPr>
              <a:t>Many Movies can have the same Genre </a:t>
            </a:r>
          </a:p>
          <a:p>
            <a:pPr marL="1100138" lvl="1" indent="-533400" algn="just">
              <a:buFontTx/>
              <a:buAutoNum type="arabicPeriod"/>
            </a:pPr>
            <a:r>
              <a:rPr lang="en-US" altLang="ru-RU" sz="1600" b="1" dirty="0">
                <a:latin typeface="Arial Unicode MS" pitchFamily="34" charset="-128"/>
                <a:cs typeface="Times New Roman" pitchFamily="18" charset="0"/>
              </a:rPr>
              <a:t>Many Cities can have the same movie</a:t>
            </a:r>
          </a:p>
          <a:p>
            <a:pPr marL="1100138" lvl="1" indent="-533400" algn="just">
              <a:buFontTx/>
              <a:buAutoNum type="arabicPeriod"/>
            </a:pPr>
            <a:r>
              <a:rPr lang="en-US" altLang="ru-RU" sz="1600" b="1" dirty="0">
                <a:latin typeface="Arial Unicode MS" pitchFamily="34" charset="-128"/>
                <a:cs typeface="Times New Roman" pitchFamily="18" charset="0"/>
              </a:rPr>
              <a:t>Violates 4NF</a:t>
            </a:r>
            <a:r>
              <a:rPr lang="en-US" altLang="ru-RU" sz="1600" b="1" dirty="0">
                <a:latin typeface="Arial Unicode MS" pitchFamily="34" charset="-128"/>
                <a:ea typeface="Arial Unicode MS" pitchFamily="34" charset="-128"/>
                <a:cs typeface="Arial Unicode MS" pitchFamily="34" charset="-128"/>
              </a:rPr>
              <a:t> </a:t>
            </a:r>
          </a:p>
        </p:txBody>
      </p:sp>
      <p:grpSp>
        <p:nvGrpSpPr>
          <p:cNvPr id="4" name="Group 63"/>
          <p:cNvGrpSpPr>
            <a:grpSpLocks/>
          </p:cNvGrpSpPr>
          <p:nvPr/>
        </p:nvGrpSpPr>
        <p:grpSpPr bwMode="auto">
          <a:xfrm>
            <a:off x="5963344" y="2419912"/>
            <a:ext cx="3180656" cy="1771650"/>
            <a:chOff x="3408" y="3156"/>
            <a:chExt cx="2208" cy="1116"/>
          </a:xfrm>
        </p:grpSpPr>
        <p:grpSp>
          <p:nvGrpSpPr>
            <p:cNvPr id="5" name="Group 24"/>
            <p:cNvGrpSpPr>
              <a:grpSpLocks/>
            </p:cNvGrpSpPr>
            <p:nvPr/>
          </p:nvGrpSpPr>
          <p:grpSpPr bwMode="auto">
            <a:xfrm>
              <a:off x="3408" y="3156"/>
              <a:ext cx="851" cy="191"/>
              <a:chOff x="0" y="403"/>
              <a:chExt cx="963" cy="403"/>
            </a:xfrm>
          </p:grpSpPr>
          <p:sp>
            <p:nvSpPr>
              <p:cNvPr id="57" name="Rectangle 5"/>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altLang="ru-RU" sz="1200">
                  <a:solidFill>
                    <a:schemeClr val="tx1"/>
                  </a:solidFill>
                  <a:latin typeface="Times New Roman" pitchFamily="18" charset="0"/>
                </a:endParaRPr>
              </a:p>
            </p:txBody>
          </p:sp>
          <p:sp>
            <p:nvSpPr>
              <p:cNvPr id="58" name="Rectangle 23"/>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6" name="Group 26"/>
            <p:cNvGrpSpPr>
              <a:grpSpLocks/>
            </p:cNvGrpSpPr>
            <p:nvPr/>
          </p:nvGrpSpPr>
          <p:grpSpPr bwMode="auto">
            <a:xfrm>
              <a:off x="4259" y="3156"/>
              <a:ext cx="797" cy="191"/>
              <a:chOff x="963" y="403"/>
              <a:chExt cx="797" cy="403"/>
            </a:xfrm>
          </p:grpSpPr>
          <p:sp>
            <p:nvSpPr>
              <p:cNvPr id="55" name="Rectangle 6"/>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ScreeningCity</a:t>
                </a:r>
              </a:p>
              <a:p>
                <a:pPr eaLnBrk="0" hangingPunct="0">
                  <a:spcBef>
                    <a:spcPct val="0"/>
                  </a:spcBef>
                </a:pPr>
                <a:endParaRPr lang="en-US" altLang="ru-RU" sz="1200">
                  <a:solidFill>
                    <a:schemeClr val="tx1"/>
                  </a:solidFill>
                  <a:latin typeface="Times New Roman" pitchFamily="18" charset="0"/>
                </a:endParaRPr>
              </a:p>
            </p:txBody>
          </p:sp>
          <p:sp>
            <p:nvSpPr>
              <p:cNvPr id="56" name="Rectangle 25"/>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 name="Group 28"/>
            <p:cNvGrpSpPr>
              <a:grpSpLocks/>
            </p:cNvGrpSpPr>
            <p:nvPr/>
          </p:nvGrpSpPr>
          <p:grpSpPr bwMode="auto">
            <a:xfrm>
              <a:off x="5056" y="3156"/>
              <a:ext cx="560" cy="191"/>
              <a:chOff x="1760" y="403"/>
              <a:chExt cx="558" cy="403"/>
            </a:xfrm>
          </p:grpSpPr>
          <p:sp>
            <p:nvSpPr>
              <p:cNvPr id="53" name="Rectangle 7"/>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Genre</a:t>
                </a:r>
              </a:p>
              <a:p>
                <a:pPr eaLnBrk="0" hangingPunct="0">
                  <a:spcBef>
                    <a:spcPct val="0"/>
                  </a:spcBef>
                </a:pPr>
                <a:endParaRPr lang="en-US" altLang="ru-RU" sz="1200">
                  <a:solidFill>
                    <a:schemeClr val="tx1"/>
                  </a:solidFill>
                  <a:latin typeface="Times New Roman" pitchFamily="18" charset="0"/>
                </a:endParaRPr>
              </a:p>
            </p:txBody>
          </p:sp>
          <p:sp>
            <p:nvSpPr>
              <p:cNvPr id="54" name="Rectangle 27"/>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8" name="Group 30"/>
            <p:cNvGrpSpPr>
              <a:grpSpLocks/>
            </p:cNvGrpSpPr>
            <p:nvPr/>
          </p:nvGrpSpPr>
          <p:grpSpPr bwMode="auto">
            <a:xfrm>
              <a:off x="3408" y="3348"/>
              <a:ext cx="851" cy="162"/>
              <a:chOff x="0" y="806"/>
              <a:chExt cx="963" cy="403"/>
            </a:xfrm>
          </p:grpSpPr>
          <p:sp>
            <p:nvSpPr>
              <p:cNvPr id="51" name="Rectangle 8"/>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altLang="ru-RU" sz="1000" b="0">
                  <a:solidFill>
                    <a:schemeClr val="tx1"/>
                  </a:solidFill>
                  <a:latin typeface="Times New Roman" pitchFamily="18" charset="0"/>
                </a:endParaRPr>
              </a:p>
            </p:txBody>
          </p:sp>
          <p:sp>
            <p:nvSpPr>
              <p:cNvPr id="52" name="Rectangle 29"/>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 name="Group 32"/>
            <p:cNvGrpSpPr>
              <a:grpSpLocks/>
            </p:cNvGrpSpPr>
            <p:nvPr/>
          </p:nvGrpSpPr>
          <p:grpSpPr bwMode="auto">
            <a:xfrm>
              <a:off x="4259" y="3348"/>
              <a:ext cx="797" cy="162"/>
              <a:chOff x="963" y="806"/>
              <a:chExt cx="797" cy="403"/>
            </a:xfrm>
          </p:grpSpPr>
          <p:sp>
            <p:nvSpPr>
              <p:cNvPr id="49" name="Rectangle 9"/>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Los Angles</a:t>
                </a:r>
              </a:p>
              <a:p>
                <a:pPr eaLnBrk="0" hangingPunct="0">
                  <a:spcBef>
                    <a:spcPct val="0"/>
                  </a:spcBef>
                </a:pPr>
                <a:endParaRPr lang="en-US" altLang="ru-RU" sz="1000" b="0">
                  <a:solidFill>
                    <a:schemeClr val="tx1"/>
                  </a:solidFill>
                  <a:latin typeface="Times New Roman" pitchFamily="18" charset="0"/>
                </a:endParaRPr>
              </a:p>
            </p:txBody>
          </p:sp>
          <p:sp>
            <p:nvSpPr>
              <p:cNvPr id="50" name="Rectangle 31"/>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0" name="Group 34"/>
            <p:cNvGrpSpPr>
              <a:grpSpLocks/>
            </p:cNvGrpSpPr>
            <p:nvPr/>
          </p:nvGrpSpPr>
          <p:grpSpPr bwMode="auto">
            <a:xfrm>
              <a:off x="5056" y="3348"/>
              <a:ext cx="560" cy="162"/>
              <a:chOff x="1760" y="806"/>
              <a:chExt cx="558" cy="403"/>
            </a:xfrm>
          </p:grpSpPr>
          <p:sp>
            <p:nvSpPr>
              <p:cNvPr id="47" name="Rectangle 10"/>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altLang="ru-RU" sz="1000" b="0">
                  <a:solidFill>
                    <a:schemeClr val="tx1"/>
                  </a:solidFill>
                  <a:latin typeface="Times New Roman" pitchFamily="18" charset="0"/>
                </a:endParaRPr>
              </a:p>
            </p:txBody>
          </p:sp>
          <p:sp>
            <p:nvSpPr>
              <p:cNvPr id="48" name="Rectangle 33"/>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 name="Group 36"/>
            <p:cNvGrpSpPr>
              <a:grpSpLocks/>
            </p:cNvGrpSpPr>
            <p:nvPr/>
          </p:nvGrpSpPr>
          <p:grpSpPr bwMode="auto">
            <a:xfrm>
              <a:off x="3408" y="3510"/>
              <a:ext cx="851" cy="181"/>
              <a:chOff x="0" y="1209"/>
              <a:chExt cx="963" cy="403"/>
            </a:xfrm>
          </p:grpSpPr>
          <p:sp>
            <p:nvSpPr>
              <p:cNvPr id="45" name="Rectangle 11"/>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altLang="ru-RU" sz="1000" b="0">
                  <a:solidFill>
                    <a:schemeClr val="tx1"/>
                  </a:solidFill>
                  <a:latin typeface="Times New Roman" pitchFamily="18" charset="0"/>
                </a:endParaRPr>
              </a:p>
            </p:txBody>
          </p:sp>
          <p:sp>
            <p:nvSpPr>
              <p:cNvPr id="46" name="Rectangle 35"/>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 name="Group 38"/>
            <p:cNvGrpSpPr>
              <a:grpSpLocks/>
            </p:cNvGrpSpPr>
            <p:nvPr/>
          </p:nvGrpSpPr>
          <p:grpSpPr bwMode="auto">
            <a:xfrm>
              <a:off x="4259" y="3510"/>
              <a:ext cx="797" cy="181"/>
              <a:chOff x="963" y="1209"/>
              <a:chExt cx="797" cy="403"/>
            </a:xfrm>
          </p:grpSpPr>
          <p:sp>
            <p:nvSpPr>
              <p:cNvPr id="43" name="Rectangle 12"/>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altLang="ru-RU" sz="1000" b="0">
                  <a:solidFill>
                    <a:schemeClr val="tx1"/>
                  </a:solidFill>
                  <a:latin typeface="Times New Roman" pitchFamily="18" charset="0"/>
                </a:endParaRPr>
              </a:p>
            </p:txBody>
          </p:sp>
          <p:sp>
            <p:nvSpPr>
              <p:cNvPr id="44" name="Rectangle 37"/>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3" name="Group 40"/>
            <p:cNvGrpSpPr>
              <a:grpSpLocks/>
            </p:cNvGrpSpPr>
            <p:nvPr/>
          </p:nvGrpSpPr>
          <p:grpSpPr bwMode="auto">
            <a:xfrm>
              <a:off x="5056" y="3510"/>
              <a:ext cx="560" cy="181"/>
              <a:chOff x="1760" y="1209"/>
              <a:chExt cx="558" cy="403"/>
            </a:xfrm>
          </p:grpSpPr>
          <p:sp>
            <p:nvSpPr>
              <p:cNvPr id="41" name="Rectangle 13"/>
              <p:cNvSpPr>
                <a:spLocks noChangeArrowheads="1"/>
              </p:cNvSpPr>
              <p:nvPr/>
            </p:nvSpPr>
            <p:spPr bwMode="auto">
              <a:xfrm>
                <a:off x="1803" y="1209"/>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altLang="ru-RU" sz="1000" b="0">
                  <a:solidFill>
                    <a:schemeClr val="tx1"/>
                  </a:solidFill>
                  <a:latin typeface="Times New Roman" pitchFamily="18" charset="0"/>
                </a:endParaRPr>
              </a:p>
            </p:txBody>
          </p:sp>
          <p:sp>
            <p:nvSpPr>
              <p:cNvPr id="42" name="Rectangle 39"/>
              <p:cNvSpPr>
                <a:spLocks noChangeArrowheads="1"/>
              </p:cNvSpPr>
              <p:nvPr/>
            </p:nvSpPr>
            <p:spPr bwMode="auto">
              <a:xfrm>
                <a:off x="1760" y="1209"/>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 name="Group 42"/>
            <p:cNvGrpSpPr>
              <a:grpSpLocks/>
            </p:cNvGrpSpPr>
            <p:nvPr/>
          </p:nvGrpSpPr>
          <p:grpSpPr bwMode="auto">
            <a:xfrm>
              <a:off x="3408" y="3690"/>
              <a:ext cx="851" cy="200"/>
              <a:chOff x="0" y="1612"/>
              <a:chExt cx="963" cy="403"/>
            </a:xfrm>
          </p:grpSpPr>
          <p:sp>
            <p:nvSpPr>
              <p:cNvPr id="39" name="Rectangle 14"/>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dirty="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altLang="ru-RU" sz="1000" b="0" dirty="0">
                  <a:solidFill>
                    <a:schemeClr val="tx1"/>
                  </a:solidFill>
                  <a:latin typeface="Times New Roman" pitchFamily="18" charset="0"/>
                </a:endParaRPr>
              </a:p>
            </p:txBody>
          </p:sp>
          <p:sp>
            <p:nvSpPr>
              <p:cNvPr id="40" name="Rectangle 41"/>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 name="Group 44"/>
            <p:cNvGrpSpPr>
              <a:grpSpLocks/>
            </p:cNvGrpSpPr>
            <p:nvPr/>
          </p:nvGrpSpPr>
          <p:grpSpPr bwMode="auto">
            <a:xfrm>
              <a:off x="4259" y="3690"/>
              <a:ext cx="797" cy="200"/>
              <a:chOff x="963" y="1612"/>
              <a:chExt cx="797" cy="403"/>
            </a:xfrm>
          </p:grpSpPr>
          <p:sp>
            <p:nvSpPr>
              <p:cNvPr id="37" name="Rectangle 15"/>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Santa Cruz</a:t>
                </a:r>
              </a:p>
              <a:p>
                <a:pPr eaLnBrk="0" hangingPunct="0">
                  <a:spcBef>
                    <a:spcPct val="0"/>
                  </a:spcBef>
                </a:pPr>
                <a:endParaRPr lang="en-US" altLang="ru-RU" sz="1000" b="0">
                  <a:solidFill>
                    <a:schemeClr val="tx1"/>
                  </a:solidFill>
                  <a:latin typeface="Times New Roman" pitchFamily="18" charset="0"/>
                </a:endParaRPr>
              </a:p>
            </p:txBody>
          </p:sp>
          <p:sp>
            <p:nvSpPr>
              <p:cNvPr id="38" name="Rectangle 43"/>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6" name="Group 46"/>
            <p:cNvGrpSpPr>
              <a:grpSpLocks/>
            </p:cNvGrpSpPr>
            <p:nvPr/>
          </p:nvGrpSpPr>
          <p:grpSpPr bwMode="auto">
            <a:xfrm>
              <a:off x="5056" y="3690"/>
              <a:ext cx="560" cy="200"/>
              <a:chOff x="1760" y="1612"/>
              <a:chExt cx="558" cy="403"/>
            </a:xfrm>
          </p:grpSpPr>
          <p:sp>
            <p:nvSpPr>
              <p:cNvPr id="35" name="Rectangle 16"/>
              <p:cNvSpPr>
                <a:spLocks noChangeArrowheads="1"/>
              </p:cNvSpPr>
              <p:nvPr/>
            </p:nvSpPr>
            <p:spPr bwMode="auto">
              <a:xfrm>
                <a:off x="1803" y="1612"/>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altLang="ru-RU" sz="1000" b="0">
                  <a:solidFill>
                    <a:schemeClr val="tx1"/>
                  </a:solidFill>
                  <a:latin typeface="Times New Roman" pitchFamily="18" charset="0"/>
                </a:endParaRPr>
              </a:p>
            </p:txBody>
          </p:sp>
          <p:sp>
            <p:nvSpPr>
              <p:cNvPr id="36" name="Rectangle 45"/>
              <p:cNvSpPr>
                <a:spLocks noChangeArrowheads="1"/>
              </p:cNvSpPr>
              <p:nvPr/>
            </p:nvSpPr>
            <p:spPr bwMode="auto">
              <a:xfrm>
                <a:off x="1760" y="1612"/>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7" name="Group 48"/>
            <p:cNvGrpSpPr>
              <a:grpSpLocks/>
            </p:cNvGrpSpPr>
            <p:nvPr/>
          </p:nvGrpSpPr>
          <p:grpSpPr bwMode="auto">
            <a:xfrm>
              <a:off x="3408" y="3888"/>
              <a:ext cx="851" cy="171"/>
              <a:chOff x="0" y="2015"/>
              <a:chExt cx="963" cy="403"/>
            </a:xfrm>
          </p:grpSpPr>
          <p:sp>
            <p:nvSpPr>
              <p:cNvPr id="33" name="Rectangle 17"/>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altLang="ru-RU" sz="1000" b="0">
                  <a:solidFill>
                    <a:schemeClr val="tx1"/>
                  </a:solidFill>
                  <a:latin typeface="Times New Roman" pitchFamily="18" charset="0"/>
                </a:endParaRPr>
              </a:p>
            </p:txBody>
          </p:sp>
          <p:sp>
            <p:nvSpPr>
              <p:cNvPr id="34" name="Rectangle 47"/>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8" name="Group 50"/>
            <p:cNvGrpSpPr>
              <a:grpSpLocks/>
            </p:cNvGrpSpPr>
            <p:nvPr/>
          </p:nvGrpSpPr>
          <p:grpSpPr bwMode="auto">
            <a:xfrm>
              <a:off x="4259" y="3888"/>
              <a:ext cx="797" cy="171"/>
              <a:chOff x="963" y="2015"/>
              <a:chExt cx="797" cy="403"/>
            </a:xfrm>
          </p:grpSpPr>
          <p:sp>
            <p:nvSpPr>
              <p:cNvPr id="31" name="Rectangle 18"/>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Durham</a:t>
                </a:r>
              </a:p>
              <a:p>
                <a:pPr eaLnBrk="0" hangingPunct="0">
                  <a:spcBef>
                    <a:spcPct val="0"/>
                  </a:spcBef>
                </a:pPr>
                <a:endParaRPr lang="en-US" altLang="ru-RU" sz="1000" b="0">
                  <a:solidFill>
                    <a:schemeClr val="tx1"/>
                  </a:solidFill>
                  <a:latin typeface="Times New Roman" pitchFamily="18" charset="0"/>
                </a:endParaRPr>
              </a:p>
            </p:txBody>
          </p:sp>
          <p:sp>
            <p:nvSpPr>
              <p:cNvPr id="32" name="Rectangle 49"/>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9" name="Group 52"/>
            <p:cNvGrpSpPr>
              <a:grpSpLocks/>
            </p:cNvGrpSpPr>
            <p:nvPr/>
          </p:nvGrpSpPr>
          <p:grpSpPr bwMode="auto">
            <a:xfrm>
              <a:off x="5056" y="3888"/>
              <a:ext cx="560" cy="171"/>
              <a:chOff x="1760" y="2015"/>
              <a:chExt cx="558" cy="403"/>
            </a:xfrm>
          </p:grpSpPr>
          <p:sp>
            <p:nvSpPr>
              <p:cNvPr id="29" name="Rectangle 19"/>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altLang="ru-RU" sz="1000" b="0">
                  <a:solidFill>
                    <a:schemeClr val="tx1"/>
                  </a:solidFill>
                  <a:latin typeface="Times New Roman" pitchFamily="18" charset="0"/>
                </a:endParaRPr>
              </a:p>
            </p:txBody>
          </p:sp>
          <p:sp>
            <p:nvSpPr>
              <p:cNvPr id="30" name="Rectangle 51"/>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0" name="Group 54"/>
            <p:cNvGrpSpPr>
              <a:grpSpLocks/>
            </p:cNvGrpSpPr>
            <p:nvPr/>
          </p:nvGrpSpPr>
          <p:grpSpPr bwMode="auto">
            <a:xfrm>
              <a:off x="3408" y="4059"/>
              <a:ext cx="851" cy="213"/>
              <a:chOff x="0" y="2418"/>
              <a:chExt cx="963" cy="403"/>
            </a:xfrm>
          </p:grpSpPr>
          <p:sp>
            <p:nvSpPr>
              <p:cNvPr id="27" name="Rectangle 20"/>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altLang="ru-RU" sz="1000" b="0">
                  <a:solidFill>
                    <a:schemeClr val="tx1"/>
                  </a:solidFill>
                  <a:latin typeface="Times New Roman" pitchFamily="18" charset="0"/>
                </a:endParaRPr>
              </a:p>
            </p:txBody>
          </p:sp>
          <p:sp>
            <p:nvSpPr>
              <p:cNvPr id="28" name="Rectangle 53"/>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 name="Group 56"/>
            <p:cNvGrpSpPr>
              <a:grpSpLocks/>
            </p:cNvGrpSpPr>
            <p:nvPr/>
          </p:nvGrpSpPr>
          <p:grpSpPr bwMode="auto">
            <a:xfrm>
              <a:off x="4259" y="4059"/>
              <a:ext cx="797" cy="213"/>
              <a:chOff x="963" y="2418"/>
              <a:chExt cx="797" cy="403"/>
            </a:xfrm>
          </p:grpSpPr>
          <p:sp>
            <p:nvSpPr>
              <p:cNvPr id="25" name="Rectangle 21"/>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altLang="ru-RU" sz="1000" b="0">
                  <a:solidFill>
                    <a:schemeClr val="tx1"/>
                  </a:solidFill>
                  <a:latin typeface="Times New Roman" pitchFamily="18" charset="0"/>
                </a:endParaRPr>
              </a:p>
            </p:txBody>
          </p:sp>
          <p:sp>
            <p:nvSpPr>
              <p:cNvPr id="26" name="Rectangle 55"/>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2" name="Group 58"/>
            <p:cNvGrpSpPr>
              <a:grpSpLocks/>
            </p:cNvGrpSpPr>
            <p:nvPr/>
          </p:nvGrpSpPr>
          <p:grpSpPr bwMode="auto">
            <a:xfrm>
              <a:off x="5056" y="4059"/>
              <a:ext cx="560" cy="213"/>
              <a:chOff x="1760" y="2418"/>
              <a:chExt cx="558" cy="403"/>
            </a:xfrm>
          </p:grpSpPr>
          <p:sp>
            <p:nvSpPr>
              <p:cNvPr id="23" name="Rectangle 22"/>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Arial Unicode MS" pitchFamily="34" charset="-128"/>
                    <a:ea typeface="Arial Unicode MS" pitchFamily="34" charset="-128"/>
                    <a:cs typeface="Arial Unicode MS" pitchFamily="34" charset="-128"/>
                  </a:rPr>
                  <a:t>Horror</a:t>
                </a:r>
              </a:p>
              <a:p>
                <a:pPr eaLnBrk="0" hangingPunct="0">
                  <a:spcBef>
                    <a:spcPct val="0"/>
                  </a:spcBef>
                </a:pPr>
                <a:endParaRPr lang="en-US" altLang="ru-RU" sz="1000" b="0">
                  <a:solidFill>
                    <a:schemeClr val="tx1"/>
                  </a:solidFill>
                  <a:latin typeface="Times New Roman" pitchFamily="18" charset="0"/>
                </a:endParaRPr>
              </a:p>
            </p:txBody>
          </p:sp>
          <p:sp>
            <p:nvSpPr>
              <p:cNvPr id="24"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spTree>
    <p:extLst>
      <p:ext uri="{BB962C8B-B14F-4D97-AF65-F5344CB8AC3E}">
        <p14:creationId xmlns:p14="http://schemas.microsoft.com/office/powerpoint/2010/main" val="23865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Fourth Normal Form  (4NF) </a:t>
            </a:r>
            <a:endParaRPr lang="ru-RU" dirty="0"/>
          </a:p>
        </p:txBody>
      </p:sp>
      <p:sp>
        <p:nvSpPr>
          <p:cNvPr id="3" name="Объект 2"/>
          <p:cNvSpPr>
            <a:spLocks noGrp="1"/>
          </p:cNvSpPr>
          <p:nvPr>
            <p:ph idx="1"/>
          </p:nvPr>
        </p:nvSpPr>
        <p:spPr/>
        <p:txBody>
          <a:bodyPr anchor="t">
            <a:normAutofit lnSpcReduction="10000"/>
          </a:bodyPr>
          <a:lstStyle/>
          <a:p>
            <a:pPr marL="609600" indent="-609600" algn="just">
              <a:buFontTx/>
              <a:buNone/>
            </a:pPr>
            <a:r>
              <a:rPr lang="en-US" altLang="ru-RU" sz="2000" b="1" dirty="0">
                <a:solidFill>
                  <a:srgbClr val="CC0000"/>
                </a:solidFill>
                <a:latin typeface="Arial Unicode MS" pitchFamily="34" charset="-128"/>
                <a:cs typeface="Times New Roman" pitchFamily="18" charset="0"/>
              </a:rPr>
              <a:t>Example 2 (Not in 4NF) </a:t>
            </a:r>
          </a:p>
          <a:p>
            <a:pPr marL="609600" indent="-609600" algn="just">
              <a:buFontTx/>
              <a:buNone/>
            </a:pPr>
            <a:r>
              <a:rPr lang="en-US" altLang="ru-RU" sz="2000" b="1" dirty="0">
                <a:latin typeface="Arial Unicode MS" pitchFamily="34" charset="-128"/>
                <a:ea typeface="Arial Unicode MS" pitchFamily="34" charset="-128"/>
                <a:cs typeface="Arial Unicode MS" pitchFamily="34" charset="-128"/>
              </a:rPr>
              <a:t>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{Manager, Child, Employee} </a:t>
            </a:r>
          </a:p>
          <a:p>
            <a:pPr marL="1100138" lvl="1" indent="-533400" algn="just">
              <a:buFontTx/>
              <a:buAutoNum type="arabicPeriod"/>
            </a:pPr>
            <a:r>
              <a:rPr lang="en-US" altLang="ru-RU" sz="1600" b="1" dirty="0">
                <a:latin typeface="Arial Unicode MS" pitchFamily="34" charset="-128"/>
                <a:ea typeface="Arial Unicode MS" pitchFamily="34" charset="-128"/>
                <a:cs typeface="Arial Unicode MS" pitchFamily="34" charset="-128"/>
              </a:rPr>
              <a:t>Primary Key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{Manager, Child, Employee}</a:t>
            </a:r>
          </a:p>
          <a:p>
            <a:pPr marL="1100138" lvl="1" indent="-533400" algn="just">
              <a:buFontTx/>
              <a:buAutoNum type="arabicPeriod"/>
            </a:pPr>
            <a:r>
              <a:rPr lang="en-US" altLang="ru-RU" sz="1600" b="1" dirty="0">
                <a:latin typeface="Arial Unicode MS" pitchFamily="34" charset="-128"/>
                <a:ea typeface="Arial Unicode MS" pitchFamily="34" charset="-128"/>
                <a:cs typeface="Arial Unicode MS" pitchFamily="34" charset="-128"/>
              </a:rPr>
              <a:t>Each manager can have more than one child </a:t>
            </a:r>
          </a:p>
          <a:p>
            <a:pPr marL="1100138" lvl="1" indent="-533400" algn="just">
              <a:buFontTx/>
              <a:buAutoNum type="arabicPeriod"/>
            </a:pPr>
            <a:r>
              <a:rPr lang="en-US" altLang="ru-RU" sz="1600" b="1" dirty="0">
                <a:latin typeface="Arial Unicode MS" pitchFamily="34" charset="-128"/>
                <a:ea typeface="Arial Unicode MS" pitchFamily="34" charset="-128"/>
                <a:cs typeface="Arial Unicode MS" pitchFamily="34" charset="-128"/>
              </a:rPr>
              <a:t>Each manager can supervise more than one employee</a:t>
            </a:r>
          </a:p>
          <a:p>
            <a:pPr marL="1100138" lvl="1" indent="-533400" algn="just">
              <a:buFontTx/>
              <a:buAutoNum type="arabicPeriod"/>
            </a:pPr>
            <a:r>
              <a:rPr lang="en-US" altLang="ru-RU" sz="1600" b="1" dirty="0">
                <a:latin typeface="Arial Unicode MS" pitchFamily="34" charset="-128"/>
                <a:ea typeface="Arial Unicode MS" pitchFamily="34" charset="-128"/>
                <a:cs typeface="Arial Unicode MS" pitchFamily="34" charset="-128"/>
              </a:rPr>
              <a:t>4NF Violated</a:t>
            </a:r>
          </a:p>
          <a:p>
            <a:pPr marL="1100138" lvl="1" indent="-533400" algn="just">
              <a:buFontTx/>
              <a:buNone/>
            </a:pPr>
            <a:endParaRPr lang="en-US" altLang="ru-RU" sz="1600" b="1" dirty="0">
              <a:latin typeface="Arial Unicode MS" pitchFamily="34" charset="-128"/>
              <a:ea typeface="Arial Unicode MS" pitchFamily="34" charset="-128"/>
              <a:cs typeface="Arial Unicode MS" pitchFamily="34" charset="-128"/>
            </a:endParaRPr>
          </a:p>
          <a:p>
            <a:pPr marL="609600" indent="-609600" algn="just">
              <a:buFontTx/>
              <a:buNone/>
            </a:pPr>
            <a:r>
              <a:rPr lang="en-US" altLang="ru-RU" sz="2000" b="1" dirty="0">
                <a:solidFill>
                  <a:srgbClr val="CC0000"/>
                </a:solidFill>
                <a:latin typeface="Arial Unicode MS" pitchFamily="34" charset="-128"/>
                <a:cs typeface="Times New Roman" pitchFamily="18" charset="0"/>
              </a:rPr>
              <a:t>Example 3 (Not in 4NF) </a:t>
            </a:r>
          </a:p>
          <a:p>
            <a:pPr marL="609600" indent="-609600" algn="just">
              <a:buFontTx/>
              <a:buNone/>
            </a:pPr>
            <a:r>
              <a:rPr lang="en-US" altLang="ru-RU" sz="2000" b="1" dirty="0">
                <a:latin typeface="Arial Unicode MS" pitchFamily="34" charset="-128"/>
                <a:ea typeface="Arial Unicode MS" pitchFamily="34" charset="-128"/>
                <a:cs typeface="Arial Unicode MS" pitchFamily="34" charset="-128"/>
              </a:rPr>
              <a:t>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a:latin typeface="Arial Unicode MS" pitchFamily="34" charset="-128"/>
                <a:cs typeface="Times New Roman" pitchFamily="18" charset="0"/>
              </a:rPr>
              <a:t>Employee, Skill, </a:t>
            </a:r>
            <a:r>
              <a:rPr lang="en-US" altLang="ru-RU" sz="2000" b="1" dirty="0" err="1">
                <a:latin typeface="Arial Unicode MS" pitchFamily="34" charset="-128"/>
                <a:cs typeface="Times New Roman" pitchFamily="18" charset="0"/>
              </a:rPr>
              <a:t>ForeignLanguage</a:t>
            </a:r>
            <a:r>
              <a:rPr lang="en-US" altLang="ru-RU" sz="2000" b="1" dirty="0">
                <a:latin typeface="Arial Unicode MS" pitchFamily="34" charset="-128"/>
                <a:ea typeface="Arial Unicode MS" pitchFamily="34" charset="-128"/>
                <a:cs typeface="Arial Unicode MS" pitchFamily="34" charset="-128"/>
              </a:rPr>
              <a:t>}</a:t>
            </a:r>
          </a:p>
          <a:p>
            <a:pPr marL="1100138" lvl="1" indent="-533400" algn="just">
              <a:buFontTx/>
              <a:buAutoNum type="arabicPeriod"/>
            </a:pPr>
            <a:r>
              <a:rPr lang="en-US" altLang="ru-RU" sz="1600" b="1" dirty="0">
                <a:latin typeface="Arial Unicode MS" pitchFamily="34" charset="-128"/>
                <a:cs typeface="Times New Roman" pitchFamily="18" charset="0"/>
              </a:rPr>
              <a:t>Primary Key </a:t>
            </a:r>
            <a:r>
              <a:rPr lang="en-US" altLang="ru-RU" sz="1600" b="1" dirty="0">
                <a:cs typeface="Times New Roman" pitchFamily="18" charset="0"/>
                <a:sym typeface="Wingdings" pitchFamily="2" charset="2"/>
              </a:rPr>
              <a:t></a:t>
            </a:r>
            <a:r>
              <a:rPr lang="en-US" altLang="ru-RU" sz="1600" b="1" dirty="0">
                <a:latin typeface="Arial Unicode MS" pitchFamily="34" charset="-128"/>
                <a:cs typeface="Times New Roman" pitchFamily="18" charset="0"/>
              </a:rPr>
              <a:t> {Employee, Skill, Language }</a:t>
            </a:r>
          </a:p>
          <a:p>
            <a:pPr marL="1100138" lvl="1" indent="-533400" algn="just">
              <a:buFontTx/>
              <a:buAutoNum type="arabicPeriod"/>
            </a:pPr>
            <a:r>
              <a:rPr lang="en-US" altLang="ru-RU" sz="1600" b="1" dirty="0">
                <a:latin typeface="Arial Unicode MS" pitchFamily="34" charset="-128"/>
                <a:cs typeface="Times New Roman" pitchFamily="18" charset="0"/>
                <a:sym typeface="Wingdings" pitchFamily="2" charset="2"/>
              </a:rPr>
              <a:t>Each employee can speak multiple languages</a:t>
            </a:r>
          </a:p>
          <a:p>
            <a:pPr marL="1100138" lvl="1" indent="-533400" algn="just">
              <a:buFontTx/>
              <a:buAutoNum type="arabicPeriod"/>
            </a:pPr>
            <a:r>
              <a:rPr lang="en-US" altLang="ru-RU" sz="1600" b="1" dirty="0">
                <a:latin typeface="Arial Unicode MS" pitchFamily="34" charset="-128"/>
                <a:cs typeface="Times New Roman" pitchFamily="18" charset="0"/>
              </a:rPr>
              <a:t>Each employee can have multiple skills</a:t>
            </a:r>
          </a:p>
          <a:p>
            <a:pPr marL="1100138" lvl="1" indent="-533400" algn="just">
              <a:buFontTx/>
              <a:buAutoNum type="arabicPeriod"/>
            </a:pPr>
            <a:r>
              <a:rPr lang="en-US" altLang="ru-RU" sz="1600" b="1" dirty="0">
                <a:latin typeface="Arial Unicode MS" pitchFamily="34" charset="-128"/>
                <a:ea typeface="Arial Unicode MS" pitchFamily="34" charset="-128"/>
                <a:cs typeface="Arial Unicode MS" pitchFamily="34" charset="-128"/>
              </a:rPr>
              <a:t>Thus violates 4NF</a:t>
            </a:r>
          </a:p>
          <a:p>
            <a:pPr marL="1100138" lvl="1" indent="-533400" algn="just">
              <a:buFontTx/>
              <a:buAutoNum type="arabicPeriod"/>
            </a:pPr>
            <a:endParaRPr lang="en-US" altLang="ru-RU" sz="1600" b="1" dirty="0">
              <a:latin typeface="Arial Unicode MS" pitchFamily="34" charset="-128"/>
              <a:cs typeface="Times New Roman" pitchFamily="18" charset="0"/>
            </a:endParaRPr>
          </a:p>
          <a:p>
            <a:endParaRPr lang="ru-RU" dirty="0"/>
          </a:p>
        </p:txBody>
      </p:sp>
      <p:grpSp>
        <p:nvGrpSpPr>
          <p:cNvPr id="4" name="Group 97"/>
          <p:cNvGrpSpPr>
            <a:grpSpLocks/>
          </p:cNvGrpSpPr>
          <p:nvPr/>
        </p:nvGrpSpPr>
        <p:grpSpPr bwMode="auto">
          <a:xfrm>
            <a:off x="6495058" y="611777"/>
            <a:ext cx="2511425" cy="1268413"/>
            <a:chOff x="3936" y="2177"/>
            <a:chExt cx="1582" cy="799"/>
          </a:xfrm>
        </p:grpSpPr>
        <p:grpSp>
          <p:nvGrpSpPr>
            <p:cNvPr id="5" name="Group 71"/>
            <p:cNvGrpSpPr>
              <a:grpSpLocks/>
            </p:cNvGrpSpPr>
            <p:nvPr/>
          </p:nvGrpSpPr>
          <p:grpSpPr bwMode="auto">
            <a:xfrm>
              <a:off x="3936" y="2177"/>
              <a:ext cx="588" cy="193"/>
              <a:chOff x="0" y="0"/>
              <a:chExt cx="150" cy="1311"/>
            </a:xfrm>
          </p:grpSpPr>
          <p:sp>
            <p:nvSpPr>
              <p:cNvPr id="39" name="Rectangle 58"/>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altLang="ru-RU" b="0">
                  <a:solidFill>
                    <a:schemeClr val="tx1"/>
                  </a:solidFill>
                  <a:latin typeface="Times New Roman" pitchFamily="18" charset="0"/>
                </a:endParaRPr>
              </a:p>
            </p:txBody>
          </p:sp>
          <p:sp>
            <p:nvSpPr>
              <p:cNvPr id="40" name="Rectangle 70"/>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6" name="Group 73"/>
            <p:cNvGrpSpPr>
              <a:grpSpLocks/>
            </p:cNvGrpSpPr>
            <p:nvPr/>
          </p:nvGrpSpPr>
          <p:grpSpPr bwMode="auto">
            <a:xfrm>
              <a:off x="4525" y="2177"/>
              <a:ext cx="419" cy="193"/>
              <a:chOff x="150" y="0"/>
              <a:chExt cx="150" cy="1311"/>
            </a:xfrm>
          </p:grpSpPr>
          <p:sp>
            <p:nvSpPr>
              <p:cNvPr id="37" name="Rectangle 59"/>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Child    </a:t>
                </a:r>
              </a:p>
              <a:p>
                <a:pPr eaLnBrk="0" hangingPunct="0">
                  <a:spcBef>
                    <a:spcPct val="0"/>
                  </a:spcBef>
                </a:pPr>
                <a:endParaRPr lang="en-US" altLang="ru-RU" b="0">
                  <a:solidFill>
                    <a:schemeClr val="tx1"/>
                  </a:solidFill>
                  <a:latin typeface="Times New Roman" pitchFamily="18" charset="0"/>
                </a:endParaRPr>
              </a:p>
            </p:txBody>
          </p:sp>
          <p:sp>
            <p:nvSpPr>
              <p:cNvPr id="38" name="Rectangle 72"/>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 name="Group 75"/>
            <p:cNvGrpSpPr>
              <a:grpSpLocks/>
            </p:cNvGrpSpPr>
            <p:nvPr/>
          </p:nvGrpSpPr>
          <p:grpSpPr bwMode="auto">
            <a:xfrm>
              <a:off x="4944" y="2177"/>
              <a:ext cx="574" cy="193"/>
              <a:chOff x="300" y="0"/>
              <a:chExt cx="1227" cy="1311"/>
            </a:xfrm>
          </p:grpSpPr>
          <p:sp>
            <p:nvSpPr>
              <p:cNvPr id="35" name="Rectangle 60"/>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Employee</a:t>
                </a:r>
              </a:p>
              <a:p>
                <a:pPr eaLnBrk="0" hangingPunct="0">
                  <a:spcBef>
                    <a:spcPct val="0"/>
                  </a:spcBef>
                </a:pPr>
                <a:endParaRPr lang="en-US" altLang="ru-RU" b="0">
                  <a:solidFill>
                    <a:schemeClr val="tx1"/>
                  </a:solidFill>
                  <a:latin typeface="Times New Roman" pitchFamily="18" charset="0"/>
                </a:endParaRPr>
              </a:p>
            </p:txBody>
          </p:sp>
          <p:sp>
            <p:nvSpPr>
              <p:cNvPr id="36" name="Rectangle 74"/>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8" name="Group 77"/>
            <p:cNvGrpSpPr>
              <a:grpSpLocks/>
            </p:cNvGrpSpPr>
            <p:nvPr/>
          </p:nvGrpSpPr>
          <p:grpSpPr bwMode="auto">
            <a:xfrm>
              <a:off x="3936" y="2370"/>
              <a:ext cx="588" cy="214"/>
              <a:chOff x="0" y="1323"/>
              <a:chExt cx="150" cy="736"/>
            </a:xfrm>
          </p:grpSpPr>
          <p:sp>
            <p:nvSpPr>
              <p:cNvPr id="33" name="Rectangle 61"/>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altLang="ru-RU" b="0">
                  <a:solidFill>
                    <a:schemeClr val="tx1"/>
                  </a:solidFill>
                  <a:latin typeface="Times New Roman" pitchFamily="18" charset="0"/>
                </a:endParaRPr>
              </a:p>
            </p:txBody>
          </p:sp>
          <p:sp>
            <p:nvSpPr>
              <p:cNvPr id="34" name="Rectangle 76"/>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 name="Group 79"/>
            <p:cNvGrpSpPr>
              <a:grpSpLocks/>
            </p:cNvGrpSpPr>
            <p:nvPr/>
          </p:nvGrpSpPr>
          <p:grpSpPr bwMode="auto">
            <a:xfrm>
              <a:off x="4525" y="2370"/>
              <a:ext cx="419" cy="214"/>
              <a:chOff x="150" y="1323"/>
              <a:chExt cx="150" cy="736"/>
            </a:xfrm>
          </p:grpSpPr>
          <p:sp>
            <p:nvSpPr>
              <p:cNvPr id="31" name="Rectangle 62"/>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Beth</a:t>
                </a:r>
              </a:p>
              <a:p>
                <a:pPr eaLnBrk="0" hangingPunct="0">
                  <a:spcBef>
                    <a:spcPct val="0"/>
                  </a:spcBef>
                </a:pPr>
                <a:endParaRPr lang="en-US" altLang="ru-RU" b="0">
                  <a:solidFill>
                    <a:schemeClr val="tx1"/>
                  </a:solidFill>
                  <a:latin typeface="Times New Roman" pitchFamily="18" charset="0"/>
                </a:endParaRPr>
              </a:p>
            </p:txBody>
          </p:sp>
          <p:sp>
            <p:nvSpPr>
              <p:cNvPr id="32" name="Rectangle 78"/>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0" name="Group 81"/>
            <p:cNvGrpSpPr>
              <a:grpSpLocks/>
            </p:cNvGrpSpPr>
            <p:nvPr/>
          </p:nvGrpSpPr>
          <p:grpSpPr bwMode="auto">
            <a:xfrm>
              <a:off x="4944" y="2370"/>
              <a:ext cx="574" cy="214"/>
              <a:chOff x="300" y="1323"/>
              <a:chExt cx="1227" cy="736"/>
            </a:xfrm>
          </p:grpSpPr>
          <p:sp>
            <p:nvSpPr>
              <p:cNvPr id="29" name="Rectangle 63"/>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Alice</a:t>
                </a:r>
              </a:p>
              <a:p>
                <a:pPr eaLnBrk="0" hangingPunct="0">
                  <a:spcBef>
                    <a:spcPct val="0"/>
                  </a:spcBef>
                </a:pPr>
                <a:endParaRPr lang="en-US" altLang="ru-RU" b="0">
                  <a:solidFill>
                    <a:schemeClr val="tx1"/>
                  </a:solidFill>
                  <a:latin typeface="Times New Roman" pitchFamily="18" charset="0"/>
                </a:endParaRPr>
              </a:p>
            </p:txBody>
          </p:sp>
          <p:sp>
            <p:nvSpPr>
              <p:cNvPr id="30" name="Rectangle 80"/>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 name="Group 83"/>
            <p:cNvGrpSpPr>
              <a:grpSpLocks/>
            </p:cNvGrpSpPr>
            <p:nvPr/>
          </p:nvGrpSpPr>
          <p:grpSpPr bwMode="auto">
            <a:xfrm>
              <a:off x="3936" y="2584"/>
              <a:ext cx="588" cy="186"/>
              <a:chOff x="0" y="2071"/>
              <a:chExt cx="150" cy="736"/>
            </a:xfrm>
          </p:grpSpPr>
          <p:sp>
            <p:nvSpPr>
              <p:cNvPr id="27" name="Rectangle 64"/>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altLang="ru-RU" b="0">
                  <a:solidFill>
                    <a:schemeClr val="tx1"/>
                  </a:solidFill>
                  <a:latin typeface="Times New Roman" pitchFamily="18" charset="0"/>
                </a:endParaRPr>
              </a:p>
            </p:txBody>
          </p:sp>
          <p:sp>
            <p:nvSpPr>
              <p:cNvPr id="28" name="Rectangle 82"/>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 name="Group 85"/>
            <p:cNvGrpSpPr>
              <a:grpSpLocks/>
            </p:cNvGrpSpPr>
            <p:nvPr/>
          </p:nvGrpSpPr>
          <p:grpSpPr bwMode="auto">
            <a:xfrm>
              <a:off x="4525" y="2584"/>
              <a:ext cx="419" cy="186"/>
              <a:chOff x="150" y="2071"/>
              <a:chExt cx="150" cy="736"/>
            </a:xfrm>
          </p:grpSpPr>
          <p:sp>
            <p:nvSpPr>
              <p:cNvPr id="25" name="Rectangle 65"/>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Bob</a:t>
                </a:r>
              </a:p>
              <a:p>
                <a:pPr eaLnBrk="0" hangingPunct="0">
                  <a:spcBef>
                    <a:spcPct val="0"/>
                  </a:spcBef>
                </a:pPr>
                <a:endParaRPr lang="en-US" altLang="ru-RU" b="0">
                  <a:solidFill>
                    <a:schemeClr val="tx1"/>
                  </a:solidFill>
                  <a:latin typeface="Times New Roman" pitchFamily="18" charset="0"/>
                </a:endParaRPr>
              </a:p>
            </p:txBody>
          </p:sp>
          <p:sp>
            <p:nvSpPr>
              <p:cNvPr id="26" name="Rectangle 84"/>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3" name="Group 87"/>
            <p:cNvGrpSpPr>
              <a:grpSpLocks/>
            </p:cNvGrpSpPr>
            <p:nvPr/>
          </p:nvGrpSpPr>
          <p:grpSpPr bwMode="auto">
            <a:xfrm>
              <a:off x="4944" y="2584"/>
              <a:ext cx="574" cy="186"/>
              <a:chOff x="300" y="2071"/>
              <a:chExt cx="1227" cy="736"/>
            </a:xfrm>
          </p:grpSpPr>
          <p:sp>
            <p:nvSpPr>
              <p:cNvPr id="23" name="Rectangle 66"/>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Jane</a:t>
                </a:r>
              </a:p>
              <a:p>
                <a:pPr eaLnBrk="0" hangingPunct="0">
                  <a:spcBef>
                    <a:spcPct val="0"/>
                  </a:spcBef>
                </a:pPr>
                <a:endParaRPr lang="en-US" altLang="ru-RU" b="0">
                  <a:solidFill>
                    <a:schemeClr val="tx1"/>
                  </a:solidFill>
                  <a:latin typeface="Times New Roman" pitchFamily="18" charset="0"/>
                </a:endParaRPr>
              </a:p>
            </p:txBody>
          </p:sp>
          <p:sp>
            <p:nvSpPr>
              <p:cNvPr id="24" name="Rectangle 86"/>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 name="Group 89"/>
            <p:cNvGrpSpPr>
              <a:grpSpLocks/>
            </p:cNvGrpSpPr>
            <p:nvPr/>
          </p:nvGrpSpPr>
          <p:grpSpPr bwMode="auto">
            <a:xfrm>
              <a:off x="3936" y="2770"/>
              <a:ext cx="588" cy="206"/>
              <a:chOff x="0" y="2819"/>
              <a:chExt cx="150" cy="736"/>
            </a:xfrm>
          </p:grpSpPr>
          <p:sp>
            <p:nvSpPr>
              <p:cNvPr id="21" name="Rectangle 67"/>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altLang="ru-RU" b="0">
                  <a:solidFill>
                    <a:schemeClr val="tx1"/>
                  </a:solidFill>
                  <a:latin typeface="Times New Roman" pitchFamily="18" charset="0"/>
                </a:endParaRPr>
              </a:p>
            </p:txBody>
          </p:sp>
          <p:sp>
            <p:nvSpPr>
              <p:cNvPr id="22" name="Rectangle 88"/>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 name="Group 91"/>
            <p:cNvGrpSpPr>
              <a:grpSpLocks/>
            </p:cNvGrpSpPr>
            <p:nvPr/>
          </p:nvGrpSpPr>
          <p:grpSpPr bwMode="auto">
            <a:xfrm>
              <a:off x="4525" y="2770"/>
              <a:ext cx="419" cy="206"/>
              <a:chOff x="150" y="2819"/>
              <a:chExt cx="150" cy="736"/>
            </a:xfrm>
          </p:grpSpPr>
          <p:sp>
            <p:nvSpPr>
              <p:cNvPr id="19" name="Rectangle 68"/>
              <p:cNvSpPr>
                <a:spLocks noChangeArrowheads="1"/>
              </p:cNvSpPr>
              <p:nvPr/>
            </p:nvSpPr>
            <p:spPr bwMode="auto">
              <a:xfrm>
                <a:off x="15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NULL</a:t>
                </a:r>
              </a:p>
              <a:p>
                <a:pPr eaLnBrk="0" hangingPunct="0">
                  <a:spcBef>
                    <a:spcPct val="0"/>
                  </a:spcBef>
                </a:pPr>
                <a:endParaRPr lang="en-US" altLang="ru-RU" b="0">
                  <a:solidFill>
                    <a:schemeClr val="tx1"/>
                  </a:solidFill>
                  <a:latin typeface="Times New Roman" pitchFamily="18" charset="0"/>
                </a:endParaRPr>
              </a:p>
            </p:txBody>
          </p:sp>
          <p:sp>
            <p:nvSpPr>
              <p:cNvPr id="20" name="Rectangle 90"/>
              <p:cNvSpPr>
                <a:spLocks noChangeArrowheads="1"/>
              </p:cNvSpPr>
              <p:nvPr/>
            </p:nvSpPr>
            <p:spPr bwMode="auto">
              <a:xfrm>
                <a:off x="15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6" name="Group 93"/>
            <p:cNvGrpSpPr>
              <a:grpSpLocks/>
            </p:cNvGrpSpPr>
            <p:nvPr/>
          </p:nvGrpSpPr>
          <p:grpSpPr bwMode="auto">
            <a:xfrm>
              <a:off x="4944" y="2770"/>
              <a:ext cx="574" cy="206"/>
              <a:chOff x="300" y="2819"/>
              <a:chExt cx="1227" cy="736"/>
            </a:xfrm>
          </p:grpSpPr>
          <p:sp>
            <p:nvSpPr>
              <p:cNvPr id="17" name="Rectangle 69"/>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Adam</a:t>
                </a:r>
              </a:p>
              <a:p>
                <a:pPr eaLnBrk="0" hangingPunct="0">
                  <a:spcBef>
                    <a:spcPct val="0"/>
                  </a:spcBef>
                </a:pPr>
                <a:endParaRPr lang="en-US" altLang="ru-RU" b="0">
                  <a:solidFill>
                    <a:schemeClr val="tx1"/>
                  </a:solidFill>
                  <a:latin typeface="Times New Roman" pitchFamily="18" charset="0"/>
                </a:endParaRPr>
              </a:p>
            </p:txBody>
          </p:sp>
          <p:sp>
            <p:nvSpPr>
              <p:cNvPr id="18" name="Rectangle 92"/>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grpSp>
        <p:nvGrpSpPr>
          <p:cNvPr id="41" name="Group 155"/>
          <p:cNvGrpSpPr>
            <a:grpSpLocks/>
          </p:cNvGrpSpPr>
          <p:nvPr/>
        </p:nvGrpSpPr>
        <p:grpSpPr bwMode="auto">
          <a:xfrm>
            <a:off x="6167438" y="2971800"/>
            <a:ext cx="2976562" cy="1752600"/>
            <a:chOff x="3739" y="1920"/>
            <a:chExt cx="1875" cy="1104"/>
          </a:xfrm>
        </p:grpSpPr>
        <p:grpSp>
          <p:nvGrpSpPr>
            <p:cNvPr id="42" name="Group 117"/>
            <p:cNvGrpSpPr>
              <a:grpSpLocks/>
            </p:cNvGrpSpPr>
            <p:nvPr/>
          </p:nvGrpSpPr>
          <p:grpSpPr bwMode="auto">
            <a:xfrm>
              <a:off x="3739" y="1920"/>
              <a:ext cx="627" cy="191"/>
              <a:chOff x="0" y="0"/>
              <a:chExt cx="627" cy="403"/>
            </a:xfrm>
          </p:grpSpPr>
          <p:sp>
            <p:nvSpPr>
              <p:cNvPr id="94" name="Rectangle 98"/>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altLang="ru-RU" b="0">
                  <a:solidFill>
                    <a:schemeClr val="tx1"/>
                  </a:solidFill>
                  <a:latin typeface="Times New Roman" pitchFamily="18" charset="0"/>
                </a:endParaRPr>
              </a:p>
            </p:txBody>
          </p:sp>
          <p:sp>
            <p:nvSpPr>
              <p:cNvPr id="95" name="Rectangle 116"/>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3" name="Group 119"/>
            <p:cNvGrpSpPr>
              <a:grpSpLocks/>
            </p:cNvGrpSpPr>
            <p:nvPr/>
          </p:nvGrpSpPr>
          <p:grpSpPr bwMode="auto">
            <a:xfrm>
              <a:off x="4366" y="1920"/>
              <a:ext cx="622" cy="191"/>
              <a:chOff x="627" y="0"/>
              <a:chExt cx="622" cy="403"/>
            </a:xfrm>
          </p:grpSpPr>
          <p:sp>
            <p:nvSpPr>
              <p:cNvPr id="92" name="Rectangle 99"/>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Skill</a:t>
                </a:r>
              </a:p>
              <a:p>
                <a:pPr algn="just" eaLnBrk="0" hangingPunct="0">
                  <a:spcBef>
                    <a:spcPct val="0"/>
                  </a:spcBef>
                </a:pPr>
                <a:endParaRPr lang="en-US" altLang="ru-RU" b="0">
                  <a:solidFill>
                    <a:schemeClr val="tx1"/>
                  </a:solidFill>
                  <a:latin typeface="Times New Roman" pitchFamily="18" charset="0"/>
                </a:endParaRPr>
              </a:p>
            </p:txBody>
          </p:sp>
          <p:sp>
            <p:nvSpPr>
              <p:cNvPr id="93" name="Rectangle 118"/>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4" name="Group 121"/>
            <p:cNvGrpSpPr>
              <a:grpSpLocks/>
            </p:cNvGrpSpPr>
            <p:nvPr/>
          </p:nvGrpSpPr>
          <p:grpSpPr bwMode="auto">
            <a:xfrm>
              <a:off x="4988" y="1920"/>
              <a:ext cx="626" cy="191"/>
              <a:chOff x="1249" y="0"/>
              <a:chExt cx="626" cy="403"/>
            </a:xfrm>
          </p:grpSpPr>
          <p:sp>
            <p:nvSpPr>
              <p:cNvPr id="90" name="Rectangle 100"/>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Language</a:t>
                </a:r>
              </a:p>
              <a:p>
                <a:pPr algn="just" eaLnBrk="0" hangingPunct="0">
                  <a:spcBef>
                    <a:spcPct val="0"/>
                  </a:spcBef>
                </a:pPr>
                <a:endParaRPr lang="en-US" altLang="ru-RU" b="0">
                  <a:solidFill>
                    <a:schemeClr val="tx1"/>
                  </a:solidFill>
                  <a:latin typeface="Times New Roman" pitchFamily="18" charset="0"/>
                </a:endParaRPr>
              </a:p>
            </p:txBody>
          </p:sp>
          <p:sp>
            <p:nvSpPr>
              <p:cNvPr id="91" name="Rectangle 120"/>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5" name="Group 123"/>
            <p:cNvGrpSpPr>
              <a:grpSpLocks/>
            </p:cNvGrpSpPr>
            <p:nvPr/>
          </p:nvGrpSpPr>
          <p:grpSpPr bwMode="auto">
            <a:xfrm>
              <a:off x="3739" y="2111"/>
              <a:ext cx="627" cy="193"/>
              <a:chOff x="0" y="403"/>
              <a:chExt cx="627" cy="403"/>
            </a:xfrm>
          </p:grpSpPr>
          <p:sp>
            <p:nvSpPr>
              <p:cNvPr id="88" name="Rectangle 101"/>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altLang="ru-RU" b="0">
                  <a:solidFill>
                    <a:schemeClr val="tx1"/>
                  </a:solidFill>
                  <a:latin typeface="Times New Roman" pitchFamily="18" charset="0"/>
                </a:endParaRPr>
              </a:p>
            </p:txBody>
          </p:sp>
          <p:sp>
            <p:nvSpPr>
              <p:cNvPr id="89" name="Rectangle 122"/>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6" name="Group 125"/>
            <p:cNvGrpSpPr>
              <a:grpSpLocks/>
            </p:cNvGrpSpPr>
            <p:nvPr/>
          </p:nvGrpSpPr>
          <p:grpSpPr bwMode="auto">
            <a:xfrm>
              <a:off x="4366" y="2111"/>
              <a:ext cx="622" cy="193"/>
              <a:chOff x="627" y="403"/>
              <a:chExt cx="622" cy="403"/>
            </a:xfrm>
          </p:grpSpPr>
          <p:sp>
            <p:nvSpPr>
              <p:cNvPr id="86" name="Rectangle 102"/>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87" name="Rectangle 124"/>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7" name="Group 127"/>
            <p:cNvGrpSpPr>
              <a:grpSpLocks/>
            </p:cNvGrpSpPr>
            <p:nvPr/>
          </p:nvGrpSpPr>
          <p:grpSpPr bwMode="auto">
            <a:xfrm>
              <a:off x="4988" y="2111"/>
              <a:ext cx="626" cy="193"/>
              <a:chOff x="1249" y="403"/>
              <a:chExt cx="626" cy="403"/>
            </a:xfrm>
          </p:grpSpPr>
          <p:sp>
            <p:nvSpPr>
              <p:cNvPr id="84" name="Rectangle 103"/>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French</a:t>
                </a:r>
              </a:p>
              <a:p>
                <a:pPr algn="just" eaLnBrk="0" hangingPunct="0">
                  <a:spcBef>
                    <a:spcPct val="0"/>
                  </a:spcBef>
                </a:pPr>
                <a:endParaRPr lang="en-US" altLang="ru-RU" b="0">
                  <a:solidFill>
                    <a:schemeClr val="tx1"/>
                  </a:solidFill>
                  <a:latin typeface="Times New Roman" pitchFamily="18" charset="0"/>
                </a:endParaRPr>
              </a:p>
            </p:txBody>
          </p:sp>
          <p:sp>
            <p:nvSpPr>
              <p:cNvPr id="85" name="Rectangle 126"/>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8" name="Group 129"/>
            <p:cNvGrpSpPr>
              <a:grpSpLocks/>
            </p:cNvGrpSpPr>
            <p:nvPr/>
          </p:nvGrpSpPr>
          <p:grpSpPr bwMode="auto">
            <a:xfrm>
              <a:off x="3739" y="2304"/>
              <a:ext cx="627" cy="181"/>
              <a:chOff x="0" y="806"/>
              <a:chExt cx="627" cy="403"/>
            </a:xfrm>
          </p:grpSpPr>
          <p:sp>
            <p:nvSpPr>
              <p:cNvPr id="82" name="Rectangle 104"/>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altLang="ru-RU" b="0">
                  <a:solidFill>
                    <a:schemeClr val="tx1"/>
                  </a:solidFill>
                  <a:latin typeface="Times New Roman" pitchFamily="18" charset="0"/>
                </a:endParaRPr>
              </a:p>
            </p:txBody>
          </p:sp>
          <p:sp>
            <p:nvSpPr>
              <p:cNvPr id="83" name="Rectangle 128"/>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9" name="Group 131"/>
            <p:cNvGrpSpPr>
              <a:grpSpLocks/>
            </p:cNvGrpSpPr>
            <p:nvPr/>
          </p:nvGrpSpPr>
          <p:grpSpPr bwMode="auto">
            <a:xfrm>
              <a:off x="4366" y="2304"/>
              <a:ext cx="622" cy="181"/>
              <a:chOff x="627" y="806"/>
              <a:chExt cx="622" cy="403"/>
            </a:xfrm>
          </p:grpSpPr>
          <p:sp>
            <p:nvSpPr>
              <p:cNvPr id="80" name="Rectangle 105"/>
              <p:cNvSpPr>
                <a:spLocks noChangeArrowheads="1"/>
              </p:cNvSpPr>
              <p:nvPr/>
            </p:nvSpPr>
            <p:spPr bwMode="auto">
              <a:xfrm>
                <a:off x="670" y="806"/>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81" name="Rectangle 130"/>
              <p:cNvSpPr>
                <a:spLocks noChangeArrowheads="1"/>
              </p:cNvSpPr>
              <p:nvPr/>
            </p:nvSpPr>
            <p:spPr bwMode="auto">
              <a:xfrm>
                <a:off x="627" y="806"/>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0" name="Group 133"/>
            <p:cNvGrpSpPr>
              <a:grpSpLocks/>
            </p:cNvGrpSpPr>
            <p:nvPr/>
          </p:nvGrpSpPr>
          <p:grpSpPr bwMode="auto">
            <a:xfrm>
              <a:off x="4988" y="2304"/>
              <a:ext cx="626" cy="181"/>
              <a:chOff x="1249" y="806"/>
              <a:chExt cx="626" cy="403"/>
            </a:xfrm>
          </p:grpSpPr>
          <p:sp>
            <p:nvSpPr>
              <p:cNvPr id="78" name="Rectangle 106"/>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German</a:t>
                </a:r>
              </a:p>
              <a:p>
                <a:pPr algn="just" eaLnBrk="0" hangingPunct="0">
                  <a:spcBef>
                    <a:spcPct val="0"/>
                  </a:spcBef>
                </a:pPr>
                <a:endParaRPr lang="en-US" altLang="ru-RU" b="0">
                  <a:solidFill>
                    <a:schemeClr val="tx1"/>
                  </a:solidFill>
                  <a:latin typeface="Times New Roman" pitchFamily="18" charset="0"/>
                </a:endParaRPr>
              </a:p>
            </p:txBody>
          </p:sp>
          <p:sp>
            <p:nvSpPr>
              <p:cNvPr id="79" name="Rectangle 132"/>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1" name="Group 135"/>
            <p:cNvGrpSpPr>
              <a:grpSpLocks/>
            </p:cNvGrpSpPr>
            <p:nvPr/>
          </p:nvGrpSpPr>
          <p:grpSpPr bwMode="auto">
            <a:xfrm>
              <a:off x="3739" y="2485"/>
              <a:ext cx="627" cy="203"/>
              <a:chOff x="0" y="1209"/>
              <a:chExt cx="627" cy="403"/>
            </a:xfrm>
          </p:grpSpPr>
          <p:sp>
            <p:nvSpPr>
              <p:cNvPr id="76" name="Rectangle 107"/>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altLang="ru-RU" b="0">
                  <a:solidFill>
                    <a:schemeClr val="tx1"/>
                  </a:solidFill>
                  <a:latin typeface="Times New Roman" pitchFamily="18" charset="0"/>
                </a:endParaRPr>
              </a:p>
            </p:txBody>
          </p:sp>
          <p:sp>
            <p:nvSpPr>
              <p:cNvPr id="77" name="Rectangle 134"/>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2" name="Group 137"/>
            <p:cNvGrpSpPr>
              <a:grpSpLocks/>
            </p:cNvGrpSpPr>
            <p:nvPr/>
          </p:nvGrpSpPr>
          <p:grpSpPr bwMode="auto">
            <a:xfrm>
              <a:off x="4366" y="2485"/>
              <a:ext cx="622" cy="203"/>
              <a:chOff x="627" y="1209"/>
              <a:chExt cx="622" cy="403"/>
            </a:xfrm>
          </p:grpSpPr>
          <p:sp>
            <p:nvSpPr>
              <p:cNvPr id="74" name="Rectangle 108"/>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Carpentry</a:t>
                </a:r>
              </a:p>
              <a:p>
                <a:pPr algn="just" eaLnBrk="0" hangingPunct="0">
                  <a:spcBef>
                    <a:spcPct val="0"/>
                  </a:spcBef>
                </a:pPr>
                <a:endParaRPr lang="en-US" altLang="ru-RU" b="0">
                  <a:solidFill>
                    <a:schemeClr val="tx1"/>
                  </a:solidFill>
                  <a:latin typeface="Times New Roman" pitchFamily="18" charset="0"/>
                </a:endParaRPr>
              </a:p>
            </p:txBody>
          </p:sp>
          <p:sp>
            <p:nvSpPr>
              <p:cNvPr id="75" name="Rectangle 136"/>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3" name="Group 139"/>
            <p:cNvGrpSpPr>
              <a:grpSpLocks/>
            </p:cNvGrpSpPr>
            <p:nvPr/>
          </p:nvGrpSpPr>
          <p:grpSpPr bwMode="auto">
            <a:xfrm>
              <a:off x="4988" y="2485"/>
              <a:ext cx="626" cy="203"/>
              <a:chOff x="1249" y="1209"/>
              <a:chExt cx="626" cy="403"/>
            </a:xfrm>
          </p:grpSpPr>
          <p:sp>
            <p:nvSpPr>
              <p:cNvPr id="72" name="Rectangle 109"/>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altLang="ru-RU" b="0">
                  <a:solidFill>
                    <a:schemeClr val="tx1"/>
                  </a:solidFill>
                  <a:latin typeface="Times New Roman" pitchFamily="18" charset="0"/>
                </a:endParaRPr>
              </a:p>
            </p:txBody>
          </p:sp>
          <p:sp>
            <p:nvSpPr>
              <p:cNvPr id="73" name="Rectangle 138"/>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4" name="Group 141"/>
            <p:cNvGrpSpPr>
              <a:grpSpLocks/>
            </p:cNvGrpSpPr>
            <p:nvPr/>
          </p:nvGrpSpPr>
          <p:grpSpPr bwMode="auto">
            <a:xfrm>
              <a:off x="3739" y="2688"/>
              <a:ext cx="627" cy="171"/>
              <a:chOff x="0" y="1612"/>
              <a:chExt cx="627" cy="403"/>
            </a:xfrm>
          </p:grpSpPr>
          <p:sp>
            <p:nvSpPr>
              <p:cNvPr id="70" name="Rectangle 110"/>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altLang="ru-RU" b="0">
                  <a:solidFill>
                    <a:schemeClr val="tx1"/>
                  </a:solidFill>
                  <a:latin typeface="Times New Roman" pitchFamily="18" charset="0"/>
                </a:endParaRPr>
              </a:p>
            </p:txBody>
          </p:sp>
          <p:sp>
            <p:nvSpPr>
              <p:cNvPr id="71" name="Rectangle 140"/>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5" name="Group 143"/>
            <p:cNvGrpSpPr>
              <a:grpSpLocks/>
            </p:cNvGrpSpPr>
            <p:nvPr/>
          </p:nvGrpSpPr>
          <p:grpSpPr bwMode="auto">
            <a:xfrm>
              <a:off x="4366" y="2688"/>
              <a:ext cx="622" cy="171"/>
              <a:chOff x="627" y="1612"/>
              <a:chExt cx="622" cy="403"/>
            </a:xfrm>
          </p:grpSpPr>
          <p:sp>
            <p:nvSpPr>
              <p:cNvPr id="68" name="Rectangle 111"/>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69" name="Rectangle 142"/>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6" name="Group 145"/>
            <p:cNvGrpSpPr>
              <a:grpSpLocks/>
            </p:cNvGrpSpPr>
            <p:nvPr/>
          </p:nvGrpSpPr>
          <p:grpSpPr bwMode="auto">
            <a:xfrm>
              <a:off x="4988" y="2688"/>
              <a:ext cx="626" cy="171"/>
              <a:chOff x="1249" y="1612"/>
              <a:chExt cx="626" cy="403"/>
            </a:xfrm>
          </p:grpSpPr>
          <p:sp>
            <p:nvSpPr>
              <p:cNvPr id="66" name="Rectangle 112"/>
              <p:cNvSpPr>
                <a:spLocks noChangeArrowheads="1"/>
              </p:cNvSpPr>
              <p:nvPr/>
            </p:nvSpPr>
            <p:spPr bwMode="auto">
              <a:xfrm>
                <a:off x="1292" y="1612"/>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altLang="ru-RU" b="0">
                  <a:solidFill>
                    <a:schemeClr val="tx1"/>
                  </a:solidFill>
                  <a:latin typeface="Times New Roman" pitchFamily="18" charset="0"/>
                </a:endParaRPr>
              </a:p>
            </p:txBody>
          </p:sp>
          <p:sp>
            <p:nvSpPr>
              <p:cNvPr id="67" name="Rectangle 144"/>
              <p:cNvSpPr>
                <a:spLocks noChangeArrowheads="1"/>
              </p:cNvSpPr>
              <p:nvPr/>
            </p:nvSpPr>
            <p:spPr bwMode="auto">
              <a:xfrm>
                <a:off x="1249" y="1612"/>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7" name="Group 147"/>
            <p:cNvGrpSpPr>
              <a:grpSpLocks/>
            </p:cNvGrpSpPr>
            <p:nvPr/>
          </p:nvGrpSpPr>
          <p:grpSpPr bwMode="auto">
            <a:xfrm>
              <a:off x="3739" y="2859"/>
              <a:ext cx="627" cy="165"/>
              <a:chOff x="0" y="2015"/>
              <a:chExt cx="627" cy="403"/>
            </a:xfrm>
          </p:grpSpPr>
          <p:sp>
            <p:nvSpPr>
              <p:cNvPr id="64" name="Rectangle 113"/>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altLang="ru-RU" b="0">
                  <a:solidFill>
                    <a:schemeClr val="tx1"/>
                  </a:solidFill>
                  <a:latin typeface="Times New Roman" pitchFamily="18" charset="0"/>
                </a:endParaRPr>
              </a:p>
            </p:txBody>
          </p:sp>
          <p:sp>
            <p:nvSpPr>
              <p:cNvPr id="65" name="Rectangle 146"/>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8" name="Group 149"/>
            <p:cNvGrpSpPr>
              <a:grpSpLocks/>
            </p:cNvGrpSpPr>
            <p:nvPr/>
          </p:nvGrpSpPr>
          <p:grpSpPr bwMode="auto">
            <a:xfrm>
              <a:off x="4366" y="2859"/>
              <a:ext cx="622" cy="165"/>
              <a:chOff x="627" y="2015"/>
              <a:chExt cx="622" cy="403"/>
            </a:xfrm>
          </p:grpSpPr>
          <p:sp>
            <p:nvSpPr>
              <p:cNvPr id="62" name="Rectangle 114"/>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63" name="Rectangle 148"/>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9" name="Group 151"/>
            <p:cNvGrpSpPr>
              <a:grpSpLocks/>
            </p:cNvGrpSpPr>
            <p:nvPr/>
          </p:nvGrpSpPr>
          <p:grpSpPr bwMode="auto">
            <a:xfrm>
              <a:off x="4988" y="2859"/>
              <a:ext cx="626" cy="165"/>
              <a:chOff x="1249" y="2015"/>
              <a:chExt cx="626" cy="403"/>
            </a:xfrm>
          </p:grpSpPr>
          <p:sp>
            <p:nvSpPr>
              <p:cNvPr id="60" name="Rectangle 115"/>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altLang="ru-RU" b="0">
                  <a:solidFill>
                    <a:schemeClr val="tx1"/>
                  </a:solidFill>
                  <a:latin typeface="Times New Roman" pitchFamily="18" charset="0"/>
                </a:endParaRPr>
              </a:p>
            </p:txBody>
          </p:sp>
          <p:sp>
            <p:nvSpPr>
              <p:cNvPr id="61" name="Rectangle 150"/>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spTree>
    <p:extLst>
      <p:ext uri="{BB962C8B-B14F-4D97-AF65-F5344CB8AC3E}">
        <p14:creationId xmlns:p14="http://schemas.microsoft.com/office/powerpoint/2010/main" val="281682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normAutofit/>
          </a:bodyPr>
          <a:lstStyle/>
          <a:p>
            <a:r>
              <a:rPr lang="en-US" altLang="ru-RU" sz="4900" dirty="0" smtClean="0"/>
              <a:t>Purpose</a:t>
            </a:r>
          </a:p>
        </p:txBody>
      </p:sp>
      <p:sp>
        <p:nvSpPr>
          <p:cNvPr id="5123" name="Rectangle 3"/>
          <p:cNvSpPr>
            <a:spLocks noGrp="1" noChangeArrowheads="1"/>
          </p:cNvSpPr>
          <p:nvPr>
            <p:ph type="body" idx="1"/>
          </p:nvPr>
        </p:nvSpPr>
        <p:spPr>
          <a:noFill/>
        </p:spPr>
        <p:txBody>
          <a:bodyPr/>
          <a:lstStyle/>
          <a:p>
            <a:r>
              <a:rPr lang="en-US" altLang="ru-RU" dirty="0" smtClean="0"/>
              <a:t>Eliminate insertion anomalies</a:t>
            </a:r>
          </a:p>
          <a:p>
            <a:r>
              <a:rPr lang="en-US" altLang="ru-RU" dirty="0" smtClean="0"/>
              <a:t>Eliminate deletion anomalies</a:t>
            </a:r>
          </a:p>
          <a:p>
            <a:r>
              <a:rPr lang="en-US" altLang="ru-RU" dirty="0" smtClean="0"/>
              <a:t>Eliminate modification anomalies</a:t>
            </a:r>
          </a:p>
        </p:txBody>
      </p:sp>
    </p:spTree>
    <p:extLst>
      <p:ext uri="{BB962C8B-B14F-4D97-AF65-F5344CB8AC3E}">
        <p14:creationId xmlns:p14="http://schemas.microsoft.com/office/powerpoint/2010/main" val="2561638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4NF - </a:t>
            </a:r>
            <a:r>
              <a:rPr lang="en-US" sz="4900" dirty="0" smtClean="0"/>
              <a:t>Decomposition</a:t>
            </a:r>
            <a:endParaRPr lang="ru-RU" sz="4900" dirty="0"/>
          </a:p>
        </p:txBody>
      </p:sp>
      <p:sp>
        <p:nvSpPr>
          <p:cNvPr id="3" name="Объект 2"/>
          <p:cNvSpPr>
            <a:spLocks noGrp="1"/>
          </p:cNvSpPr>
          <p:nvPr>
            <p:ph idx="1"/>
          </p:nvPr>
        </p:nvSpPr>
        <p:spPr/>
        <p:txBody>
          <a:bodyPr anchor="t">
            <a:normAutofit/>
          </a:bodyPr>
          <a:lstStyle/>
          <a:p>
            <a:pPr marL="609600" indent="-609600" algn="just">
              <a:buFontTx/>
              <a:buAutoNum type="arabicPeriod"/>
            </a:pPr>
            <a:r>
              <a:rPr lang="en-US" altLang="ru-RU" dirty="0">
                <a:latin typeface="Arial Unicode MS" pitchFamily="34" charset="-128"/>
                <a:ea typeface="Arial Unicode MS" pitchFamily="34" charset="-128"/>
                <a:cs typeface="Arial Unicode MS" pitchFamily="34" charset="-128"/>
              </a:rPr>
              <a:t>Move the two multi-valued relations to separate tables</a:t>
            </a:r>
          </a:p>
          <a:p>
            <a:pPr marL="609600" indent="-609600" algn="just">
              <a:buFontTx/>
              <a:buAutoNum type="arabicPeriod"/>
            </a:pPr>
            <a:r>
              <a:rPr lang="en-US" altLang="ru-RU" dirty="0">
                <a:latin typeface="Arial Unicode MS" pitchFamily="34" charset="-128"/>
                <a:ea typeface="Arial Unicode MS" pitchFamily="34" charset="-128"/>
                <a:cs typeface="Arial Unicode MS" pitchFamily="34" charset="-128"/>
              </a:rPr>
              <a:t>Identify a primary key for each of the new entity.</a:t>
            </a:r>
          </a:p>
          <a:p>
            <a:pPr marL="609600" indent="-609600" algn="just">
              <a:buFontTx/>
              <a:buAutoNum type="arabicPeriod"/>
            </a:pPr>
            <a:endParaRPr lang="en-US" altLang="ru-RU" dirty="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altLang="ru-RU" b="1" dirty="0">
                <a:solidFill>
                  <a:srgbClr val="CC0000"/>
                </a:solidFill>
                <a:latin typeface="Arial Unicode MS" pitchFamily="34" charset="-128"/>
                <a:cs typeface="Times New Roman" pitchFamily="18" charset="0"/>
              </a:rPr>
              <a:t>Example 1 (Convert to 3NF) </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Old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MovieName</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ScreeningCity</a:t>
            </a:r>
            <a:r>
              <a:rPr lang="en-US" altLang="ru-RU" sz="2000" b="1" dirty="0">
                <a:latin typeface="Arial Unicode MS" pitchFamily="34" charset="-128"/>
                <a:ea typeface="Arial Unicode MS" pitchFamily="34" charset="-128"/>
                <a:cs typeface="Arial Unicode MS" pitchFamily="34" charset="-128"/>
              </a:rPr>
              <a:t>, Genre}</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MovieName</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ea typeface="Arial Unicode MS" pitchFamily="34" charset="-128"/>
                <a:cs typeface="Arial Unicode MS" pitchFamily="34" charset="-128"/>
              </a:rPr>
              <a:t>ScreeningCity</a:t>
            </a:r>
            <a:r>
              <a:rPr lang="en-US" altLang="ru-RU" sz="20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2000" b="1" dirty="0">
                <a:latin typeface="Arial Unicode MS" pitchFamily="34" charset="-128"/>
                <a:ea typeface="Arial Unicode MS" pitchFamily="34" charset="-128"/>
                <a:cs typeface="Arial Unicode MS" pitchFamily="34" charset="-128"/>
              </a:rPr>
              <a:t>New Scheme </a:t>
            </a:r>
            <a:r>
              <a:rPr lang="en-US" altLang="ru-RU" sz="2000" b="1" dirty="0">
                <a:ea typeface="Arial Unicode MS" pitchFamily="34" charset="-128"/>
                <a:cs typeface="Arial Unicode MS" pitchFamily="34" charset="-128"/>
                <a:sym typeface="Wingdings" pitchFamily="2" charset="2"/>
              </a:rPr>
              <a:t></a:t>
            </a:r>
            <a:r>
              <a:rPr lang="en-US" altLang="ru-RU" sz="2000" b="1" dirty="0">
                <a:latin typeface="Arial Unicode MS" pitchFamily="34" charset="-128"/>
                <a:ea typeface="Arial Unicode MS" pitchFamily="34" charset="-128"/>
                <a:cs typeface="Arial Unicode MS" pitchFamily="34" charset="-128"/>
              </a:rPr>
              <a:t> {</a:t>
            </a:r>
            <a:r>
              <a:rPr lang="en-US" altLang="ru-RU" sz="2000" b="1" dirty="0" err="1">
                <a:latin typeface="Arial Unicode MS" pitchFamily="34" charset="-128"/>
                <a:cs typeface="Times New Roman" pitchFamily="18" charset="0"/>
              </a:rPr>
              <a:t>MovieName</a:t>
            </a:r>
            <a:r>
              <a:rPr lang="en-US" altLang="ru-RU" sz="2000" b="1" dirty="0">
                <a:latin typeface="Arial Unicode MS" pitchFamily="34" charset="-128"/>
                <a:cs typeface="Times New Roman" pitchFamily="18" charset="0"/>
              </a:rPr>
              <a:t>, Genre</a:t>
            </a:r>
            <a:r>
              <a:rPr lang="en-US" altLang="ru-RU" sz="2000" b="1" dirty="0">
                <a:latin typeface="Arial Unicode MS" pitchFamily="34" charset="-128"/>
                <a:ea typeface="Arial Unicode MS" pitchFamily="34" charset="-128"/>
                <a:cs typeface="Arial Unicode MS" pitchFamily="34" charset="-128"/>
              </a:rPr>
              <a:t>}</a:t>
            </a:r>
          </a:p>
          <a:p>
            <a:endParaRPr lang="ru-RU" sz="2800" dirty="0"/>
          </a:p>
        </p:txBody>
      </p:sp>
      <p:grpSp>
        <p:nvGrpSpPr>
          <p:cNvPr id="4" name="Группа 3"/>
          <p:cNvGrpSpPr/>
          <p:nvPr/>
        </p:nvGrpSpPr>
        <p:grpSpPr>
          <a:xfrm>
            <a:off x="2771800" y="4293096"/>
            <a:ext cx="2823427" cy="1171575"/>
            <a:chOff x="533400" y="4419600"/>
            <a:chExt cx="2241550" cy="1171575"/>
          </a:xfrm>
        </p:grpSpPr>
        <p:grpSp>
          <p:nvGrpSpPr>
            <p:cNvPr id="5" name="Group 4"/>
            <p:cNvGrpSpPr>
              <a:grpSpLocks/>
            </p:cNvGrpSpPr>
            <p:nvPr/>
          </p:nvGrpSpPr>
          <p:grpSpPr bwMode="auto">
            <a:xfrm>
              <a:off x="533400" y="4419600"/>
              <a:ext cx="1350963" cy="303213"/>
              <a:chOff x="0" y="403"/>
              <a:chExt cx="963" cy="403"/>
            </a:xfrm>
          </p:grpSpPr>
          <p:sp>
            <p:nvSpPr>
              <p:cNvPr id="27" name="Rectangle 5"/>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altLang="ru-RU" sz="1400">
                  <a:solidFill>
                    <a:schemeClr val="tx1"/>
                  </a:solidFill>
                  <a:latin typeface="Times New Roman" pitchFamily="18" charset="0"/>
                </a:endParaRPr>
              </a:p>
            </p:txBody>
          </p:sp>
          <p:sp>
            <p:nvSpPr>
              <p:cNvPr id="28" name="Rectangle 6"/>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 name="Group 10"/>
            <p:cNvGrpSpPr>
              <a:grpSpLocks/>
            </p:cNvGrpSpPr>
            <p:nvPr/>
          </p:nvGrpSpPr>
          <p:grpSpPr bwMode="auto">
            <a:xfrm>
              <a:off x="1885950" y="4419600"/>
              <a:ext cx="889000" cy="303213"/>
              <a:chOff x="1760" y="403"/>
              <a:chExt cx="558" cy="403"/>
            </a:xfrm>
          </p:grpSpPr>
          <p:sp>
            <p:nvSpPr>
              <p:cNvPr id="25" name="Rectangle 11"/>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Arial Unicode MS" pitchFamily="34" charset="-128"/>
                    <a:ea typeface="Arial Unicode MS" pitchFamily="34" charset="-128"/>
                    <a:cs typeface="Arial Unicode MS" pitchFamily="34" charset="-128"/>
                  </a:rPr>
                  <a:t>Genre</a:t>
                </a:r>
              </a:p>
              <a:p>
                <a:pPr eaLnBrk="0" hangingPunct="0">
                  <a:spcBef>
                    <a:spcPct val="0"/>
                  </a:spcBef>
                </a:pPr>
                <a:endParaRPr lang="en-US" altLang="ru-RU" sz="1400">
                  <a:solidFill>
                    <a:schemeClr val="tx1"/>
                  </a:solidFill>
                  <a:latin typeface="Times New Roman" pitchFamily="18" charset="0"/>
                </a:endParaRPr>
              </a:p>
            </p:txBody>
          </p:sp>
          <p:sp>
            <p:nvSpPr>
              <p:cNvPr id="26" name="Rectangle 12"/>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 name="Group 13"/>
            <p:cNvGrpSpPr>
              <a:grpSpLocks/>
            </p:cNvGrpSpPr>
            <p:nvPr/>
          </p:nvGrpSpPr>
          <p:grpSpPr bwMode="auto">
            <a:xfrm>
              <a:off x="533400" y="4724400"/>
              <a:ext cx="1350963" cy="257175"/>
              <a:chOff x="0" y="806"/>
              <a:chExt cx="963" cy="403"/>
            </a:xfrm>
          </p:grpSpPr>
          <p:sp>
            <p:nvSpPr>
              <p:cNvPr id="23" name="Rectangle 14"/>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altLang="ru-RU" sz="1050" b="0">
                  <a:solidFill>
                    <a:schemeClr val="tx1"/>
                  </a:solidFill>
                  <a:latin typeface="Times New Roman" pitchFamily="18" charset="0"/>
                </a:endParaRPr>
              </a:p>
            </p:txBody>
          </p:sp>
          <p:sp>
            <p:nvSpPr>
              <p:cNvPr id="24" name="Rectangle 15"/>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 name="Group 19"/>
            <p:cNvGrpSpPr>
              <a:grpSpLocks/>
            </p:cNvGrpSpPr>
            <p:nvPr/>
          </p:nvGrpSpPr>
          <p:grpSpPr bwMode="auto">
            <a:xfrm>
              <a:off x="1885950" y="4724400"/>
              <a:ext cx="889000" cy="257175"/>
              <a:chOff x="1760" y="806"/>
              <a:chExt cx="558" cy="403"/>
            </a:xfrm>
          </p:grpSpPr>
          <p:sp>
            <p:nvSpPr>
              <p:cNvPr id="21" name="Rectangle 20"/>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dirty="0">
                    <a:solidFill>
                      <a:schemeClr val="tx1"/>
                    </a:solidFill>
                    <a:latin typeface="Arial Unicode MS" pitchFamily="34" charset="-128"/>
                    <a:ea typeface="Arial Unicode MS" pitchFamily="34" charset="-128"/>
                    <a:cs typeface="Arial Unicode MS" pitchFamily="34" charset="-128"/>
                  </a:rPr>
                  <a:t>Comedy</a:t>
                </a:r>
              </a:p>
              <a:p>
                <a:pPr eaLnBrk="0" hangingPunct="0">
                  <a:spcBef>
                    <a:spcPct val="0"/>
                  </a:spcBef>
                </a:pPr>
                <a:endParaRPr lang="en-US" altLang="ru-RU" sz="1050" b="0" dirty="0">
                  <a:solidFill>
                    <a:schemeClr val="tx1"/>
                  </a:solidFill>
                  <a:latin typeface="Times New Roman" pitchFamily="18" charset="0"/>
                </a:endParaRPr>
              </a:p>
            </p:txBody>
          </p:sp>
          <p:sp>
            <p:nvSpPr>
              <p:cNvPr id="22" name="Rectangle 21"/>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 name="Group 40"/>
            <p:cNvGrpSpPr>
              <a:grpSpLocks/>
            </p:cNvGrpSpPr>
            <p:nvPr/>
          </p:nvGrpSpPr>
          <p:grpSpPr bwMode="auto">
            <a:xfrm>
              <a:off x="533400" y="4981575"/>
              <a:ext cx="1350963" cy="271463"/>
              <a:chOff x="0" y="2015"/>
              <a:chExt cx="963" cy="403"/>
            </a:xfrm>
          </p:grpSpPr>
          <p:sp>
            <p:nvSpPr>
              <p:cNvPr id="19" name="Rectangle 41"/>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altLang="ru-RU" sz="1050" b="0">
                  <a:solidFill>
                    <a:schemeClr val="tx1"/>
                  </a:solidFill>
                  <a:latin typeface="Times New Roman" pitchFamily="18" charset="0"/>
                </a:endParaRPr>
              </a:p>
            </p:txBody>
          </p:sp>
          <p:sp>
            <p:nvSpPr>
              <p:cNvPr id="20" name="Rectangle 42"/>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 name="Group 46"/>
            <p:cNvGrpSpPr>
              <a:grpSpLocks/>
            </p:cNvGrpSpPr>
            <p:nvPr/>
          </p:nvGrpSpPr>
          <p:grpSpPr bwMode="auto">
            <a:xfrm>
              <a:off x="1885950" y="4981575"/>
              <a:ext cx="889000" cy="271463"/>
              <a:chOff x="1760" y="2015"/>
              <a:chExt cx="558" cy="403"/>
            </a:xfrm>
          </p:grpSpPr>
          <p:sp>
            <p:nvSpPr>
              <p:cNvPr id="17" name="Rectangle 47"/>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Drama</a:t>
                </a:r>
              </a:p>
              <a:p>
                <a:pPr eaLnBrk="0" hangingPunct="0">
                  <a:spcBef>
                    <a:spcPct val="0"/>
                  </a:spcBef>
                </a:pPr>
                <a:endParaRPr lang="en-US" altLang="ru-RU" sz="1050" b="0">
                  <a:solidFill>
                    <a:schemeClr val="tx1"/>
                  </a:solidFill>
                  <a:latin typeface="Times New Roman" pitchFamily="18" charset="0"/>
                </a:endParaRPr>
              </a:p>
            </p:txBody>
          </p:sp>
          <p:sp>
            <p:nvSpPr>
              <p:cNvPr id="18" name="Rectangle 48"/>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1" name="Group 49"/>
            <p:cNvGrpSpPr>
              <a:grpSpLocks/>
            </p:cNvGrpSpPr>
            <p:nvPr/>
          </p:nvGrpSpPr>
          <p:grpSpPr bwMode="auto">
            <a:xfrm>
              <a:off x="533400" y="5253038"/>
              <a:ext cx="1350963" cy="338137"/>
              <a:chOff x="0" y="2418"/>
              <a:chExt cx="963" cy="403"/>
            </a:xfrm>
          </p:grpSpPr>
          <p:sp>
            <p:nvSpPr>
              <p:cNvPr id="15" name="Rectangle 50"/>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altLang="ru-RU" sz="1050" b="0">
                  <a:solidFill>
                    <a:schemeClr val="tx1"/>
                  </a:solidFill>
                  <a:latin typeface="Times New Roman" pitchFamily="18" charset="0"/>
                </a:endParaRPr>
              </a:p>
            </p:txBody>
          </p:sp>
          <p:sp>
            <p:nvSpPr>
              <p:cNvPr id="16" name="Rectangle 51"/>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 name="Group 55"/>
            <p:cNvGrpSpPr>
              <a:grpSpLocks/>
            </p:cNvGrpSpPr>
            <p:nvPr/>
          </p:nvGrpSpPr>
          <p:grpSpPr bwMode="auto">
            <a:xfrm>
              <a:off x="1885950" y="5253038"/>
              <a:ext cx="889000" cy="338137"/>
              <a:chOff x="1760" y="2418"/>
              <a:chExt cx="558" cy="403"/>
            </a:xfrm>
          </p:grpSpPr>
          <p:sp>
            <p:nvSpPr>
              <p:cNvPr id="13" name="Rectangle 56"/>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Horror</a:t>
                </a:r>
              </a:p>
              <a:p>
                <a:pPr eaLnBrk="0" hangingPunct="0">
                  <a:spcBef>
                    <a:spcPct val="0"/>
                  </a:spcBef>
                </a:pPr>
                <a:endParaRPr lang="en-US" altLang="ru-RU" sz="1050" b="0">
                  <a:solidFill>
                    <a:schemeClr val="tx1"/>
                  </a:solidFill>
                  <a:latin typeface="Times New Roman" pitchFamily="18" charset="0"/>
                </a:endParaRPr>
              </a:p>
            </p:txBody>
          </p:sp>
          <p:sp>
            <p:nvSpPr>
              <p:cNvPr id="14" name="Rectangle 57"/>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grpSp>
        <p:nvGrpSpPr>
          <p:cNvPr id="29" name="Группа 28"/>
          <p:cNvGrpSpPr/>
          <p:nvPr/>
        </p:nvGrpSpPr>
        <p:grpSpPr>
          <a:xfrm>
            <a:off x="6012160" y="4293096"/>
            <a:ext cx="3024335" cy="1771650"/>
            <a:chOff x="3352800" y="4419600"/>
            <a:chExt cx="2616200" cy="1771650"/>
          </a:xfrm>
        </p:grpSpPr>
        <p:grpSp>
          <p:nvGrpSpPr>
            <p:cNvPr id="30" name="Group 58"/>
            <p:cNvGrpSpPr>
              <a:grpSpLocks/>
            </p:cNvGrpSpPr>
            <p:nvPr/>
          </p:nvGrpSpPr>
          <p:grpSpPr bwMode="auto">
            <a:xfrm>
              <a:off x="3352800" y="4419600"/>
              <a:ext cx="1350963" cy="303213"/>
              <a:chOff x="0" y="403"/>
              <a:chExt cx="963" cy="403"/>
            </a:xfrm>
          </p:grpSpPr>
          <p:sp>
            <p:nvSpPr>
              <p:cNvPr id="64" name="Rectangle 59"/>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Arial Unicode MS" pitchFamily="34" charset="-128"/>
                    <a:ea typeface="Arial Unicode MS" pitchFamily="34" charset="-128"/>
                    <a:cs typeface="Arial Unicode MS" pitchFamily="34" charset="-128"/>
                  </a:rPr>
                  <a:t>Movie</a:t>
                </a:r>
              </a:p>
              <a:p>
                <a:pPr eaLnBrk="0" hangingPunct="0">
                  <a:spcBef>
                    <a:spcPct val="0"/>
                  </a:spcBef>
                </a:pPr>
                <a:endParaRPr lang="en-US" altLang="ru-RU" sz="1400">
                  <a:solidFill>
                    <a:schemeClr val="tx1"/>
                  </a:solidFill>
                  <a:latin typeface="Times New Roman" pitchFamily="18" charset="0"/>
                </a:endParaRPr>
              </a:p>
            </p:txBody>
          </p:sp>
          <p:sp>
            <p:nvSpPr>
              <p:cNvPr id="65" name="Rectangle 60"/>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1" name="Group 61"/>
            <p:cNvGrpSpPr>
              <a:grpSpLocks/>
            </p:cNvGrpSpPr>
            <p:nvPr/>
          </p:nvGrpSpPr>
          <p:grpSpPr bwMode="auto">
            <a:xfrm>
              <a:off x="4703763" y="4419600"/>
              <a:ext cx="1265237" cy="303213"/>
              <a:chOff x="963" y="403"/>
              <a:chExt cx="797" cy="403"/>
            </a:xfrm>
          </p:grpSpPr>
          <p:sp>
            <p:nvSpPr>
              <p:cNvPr id="62" name="Rectangle 62"/>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Arial Unicode MS" pitchFamily="34" charset="-128"/>
                    <a:ea typeface="Arial Unicode MS" pitchFamily="34" charset="-128"/>
                    <a:cs typeface="Arial Unicode MS" pitchFamily="34" charset="-128"/>
                  </a:rPr>
                  <a:t>ScreeningCity</a:t>
                </a:r>
              </a:p>
              <a:p>
                <a:pPr eaLnBrk="0" hangingPunct="0">
                  <a:spcBef>
                    <a:spcPct val="0"/>
                  </a:spcBef>
                </a:pPr>
                <a:endParaRPr lang="en-US" altLang="ru-RU" sz="1400">
                  <a:solidFill>
                    <a:schemeClr val="tx1"/>
                  </a:solidFill>
                  <a:latin typeface="Times New Roman" pitchFamily="18" charset="0"/>
                </a:endParaRPr>
              </a:p>
            </p:txBody>
          </p:sp>
          <p:sp>
            <p:nvSpPr>
              <p:cNvPr id="63" name="Rectangle 63"/>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2" name="Group 67"/>
            <p:cNvGrpSpPr>
              <a:grpSpLocks/>
            </p:cNvGrpSpPr>
            <p:nvPr/>
          </p:nvGrpSpPr>
          <p:grpSpPr bwMode="auto">
            <a:xfrm>
              <a:off x="3352800" y="4724400"/>
              <a:ext cx="1350963" cy="257175"/>
              <a:chOff x="0" y="806"/>
              <a:chExt cx="963" cy="403"/>
            </a:xfrm>
          </p:grpSpPr>
          <p:sp>
            <p:nvSpPr>
              <p:cNvPr id="60" name="Rectangle 68"/>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altLang="ru-RU" sz="1050" b="0">
                  <a:solidFill>
                    <a:schemeClr val="tx1"/>
                  </a:solidFill>
                  <a:latin typeface="Times New Roman" pitchFamily="18" charset="0"/>
                </a:endParaRPr>
              </a:p>
            </p:txBody>
          </p:sp>
          <p:sp>
            <p:nvSpPr>
              <p:cNvPr id="61" name="Rectangle 69"/>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3" name="Group 70"/>
            <p:cNvGrpSpPr>
              <a:grpSpLocks/>
            </p:cNvGrpSpPr>
            <p:nvPr/>
          </p:nvGrpSpPr>
          <p:grpSpPr bwMode="auto">
            <a:xfrm>
              <a:off x="4703763" y="4724400"/>
              <a:ext cx="1265237" cy="257175"/>
              <a:chOff x="963" y="806"/>
              <a:chExt cx="797" cy="403"/>
            </a:xfrm>
          </p:grpSpPr>
          <p:sp>
            <p:nvSpPr>
              <p:cNvPr id="58" name="Rectangle 71"/>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Los Angles</a:t>
                </a:r>
              </a:p>
              <a:p>
                <a:pPr eaLnBrk="0" hangingPunct="0">
                  <a:spcBef>
                    <a:spcPct val="0"/>
                  </a:spcBef>
                </a:pPr>
                <a:endParaRPr lang="en-US" altLang="ru-RU" sz="1050" b="0">
                  <a:solidFill>
                    <a:schemeClr val="tx1"/>
                  </a:solidFill>
                  <a:latin typeface="Times New Roman" pitchFamily="18" charset="0"/>
                </a:endParaRPr>
              </a:p>
            </p:txBody>
          </p:sp>
          <p:sp>
            <p:nvSpPr>
              <p:cNvPr id="59" name="Rectangle 72"/>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4" name="Group 76"/>
            <p:cNvGrpSpPr>
              <a:grpSpLocks/>
            </p:cNvGrpSpPr>
            <p:nvPr/>
          </p:nvGrpSpPr>
          <p:grpSpPr bwMode="auto">
            <a:xfrm>
              <a:off x="3352800" y="4981575"/>
              <a:ext cx="1350963" cy="287338"/>
              <a:chOff x="0" y="1209"/>
              <a:chExt cx="963" cy="403"/>
            </a:xfrm>
          </p:grpSpPr>
          <p:sp>
            <p:nvSpPr>
              <p:cNvPr id="56" name="Rectangle 77"/>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Hard Code</a:t>
                </a:r>
              </a:p>
              <a:p>
                <a:pPr eaLnBrk="0" hangingPunct="0">
                  <a:spcBef>
                    <a:spcPct val="0"/>
                  </a:spcBef>
                </a:pPr>
                <a:endParaRPr lang="en-US" altLang="ru-RU" sz="1050" b="0">
                  <a:solidFill>
                    <a:schemeClr val="tx1"/>
                  </a:solidFill>
                  <a:latin typeface="Times New Roman" pitchFamily="18" charset="0"/>
                </a:endParaRPr>
              </a:p>
            </p:txBody>
          </p:sp>
          <p:sp>
            <p:nvSpPr>
              <p:cNvPr id="57" name="Rectangle 78"/>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5" name="Group 79"/>
            <p:cNvGrpSpPr>
              <a:grpSpLocks/>
            </p:cNvGrpSpPr>
            <p:nvPr/>
          </p:nvGrpSpPr>
          <p:grpSpPr bwMode="auto">
            <a:xfrm>
              <a:off x="4703763" y="4981575"/>
              <a:ext cx="1265237" cy="287338"/>
              <a:chOff x="963" y="1209"/>
              <a:chExt cx="797" cy="403"/>
            </a:xfrm>
          </p:grpSpPr>
          <p:sp>
            <p:nvSpPr>
              <p:cNvPr id="54" name="Rectangle 80"/>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dirty="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altLang="ru-RU" sz="1050" b="0" dirty="0">
                  <a:solidFill>
                    <a:schemeClr val="tx1"/>
                  </a:solidFill>
                  <a:latin typeface="Times New Roman" pitchFamily="18" charset="0"/>
                </a:endParaRPr>
              </a:p>
            </p:txBody>
          </p:sp>
          <p:sp>
            <p:nvSpPr>
              <p:cNvPr id="55" name="Rectangle 81"/>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6" name="Group 85"/>
            <p:cNvGrpSpPr>
              <a:grpSpLocks/>
            </p:cNvGrpSpPr>
            <p:nvPr/>
          </p:nvGrpSpPr>
          <p:grpSpPr bwMode="auto">
            <a:xfrm>
              <a:off x="3352800" y="5267325"/>
              <a:ext cx="1350963" cy="317500"/>
              <a:chOff x="0" y="1612"/>
              <a:chExt cx="963" cy="403"/>
            </a:xfrm>
          </p:grpSpPr>
          <p:sp>
            <p:nvSpPr>
              <p:cNvPr id="52" name="Rectangle 86"/>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altLang="ru-RU" sz="1050" b="0">
                  <a:solidFill>
                    <a:schemeClr val="tx1"/>
                  </a:solidFill>
                  <a:latin typeface="Times New Roman" pitchFamily="18" charset="0"/>
                </a:endParaRPr>
              </a:p>
            </p:txBody>
          </p:sp>
          <p:sp>
            <p:nvSpPr>
              <p:cNvPr id="53" name="Rectangle 87"/>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7" name="Group 88"/>
            <p:cNvGrpSpPr>
              <a:grpSpLocks/>
            </p:cNvGrpSpPr>
            <p:nvPr/>
          </p:nvGrpSpPr>
          <p:grpSpPr bwMode="auto">
            <a:xfrm>
              <a:off x="4703763" y="5267325"/>
              <a:ext cx="1265237" cy="317500"/>
              <a:chOff x="963" y="1612"/>
              <a:chExt cx="797" cy="403"/>
            </a:xfrm>
          </p:grpSpPr>
          <p:sp>
            <p:nvSpPr>
              <p:cNvPr id="50" name="Rectangle 89"/>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Santa Cruz</a:t>
                </a:r>
              </a:p>
              <a:p>
                <a:pPr eaLnBrk="0" hangingPunct="0">
                  <a:spcBef>
                    <a:spcPct val="0"/>
                  </a:spcBef>
                </a:pPr>
                <a:endParaRPr lang="en-US" altLang="ru-RU" sz="1050" b="0">
                  <a:solidFill>
                    <a:schemeClr val="tx1"/>
                  </a:solidFill>
                  <a:latin typeface="Times New Roman" pitchFamily="18" charset="0"/>
                </a:endParaRPr>
              </a:p>
            </p:txBody>
          </p:sp>
          <p:sp>
            <p:nvSpPr>
              <p:cNvPr id="51" name="Rectangle 90"/>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8" name="Group 94"/>
            <p:cNvGrpSpPr>
              <a:grpSpLocks/>
            </p:cNvGrpSpPr>
            <p:nvPr/>
          </p:nvGrpSpPr>
          <p:grpSpPr bwMode="auto">
            <a:xfrm>
              <a:off x="3352800" y="5581650"/>
              <a:ext cx="1350963" cy="271463"/>
              <a:chOff x="0" y="2015"/>
              <a:chExt cx="963" cy="403"/>
            </a:xfrm>
          </p:grpSpPr>
          <p:sp>
            <p:nvSpPr>
              <p:cNvPr id="48" name="Rectangle 95"/>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Bill Durham</a:t>
                </a:r>
              </a:p>
              <a:p>
                <a:pPr eaLnBrk="0" hangingPunct="0">
                  <a:spcBef>
                    <a:spcPct val="0"/>
                  </a:spcBef>
                </a:pPr>
                <a:endParaRPr lang="en-US" altLang="ru-RU" sz="1050" b="0">
                  <a:solidFill>
                    <a:schemeClr val="tx1"/>
                  </a:solidFill>
                  <a:latin typeface="Times New Roman" pitchFamily="18" charset="0"/>
                </a:endParaRPr>
              </a:p>
            </p:txBody>
          </p:sp>
          <p:sp>
            <p:nvSpPr>
              <p:cNvPr id="49" name="Rectangle 96"/>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9" name="Group 97"/>
            <p:cNvGrpSpPr>
              <a:grpSpLocks/>
            </p:cNvGrpSpPr>
            <p:nvPr/>
          </p:nvGrpSpPr>
          <p:grpSpPr bwMode="auto">
            <a:xfrm>
              <a:off x="4703763" y="5581650"/>
              <a:ext cx="1265237" cy="271463"/>
              <a:chOff x="963" y="2015"/>
              <a:chExt cx="797" cy="403"/>
            </a:xfrm>
          </p:grpSpPr>
          <p:sp>
            <p:nvSpPr>
              <p:cNvPr id="46" name="Rectangle 98"/>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Durham</a:t>
                </a:r>
              </a:p>
              <a:p>
                <a:pPr eaLnBrk="0" hangingPunct="0">
                  <a:spcBef>
                    <a:spcPct val="0"/>
                  </a:spcBef>
                </a:pPr>
                <a:endParaRPr lang="en-US" altLang="ru-RU" sz="1050" b="0">
                  <a:solidFill>
                    <a:schemeClr val="tx1"/>
                  </a:solidFill>
                  <a:latin typeface="Times New Roman" pitchFamily="18" charset="0"/>
                </a:endParaRPr>
              </a:p>
            </p:txBody>
          </p:sp>
          <p:sp>
            <p:nvSpPr>
              <p:cNvPr id="47" name="Rectangle 99"/>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0" name="Group 103"/>
            <p:cNvGrpSpPr>
              <a:grpSpLocks/>
            </p:cNvGrpSpPr>
            <p:nvPr/>
          </p:nvGrpSpPr>
          <p:grpSpPr bwMode="auto">
            <a:xfrm>
              <a:off x="3352800" y="5853113"/>
              <a:ext cx="1350963" cy="338137"/>
              <a:chOff x="0" y="2418"/>
              <a:chExt cx="963" cy="403"/>
            </a:xfrm>
          </p:grpSpPr>
          <p:sp>
            <p:nvSpPr>
              <p:cNvPr id="44" name="Rectangle 104"/>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The Code Warrier</a:t>
                </a:r>
              </a:p>
              <a:p>
                <a:pPr eaLnBrk="0" hangingPunct="0">
                  <a:spcBef>
                    <a:spcPct val="0"/>
                  </a:spcBef>
                </a:pPr>
                <a:endParaRPr lang="en-US" altLang="ru-RU" sz="1050" b="0">
                  <a:solidFill>
                    <a:schemeClr val="tx1"/>
                  </a:solidFill>
                  <a:latin typeface="Times New Roman" pitchFamily="18" charset="0"/>
                </a:endParaRPr>
              </a:p>
            </p:txBody>
          </p:sp>
          <p:sp>
            <p:nvSpPr>
              <p:cNvPr id="45" name="Rectangle 105"/>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1" name="Group 106"/>
            <p:cNvGrpSpPr>
              <a:grpSpLocks/>
            </p:cNvGrpSpPr>
            <p:nvPr/>
          </p:nvGrpSpPr>
          <p:grpSpPr bwMode="auto">
            <a:xfrm>
              <a:off x="4703763" y="5853113"/>
              <a:ext cx="1265237" cy="338137"/>
              <a:chOff x="963" y="2418"/>
              <a:chExt cx="797" cy="403"/>
            </a:xfrm>
          </p:grpSpPr>
          <p:sp>
            <p:nvSpPr>
              <p:cNvPr id="42" name="Rectangle 107"/>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Arial Unicode MS" pitchFamily="34" charset="-128"/>
                    <a:ea typeface="Arial Unicode MS" pitchFamily="34" charset="-128"/>
                    <a:cs typeface="Arial Unicode MS" pitchFamily="34" charset="-128"/>
                  </a:rPr>
                  <a:t>New York</a:t>
                </a:r>
              </a:p>
              <a:p>
                <a:pPr eaLnBrk="0" hangingPunct="0">
                  <a:spcBef>
                    <a:spcPct val="0"/>
                  </a:spcBef>
                </a:pPr>
                <a:endParaRPr lang="en-US" altLang="ru-RU" sz="1050" b="0">
                  <a:solidFill>
                    <a:schemeClr val="tx1"/>
                  </a:solidFill>
                  <a:latin typeface="Times New Roman" pitchFamily="18" charset="0"/>
                </a:endParaRPr>
              </a:p>
            </p:txBody>
          </p:sp>
          <p:sp>
            <p:nvSpPr>
              <p:cNvPr id="43" name="Rectangle 108"/>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Tree>
    <p:extLst>
      <p:ext uri="{BB962C8B-B14F-4D97-AF65-F5344CB8AC3E}">
        <p14:creationId xmlns:p14="http://schemas.microsoft.com/office/powerpoint/2010/main" val="423220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4NF - </a:t>
            </a:r>
            <a:r>
              <a:rPr lang="en-US" sz="4900" dirty="0" smtClean="0"/>
              <a:t>Decomposition</a:t>
            </a:r>
            <a:endParaRPr lang="ru-RU" sz="4900" dirty="0"/>
          </a:p>
        </p:txBody>
      </p:sp>
      <p:sp>
        <p:nvSpPr>
          <p:cNvPr id="3" name="Объект 2"/>
          <p:cNvSpPr>
            <a:spLocks noGrp="1"/>
          </p:cNvSpPr>
          <p:nvPr>
            <p:ph idx="1"/>
          </p:nvPr>
        </p:nvSpPr>
        <p:spPr/>
        <p:txBody>
          <a:bodyPr anchor="t">
            <a:normAutofit/>
          </a:bodyPr>
          <a:lstStyle/>
          <a:p>
            <a:pPr marL="609600" indent="-609600">
              <a:spcBef>
                <a:spcPct val="50000"/>
              </a:spcBef>
              <a:buFontTx/>
              <a:buNone/>
            </a:pPr>
            <a:r>
              <a:rPr lang="en-US" altLang="ru-RU" sz="2000" b="1" dirty="0">
                <a:solidFill>
                  <a:srgbClr val="CC0000"/>
                </a:solidFill>
                <a:latin typeface="Arial Unicode MS" pitchFamily="34" charset="-128"/>
                <a:cs typeface="Times New Roman" pitchFamily="18" charset="0"/>
              </a:rPr>
              <a:t>Example 2  (Convert to  4NF) </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Old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{Manager, Child, Employee}</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a:latin typeface="Arial Unicode MS" pitchFamily="34" charset="-128"/>
                <a:ea typeface="Arial Unicode MS" pitchFamily="34" charset="-128"/>
                <a:cs typeface="Arial Unicode MS" pitchFamily="34" charset="-128"/>
              </a:rPr>
              <a:t>Manager, Child</a:t>
            </a:r>
            <a:r>
              <a:rPr lang="en-US" altLang="ru-RU" sz="16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600" b="1" dirty="0">
                <a:latin typeface="Arial Unicode MS" pitchFamily="34" charset="-128"/>
                <a:ea typeface="Arial Unicode MS" pitchFamily="34" charset="-128"/>
                <a:cs typeface="Arial Unicode MS" pitchFamily="34" charset="-128"/>
              </a:rPr>
              <a:t>New Scheme </a:t>
            </a:r>
            <a:r>
              <a:rPr lang="en-US" altLang="ru-RU" sz="1600" b="1" dirty="0">
                <a:ea typeface="Arial Unicode MS" pitchFamily="34" charset="-128"/>
                <a:cs typeface="Arial Unicode MS" pitchFamily="34" charset="-128"/>
                <a:sym typeface="Wingdings" pitchFamily="2" charset="2"/>
              </a:rPr>
              <a:t></a:t>
            </a:r>
            <a:r>
              <a:rPr lang="en-US" altLang="ru-RU" sz="1600" b="1" dirty="0">
                <a:latin typeface="Arial Unicode MS" pitchFamily="34" charset="-128"/>
                <a:ea typeface="Arial Unicode MS" pitchFamily="34" charset="-128"/>
                <a:cs typeface="Arial Unicode MS" pitchFamily="34" charset="-128"/>
              </a:rPr>
              <a:t> {</a:t>
            </a:r>
            <a:r>
              <a:rPr lang="en-US" altLang="ru-RU" sz="1600" b="1" u="sng" dirty="0">
                <a:latin typeface="Arial Unicode MS" pitchFamily="34" charset="-128"/>
                <a:cs typeface="Times New Roman" pitchFamily="18" charset="0"/>
              </a:rPr>
              <a:t>Manager, Employee</a:t>
            </a:r>
            <a:r>
              <a:rPr lang="en-US" altLang="ru-RU" sz="16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endParaRPr lang="en-US" altLang="ru-RU" sz="1600" b="1" dirty="0">
              <a:latin typeface="Arial Unicode MS" pitchFamily="34" charset="-128"/>
              <a:ea typeface="Arial Unicode MS" pitchFamily="34" charset="-128"/>
              <a:cs typeface="Arial Unicode MS" pitchFamily="34" charset="-128"/>
            </a:endParaRPr>
          </a:p>
          <a:p>
            <a:pPr marL="609600" indent="-609600">
              <a:spcBef>
                <a:spcPct val="50000"/>
              </a:spcBef>
              <a:buFontTx/>
              <a:buNone/>
            </a:pPr>
            <a:r>
              <a:rPr lang="en-US" altLang="ru-RU" sz="2000" b="1" dirty="0">
                <a:solidFill>
                  <a:srgbClr val="CC0000"/>
                </a:solidFill>
                <a:latin typeface="Arial Unicode MS" pitchFamily="34" charset="-128"/>
                <a:cs typeface="Times New Roman" pitchFamily="18" charset="0"/>
              </a:rPr>
              <a:t>Example 3  (Convert to  4NF)</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Old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dirty="0">
                <a:latin typeface="Arial Unicode MS" pitchFamily="34" charset="-128"/>
                <a:cs typeface="Times New Roman" pitchFamily="18" charset="0"/>
              </a:rPr>
              <a:t>Employee, Skill, </a:t>
            </a:r>
            <a:r>
              <a:rPr lang="en-US" altLang="ru-RU" sz="1800" b="1" dirty="0" err="1">
                <a:latin typeface="Arial Unicode MS" pitchFamily="34" charset="-128"/>
                <a:cs typeface="Times New Roman" pitchFamily="18" charset="0"/>
              </a:rPr>
              <a:t>ForeignLanguage</a:t>
            </a:r>
            <a:r>
              <a:rPr lang="en-US" altLang="ru-RU" sz="18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dirty="0">
                <a:latin typeface="Arial Unicode MS" pitchFamily="34" charset="-128"/>
                <a:cs typeface="Times New Roman" pitchFamily="18" charset="0"/>
              </a:rPr>
              <a:t>Employee, Skill</a:t>
            </a:r>
            <a:r>
              <a:rPr lang="en-US" altLang="ru-RU" sz="1800" b="1" dirty="0">
                <a:latin typeface="Arial Unicode MS" pitchFamily="34" charset="-128"/>
                <a:ea typeface="Arial Unicode MS" pitchFamily="34" charset="-128"/>
                <a:cs typeface="Arial Unicode MS" pitchFamily="34" charset="-128"/>
              </a:rPr>
              <a:t>}</a:t>
            </a:r>
          </a:p>
          <a:p>
            <a:pPr marL="1100138" lvl="1" indent="-533400">
              <a:spcBef>
                <a:spcPct val="50000"/>
              </a:spcBef>
              <a:buFontTx/>
              <a:buNone/>
            </a:pPr>
            <a:r>
              <a:rPr lang="en-US" altLang="ru-RU" sz="1800" b="1" dirty="0">
                <a:latin typeface="Arial Unicode MS" pitchFamily="34" charset="-128"/>
                <a:ea typeface="Arial Unicode MS" pitchFamily="34" charset="-128"/>
                <a:cs typeface="Arial Unicode MS" pitchFamily="34" charset="-128"/>
              </a:rPr>
              <a:t>New Scheme </a:t>
            </a:r>
            <a:r>
              <a:rPr lang="en-US" altLang="ru-RU" sz="1800" b="1" dirty="0">
                <a:ea typeface="Arial Unicode MS" pitchFamily="34" charset="-128"/>
                <a:cs typeface="Arial Unicode MS" pitchFamily="34" charset="-128"/>
                <a:sym typeface="Wingdings" pitchFamily="2" charset="2"/>
              </a:rPr>
              <a:t></a:t>
            </a:r>
            <a:r>
              <a:rPr lang="en-US" altLang="ru-RU" sz="1800" b="1" dirty="0">
                <a:latin typeface="Arial Unicode MS" pitchFamily="34" charset="-128"/>
                <a:ea typeface="Arial Unicode MS" pitchFamily="34" charset="-128"/>
                <a:cs typeface="Arial Unicode MS" pitchFamily="34" charset="-128"/>
              </a:rPr>
              <a:t> {</a:t>
            </a:r>
            <a:r>
              <a:rPr lang="en-US" altLang="ru-RU" sz="1800" b="1" dirty="0">
                <a:latin typeface="Arial Unicode MS" pitchFamily="34" charset="-128"/>
                <a:cs typeface="Times New Roman" pitchFamily="18" charset="0"/>
              </a:rPr>
              <a:t>Employee, </a:t>
            </a:r>
            <a:r>
              <a:rPr lang="en-US" altLang="ru-RU" sz="1800" b="1" dirty="0" err="1" smtClean="0">
                <a:latin typeface="Arial Unicode MS" pitchFamily="34" charset="-128"/>
                <a:cs typeface="Times New Roman" pitchFamily="18" charset="0"/>
              </a:rPr>
              <a:t>ForeignLanguage</a:t>
            </a:r>
            <a:r>
              <a:rPr lang="en-US" altLang="ru-RU" sz="1800" b="1" dirty="0" smtClean="0">
                <a:latin typeface="Arial Unicode MS" pitchFamily="34" charset="-128"/>
                <a:ea typeface="Arial Unicode MS" pitchFamily="34" charset="-128"/>
                <a:cs typeface="Arial Unicode MS" pitchFamily="34" charset="-128"/>
              </a:rPr>
              <a:t>}</a:t>
            </a:r>
          </a:p>
          <a:p>
            <a:pPr marL="1100138" lvl="1" indent="-533400">
              <a:spcBef>
                <a:spcPct val="50000"/>
              </a:spcBef>
              <a:buFontTx/>
              <a:buNone/>
            </a:pPr>
            <a:endParaRPr lang="en-US" altLang="ru-RU" sz="1800" b="1" dirty="0">
              <a:latin typeface="Arial Unicode MS" pitchFamily="34" charset="-128"/>
              <a:cs typeface="Times New Roman" pitchFamily="18" charset="0"/>
            </a:endParaRPr>
          </a:p>
        </p:txBody>
      </p:sp>
      <p:grpSp>
        <p:nvGrpSpPr>
          <p:cNvPr id="67" name="Group 190"/>
          <p:cNvGrpSpPr>
            <a:grpSpLocks/>
          </p:cNvGrpSpPr>
          <p:nvPr/>
        </p:nvGrpSpPr>
        <p:grpSpPr bwMode="auto">
          <a:xfrm>
            <a:off x="5257800" y="1390725"/>
            <a:ext cx="1600200" cy="941387"/>
            <a:chOff x="4032" y="768"/>
            <a:chExt cx="1008" cy="593"/>
          </a:xfrm>
        </p:grpSpPr>
        <p:grpSp>
          <p:nvGrpSpPr>
            <p:cNvPr id="93" name="Group 5"/>
            <p:cNvGrpSpPr>
              <a:grpSpLocks/>
            </p:cNvGrpSpPr>
            <p:nvPr/>
          </p:nvGrpSpPr>
          <p:grpSpPr bwMode="auto">
            <a:xfrm>
              <a:off x="4032" y="768"/>
              <a:ext cx="588" cy="193"/>
              <a:chOff x="0" y="0"/>
              <a:chExt cx="150" cy="1311"/>
            </a:xfrm>
          </p:grpSpPr>
          <p:sp>
            <p:nvSpPr>
              <p:cNvPr id="109" name="Rectangle 6"/>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altLang="ru-RU" b="0">
                  <a:solidFill>
                    <a:schemeClr val="tx1"/>
                  </a:solidFill>
                  <a:latin typeface="Times New Roman" pitchFamily="18" charset="0"/>
                </a:endParaRPr>
              </a:p>
            </p:txBody>
          </p:sp>
          <p:sp>
            <p:nvSpPr>
              <p:cNvPr id="110" name="Rectangle 7"/>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4" name="Group 8"/>
            <p:cNvGrpSpPr>
              <a:grpSpLocks/>
            </p:cNvGrpSpPr>
            <p:nvPr/>
          </p:nvGrpSpPr>
          <p:grpSpPr bwMode="auto">
            <a:xfrm>
              <a:off x="4621" y="768"/>
              <a:ext cx="419" cy="193"/>
              <a:chOff x="150" y="0"/>
              <a:chExt cx="150" cy="1311"/>
            </a:xfrm>
          </p:grpSpPr>
          <p:sp>
            <p:nvSpPr>
              <p:cNvPr id="107" name="Rectangle 9"/>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Child    </a:t>
                </a:r>
              </a:p>
              <a:p>
                <a:pPr eaLnBrk="0" hangingPunct="0">
                  <a:spcBef>
                    <a:spcPct val="0"/>
                  </a:spcBef>
                </a:pPr>
                <a:endParaRPr lang="en-US" altLang="ru-RU" b="0">
                  <a:solidFill>
                    <a:schemeClr val="tx1"/>
                  </a:solidFill>
                  <a:latin typeface="Times New Roman" pitchFamily="18" charset="0"/>
                </a:endParaRPr>
              </a:p>
            </p:txBody>
          </p:sp>
          <p:sp>
            <p:nvSpPr>
              <p:cNvPr id="108" name="Rectangle 10"/>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5" name="Group 14"/>
            <p:cNvGrpSpPr>
              <a:grpSpLocks/>
            </p:cNvGrpSpPr>
            <p:nvPr/>
          </p:nvGrpSpPr>
          <p:grpSpPr bwMode="auto">
            <a:xfrm>
              <a:off x="4032" y="961"/>
              <a:ext cx="588" cy="214"/>
              <a:chOff x="0" y="1323"/>
              <a:chExt cx="150" cy="736"/>
            </a:xfrm>
          </p:grpSpPr>
          <p:sp>
            <p:nvSpPr>
              <p:cNvPr id="105" name="Rectangle 15"/>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dirty="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altLang="ru-RU" b="0" dirty="0">
                  <a:solidFill>
                    <a:schemeClr val="tx1"/>
                  </a:solidFill>
                  <a:latin typeface="Times New Roman" pitchFamily="18" charset="0"/>
                </a:endParaRPr>
              </a:p>
            </p:txBody>
          </p:sp>
          <p:sp>
            <p:nvSpPr>
              <p:cNvPr id="106" name="Rectangle 16"/>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6" name="Group 17"/>
            <p:cNvGrpSpPr>
              <a:grpSpLocks/>
            </p:cNvGrpSpPr>
            <p:nvPr/>
          </p:nvGrpSpPr>
          <p:grpSpPr bwMode="auto">
            <a:xfrm>
              <a:off x="4621" y="961"/>
              <a:ext cx="419" cy="214"/>
              <a:chOff x="150" y="1323"/>
              <a:chExt cx="150" cy="736"/>
            </a:xfrm>
          </p:grpSpPr>
          <p:sp>
            <p:nvSpPr>
              <p:cNvPr id="103" name="Rectangle 18"/>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Beth</a:t>
                </a:r>
              </a:p>
              <a:p>
                <a:pPr eaLnBrk="0" hangingPunct="0">
                  <a:spcBef>
                    <a:spcPct val="0"/>
                  </a:spcBef>
                </a:pPr>
                <a:endParaRPr lang="en-US" altLang="ru-RU" b="0">
                  <a:solidFill>
                    <a:schemeClr val="tx1"/>
                  </a:solidFill>
                  <a:latin typeface="Times New Roman" pitchFamily="18" charset="0"/>
                </a:endParaRPr>
              </a:p>
            </p:txBody>
          </p:sp>
          <p:sp>
            <p:nvSpPr>
              <p:cNvPr id="104" name="Rectangle 19"/>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7" name="Group 23"/>
            <p:cNvGrpSpPr>
              <a:grpSpLocks/>
            </p:cNvGrpSpPr>
            <p:nvPr/>
          </p:nvGrpSpPr>
          <p:grpSpPr bwMode="auto">
            <a:xfrm>
              <a:off x="4032" y="1175"/>
              <a:ext cx="588" cy="186"/>
              <a:chOff x="0" y="2071"/>
              <a:chExt cx="150" cy="736"/>
            </a:xfrm>
          </p:grpSpPr>
          <p:sp>
            <p:nvSpPr>
              <p:cNvPr id="101" name="Rectangle 24"/>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altLang="ru-RU" b="0">
                  <a:solidFill>
                    <a:schemeClr val="tx1"/>
                  </a:solidFill>
                  <a:latin typeface="Times New Roman" pitchFamily="18" charset="0"/>
                </a:endParaRPr>
              </a:p>
            </p:txBody>
          </p:sp>
          <p:sp>
            <p:nvSpPr>
              <p:cNvPr id="102" name="Rectangle 25"/>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8" name="Group 26"/>
            <p:cNvGrpSpPr>
              <a:grpSpLocks/>
            </p:cNvGrpSpPr>
            <p:nvPr/>
          </p:nvGrpSpPr>
          <p:grpSpPr bwMode="auto">
            <a:xfrm>
              <a:off x="4621" y="1175"/>
              <a:ext cx="419" cy="186"/>
              <a:chOff x="150" y="2071"/>
              <a:chExt cx="150" cy="736"/>
            </a:xfrm>
          </p:grpSpPr>
          <p:sp>
            <p:nvSpPr>
              <p:cNvPr id="99" name="Rectangle 27"/>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Bob</a:t>
                </a:r>
              </a:p>
              <a:p>
                <a:pPr eaLnBrk="0" hangingPunct="0">
                  <a:spcBef>
                    <a:spcPct val="0"/>
                  </a:spcBef>
                </a:pPr>
                <a:endParaRPr lang="en-US" altLang="ru-RU" b="0">
                  <a:solidFill>
                    <a:schemeClr val="tx1"/>
                  </a:solidFill>
                  <a:latin typeface="Times New Roman" pitchFamily="18" charset="0"/>
                </a:endParaRPr>
              </a:p>
            </p:txBody>
          </p:sp>
          <p:sp>
            <p:nvSpPr>
              <p:cNvPr id="100" name="Rectangle 28"/>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grpSp>
        <p:nvGrpSpPr>
          <p:cNvPr id="68" name="Group 191"/>
          <p:cNvGrpSpPr>
            <a:grpSpLocks/>
          </p:cNvGrpSpPr>
          <p:nvPr/>
        </p:nvGrpSpPr>
        <p:grpSpPr bwMode="auto">
          <a:xfrm>
            <a:off x="7086293" y="1061293"/>
            <a:ext cx="1844675" cy="1268412"/>
            <a:chOff x="4032" y="1488"/>
            <a:chExt cx="1162" cy="799"/>
          </a:xfrm>
        </p:grpSpPr>
        <p:grpSp>
          <p:nvGrpSpPr>
            <p:cNvPr id="69" name="Group 42"/>
            <p:cNvGrpSpPr>
              <a:grpSpLocks/>
            </p:cNvGrpSpPr>
            <p:nvPr/>
          </p:nvGrpSpPr>
          <p:grpSpPr bwMode="auto">
            <a:xfrm>
              <a:off x="4032" y="1488"/>
              <a:ext cx="588" cy="193"/>
              <a:chOff x="0" y="0"/>
              <a:chExt cx="150" cy="1311"/>
            </a:xfrm>
          </p:grpSpPr>
          <p:sp>
            <p:nvSpPr>
              <p:cNvPr id="91" name="Rectangle 43"/>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dirty="0">
                    <a:solidFill>
                      <a:schemeClr val="tx1"/>
                    </a:solidFill>
                    <a:latin typeface="Arial Unicode MS" pitchFamily="34" charset="-128"/>
                    <a:ea typeface="Arial Unicode MS" pitchFamily="34" charset="-128"/>
                    <a:cs typeface="Arial Unicode MS" pitchFamily="34" charset="-128"/>
                  </a:rPr>
                  <a:t>Manager</a:t>
                </a:r>
              </a:p>
              <a:p>
                <a:pPr eaLnBrk="0" hangingPunct="0">
                  <a:spcBef>
                    <a:spcPct val="0"/>
                  </a:spcBef>
                </a:pPr>
                <a:endParaRPr lang="en-US" altLang="ru-RU" b="0" dirty="0">
                  <a:solidFill>
                    <a:schemeClr val="tx1"/>
                  </a:solidFill>
                  <a:latin typeface="Times New Roman" pitchFamily="18" charset="0"/>
                </a:endParaRPr>
              </a:p>
            </p:txBody>
          </p:sp>
          <p:sp>
            <p:nvSpPr>
              <p:cNvPr id="92" name="Rectangle 44"/>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0" name="Group 48"/>
            <p:cNvGrpSpPr>
              <a:grpSpLocks/>
            </p:cNvGrpSpPr>
            <p:nvPr/>
          </p:nvGrpSpPr>
          <p:grpSpPr bwMode="auto">
            <a:xfrm>
              <a:off x="4620" y="1488"/>
              <a:ext cx="574" cy="193"/>
              <a:chOff x="300" y="0"/>
              <a:chExt cx="1227" cy="1311"/>
            </a:xfrm>
          </p:grpSpPr>
          <p:sp>
            <p:nvSpPr>
              <p:cNvPr id="89" name="Rectangle 49"/>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Employee</a:t>
                </a:r>
              </a:p>
              <a:p>
                <a:pPr eaLnBrk="0" hangingPunct="0">
                  <a:spcBef>
                    <a:spcPct val="0"/>
                  </a:spcBef>
                </a:pPr>
                <a:endParaRPr lang="en-US" altLang="ru-RU" b="0">
                  <a:solidFill>
                    <a:schemeClr val="tx1"/>
                  </a:solidFill>
                  <a:latin typeface="Times New Roman" pitchFamily="18" charset="0"/>
                </a:endParaRPr>
              </a:p>
            </p:txBody>
          </p:sp>
          <p:sp>
            <p:nvSpPr>
              <p:cNvPr id="90" name="Rectangle 50"/>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1" name="Group 51"/>
            <p:cNvGrpSpPr>
              <a:grpSpLocks/>
            </p:cNvGrpSpPr>
            <p:nvPr/>
          </p:nvGrpSpPr>
          <p:grpSpPr bwMode="auto">
            <a:xfrm>
              <a:off x="4032" y="1681"/>
              <a:ext cx="588" cy="214"/>
              <a:chOff x="0" y="1323"/>
              <a:chExt cx="150" cy="736"/>
            </a:xfrm>
          </p:grpSpPr>
          <p:sp>
            <p:nvSpPr>
              <p:cNvPr id="87" name="Rectangle 52"/>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Jim</a:t>
                </a:r>
              </a:p>
              <a:p>
                <a:pPr eaLnBrk="0" hangingPunct="0">
                  <a:spcBef>
                    <a:spcPct val="0"/>
                  </a:spcBef>
                </a:pPr>
                <a:endParaRPr lang="en-US" altLang="ru-RU" b="0">
                  <a:solidFill>
                    <a:schemeClr val="tx1"/>
                  </a:solidFill>
                  <a:latin typeface="Times New Roman" pitchFamily="18" charset="0"/>
                </a:endParaRPr>
              </a:p>
            </p:txBody>
          </p:sp>
          <p:sp>
            <p:nvSpPr>
              <p:cNvPr id="88" name="Rectangle 53"/>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2" name="Group 57"/>
            <p:cNvGrpSpPr>
              <a:grpSpLocks/>
            </p:cNvGrpSpPr>
            <p:nvPr/>
          </p:nvGrpSpPr>
          <p:grpSpPr bwMode="auto">
            <a:xfrm>
              <a:off x="4620" y="1681"/>
              <a:ext cx="574" cy="214"/>
              <a:chOff x="300" y="1323"/>
              <a:chExt cx="1227" cy="736"/>
            </a:xfrm>
          </p:grpSpPr>
          <p:sp>
            <p:nvSpPr>
              <p:cNvPr id="85" name="Rectangle 58"/>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Alice</a:t>
                </a:r>
              </a:p>
              <a:p>
                <a:pPr eaLnBrk="0" hangingPunct="0">
                  <a:spcBef>
                    <a:spcPct val="0"/>
                  </a:spcBef>
                </a:pPr>
                <a:endParaRPr lang="en-US" altLang="ru-RU" b="0">
                  <a:solidFill>
                    <a:schemeClr val="tx1"/>
                  </a:solidFill>
                  <a:latin typeface="Times New Roman" pitchFamily="18" charset="0"/>
                </a:endParaRPr>
              </a:p>
            </p:txBody>
          </p:sp>
          <p:sp>
            <p:nvSpPr>
              <p:cNvPr id="86" name="Rectangle 59"/>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3" name="Group 60"/>
            <p:cNvGrpSpPr>
              <a:grpSpLocks/>
            </p:cNvGrpSpPr>
            <p:nvPr/>
          </p:nvGrpSpPr>
          <p:grpSpPr bwMode="auto">
            <a:xfrm>
              <a:off x="4032" y="1895"/>
              <a:ext cx="588" cy="186"/>
              <a:chOff x="0" y="2071"/>
              <a:chExt cx="150" cy="736"/>
            </a:xfrm>
          </p:grpSpPr>
          <p:sp>
            <p:nvSpPr>
              <p:cNvPr id="83" name="Rectangle 61"/>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altLang="ru-RU" b="0">
                  <a:solidFill>
                    <a:schemeClr val="tx1"/>
                  </a:solidFill>
                  <a:latin typeface="Times New Roman" pitchFamily="18" charset="0"/>
                </a:endParaRPr>
              </a:p>
            </p:txBody>
          </p:sp>
          <p:sp>
            <p:nvSpPr>
              <p:cNvPr id="84" name="Rectangle 62"/>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4" name="Group 66"/>
            <p:cNvGrpSpPr>
              <a:grpSpLocks/>
            </p:cNvGrpSpPr>
            <p:nvPr/>
          </p:nvGrpSpPr>
          <p:grpSpPr bwMode="auto">
            <a:xfrm>
              <a:off x="4620" y="1895"/>
              <a:ext cx="574" cy="186"/>
              <a:chOff x="300" y="2071"/>
              <a:chExt cx="1227" cy="736"/>
            </a:xfrm>
          </p:grpSpPr>
          <p:sp>
            <p:nvSpPr>
              <p:cNvPr id="81" name="Rectangle 67"/>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Jane</a:t>
                </a:r>
              </a:p>
              <a:p>
                <a:pPr eaLnBrk="0" hangingPunct="0">
                  <a:spcBef>
                    <a:spcPct val="0"/>
                  </a:spcBef>
                </a:pPr>
                <a:endParaRPr lang="en-US" altLang="ru-RU" b="0">
                  <a:solidFill>
                    <a:schemeClr val="tx1"/>
                  </a:solidFill>
                  <a:latin typeface="Times New Roman" pitchFamily="18" charset="0"/>
                </a:endParaRPr>
              </a:p>
            </p:txBody>
          </p:sp>
          <p:sp>
            <p:nvSpPr>
              <p:cNvPr id="82" name="Rectangle 68"/>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5" name="Group 69"/>
            <p:cNvGrpSpPr>
              <a:grpSpLocks/>
            </p:cNvGrpSpPr>
            <p:nvPr/>
          </p:nvGrpSpPr>
          <p:grpSpPr bwMode="auto">
            <a:xfrm>
              <a:off x="4032" y="2081"/>
              <a:ext cx="588" cy="206"/>
              <a:chOff x="0" y="2819"/>
              <a:chExt cx="150" cy="736"/>
            </a:xfrm>
          </p:grpSpPr>
          <p:sp>
            <p:nvSpPr>
              <p:cNvPr id="79" name="Rectangle 70"/>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Mary</a:t>
                </a:r>
              </a:p>
              <a:p>
                <a:pPr eaLnBrk="0" hangingPunct="0">
                  <a:spcBef>
                    <a:spcPct val="0"/>
                  </a:spcBef>
                </a:pPr>
                <a:endParaRPr lang="en-US" altLang="ru-RU" b="0">
                  <a:solidFill>
                    <a:schemeClr val="tx1"/>
                  </a:solidFill>
                  <a:latin typeface="Times New Roman" pitchFamily="18" charset="0"/>
                </a:endParaRPr>
              </a:p>
            </p:txBody>
          </p:sp>
          <p:sp>
            <p:nvSpPr>
              <p:cNvPr id="80" name="Rectangle 71"/>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6" name="Group 75"/>
            <p:cNvGrpSpPr>
              <a:grpSpLocks/>
            </p:cNvGrpSpPr>
            <p:nvPr/>
          </p:nvGrpSpPr>
          <p:grpSpPr bwMode="auto">
            <a:xfrm>
              <a:off x="4620" y="2081"/>
              <a:ext cx="574" cy="206"/>
              <a:chOff x="300" y="2819"/>
              <a:chExt cx="1227" cy="736"/>
            </a:xfrm>
          </p:grpSpPr>
          <p:sp>
            <p:nvSpPr>
              <p:cNvPr id="77" name="Rectangle 76"/>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Adam</a:t>
                </a:r>
              </a:p>
              <a:p>
                <a:pPr eaLnBrk="0" hangingPunct="0">
                  <a:spcBef>
                    <a:spcPct val="0"/>
                  </a:spcBef>
                </a:pPr>
                <a:endParaRPr lang="en-US" altLang="ru-RU" b="0">
                  <a:solidFill>
                    <a:schemeClr val="tx1"/>
                  </a:solidFill>
                  <a:latin typeface="Times New Roman" pitchFamily="18" charset="0"/>
                </a:endParaRPr>
              </a:p>
            </p:txBody>
          </p:sp>
          <p:sp>
            <p:nvSpPr>
              <p:cNvPr id="78" name="Rectangle 77"/>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grpSp>
        <p:nvGrpSpPr>
          <p:cNvPr id="112" name="Group 188"/>
          <p:cNvGrpSpPr>
            <a:grpSpLocks/>
          </p:cNvGrpSpPr>
          <p:nvPr/>
        </p:nvGrpSpPr>
        <p:grpSpPr bwMode="auto">
          <a:xfrm>
            <a:off x="6831394" y="4612158"/>
            <a:ext cx="2038762" cy="1481138"/>
            <a:chOff x="3264" y="3072"/>
            <a:chExt cx="1256" cy="933"/>
          </a:xfrm>
        </p:grpSpPr>
        <p:grpSp>
          <p:nvGrpSpPr>
            <p:cNvPr id="144" name="Group 79"/>
            <p:cNvGrpSpPr>
              <a:grpSpLocks/>
            </p:cNvGrpSpPr>
            <p:nvPr/>
          </p:nvGrpSpPr>
          <p:grpSpPr bwMode="auto">
            <a:xfrm>
              <a:off x="3264" y="3072"/>
              <a:ext cx="627" cy="191"/>
              <a:chOff x="0" y="0"/>
              <a:chExt cx="627" cy="403"/>
            </a:xfrm>
          </p:grpSpPr>
          <p:sp>
            <p:nvSpPr>
              <p:cNvPr id="172" name="Rectangle 80"/>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altLang="ru-RU" b="0">
                  <a:solidFill>
                    <a:schemeClr val="tx1"/>
                  </a:solidFill>
                  <a:latin typeface="Times New Roman" pitchFamily="18" charset="0"/>
                </a:endParaRPr>
              </a:p>
            </p:txBody>
          </p:sp>
          <p:sp>
            <p:nvSpPr>
              <p:cNvPr id="173" name="Rectangle 81"/>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5" name="Group 85"/>
            <p:cNvGrpSpPr>
              <a:grpSpLocks/>
            </p:cNvGrpSpPr>
            <p:nvPr/>
          </p:nvGrpSpPr>
          <p:grpSpPr bwMode="auto">
            <a:xfrm>
              <a:off x="3894" y="3072"/>
              <a:ext cx="626" cy="191"/>
              <a:chOff x="1249" y="0"/>
              <a:chExt cx="626" cy="403"/>
            </a:xfrm>
          </p:grpSpPr>
          <p:sp>
            <p:nvSpPr>
              <p:cNvPr id="170" name="Rectangle 86"/>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Language</a:t>
                </a:r>
              </a:p>
              <a:p>
                <a:pPr algn="just" eaLnBrk="0" hangingPunct="0">
                  <a:spcBef>
                    <a:spcPct val="0"/>
                  </a:spcBef>
                </a:pPr>
                <a:endParaRPr lang="en-US" altLang="ru-RU" b="0">
                  <a:solidFill>
                    <a:schemeClr val="tx1"/>
                  </a:solidFill>
                  <a:latin typeface="Times New Roman" pitchFamily="18" charset="0"/>
                </a:endParaRPr>
              </a:p>
            </p:txBody>
          </p:sp>
          <p:sp>
            <p:nvSpPr>
              <p:cNvPr id="171" name="Rectangle 87"/>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6" name="Group 88"/>
            <p:cNvGrpSpPr>
              <a:grpSpLocks/>
            </p:cNvGrpSpPr>
            <p:nvPr/>
          </p:nvGrpSpPr>
          <p:grpSpPr bwMode="auto">
            <a:xfrm>
              <a:off x="3264" y="3263"/>
              <a:ext cx="627" cy="193"/>
              <a:chOff x="0" y="403"/>
              <a:chExt cx="627" cy="403"/>
            </a:xfrm>
          </p:grpSpPr>
          <p:sp>
            <p:nvSpPr>
              <p:cNvPr id="168" name="Rectangle 89"/>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altLang="ru-RU" b="0">
                  <a:solidFill>
                    <a:schemeClr val="tx1"/>
                  </a:solidFill>
                  <a:latin typeface="Times New Roman" pitchFamily="18" charset="0"/>
                </a:endParaRPr>
              </a:p>
            </p:txBody>
          </p:sp>
          <p:sp>
            <p:nvSpPr>
              <p:cNvPr id="169" name="Rectangle 90"/>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7" name="Group 94"/>
            <p:cNvGrpSpPr>
              <a:grpSpLocks/>
            </p:cNvGrpSpPr>
            <p:nvPr/>
          </p:nvGrpSpPr>
          <p:grpSpPr bwMode="auto">
            <a:xfrm>
              <a:off x="3894" y="3263"/>
              <a:ext cx="626" cy="193"/>
              <a:chOff x="1249" y="403"/>
              <a:chExt cx="626" cy="403"/>
            </a:xfrm>
          </p:grpSpPr>
          <p:sp>
            <p:nvSpPr>
              <p:cNvPr id="166" name="Rectangle 95"/>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dirty="0">
                    <a:solidFill>
                      <a:schemeClr val="tx1"/>
                    </a:solidFill>
                    <a:latin typeface="Arial Unicode MS" pitchFamily="34" charset="-128"/>
                    <a:ea typeface="Arial Unicode MS" pitchFamily="34" charset="-128"/>
                    <a:cs typeface="Arial Unicode MS" pitchFamily="34" charset="-128"/>
                  </a:rPr>
                  <a:t>French</a:t>
                </a:r>
              </a:p>
              <a:p>
                <a:pPr algn="just" eaLnBrk="0" hangingPunct="0">
                  <a:spcBef>
                    <a:spcPct val="0"/>
                  </a:spcBef>
                </a:pPr>
                <a:endParaRPr lang="en-US" altLang="ru-RU" b="0" dirty="0">
                  <a:solidFill>
                    <a:schemeClr val="tx1"/>
                  </a:solidFill>
                  <a:latin typeface="Times New Roman" pitchFamily="18" charset="0"/>
                </a:endParaRPr>
              </a:p>
            </p:txBody>
          </p:sp>
          <p:sp>
            <p:nvSpPr>
              <p:cNvPr id="167" name="Rectangle 96"/>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8" name="Group 97"/>
            <p:cNvGrpSpPr>
              <a:grpSpLocks/>
            </p:cNvGrpSpPr>
            <p:nvPr/>
          </p:nvGrpSpPr>
          <p:grpSpPr bwMode="auto">
            <a:xfrm>
              <a:off x="3264" y="3456"/>
              <a:ext cx="627" cy="181"/>
              <a:chOff x="0" y="806"/>
              <a:chExt cx="627" cy="403"/>
            </a:xfrm>
          </p:grpSpPr>
          <p:sp>
            <p:nvSpPr>
              <p:cNvPr id="164" name="Rectangle 98"/>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altLang="ru-RU" b="0">
                  <a:solidFill>
                    <a:schemeClr val="tx1"/>
                  </a:solidFill>
                  <a:latin typeface="Times New Roman" pitchFamily="18" charset="0"/>
                </a:endParaRPr>
              </a:p>
            </p:txBody>
          </p:sp>
          <p:sp>
            <p:nvSpPr>
              <p:cNvPr id="165" name="Rectangle 99"/>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9" name="Group 103"/>
            <p:cNvGrpSpPr>
              <a:grpSpLocks/>
            </p:cNvGrpSpPr>
            <p:nvPr/>
          </p:nvGrpSpPr>
          <p:grpSpPr bwMode="auto">
            <a:xfrm>
              <a:off x="3894" y="3456"/>
              <a:ext cx="626" cy="181"/>
              <a:chOff x="1249" y="806"/>
              <a:chExt cx="626" cy="403"/>
            </a:xfrm>
          </p:grpSpPr>
          <p:sp>
            <p:nvSpPr>
              <p:cNvPr id="162" name="Rectangle 104"/>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German</a:t>
                </a:r>
              </a:p>
              <a:p>
                <a:pPr algn="just" eaLnBrk="0" hangingPunct="0">
                  <a:spcBef>
                    <a:spcPct val="0"/>
                  </a:spcBef>
                </a:pPr>
                <a:endParaRPr lang="en-US" altLang="ru-RU" b="0">
                  <a:solidFill>
                    <a:schemeClr val="tx1"/>
                  </a:solidFill>
                  <a:latin typeface="Times New Roman" pitchFamily="18" charset="0"/>
                </a:endParaRPr>
              </a:p>
            </p:txBody>
          </p:sp>
          <p:sp>
            <p:nvSpPr>
              <p:cNvPr id="163" name="Rectangle 105"/>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0" name="Group 106"/>
            <p:cNvGrpSpPr>
              <a:grpSpLocks/>
            </p:cNvGrpSpPr>
            <p:nvPr/>
          </p:nvGrpSpPr>
          <p:grpSpPr bwMode="auto">
            <a:xfrm>
              <a:off x="3264" y="3637"/>
              <a:ext cx="627" cy="203"/>
              <a:chOff x="0" y="1209"/>
              <a:chExt cx="627" cy="403"/>
            </a:xfrm>
          </p:grpSpPr>
          <p:sp>
            <p:nvSpPr>
              <p:cNvPr id="160" name="Rectangle 107"/>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altLang="ru-RU" b="0">
                  <a:solidFill>
                    <a:schemeClr val="tx1"/>
                  </a:solidFill>
                  <a:latin typeface="Times New Roman" pitchFamily="18" charset="0"/>
                </a:endParaRPr>
              </a:p>
            </p:txBody>
          </p:sp>
          <p:sp>
            <p:nvSpPr>
              <p:cNvPr id="161" name="Rectangle 108"/>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1" name="Group 112"/>
            <p:cNvGrpSpPr>
              <a:grpSpLocks/>
            </p:cNvGrpSpPr>
            <p:nvPr/>
          </p:nvGrpSpPr>
          <p:grpSpPr bwMode="auto">
            <a:xfrm>
              <a:off x="3894" y="3637"/>
              <a:ext cx="626" cy="203"/>
              <a:chOff x="1249" y="1209"/>
              <a:chExt cx="626" cy="403"/>
            </a:xfrm>
          </p:grpSpPr>
          <p:sp>
            <p:nvSpPr>
              <p:cNvPr id="158" name="Rectangle 113"/>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altLang="ru-RU" b="0">
                  <a:solidFill>
                    <a:schemeClr val="tx1"/>
                  </a:solidFill>
                  <a:latin typeface="Times New Roman" pitchFamily="18" charset="0"/>
                </a:endParaRPr>
              </a:p>
            </p:txBody>
          </p:sp>
          <p:sp>
            <p:nvSpPr>
              <p:cNvPr id="159" name="Rectangle 114"/>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2" name="Group 124"/>
            <p:cNvGrpSpPr>
              <a:grpSpLocks/>
            </p:cNvGrpSpPr>
            <p:nvPr/>
          </p:nvGrpSpPr>
          <p:grpSpPr bwMode="auto">
            <a:xfrm>
              <a:off x="3264" y="3840"/>
              <a:ext cx="627" cy="165"/>
              <a:chOff x="0" y="2015"/>
              <a:chExt cx="627" cy="403"/>
            </a:xfrm>
          </p:grpSpPr>
          <p:sp>
            <p:nvSpPr>
              <p:cNvPr id="156" name="Rectangle 125"/>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altLang="ru-RU" b="0">
                  <a:solidFill>
                    <a:schemeClr val="tx1"/>
                  </a:solidFill>
                  <a:latin typeface="Times New Roman" pitchFamily="18" charset="0"/>
                </a:endParaRPr>
              </a:p>
            </p:txBody>
          </p:sp>
          <p:sp>
            <p:nvSpPr>
              <p:cNvPr id="157" name="Rectangle 126"/>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3" name="Group 130"/>
            <p:cNvGrpSpPr>
              <a:grpSpLocks/>
            </p:cNvGrpSpPr>
            <p:nvPr/>
          </p:nvGrpSpPr>
          <p:grpSpPr bwMode="auto">
            <a:xfrm>
              <a:off x="3894" y="3840"/>
              <a:ext cx="626" cy="165"/>
              <a:chOff x="1249" y="2015"/>
              <a:chExt cx="626" cy="403"/>
            </a:xfrm>
          </p:grpSpPr>
          <p:sp>
            <p:nvSpPr>
              <p:cNvPr id="154" name="Rectangle 131"/>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Spanish</a:t>
                </a:r>
              </a:p>
              <a:p>
                <a:pPr algn="just" eaLnBrk="0" hangingPunct="0">
                  <a:spcBef>
                    <a:spcPct val="0"/>
                  </a:spcBef>
                </a:pPr>
                <a:endParaRPr lang="en-US" altLang="ru-RU" b="0">
                  <a:solidFill>
                    <a:schemeClr val="tx1"/>
                  </a:solidFill>
                  <a:latin typeface="Times New Roman" pitchFamily="18" charset="0"/>
                </a:endParaRPr>
              </a:p>
            </p:txBody>
          </p:sp>
          <p:sp>
            <p:nvSpPr>
              <p:cNvPr id="155" name="Rectangle 132"/>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grpSp>
        <p:nvGrpSpPr>
          <p:cNvPr id="113" name="Group 189"/>
          <p:cNvGrpSpPr>
            <a:grpSpLocks/>
          </p:cNvGrpSpPr>
          <p:nvPr/>
        </p:nvGrpSpPr>
        <p:grpSpPr bwMode="auto">
          <a:xfrm>
            <a:off x="6831394" y="3054462"/>
            <a:ext cx="2038761" cy="1465263"/>
            <a:chOff x="960" y="3072"/>
            <a:chExt cx="1249" cy="923"/>
          </a:xfrm>
        </p:grpSpPr>
        <p:grpSp>
          <p:nvGrpSpPr>
            <p:cNvPr id="114" name="Group 134"/>
            <p:cNvGrpSpPr>
              <a:grpSpLocks/>
            </p:cNvGrpSpPr>
            <p:nvPr/>
          </p:nvGrpSpPr>
          <p:grpSpPr bwMode="auto">
            <a:xfrm>
              <a:off x="960" y="3072"/>
              <a:ext cx="627" cy="191"/>
              <a:chOff x="0" y="0"/>
              <a:chExt cx="627" cy="403"/>
            </a:xfrm>
          </p:grpSpPr>
          <p:sp>
            <p:nvSpPr>
              <p:cNvPr id="142" name="Rectangle 135"/>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a:solidFill>
                      <a:schemeClr val="tx1"/>
                    </a:solidFill>
                    <a:latin typeface="Arial Unicode MS" pitchFamily="34" charset="-128"/>
                    <a:ea typeface="Arial Unicode MS" pitchFamily="34" charset="-128"/>
                    <a:cs typeface="Arial Unicode MS" pitchFamily="34" charset="-128"/>
                  </a:rPr>
                  <a:t>Employee</a:t>
                </a:r>
              </a:p>
              <a:p>
                <a:pPr algn="just" eaLnBrk="0" hangingPunct="0">
                  <a:spcBef>
                    <a:spcPct val="0"/>
                  </a:spcBef>
                </a:pPr>
                <a:endParaRPr lang="en-US" altLang="ru-RU" b="0">
                  <a:solidFill>
                    <a:schemeClr val="tx1"/>
                  </a:solidFill>
                  <a:latin typeface="Times New Roman" pitchFamily="18" charset="0"/>
                </a:endParaRPr>
              </a:p>
            </p:txBody>
          </p:sp>
          <p:sp>
            <p:nvSpPr>
              <p:cNvPr id="143" name="Rectangle 136"/>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5" name="Group 137"/>
            <p:cNvGrpSpPr>
              <a:grpSpLocks/>
            </p:cNvGrpSpPr>
            <p:nvPr/>
          </p:nvGrpSpPr>
          <p:grpSpPr bwMode="auto">
            <a:xfrm>
              <a:off x="1587" y="3072"/>
              <a:ext cx="622" cy="191"/>
              <a:chOff x="627" y="0"/>
              <a:chExt cx="622" cy="403"/>
            </a:xfrm>
          </p:grpSpPr>
          <p:sp>
            <p:nvSpPr>
              <p:cNvPr id="140" name="Rectangle 138"/>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dirty="0">
                    <a:solidFill>
                      <a:schemeClr val="tx1"/>
                    </a:solidFill>
                    <a:latin typeface="Arial Unicode MS" pitchFamily="34" charset="-128"/>
                    <a:ea typeface="Arial Unicode MS" pitchFamily="34" charset="-128"/>
                    <a:cs typeface="Arial Unicode MS" pitchFamily="34" charset="-128"/>
                  </a:rPr>
                  <a:t>Skill</a:t>
                </a:r>
              </a:p>
              <a:p>
                <a:pPr algn="just" eaLnBrk="0" hangingPunct="0">
                  <a:spcBef>
                    <a:spcPct val="0"/>
                  </a:spcBef>
                </a:pPr>
                <a:endParaRPr lang="en-US" altLang="ru-RU" b="0" dirty="0">
                  <a:solidFill>
                    <a:schemeClr val="tx1"/>
                  </a:solidFill>
                  <a:latin typeface="Times New Roman" pitchFamily="18" charset="0"/>
                </a:endParaRPr>
              </a:p>
            </p:txBody>
          </p:sp>
          <p:sp>
            <p:nvSpPr>
              <p:cNvPr id="141" name="Rectangle 139"/>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6" name="Group 143"/>
            <p:cNvGrpSpPr>
              <a:grpSpLocks/>
            </p:cNvGrpSpPr>
            <p:nvPr/>
          </p:nvGrpSpPr>
          <p:grpSpPr bwMode="auto">
            <a:xfrm>
              <a:off x="960" y="3263"/>
              <a:ext cx="627" cy="193"/>
              <a:chOff x="0" y="403"/>
              <a:chExt cx="627" cy="403"/>
            </a:xfrm>
          </p:grpSpPr>
          <p:sp>
            <p:nvSpPr>
              <p:cNvPr id="138" name="Rectangle 144"/>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1234</a:t>
                </a:r>
              </a:p>
              <a:p>
                <a:pPr algn="just" eaLnBrk="0" hangingPunct="0">
                  <a:spcBef>
                    <a:spcPct val="0"/>
                  </a:spcBef>
                </a:pPr>
                <a:endParaRPr lang="en-US" altLang="ru-RU" b="0">
                  <a:solidFill>
                    <a:schemeClr val="tx1"/>
                  </a:solidFill>
                  <a:latin typeface="Times New Roman" pitchFamily="18" charset="0"/>
                </a:endParaRPr>
              </a:p>
            </p:txBody>
          </p:sp>
          <p:sp>
            <p:nvSpPr>
              <p:cNvPr id="139" name="Rectangle 145"/>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7" name="Group 146"/>
            <p:cNvGrpSpPr>
              <a:grpSpLocks/>
            </p:cNvGrpSpPr>
            <p:nvPr/>
          </p:nvGrpSpPr>
          <p:grpSpPr bwMode="auto">
            <a:xfrm>
              <a:off x="1587" y="3263"/>
              <a:ext cx="622" cy="193"/>
              <a:chOff x="627" y="403"/>
              <a:chExt cx="622" cy="403"/>
            </a:xfrm>
          </p:grpSpPr>
          <p:sp>
            <p:nvSpPr>
              <p:cNvPr id="136" name="Rectangle 147"/>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137" name="Rectangle 148"/>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8" name="Group 161"/>
            <p:cNvGrpSpPr>
              <a:grpSpLocks/>
            </p:cNvGrpSpPr>
            <p:nvPr/>
          </p:nvGrpSpPr>
          <p:grpSpPr bwMode="auto">
            <a:xfrm>
              <a:off x="960" y="3456"/>
              <a:ext cx="627" cy="203"/>
              <a:chOff x="0" y="1209"/>
              <a:chExt cx="627" cy="403"/>
            </a:xfrm>
          </p:grpSpPr>
          <p:sp>
            <p:nvSpPr>
              <p:cNvPr id="134" name="Rectangle 162"/>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dirty="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altLang="ru-RU" b="0" dirty="0">
                  <a:solidFill>
                    <a:schemeClr val="tx1"/>
                  </a:solidFill>
                  <a:latin typeface="Times New Roman" pitchFamily="18" charset="0"/>
                </a:endParaRPr>
              </a:p>
            </p:txBody>
          </p:sp>
          <p:sp>
            <p:nvSpPr>
              <p:cNvPr id="135" name="Rectangle 163"/>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9" name="Group 164"/>
            <p:cNvGrpSpPr>
              <a:grpSpLocks/>
            </p:cNvGrpSpPr>
            <p:nvPr/>
          </p:nvGrpSpPr>
          <p:grpSpPr bwMode="auto">
            <a:xfrm>
              <a:off x="1587" y="3456"/>
              <a:ext cx="622" cy="203"/>
              <a:chOff x="627" y="1209"/>
              <a:chExt cx="622" cy="403"/>
            </a:xfrm>
          </p:grpSpPr>
          <p:sp>
            <p:nvSpPr>
              <p:cNvPr id="132" name="Rectangle 165"/>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Carpentry</a:t>
                </a:r>
              </a:p>
              <a:p>
                <a:pPr algn="just" eaLnBrk="0" hangingPunct="0">
                  <a:spcBef>
                    <a:spcPct val="0"/>
                  </a:spcBef>
                </a:pPr>
                <a:endParaRPr lang="en-US" altLang="ru-RU" b="0">
                  <a:solidFill>
                    <a:schemeClr val="tx1"/>
                  </a:solidFill>
                  <a:latin typeface="Times New Roman" pitchFamily="18" charset="0"/>
                </a:endParaRPr>
              </a:p>
            </p:txBody>
          </p:sp>
          <p:sp>
            <p:nvSpPr>
              <p:cNvPr id="133" name="Rectangle 166"/>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0" name="Group 170"/>
            <p:cNvGrpSpPr>
              <a:grpSpLocks/>
            </p:cNvGrpSpPr>
            <p:nvPr/>
          </p:nvGrpSpPr>
          <p:grpSpPr bwMode="auto">
            <a:xfrm>
              <a:off x="960" y="3659"/>
              <a:ext cx="627" cy="171"/>
              <a:chOff x="0" y="1612"/>
              <a:chExt cx="627" cy="403"/>
            </a:xfrm>
          </p:grpSpPr>
          <p:sp>
            <p:nvSpPr>
              <p:cNvPr id="130" name="Rectangle 171"/>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1453</a:t>
                </a:r>
              </a:p>
              <a:p>
                <a:pPr algn="just" eaLnBrk="0" hangingPunct="0">
                  <a:spcBef>
                    <a:spcPct val="0"/>
                  </a:spcBef>
                </a:pPr>
                <a:endParaRPr lang="en-US" altLang="ru-RU" b="0">
                  <a:solidFill>
                    <a:schemeClr val="tx1"/>
                  </a:solidFill>
                  <a:latin typeface="Times New Roman" pitchFamily="18" charset="0"/>
                </a:endParaRPr>
              </a:p>
            </p:txBody>
          </p:sp>
          <p:sp>
            <p:nvSpPr>
              <p:cNvPr id="131" name="Rectangle 172"/>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1" name="Group 173"/>
            <p:cNvGrpSpPr>
              <a:grpSpLocks/>
            </p:cNvGrpSpPr>
            <p:nvPr/>
          </p:nvGrpSpPr>
          <p:grpSpPr bwMode="auto">
            <a:xfrm>
              <a:off x="1587" y="3659"/>
              <a:ext cx="622" cy="171"/>
              <a:chOff x="627" y="1612"/>
              <a:chExt cx="622" cy="403"/>
            </a:xfrm>
          </p:grpSpPr>
          <p:sp>
            <p:nvSpPr>
              <p:cNvPr id="128" name="Rectangle 174"/>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129" name="Rectangle 175"/>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2" name="Group 179"/>
            <p:cNvGrpSpPr>
              <a:grpSpLocks/>
            </p:cNvGrpSpPr>
            <p:nvPr/>
          </p:nvGrpSpPr>
          <p:grpSpPr bwMode="auto">
            <a:xfrm>
              <a:off x="960" y="3830"/>
              <a:ext cx="627" cy="165"/>
              <a:chOff x="0" y="2015"/>
              <a:chExt cx="627" cy="403"/>
            </a:xfrm>
          </p:grpSpPr>
          <p:sp>
            <p:nvSpPr>
              <p:cNvPr id="126" name="Rectangle 180"/>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2345</a:t>
                </a:r>
              </a:p>
              <a:p>
                <a:pPr algn="just" eaLnBrk="0" hangingPunct="0">
                  <a:spcBef>
                    <a:spcPct val="0"/>
                  </a:spcBef>
                </a:pPr>
                <a:endParaRPr lang="en-US" altLang="ru-RU" b="0">
                  <a:solidFill>
                    <a:schemeClr val="tx1"/>
                  </a:solidFill>
                  <a:latin typeface="Times New Roman" pitchFamily="18" charset="0"/>
                </a:endParaRPr>
              </a:p>
            </p:txBody>
          </p:sp>
          <p:sp>
            <p:nvSpPr>
              <p:cNvPr id="127" name="Rectangle 181"/>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3" name="Group 182"/>
            <p:cNvGrpSpPr>
              <a:grpSpLocks/>
            </p:cNvGrpSpPr>
            <p:nvPr/>
          </p:nvGrpSpPr>
          <p:grpSpPr bwMode="auto">
            <a:xfrm>
              <a:off x="1587" y="3830"/>
              <a:ext cx="622" cy="165"/>
              <a:chOff x="627" y="2015"/>
              <a:chExt cx="622" cy="403"/>
            </a:xfrm>
          </p:grpSpPr>
          <p:sp>
            <p:nvSpPr>
              <p:cNvPr id="124" name="Rectangle 183"/>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ru-RU" sz="1200" b="0">
                    <a:solidFill>
                      <a:schemeClr val="tx1"/>
                    </a:solidFill>
                    <a:latin typeface="Arial Unicode MS" pitchFamily="34" charset="-128"/>
                    <a:ea typeface="Arial Unicode MS" pitchFamily="34" charset="-128"/>
                    <a:cs typeface="Arial Unicode MS" pitchFamily="34" charset="-128"/>
                  </a:rPr>
                  <a:t>Cooking</a:t>
                </a:r>
              </a:p>
              <a:p>
                <a:pPr algn="just" eaLnBrk="0" hangingPunct="0">
                  <a:spcBef>
                    <a:spcPct val="0"/>
                  </a:spcBef>
                </a:pPr>
                <a:endParaRPr lang="en-US" altLang="ru-RU" b="0">
                  <a:solidFill>
                    <a:schemeClr val="tx1"/>
                  </a:solidFill>
                  <a:latin typeface="Times New Roman" pitchFamily="18" charset="0"/>
                </a:endParaRPr>
              </a:p>
            </p:txBody>
          </p:sp>
          <p:sp>
            <p:nvSpPr>
              <p:cNvPr id="125" name="Rectangle 184"/>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spTree>
    <p:extLst>
      <p:ext uri="{BB962C8B-B14F-4D97-AF65-F5344CB8AC3E}">
        <p14:creationId xmlns:p14="http://schemas.microsoft.com/office/powerpoint/2010/main" val="606549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Fifth Normal Form  (5NF) </a:t>
            </a:r>
            <a:endParaRPr lang="ru-RU" sz="4900" dirty="0"/>
          </a:p>
        </p:txBody>
      </p:sp>
      <p:sp>
        <p:nvSpPr>
          <p:cNvPr id="3" name="Объект 2"/>
          <p:cNvSpPr>
            <a:spLocks noGrp="1"/>
          </p:cNvSpPr>
          <p:nvPr>
            <p:ph idx="1"/>
          </p:nvPr>
        </p:nvSpPr>
        <p:spPr/>
        <p:txBody>
          <a:bodyPr anchor="t">
            <a:normAutofit/>
          </a:bodyPr>
          <a:lstStyle/>
          <a:p>
            <a:pPr marL="609600" indent="-609600" algn="just"/>
            <a:r>
              <a:rPr lang="en-US" altLang="ru-RU" sz="3200" dirty="0">
                <a:latin typeface="Arial Unicode MS" pitchFamily="34" charset="-128"/>
                <a:cs typeface="Times New Roman" pitchFamily="18" charset="0"/>
              </a:rPr>
              <a:t>Fifth normal form is satisfied when all tables are broken into as many tables as possible in order to avoid redundancy. Once it is in fifth normal form it cannot be broken into smaller relations without changing the facts or the meaning.</a:t>
            </a:r>
            <a:r>
              <a:rPr lang="en-US" altLang="ru-RU" sz="3600" dirty="0">
                <a:latin typeface="Arial Unicode MS" pitchFamily="34" charset="-128"/>
                <a:ea typeface="Arial Unicode MS" pitchFamily="34" charset="-128"/>
                <a:cs typeface="Arial Unicode MS" pitchFamily="34" charset="-128"/>
              </a:rPr>
              <a:t> </a:t>
            </a:r>
          </a:p>
          <a:p>
            <a:pPr marL="609600" indent="-609600" algn="just">
              <a:buFontTx/>
              <a:buNone/>
            </a:pPr>
            <a:endParaRPr lang="en-US" altLang="ru-RU" sz="3600" dirty="0">
              <a:latin typeface="Arial Unicode MS" pitchFamily="34" charset="-128"/>
              <a:cs typeface="Times New Roman" pitchFamily="18" charset="0"/>
            </a:endParaRPr>
          </a:p>
          <a:p>
            <a:endParaRPr lang="ru-RU" sz="3200" dirty="0"/>
          </a:p>
        </p:txBody>
      </p:sp>
    </p:spTree>
    <p:extLst>
      <p:ext uri="{BB962C8B-B14F-4D97-AF65-F5344CB8AC3E}">
        <p14:creationId xmlns:p14="http://schemas.microsoft.com/office/powerpoint/2010/main" val="862205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Domain Key Normal Form  (DKNF) </a:t>
            </a:r>
            <a:endParaRPr lang="ru-RU" dirty="0"/>
          </a:p>
        </p:txBody>
      </p:sp>
      <p:sp>
        <p:nvSpPr>
          <p:cNvPr id="3" name="Объект 2"/>
          <p:cNvSpPr>
            <a:spLocks noGrp="1"/>
          </p:cNvSpPr>
          <p:nvPr>
            <p:ph idx="1"/>
          </p:nvPr>
        </p:nvSpPr>
        <p:spPr/>
        <p:txBody>
          <a:bodyPr>
            <a:normAutofit/>
          </a:bodyPr>
          <a:lstStyle/>
          <a:p>
            <a:r>
              <a:rPr lang="en-US" altLang="ru-RU" sz="3200" dirty="0">
                <a:latin typeface="Arial Unicode MS" pitchFamily="34" charset="-128"/>
                <a:cs typeface="Times New Roman" pitchFamily="18" charset="0"/>
              </a:rPr>
              <a:t>The relation is in DKNF when there can be no insertion or deletion anomalies in the database.</a:t>
            </a:r>
            <a:endParaRPr lang="en-US" altLang="ru-RU" sz="3600" dirty="0">
              <a:latin typeface="Arial Unicode MS" pitchFamily="34" charset="-128"/>
              <a:ea typeface="Arial Unicode MS" pitchFamily="34" charset="-128"/>
              <a:cs typeface="Arial Unicode MS" pitchFamily="34" charset="-128"/>
            </a:endParaRPr>
          </a:p>
          <a:p>
            <a:endParaRPr lang="ru-RU" sz="3200" dirty="0"/>
          </a:p>
        </p:txBody>
      </p:sp>
    </p:spTree>
    <p:extLst>
      <p:ext uri="{BB962C8B-B14F-4D97-AF65-F5344CB8AC3E}">
        <p14:creationId xmlns:p14="http://schemas.microsoft.com/office/powerpoint/2010/main" val="1365481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Definition </a:t>
            </a:r>
            <a:endParaRPr lang="ru-RU" sz="4900" dirty="0"/>
          </a:p>
        </p:txBody>
      </p:sp>
      <p:sp>
        <p:nvSpPr>
          <p:cNvPr id="3" name="Объект 2"/>
          <p:cNvSpPr>
            <a:spLocks noGrp="1"/>
          </p:cNvSpPr>
          <p:nvPr>
            <p:ph idx="1"/>
          </p:nvPr>
        </p:nvSpPr>
        <p:spPr>
          <a:xfrm>
            <a:off x="762000" y="685800"/>
            <a:ext cx="7543800" cy="4471392"/>
          </a:xfrm>
        </p:spPr>
        <p:txBody>
          <a:bodyPr anchor="t">
            <a:normAutofit fontScale="92500" lnSpcReduction="20000"/>
          </a:bodyPr>
          <a:lstStyle/>
          <a:p>
            <a:pPr marL="533400" indent="-533400"/>
            <a:r>
              <a:rPr lang="en-US" altLang="ru-RU" sz="3000" dirty="0">
                <a:cs typeface="Times New Roman" pitchFamily="18" charset="0"/>
              </a:rPr>
              <a:t>This is the process which allows you to winnow out redundant data within your database. </a:t>
            </a:r>
            <a:endParaRPr lang="en-US" altLang="ru-RU" sz="3000" dirty="0"/>
          </a:p>
          <a:p>
            <a:pPr marL="533400" indent="-533400"/>
            <a:r>
              <a:rPr lang="en-US" altLang="ru-RU" sz="3000" dirty="0">
                <a:cs typeface="Times New Roman" pitchFamily="18" charset="0"/>
              </a:rPr>
              <a:t>This involves restructuring the tables to successively meeting higher forms of Normalization. </a:t>
            </a:r>
          </a:p>
          <a:p>
            <a:pPr marL="533400" indent="-533400"/>
            <a:r>
              <a:rPr lang="en-US" altLang="ru-RU" sz="3000" dirty="0"/>
              <a:t>A properly normalized database should have the following characteristics</a:t>
            </a:r>
          </a:p>
          <a:p>
            <a:pPr marL="1023938" lvl="1" indent="-457200"/>
            <a:r>
              <a:rPr lang="en-US" altLang="ru-RU" sz="2600" dirty="0"/>
              <a:t>Scalar values in each fields</a:t>
            </a:r>
          </a:p>
          <a:p>
            <a:pPr marL="1023938" lvl="1" indent="-457200"/>
            <a:r>
              <a:rPr lang="en-US" altLang="ru-RU" sz="2600" dirty="0"/>
              <a:t>Absence of redundancy.</a:t>
            </a:r>
          </a:p>
          <a:p>
            <a:pPr marL="1023938" lvl="1" indent="-457200"/>
            <a:r>
              <a:rPr lang="en-US" altLang="ru-RU" sz="2600" dirty="0"/>
              <a:t>Minimal use of null values.</a:t>
            </a:r>
            <a:endParaRPr lang="en-US" altLang="ru-RU" sz="2600" dirty="0">
              <a:cs typeface="Times New Roman" pitchFamily="18" charset="0"/>
            </a:endParaRPr>
          </a:p>
          <a:p>
            <a:pPr marL="1023938" lvl="1" indent="-457200"/>
            <a:r>
              <a:rPr lang="en-US" altLang="ru-RU" sz="2600" dirty="0">
                <a:cs typeface="Times New Roman" pitchFamily="18" charset="0"/>
              </a:rPr>
              <a:t>Minimal loss of information.</a:t>
            </a:r>
            <a:r>
              <a:rPr lang="en-US" altLang="ru-RU" sz="2600" dirty="0"/>
              <a:t> </a:t>
            </a:r>
          </a:p>
          <a:p>
            <a:endParaRPr lang="ru-RU" dirty="0"/>
          </a:p>
        </p:txBody>
      </p:sp>
    </p:spTree>
    <p:extLst>
      <p:ext uri="{BB962C8B-B14F-4D97-AF65-F5344CB8AC3E}">
        <p14:creationId xmlns:p14="http://schemas.microsoft.com/office/powerpoint/2010/main" val="391315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Levels of Normalization </a:t>
            </a:r>
            <a:endParaRPr lang="ru-RU" sz="4900" dirty="0"/>
          </a:p>
        </p:txBody>
      </p:sp>
      <p:sp>
        <p:nvSpPr>
          <p:cNvPr id="9" name="Rectangle 2"/>
          <p:cNvSpPr txBox="1">
            <a:spLocks noChangeArrowheads="1"/>
          </p:cNvSpPr>
          <p:nvPr/>
        </p:nvSpPr>
        <p:spPr>
          <a:xfrm>
            <a:off x="318928" y="724463"/>
            <a:ext cx="8506145" cy="5334000"/>
          </a:xfrm>
          <a:prstGeom prst="rect">
            <a:avLst/>
          </a:prstGeom>
        </p:spPr>
        <p:txBody>
          <a:bodyPr vert="horz" lIns="91440" tIns="45720" rIns="91440" bIns="45720" rtlCol="0" anchor="t"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533400" indent="-533400" algn="just"/>
            <a:r>
              <a:rPr lang="en-US" altLang="ru-RU" sz="2800" dirty="0" smtClean="0">
                <a:latin typeface="Arial Unicode MS" pitchFamily="34" charset="-128"/>
                <a:ea typeface="Arial Unicode MS" pitchFamily="34" charset="-128"/>
                <a:cs typeface="Arial Unicode MS" pitchFamily="34" charset="-128"/>
              </a:rPr>
              <a:t>Levels of normalization based on the amount of redundancy in the database.</a:t>
            </a:r>
          </a:p>
          <a:p>
            <a:pPr marL="533400" indent="-533400" algn="just"/>
            <a:r>
              <a:rPr lang="en-US" altLang="ru-RU" sz="2800" dirty="0" smtClean="0">
                <a:latin typeface="Arial Unicode MS" pitchFamily="34" charset="-128"/>
                <a:ea typeface="Arial Unicode MS" pitchFamily="34" charset="-128"/>
                <a:cs typeface="Arial Unicode MS" pitchFamily="34" charset="-128"/>
              </a:rPr>
              <a:t>Various levels of normalization are:</a:t>
            </a:r>
          </a:p>
          <a:p>
            <a:pPr marL="1023938" lvl="1" indent="-457200" algn="just"/>
            <a:r>
              <a:rPr lang="en-US" altLang="ru-RU" sz="2000" dirty="0" smtClean="0"/>
              <a:t>First Normal Form (1NF)</a:t>
            </a:r>
          </a:p>
          <a:p>
            <a:pPr marL="1023938" lvl="1" indent="-457200" algn="just"/>
            <a:r>
              <a:rPr lang="en-US" altLang="ru-RU" sz="2000" dirty="0" smtClean="0"/>
              <a:t>Second Normal Form (2NF)</a:t>
            </a:r>
          </a:p>
          <a:p>
            <a:pPr marL="1023938" lvl="1" indent="-457200" algn="just"/>
            <a:r>
              <a:rPr lang="en-US" altLang="ru-RU" sz="2000" dirty="0" smtClean="0"/>
              <a:t>Third Normal Form (3NF)</a:t>
            </a:r>
          </a:p>
          <a:p>
            <a:pPr marL="1023938" lvl="1" indent="-457200" algn="just"/>
            <a:r>
              <a:rPr lang="en-US" altLang="ru-RU" sz="2000" dirty="0" smtClean="0"/>
              <a:t>Boyce-</a:t>
            </a:r>
            <a:r>
              <a:rPr lang="en-US" altLang="ru-RU" sz="2000" dirty="0" err="1" smtClean="0"/>
              <a:t>Codd</a:t>
            </a:r>
            <a:r>
              <a:rPr lang="en-US" altLang="ru-RU" sz="2000" dirty="0" smtClean="0"/>
              <a:t> Normal Form (BCNF)</a:t>
            </a:r>
          </a:p>
          <a:p>
            <a:pPr marL="1023938" lvl="1" indent="-457200" algn="just"/>
            <a:r>
              <a:rPr lang="en-US" altLang="ru-RU" sz="2000" dirty="0" smtClean="0"/>
              <a:t>Fourth Normal Form (4NF)</a:t>
            </a:r>
          </a:p>
          <a:p>
            <a:pPr marL="1023938" lvl="1" indent="-457200" algn="just"/>
            <a:r>
              <a:rPr lang="en-US" altLang="ru-RU" sz="2000" dirty="0" smtClean="0"/>
              <a:t>Fifth Normal Form (5NF)</a:t>
            </a:r>
          </a:p>
          <a:p>
            <a:pPr marL="1023938" lvl="1" indent="-457200" algn="just"/>
            <a:r>
              <a:rPr lang="en-US" altLang="ru-RU" sz="2000" dirty="0" smtClean="0"/>
              <a:t>Domain Key Normal Form (DKNF) </a:t>
            </a:r>
            <a:endParaRPr lang="en-US" altLang="ru-RU" sz="2000" dirty="0"/>
          </a:p>
        </p:txBody>
      </p:sp>
      <p:sp>
        <p:nvSpPr>
          <p:cNvPr id="10" name="AutoShape 4"/>
          <p:cNvSpPr>
            <a:spLocks noChangeArrowheads="1"/>
          </p:cNvSpPr>
          <p:nvPr/>
        </p:nvSpPr>
        <p:spPr bwMode="auto">
          <a:xfrm>
            <a:off x="5508104" y="2276872"/>
            <a:ext cx="457200" cy="2404673"/>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ru-RU" sz="1800" dirty="0">
                <a:solidFill>
                  <a:schemeClr val="bg1"/>
                </a:solidFill>
              </a:rPr>
              <a:t>Redundancy</a:t>
            </a:r>
          </a:p>
        </p:txBody>
      </p:sp>
      <p:sp>
        <p:nvSpPr>
          <p:cNvPr id="11" name="AutoShape 5"/>
          <p:cNvSpPr>
            <a:spLocks noChangeArrowheads="1"/>
          </p:cNvSpPr>
          <p:nvPr/>
        </p:nvSpPr>
        <p:spPr bwMode="auto">
          <a:xfrm flipV="1">
            <a:off x="6156176" y="2276872"/>
            <a:ext cx="457200" cy="2404673"/>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ru-RU" sz="1800" dirty="0">
                <a:solidFill>
                  <a:schemeClr val="bg1"/>
                </a:solidFill>
              </a:rPr>
              <a:t>Number of Tables</a:t>
            </a:r>
          </a:p>
        </p:txBody>
      </p:sp>
      <p:sp>
        <p:nvSpPr>
          <p:cNvPr id="12" name="Text Box 6"/>
          <p:cNvSpPr txBox="1">
            <a:spLocks noChangeArrowheads="1"/>
          </p:cNvSpPr>
          <p:nvPr/>
        </p:nvSpPr>
        <p:spPr bwMode="auto">
          <a:xfrm>
            <a:off x="619127" y="4941168"/>
            <a:ext cx="8001000" cy="369332"/>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nchor="t">
            <a:spAutoFit/>
          </a:bodyPr>
          <a:lstStyle/>
          <a:p>
            <a:pPr algn="ctr" eaLnBrk="0" hangingPunct="0">
              <a:spcBef>
                <a:spcPct val="0"/>
              </a:spcBef>
            </a:pPr>
            <a:r>
              <a:rPr lang="en-US" altLang="ru-RU" dirty="0">
                <a:solidFill>
                  <a:srgbClr val="000066"/>
                </a:solidFill>
                <a:latin typeface="Times New Roman" pitchFamily="18" charset="0"/>
                <a:cs typeface="Times New Roman" pitchFamily="18" charset="0"/>
              </a:rPr>
              <a:t>Most databases should be 3NF or BCNF in order to avoid the database anomalies.</a:t>
            </a:r>
            <a:r>
              <a:rPr lang="en-US" altLang="ru-RU" dirty="0">
                <a:solidFill>
                  <a:srgbClr val="000066"/>
                </a:solidFill>
                <a:latin typeface="Times New Roman" pitchFamily="18" charset="0"/>
              </a:rPr>
              <a:t> </a:t>
            </a:r>
          </a:p>
        </p:txBody>
      </p:sp>
      <p:sp>
        <p:nvSpPr>
          <p:cNvPr id="13" name="AutoShape 7"/>
          <p:cNvSpPr>
            <a:spLocks noChangeArrowheads="1"/>
          </p:cNvSpPr>
          <p:nvPr/>
        </p:nvSpPr>
        <p:spPr bwMode="auto">
          <a:xfrm flipV="1">
            <a:off x="6876256" y="2276872"/>
            <a:ext cx="457200" cy="2404673"/>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ru-RU" sz="1800" dirty="0">
                <a:solidFill>
                  <a:schemeClr val="bg1"/>
                </a:solidFill>
              </a:rPr>
              <a:t>Complexity</a:t>
            </a:r>
          </a:p>
        </p:txBody>
      </p:sp>
    </p:spTree>
    <p:extLst>
      <p:ext uri="{BB962C8B-B14F-4D97-AF65-F5344CB8AC3E}">
        <p14:creationId xmlns:p14="http://schemas.microsoft.com/office/powerpoint/2010/main" val="390468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Levels of Normalization </a:t>
            </a:r>
            <a:endParaRPr lang="ru-RU" sz="4900" dirty="0"/>
          </a:p>
        </p:txBody>
      </p:sp>
      <p:grpSp>
        <p:nvGrpSpPr>
          <p:cNvPr id="4" name="Group 22"/>
          <p:cNvGrpSpPr>
            <a:grpSpLocks/>
          </p:cNvGrpSpPr>
          <p:nvPr/>
        </p:nvGrpSpPr>
        <p:grpSpPr bwMode="auto">
          <a:xfrm>
            <a:off x="2400300" y="584200"/>
            <a:ext cx="4343400" cy="4114800"/>
            <a:chOff x="1440" y="912"/>
            <a:chExt cx="2736" cy="2592"/>
          </a:xfrm>
        </p:grpSpPr>
        <p:grpSp>
          <p:nvGrpSpPr>
            <p:cNvPr id="5" name="Group 10"/>
            <p:cNvGrpSpPr>
              <a:grpSpLocks/>
            </p:cNvGrpSpPr>
            <p:nvPr/>
          </p:nvGrpSpPr>
          <p:grpSpPr bwMode="auto">
            <a:xfrm>
              <a:off x="1440" y="912"/>
              <a:ext cx="2736" cy="2592"/>
              <a:chOff x="1632" y="1056"/>
              <a:chExt cx="2496" cy="2304"/>
            </a:xfrm>
          </p:grpSpPr>
          <p:sp>
            <p:nvSpPr>
              <p:cNvPr id="11" name="Oval 11"/>
              <p:cNvSpPr>
                <a:spLocks noChangeArrowheads="1"/>
              </p:cNvSpPr>
              <p:nvPr/>
            </p:nvSpPr>
            <p:spPr bwMode="auto">
              <a:xfrm>
                <a:off x="2736" y="2112"/>
                <a:ext cx="33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ru-RU" sz="1800" dirty="0">
                    <a:solidFill>
                      <a:schemeClr val="accent2"/>
                    </a:solidFill>
                    <a:latin typeface="Times New Roman" pitchFamily="18" charset="0"/>
                  </a:rPr>
                  <a:t>DKNF</a:t>
                </a:r>
              </a:p>
            </p:txBody>
          </p:sp>
          <p:sp>
            <p:nvSpPr>
              <p:cNvPr id="12" name="Oval 12"/>
              <p:cNvSpPr>
                <a:spLocks noChangeArrowheads="1"/>
              </p:cNvSpPr>
              <p:nvPr/>
            </p:nvSpPr>
            <p:spPr bwMode="auto">
              <a:xfrm>
                <a:off x="2544" y="1920"/>
                <a:ext cx="720"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ru-RU" altLang="ru-RU" sz="1800" b="0">
                  <a:solidFill>
                    <a:schemeClr val="tx1"/>
                  </a:solidFill>
                  <a:latin typeface="Times New Roman" pitchFamily="18" charset="0"/>
                </a:endParaRPr>
              </a:p>
            </p:txBody>
          </p:sp>
          <p:sp>
            <p:nvSpPr>
              <p:cNvPr id="13" name="Oval 13"/>
              <p:cNvSpPr>
                <a:spLocks noChangeArrowheads="1"/>
              </p:cNvSpPr>
              <p:nvPr/>
            </p:nvSpPr>
            <p:spPr bwMode="auto">
              <a:xfrm>
                <a:off x="2304" y="1680"/>
                <a:ext cx="12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800" b="0">
                  <a:solidFill>
                    <a:schemeClr val="tx1"/>
                  </a:solidFill>
                  <a:latin typeface="Times New Roman" pitchFamily="18" charset="0"/>
                </a:endParaRPr>
              </a:p>
            </p:txBody>
          </p:sp>
          <p:sp>
            <p:nvSpPr>
              <p:cNvPr id="14" name="Oval 14"/>
              <p:cNvSpPr>
                <a:spLocks noChangeArrowheads="1"/>
              </p:cNvSpPr>
              <p:nvPr/>
            </p:nvSpPr>
            <p:spPr bwMode="auto">
              <a:xfrm>
                <a:off x="2064" y="1488"/>
                <a:ext cx="1680" cy="14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800" b="0">
                  <a:solidFill>
                    <a:schemeClr val="tx1"/>
                  </a:solidFill>
                  <a:latin typeface="Times New Roman" pitchFamily="18" charset="0"/>
                </a:endParaRPr>
              </a:p>
            </p:txBody>
          </p:sp>
          <p:sp>
            <p:nvSpPr>
              <p:cNvPr id="15" name="Oval 15"/>
              <p:cNvSpPr>
                <a:spLocks noChangeArrowheads="1"/>
              </p:cNvSpPr>
              <p:nvPr/>
            </p:nvSpPr>
            <p:spPr bwMode="auto">
              <a:xfrm>
                <a:off x="1824" y="1296"/>
                <a:ext cx="2112" cy="18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6" name="Oval 16"/>
              <p:cNvSpPr>
                <a:spLocks noChangeArrowheads="1"/>
              </p:cNvSpPr>
              <p:nvPr/>
            </p:nvSpPr>
            <p:spPr bwMode="auto">
              <a:xfrm>
                <a:off x="1632" y="1056"/>
                <a:ext cx="2496" cy="23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800" b="0">
                  <a:solidFill>
                    <a:schemeClr val="tx1"/>
                  </a:solidFill>
                  <a:latin typeface="Times New Roman" pitchFamily="18" charset="0"/>
                </a:endParaRPr>
              </a:p>
              <a:p>
                <a:pPr algn="ctr">
                  <a:spcBef>
                    <a:spcPct val="0"/>
                  </a:spcBef>
                </a:pPr>
                <a:endParaRPr lang="en-US" altLang="ru-RU" sz="1200" b="0">
                  <a:solidFill>
                    <a:schemeClr val="tx1"/>
                  </a:solidFill>
                  <a:latin typeface="Times New Roman" pitchFamily="18" charset="0"/>
                </a:endParaRPr>
              </a:p>
            </p:txBody>
          </p:sp>
        </p:grpSp>
        <p:sp>
          <p:nvSpPr>
            <p:cNvPr id="6" name="Text Box 17"/>
            <p:cNvSpPr txBox="1">
              <a:spLocks noChangeArrowheads="1"/>
            </p:cNvSpPr>
            <p:nvPr/>
          </p:nvSpPr>
          <p:spPr bwMode="auto">
            <a:xfrm>
              <a:off x="2585" y="92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1NF</a:t>
              </a:r>
            </a:p>
          </p:txBody>
        </p:sp>
        <p:sp>
          <p:nvSpPr>
            <p:cNvPr id="7" name="Text Box 18"/>
            <p:cNvSpPr txBox="1">
              <a:spLocks noChangeArrowheads="1"/>
            </p:cNvSpPr>
            <p:nvPr/>
          </p:nvSpPr>
          <p:spPr bwMode="auto">
            <a:xfrm>
              <a:off x="2585" y="116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2NF</a:t>
              </a:r>
            </a:p>
          </p:txBody>
        </p:sp>
        <p:sp>
          <p:nvSpPr>
            <p:cNvPr id="8" name="Text Box 19"/>
            <p:cNvSpPr txBox="1">
              <a:spLocks noChangeArrowheads="1"/>
            </p:cNvSpPr>
            <p:nvPr/>
          </p:nvSpPr>
          <p:spPr bwMode="auto">
            <a:xfrm>
              <a:off x="2585" y="1376"/>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3NF</a:t>
              </a:r>
            </a:p>
          </p:txBody>
        </p:sp>
        <p:sp>
          <p:nvSpPr>
            <p:cNvPr id="9" name="Text Box 20"/>
            <p:cNvSpPr txBox="1">
              <a:spLocks noChangeArrowheads="1"/>
            </p:cNvSpPr>
            <p:nvPr/>
          </p:nvSpPr>
          <p:spPr bwMode="auto">
            <a:xfrm>
              <a:off x="2585" y="164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4NF</a:t>
              </a:r>
            </a:p>
          </p:txBody>
        </p:sp>
        <p:sp>
          <p:nvSpPr>
            <p:cNvPr id="10" name="Text Box 21"/>
            <p:cNvSpPr txBox="1">
              <a:spLocks noChangeArrowheads="1"/>
            </p:cNvSpPr>
            <p:nvPr/>
          </p:nvSpPr>
          <p:spPr bwMode="auto">
            <a:xfrm>
              <a:off x="2593" y="187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a:t>5NF</a:t>
              </a:r>
            </a:p>
          </p:txBody>
        </p:sp>
      </p:grpSp>
      <p:sp>
        <p:nvSpPr>
          <p:cNvPr id="17" name="Text Box 6"/>
          <p:cNvSpPr txBox="1">
            <a:spLocks noChangeArrowheads="1"/>
          </p:cNvSpPr>
          <p:nvPr/>
        </p:nvSpPr>
        <p:spPr bwMode="auto">
          <a:xfrm>
            <a:off x="571500" y="486916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lgn="ctr" eaLnBrk="0" hangingPunct="0">
              <a:spcBef>
                <a:spcPct val="0"/>
              </a:spcBef>
            </a:pPr>
            <a:r>
              <a:rPr lang="en-US" altLang="ru-RU" dirty="0">
                <a:solidFill>
                  <a:srgbClr val="000066"/>
                </a:solidFill>
                <a:latin typeface="Times New Roman" pitchFamily="18" charset="0"/>
              </a:rPr>
              <a:t>Each higher level is a subset of the lower level </a:t>
            </a:r>
          </a:p>
        </p:txBody>
      </p:sp>
    </p:spTree>
    <p:extLst>
      <p:ext uri="{BB962C8B-B14F-4D97-AF65-F5344CB8AC3E}">
        <p14:creationId xmlns:p14="http://schemas.microsoft.com/office/powerpoint/2010/main" val="16025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First Normal Form  (1NF) </a:t>
            </a:r>
            <a:endParaRPr lang="ru-RU" sz="4900" dirty="0"/>
          </a:p>
        </p:txBody>
      </p:sp>
      <p:sp>
        <p:nvSpPr>
          <p:cNvPr id="3" name="Объект 2"/>
          <p:cNvSpPr>
            <a:spLocks noGrp="1"/>
          </p:cNvSpPr>
          <p:nvPr>
            <p:ph idx="1"/>
          </p:nvPr>
        </p:nvSpPr>
        <p:spPr/>
        <p:txBody>
          <a:bodyPr anchor="t"/>
          <a:lstStyle/>
          <a:p>
            <a:pPr marL="533400" indent="-533400" algn="just">
              <a:buFontTx/>
              <a:buNone/>
            </a:pPr>
            <a:r>
              <a:rPr lang="en-US" altLang="ru-RU" dirty="0">
                <a:latin typeface="Arial Unicode MS" pitchFamily="34" charset="-128"/>
                <a:cs typeface="Times New Roman" pitchFamily="18" charset="0"/>
              </a:rPr>
              <a:t>A table is considered to be in 1NF if all the fields contain</a:t>
            </a:r>
          </a:p>
          <a:p>
            <a:pPr marL="533400" indent="-533400" algn="just">
              <a:buFontTx/>
              <a:buNone/>
            </a:pPr>
            <a:r>
              <a:rPr lang="en-US" altLang="ru-RU" dirty="0">
                <a:latin typeface="Arial Unicode MS" pitchFamily="34" charset="-128"/>
                <a:cs typeface="Times New Roman" pitchFamily="18" charset="0"/>
              </a:rPr>
              <a:t>only scalar values (as opposed to list of values).</a:t>
            </a:r>
            <a:r>
              <a:rPr lang="en-US" altLang="ru-RU" sz="2800" dirty="0">
                <a:latin typeface="Arial Unicode MS" pitchFamily="34" charset="-128"/>
                <a:cs typeface="Times New Roman" pitchFamily="18" charset="0"/>
              </a:rPr>
              <a:t> </a:t>
            </a:r>
          </a:p>
          <a:p>
            <a:pPr marL="533400" indent="-533400" algn="just">
              <a:buFontTx/>
              <a:buNone/>
            </a:pPr>
            <a:r>
              <a:rPr lang="en-US" altLang="ru-RU" b="1" dirty="0">
                <a:solidFill>
                  <a:srgbClr val="CC0000"/>
                </a:solidFill>
                <a:latin typeface="Arial Unicode MS" pitchFamily="34" charset="-128"/>
                <a:cs typeface="Times New Roman" pitchFamily="18" charset="0"/>
              </a:rPr>
              <a:t>Example (Not 1NF)</a:t>
            </a:r>
          </a:p>
          <a:p>
            <a:endParaRPr lang="ru-RU" dirty="0"/>
          </a:p>
        </p:txBody>
      </p:sp>
      <p:grpSp>
        <p:nvGrpSpPr>
          <p:cNvPr id="109" name="Группа 108"/>
          <p:cNvGrpSpPr/>
          <p:nvPr/>
        </p:nvGrpSpPr>
        <p:grpSpPr>
          <a:xfrm>
            <a:off x="813652" y="2781300"/>
            <a:ext cx="7516696" cy="2483970"/>
            <a:chOff x="1153676" y="2781300"/>
            <a:chExt cx="6715125" cy="2133600"/>
          </a:xfrm>
        </p:grpSpPr>
        <p:grpSp>
          <p:nvGrpSpPr>
            <p:cNvPr id="4" name="Group 561"/>
            <p:cNvGrpSpPr>
              <a:grpSpLocks/>
            </p:cNvGrpSpPr>
            <p:nvPr/>
          </p:nvGrpSpPr>
          <p:grpSpPr bwMode="auto">
            <a:xfrm>
              <a:off x="1156851" y="3165475"/>
              <a:ext cx="1063625" cy="606425"/>
              <a:chOff x="0" y="0"/>
              <a:chExt cx="627" cy="480"/>
            </a:xfrm>
          </p:grpSpPr>
          <p:sp>
            <p:nvSpPr>
              <p:cNvPr id="5" name="Rectangle 497"/>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0-321-32132-1</a:t>
                </a:r>
              </a:p>
              <a:p>
                <a:pPr eaLnBrk="0" hangingPunct="0">
                  <a:spcBef>
                    <a:spcPct val="0"/>
                  </a:spcBef>
                </a:pPr>
                <a:endParaRPr lang="en-US" altLang="ru-RU" sz="2000" b="0">
                  <a:solidFill>
                    <a:schemeClr val="tx1"/>
                  </a:solidFill>
                  <a:latin typeface="Times New Roman" pitchFamily="18" charset="0"/>
                </a:endParaRPr>
              </a:p>
            </p:txBody>
          </p:sp>
          <p:sp>
            <p:nvSpPr>
              <p:cNvPr id="6" name="Rectangle 560"/>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 name="Group 563"/>
            <p:cNvGrpSpPr>
              <a:grpSpLocks/>
            </p:cNvGrpSpPr>
            <p:nvPr/>
          </p:nvGrpSpPr>
          <p:grpSpPr bwMode="auto">
            <a:xfrm>
              <a:off x="2220476" y="3165475"/>
              <a:ext cx="881063" cy="606425"/>
              <a:chOff x="627" y="0"/>
              <a:chExt cx="598" cy="480"/>
            </a:xfrm>
          </p:grpSpPr>
          <p:sp>
            <p:nvSpPr>
              <p:cNvPr id="8" name="Rectangle 498"/>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Balloon</a:t>
                </a:r>
              </a:p>
              <a:p>
                <a:pPr eaLnBrk="0" hangingPunct="0">
                  <a:spcBef>
                    <a:spcPct val="0"/>
                  </a:spcBef>
                </a:pPr>
                <a:endParaRPr lang="en-US" altLang="ru-RU" sz="2000" b="0">
                  <a:solidFill>
                    <a:schemeClr val="tx1"/>
                  </a:solidFill>
                  <a:latin typeface="Times New Roman" pitchFamily="18" charset="0"/>
                </a:endParaRPr>
              </a:p>
            </p:txBody>
          </p:sp>
          <p:sp>
            <p:nvSpPr>
              <p:cNvPr id="9" name="Rectangle 562"/>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 name="Group 567"/>
            <p:cNvGrpSpPr>
              <a:grpSpLocks/>
            </p:cNvGrpSpPr>
            <p:nvPr/>
          </p:nvGrpSpPr>
          <p:grpSpPr bwMode="auto">
            <a:xfrm>
              <a:off x="3106301" y="3165475"/>
              <a:ext cx="911225" cy="606425"/>
              <a:chOff x="1549" y="0"/>
              <a:chExt cx="548" cy="480"/>
            </a:xfrm>
          </p:grpSpPr>
          <p:sp>
            <p:nvSpPr>
              <p:cNvPr id="11" name="Rectangle 500"/>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Sleepy, Snoopy, Grumpy</a:t>
                </a:r>
              </a:p>
              <a:p>
                <a:pPr eaLnBrk="0" hangingPunct="0">
                  <a:spcBef>
                    <a:spcPct val="0"/>
                  </a:spcBef>
                </a:pPr>
                <a:endParaRPr lang="en-US" altLang="ru-RU" sz="2000" b="0">
                  <a:solidFill>
                    <a:schemeClr val="tx1"/>
                  </a:solidFill>
                  <a:latin typeface="Times New Roman" pitchFamily="18" charset="0"/>
                </a:endParaRPr>
              </a:p>
            </p:txBody>
          </p:sp>
          <p:sp>
            <p:nvSpPr>
              <p:cNvPr id="12" name="Rectangle 566"/>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3" name="Group 569"/>
            <p:cNvGrpSpPr>
              <a:grpSpLocks/>
            </p:cNvGrpSpPr>
            <p:nvPr/>
          </p:nvGrpSpPr>
          <p:grpSpPr bwMode="auto">
            <a:xfrm>
              <a:off x="4017526" y="3165475"/>
              <a:ext cx="1087438" cy="606425"/>
              <a:chOff x="2097" y="0"/>
              <a:chExt cx="598" cy="480"/>
            </a:xfrm>
          </p:grpSpPr>
          <p:sp>
            <p:nvSpPr>
              <p:cNvPr id="14" name="Rectangle 50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321-321-1111, 232-234-1234, 665-235-6532</a:t>
                </a:r>
              </a:p>
              <a:p>
                <a:pPr eaLnBrk="0" hangingPunct="0">
                  <a:spcBef>
                    <a:spcPct val="0"/>
                  </a:spcBef>
                </a:pPr>
                <a:endParaRPr lang="en-US" altLang="ru-RU" sz="2000" b="0">
                  <a:solidFill>
                    <a:schemeClr val="tx1"/>
                  </a:solidFill>
                  <a:latin typeface="Times New Roman" pitchFamily="18" charset="0"/>
                </a:endParaRPr>
              </a:p>
            </p:txBody>
          </p:sp>
          <p:sp>
            <p:nvSpPr>
              <p:cNvPr id="15" name="Rectangle 568"/>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 name="Group 573"/>
            <p:cNvGrpSpPr>
              <a:grpSpLocks/>
            </p:cNvGrpSpPr>
            <p:nvPr/>
          </p:nvGrpSpPr>
          <p:grpSpPr bwMode="auto">
            <a:xfrm>
              <a:off x="5104964" y="3165475"/>
              <a:ext cx="998537" cy="606425"/>
              <a:chOff x="3077" y="0"/>
              <a:chExt cx="670" cy="480"/>
            </a:xfrm>
          </p:grpSpPr>
          <p:sp>
            <p:nvSpPr>
              <p:cNvPr id="17" name="Rectangle 503"/>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Small House</a:t>
                </a:r>
              </a:p>
              <a:p>
                <a:pPr eaLnBrk="0" hangingPunct="0">
                  <a:spcBef>
                    <a:spcPct val="0"/>
                  </a:spcBef>
                </a:pPr>
                <a:endParaRPr lang="en-US" altLang="ru-RU" sz="2000" b="0">
                  <a:solidFill>
                    <a:schemeClr val="tx1"/>
                  </a:solidFill>
                  <a:latin typeface="Times New Roman" pitchFamily="18" charset="0"/>
                </a:endParaRPr>
              </a:p>
            </p:txBody>
          </p:sp>
          <p:sp>
            <p:nvSpPr>
              <p:cNvPr id="18" name="Rectangle 572"/>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9" name="Group 575"/>
            <p:cNvGrpSpPr>
              <a:grpSpLocks/>
            </p:cNvGrpSpPr>
            <p:nvPr/>
          </p:nvGrpSpPr>
          <p:grpSpPr bwMode="auto">
            <a:xfrm>
              <a:off x="6103501" y="3165475"/>
              <a:ext cx="1058863" cy="606425"/>
              <a:chOff x="3747" y="0"/>
              <a:chExt cx="634" cy="480"/>
            </a:xfrm>
          </p:grpSpPr>
          <p:sp>
            <p:nvSpPr>
              <p:cNvPr id="20" name="Rectangle 504"/>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714-000-0000</a:t>
                </a:r>
              </a:p>
              <a:p>
                <a:pPr eaLnBrk="0" hangingPunct="0">
                  <a:spcBef>
                    <a:spcPct val="0"/>
                  </a:spcBef>
                </a:pPr>
                <a:endParaRPr lang="en-US" altLang="ru-RU" sz="2000" b="0">
                  <a:solidFill>
                    <a:schemeClr val="tx1"/>
                  </a:solidFill>
                  <a:latin typeface="Times New Roman" pitchFamily="18" charset="0"/>
                </a:endParaRPr>
              </a:p>
            </p:txBody>
          </p:sp>
          <p:sp>
            <p:nvSpPr>
              <p:cNvPr id="21" name="Rectangle 574"/>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22" name="Group 577"/>
            <p:cNvGrpSpPr>
              <a:grpSpLocks/>
            </p:cNvGrpSpPr>
            <p:nvPr/>
          </p:nvGrpSpPr>
          <p:grpSpPr bwMode="auto">
            <a:xfrm>
              <a:off x="7162364" y="3165475"/>
              <a:ext cx="706437" cy="606425"/>
              <a:chOff x="4381" y="0"/>
              <a:chExt cx="382" cy="480"/>
            </a:xfrm>
          </p:grpSpPr>
          <p:sp>
            <p:nvSpPr>
              <p:cNvPr id="23" name="Rectangle 505"/>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$34.00</a:t>
                </a:r>
              </a:p>
              <a:p>
                <a:pPr eaLnBrk="0" hangingPunct="0">
                  <a:spcBef>
                    <a:spcPct val="0"/>
                  </a:spcBef>
                </a:pPr>
                <a:endParaRPr lang="en-US" altLang="ru-RU" sz="2000" b="0">
                  <a:solidFill>
                    <a:schemeClr val="tx1"/>
                  </a:solidFill>
                  <a:latin typeface="Times New Roman" pitchFamily="18" charset="0"/>
                </a:endParaRPr>
              </a:p>
            </p:txBody>
          </p:sp>
          <p:sp>
            <p:nvSpPr>
              <p:cNvPr id="24" name="Rectangle 576"/>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25" name="Group 615"/>
            <p:cNvGrpSpPr>
              <a:grpSpLocks/>
            </p:cNvGrpSpPr>
            <p:nvPr/>
          </p:nvGrpSpPr>
          <p:grpSpPr bwMode="auto">
            <a:xfrm>
              <a:off x="1156851" y="3771900"/>
              <a:ext cx="1063625" cy="381000"/>
              <a:chOff x="0" y="1440"/>
              <a:chExt cx="627" cy="480"/>
            </a:xfrm>
          </p:grpSpPr>
          <p:sp>
            <p:nvSpPr>
              <p:cNvPr id="26" name="Rectangle 524"/>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0-55-123456-9</a:t>
                </a:r>
              </a:p>
              <a:p>
                <a:pPr eaLnBrk="0" hangingPunct="0">
                  <a:spcBef>
                    <a:spcPct val="0"/>
                  </a:spcBef>
                </a:pPr>
                <a:endParaRPr lang="en-US" altLang="ru-RU" sz="2000" b="0">
                  <a:solidFill>
                    <a:schemeClr val="tx1"/>
                  </a:solidFill>
                  <a:latin typeface="Times New Roman" pitchFamily="18" charset="0"/>
                </a:endParaRPr>
              </a:p>
            </p:txBody>
          </p:sp>
          <p:sp>
            <p:nvSpPr>
              <p:cNvPr id="27" name="Rectangle 614"/>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28" name="Group 617"/>
            <p:cNvGrpSpPr>
              <a:grpSpLocks/>
            </p:cNvGrpSpPr>
            <p:nvPr/>
          </p:nvGrpSpPr>
          <p:grpSpPr bwMode="auto">
            <a:xfrm>
              <a:off x="2220476" y="3771900"/>
              <a:ext cx="881063" cy="381000"/>
              <a:chOff x="627" y="1440"/>
              <a:chExt cx="598" cy="480"/>
            </a:xfrm>
          </p:grpSpPr>
          <p:sp>
            <p:nvSpPr>
              <p:cNvPr id="29" name="Rectangle 525"/>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Main Street</a:t>
                </a:r>
              </a:p>
              <a:p>
                <a:pPr eaLnBrk="0" hangingPunct="0">
                  <a:spcBef>
                    <a:spcPct val="0"/>
                  </a:spcBef>
                </a:pPr>
                <a:endParaRPr lang="en-US" altLang="ru-RU" sz="2000" b="0">
                  <a:solidFill>
                    <a:schemeClr val="tx1"/>
                  </a:solidFill>
                  <a:latin typeface="Times New Roman" pitchFamily="18" charset="0"/>
                </a:endParaRPr>
              </a:p>
            </p:txBody>
          </p:sp>
          <p:sp>
            <p:nvSpPr>
              <p:cNvPr id="30" name="Rectangle 616"/>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1" name="Group 621"/>
            <p:cNvGrpSpPr>
              <a:grpSpLocks/>
            </p:cNvGrpSpPr>
            <p:nvPr/>
          </p:nvGrpSpPr>
          <p:grpSpPr bwMode="auto">
            <a:xfrm>
              <a:off x="3106301" y="3771900"/>
              <a:ext cx="911225" cy="381000"/>
              <a:chOff x="1549" y="1440"/>
              <a:chExt cx="548" cy="480"/>
            </a:xfrm>
          </p:grpSpPr>
          <p:sp>
            <p:nvSpPr>
              <p:cNvPr id="32" name="Rectangle 527"/>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Jones, Smith</a:t>
                </a:r>
              </a:p>
              <a:p>
                <a:pPr eaLnBrk="0" hangingPunct="0">
                  <a:spcBef>
                    <a:spcPct val="0"/>
                  </a:spcBef>
                </a:pPr>
                <a:endParaRPr lang="en-US" altLang="ru-RU" sz="2000" b="0">
                  <a:solidFill>
                    <a:schemeClr val="tx1"/>
                  </a:solidFill>
                  <a:latin typeface="Times New Roman" pitchFamily="18" charset="0"/>
                </a:endParaRPr>
              </a:p>
            </p:txBody>
          </p:sp>
          <p:sp>
            <p:nvSpPr>
              <p:cNvPr id="33" name="Rectangle 620"/>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4" name="Group 623"/>
            <p:cNvGrpSpPr>
              <a:grpSpLocks/>
            </p:cNvGrpSpPr>
            <p:nvPr/>
          </p:nvGrpSpPr>
          <p:grpSpPr bwMode="auto">
            <a:xfrm>
              <a:off x="4017526" y="3771900"/>
              <a:ext cx="1087438" cy="381000"/>
              <a:chOff x="2097" y="1440"/>
              <a:chExt cx="598" cy="480"/>
            </a:xfrm>
          </p:grpSpPr>
          <p:sp>
            <p:nvSpPr>
              <p:cNvPr id="35" name="Rectangle 528"/>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123-333-3333, 654-223-3455</a:t>
                </a:r>
              </a:p>
              <a:p>
                <a:pPr eaLnBrk="0" hangingPunct="0">
                  <a:spcBef>
                    <a:spcPct val="0"/>
                  </a:spcBef>
                </a:pPr>
                <a:endParaRPr lang="en-US" altLang="ru-RU" sz="2000" b="0">
                  <a:solidFill>
                    <a:schemeClr val="tx1"/>
                  </a:solidFill>
                  <a:latin typeface="Times New Roman" pitchFamily="18" charset="0"/>
                </a:endParaRPr>
              </a:p>
            </p:txBody>
          </p:sp>
          <p:sp>
            <p:nvSpPr>
              <p:cNvPr id="36" name="Rectangle 622"/>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37" name="Group 627"/>
            <p:cNvGrpSpPr>
              <a:grpSpLocks/>
            </p:cNvGrpSpPr>
            <p:nvPr/>
          </p:nvGrpSpPr>
          <p:grpSpPr bwMode="auto">
            <a:xfrm>
              <a:off x="5104964" y="3771900"/>
              <a:ext cx="998537" cy="381000"/>
              <a:chOff x="3077" y="1440"/>
              <a:chExt cx="670" cy="480"/>
            </a:xfrm>
          </p:grpSpPr>
          <p:sp>
            <p:nvSpPr>
              <p:cNvPr id="38" name="Rectangle 530"/>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Small House</a:t>
                </a:r>
              </a:p>
              <a:p>
                <a:pPr eaLnBrk="0" hangingPunct="0">
                  <a:spcBef>
                    <a:spcPct val="0"/>
                  </a:spcBef>
                </a:pPr>
                <a:endParaRPr lang="en-US" altLang="ru-RU" sz="2000" b="0">
                  <a:solidFill>
                    <a:schemeClr val="tx1"/>
                  </a:solidFill>
                  <a:latin typeface="Times New Roman" pitchFamily="18" charset="0"/>
                </a:endParaRPr>
              </a:p>
            </p:txBody>
          </p:sp>
          <p:sp>
            <p:nvSpPr>
              <p:cNvPr id="39" name="Rectangle 626"/>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0" name="Group 629"/>
            <p:cNvGrpSpPr>
              <a:grpSpLocks/>
            </p:cNvGrpSpPr>
            <p:nvPr/>
          </p:nvGrpSpPr>
          <p:grpSpPr bwMode="auto">
            <a:xfrm>
              <a:off x="6103501" y="3771900"/>
              <a:ext cx="1058863" cy="381000"/>
              <a:chOff x="3747" y="1440"/>
              <a:chExt cx="634" cy="480"/>
            </a:xfrm>
          </p:grpSpPr>
          <p:sp>
            <p:nvSpPr>
              <p:cNvPr id="41" name="Rectangle 531"/>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714-000-0000</a:t>
                </a:r>
              </a:p>
              <a:p>
                <a:pPr eaLnBrk="0" hangingPunct="0">
                  <a:spcBef>
                    <a:spcPct val="0"/>
                  </a:spcBef>
                </a:pPr>
                <a:endParaRPr lang="en-US" altLang="ru-RU" sz="2000" b="0">
                  <a:solidFill>
                    <a:schemeClr val="tx1"/>
                  </a:solidFill>
                  <a:latin typeface="Times New Roman" pitchFamily="18" charset="0"/>
                </a:endParaRPr>
              </a:p>
            </p:txBody>
          </p:sp>
          <p:sp>
            <p:nvSpPr>
              <p:cNvPr id="42" name="Rectangle 628"/>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3" name="Group 631"/>
            <p:cNvGrpSpPr>
              <a:grpSpLocks/>
            </p:cNvGrpSpPr>
            <p:nvPr/>
          </p:nvGrpSpPr>
          <p:grpSpPr bwMode="auto">
            <a:xfrm>
              <a:off x="7162364" y="3771900"/>
              <a:ext cx="706437" cy="381000"/>
              <a:chOff x="4381" y="1440"/>
              <a:chExt cx="382" cy="480"/>
            </a:xfrm>
          </p:grpSpPr>
          <p:sp>
            <p:nvSpPr>
              <p:cNvPr id="44" name="Rectangle 532"/>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$22.95</a:t>
                </a:r>
              </a:p>
              <a:p>
                <a:pPr eaLnBrk="0" hangingPunct="0">
                  <a:spcBef>
                    <a:spcPct val="0"/>
                  </a:spcBef>
                </a:pPr>
                <a:endParaRPr lang="en-US" altLang="ru-RU" sz="2000" b="0">
                  <a:solidFill>
                    <a:schemeClr val="tx1"/>
                  </a:solidFill>
                  <a:latin typeface="Times New Roman" pitchFamily="18" charset="0"/>
                </a:endParaRPr>
              </a:p>
            </p:txBody>
          </p:sp>
          <p:sp>
            <p:nvSpPr>
              <p:cNvPr id="45" name="Rectangle 630"/>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6" name="Group 651"/>
            <p:cNvGrpSpPr>
              <a:grpSpLocks/>
            </p:cNvGrpSpPr>
            <p:nvPr/>
          </p:nvGrpSpPr>
          <p:grpSpPr bwMode="auto">
            <a:xfrm>
              <a:off x="1156851" y="4152900"/>
              <a:ext cx="1063625" cy="381000"/>
              <a:chOff x="0" y="2400"/>
              <a:chExt cx="627" cy="480"/>
            </a:xfrm>
          </p:grpSpPr>
          <p:sp>
            <p:nvSpPr>
              <p:cNvPr id="47" name="Rectangle 542"/>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0-123-45678-0</a:t>
                </a:r>
              </a:p>
              <a:p>
                <a:pPr eaLnBrk="0" hangingPunct="0">
                  <a:spcBef>
                    <a:spcPct val="0"/>
                  </a:spcBef>
                </a:pPr>
                <a:endParaRPr lang="en-US" altLang="ru-RU" sz="2000" b="0">
                  <a:solidFill>
                    <a:schemeClr val="tx1"/>
                  </a:solidFill>
                  <a:latin typeface="Times New Roman" pitchFamily="18" charset="0"/>
                </a:endParaRPr>
              </a:p>
            </p:txBody>
          </p:sp>
          <p:sp>
            <p:nvSpPr>
              <p:cNvPr id="48" name="Rectangle 650"/>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49" name="Group 653"/>
            <p:cNvGrpSpPr>
              <a:grpSpLocks/>
            </p:cNvGrpSpPr>
            <p:nvPr/>
          </p:nvGrpSpPr>
          <p:grpSpPr bwMode="auto">
            <a:xfrm>
              <a:off x="2220476" y="4152900"/>
              <a:ext cx="881063" cy="381000"/>
              <a:chOff x="627" y="2400"/>
              <a:chExt cx="598" cy="480"/>
            </a:xfrm>
          </p:grpSpPr>
          <p:sp>
            <p:nvSpPr>
              <p:cNvPr id="50" name="Rectangle 543"/>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Ulysses</a:t>
                </a:r>
              </a:p>
              <a:p>
                <a:pPr eaLnBrk="0" hangingPunct="0">
                  <a:spcBef>
                    <a:spcPct val="0"/>
                  </a:spcBef>
                </a:pPr>
                <a:endParaRPr lang="en-US" altLang="ru-RU" sz="2000" b="0">
                  <a:solidFill>
                    <a:schemeClr val="tx1"/>
                  </a:solidFill>
                  <a:latin typeface="Times New Roman" pitchFamily="18" charset="0"/>
                </a:endParaRPr>
              </a:p>
            </p:txBody>
          </p:sp>
          <p:sp>
            <p:nvSpPr>
              <p:cNvPr id="51" name="Rectangle 652"/>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52" name="Group 657"/>
            <p:cNvGrpSpPr>
              <a:grpSpLocks/>
            </p:cNvGrpSpPr>
            <p:nvPr/>
          </p:nvGrpSpPr>
          <p:grpSpPr bwMode="auto">
            <a:xfrm>
              <a:off x="3106301" y="4152900"/>
              <a:ext cx="911225" cy="381000"/>
              <a:chOff x="1549" y="2400"/>
              <a:chExt cx="548" cy="480"/>
            </a:xfrm>
          </p:grpSpPr>
          <p:sp>
            <p:nvSpPr>
              <p:cNvPr id="53" name="Rectangle 545"/>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Joyce</a:t>
                </a:r>
              </a:p>
              <a:p>
                <a:pPr eaLnBrk="0" hangingPunct="0">
                  <a:spcBef>
                    <a:spcPct val="0"/>
                  </a:spcBef>
                </a:pPr>
                <a:endParaRPr lang="en-US" altLang="ru-RU" sz="2000" b="0">
                  <a:solidFill>
                    <a:schemeClr val="tx1"/>
                  </a:solidFill>
                  <a:latin typeface="Times New Roman" pitchFamily="18" charset="0"/>
                </a:endParaRPr>
              </a:p>
            </p:txBody>
          </p:sp>
          <p:sp>
            <p:nvSpPr>
              <p:cNvPr id="54" name="Rectangle 656"/>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55" name="Group 659"/>
            <p:cNvGrpSpPr>
              <a:grpSpLocks/>
            </p:cNvGrpSpPr>
            <p:nvPr/>
          </p:nvGrpSpPr>
          <p:grpSpPr bwMode="auto">
            <a:xfrm>
              <a:off x="4017526" y="4152900"/>
              <a:ext cx="1087438" cy="381000"/>
              <a:chOff x="2097" y="2400"/>
              <a:chExt cx="598" cy="480"/>
            </a:xfrm>
          </p:grpSpPr>
          <p:sp>
            <p:nvSpPr>
              <p:cNvPr id="56" name="Rectangle 546"/>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666-666-6666</a:t>
                </a:r>
              </a:p>
              <a:p>
                <a:pPr eaLnBrk="0" hangingPunct="0">
                  <a:spcBef>
                    <a:spcPct val="0"/>
                  </a:spcBef>
                </a:pPr>
                <a:endParaRPr lang="en-US" altLang="ru-RU" sz="2000" b="0">
                  <a:solidFill>
                    <a:schemeClr val="tx1"/>
                  </a:solidFill>
                  <a:latin typeface="Times New Roman" pitchFamily="18" charset="0"/>
                </a:endParaRPr>
              </a:p>
            </p:txBody>
          </p:sp>
          <p:sp>
            <p:nvSpPr>
              <p:cNvPr id="57" name="Rectangle 658"/>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58" name="Group 663"/>
            <p:cNvGrpSpPr>
              <a:grpSpLocks/>
            </p:cNvGrpSpPr>
            <p:nvPr/>
          </p:nvGrpSpPr>
          <p:grpSpPr bwMode="auto">
            <a:xfrm>
              <a:off x="5104964" y="4152900"/>
              <a:ext cx="998537" cy="381000"/>
              <a:chOff x="3077" y="2400"/>
              <a:chExt cx="670" cy="480"/>
            </a:xfrm>
          </p:grpSpPr>
          <p:sp>
            <p:nvSpPr>
              <p:cNvPr id="59" name="Rectangle 548"/>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Alpha Press</a:t>
                </a:r>
              </a:p>
              <a:p>
                <a:pPr eaLnBrk="0" hangingPunct="0">
                  <a:spcBef>
                    <a:spcPct val="0"/>
                  </a:spcBef>
                </a:pPr>
                <a:endParaRPr lang="en-US" altLang="ru-RU" sz="2000" b="0">
                  <a:solidFill>
                    <a:schemeClr val="tx1"/>
                  </a:solidFill>
                  <a:latin typeface="Times New Roman" pitchFamily="18" charset="0"/>
                </a:endParaRPr>
              </a:p>
            </p:txBody>
          </p:sp>
          <p:sp>
            <p:nvSpPr>
              <p:cNvPr id="60" name="Rectangle 662"/>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1" name="Group 665"/>
            <p:cNvGrpSpPr>
              <a:grpSpLocks/>
            </p:cNvGrpSpPr>
            <p:nvPr/>
          </p:nvGrpSpPr>
          <p:grpSpPr bwMode="auto">
            <a:xfrm>
              <a:off x="6103501" y="4152900"/>
              <a:ext cx="1058863" cy="381000"/>
              <a:chOff x="3747" y="2400"/>
              <a:chExt cx="634" cy="480"/>
            </a:xfrm>
          </p:grpSpPr>
          <p:sp>
            <p:nvSpPr>
              <p:cNvPr id="62" name="Rectangle 549"/>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999-999-9999</a:t>
                </a:r>
              </a:p>
              <a:p>
                <a:pPr eaLnBrk="0" hangingPunct="0">
                  <a:spcBef>
                    <a:spcPct val="0"/>
                  </a:spcBef>
                </a:pPr>
                <a:endParaRPr lang="en-US" altLang="ru-RU" sz="2000" b="0">
                  <a:solidFill>
                    <a:schemeClr val="tx1"/>
                  </a:solidFill>
                  <a:latin typeface="Times New Roman" pitchFamily="18" charset="0"/>
                </a:endParaRPr>
              </a:p>
            </p:txBody>
          </p:sp>
          <p:sp>
            <p:nvSpPr>
              <p:cNvPr id="63" name="Rectangle 664"/>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4" name="Group 667"/>
            <p:cNvGrpSpPr>
              <a:grpSpLocks/>
            </p:cNvGrpSpPr>
            <p:nvPr/>
          </p:nvGrpSpPr>
          <p:grpSpPr bwMode="auto">
            <a:xfrm>
              <a:off x="7162364" y="4152900"/>
              <a:ext cx="706437" cy="381000"/>
              <a:chOff x="4381" y="2400"/>
              <a:chExt cx="382" cy="480"/>
            </a:xfrm>
          </p:grpSpPr>
          <p:sp>
            <p:nvSpPr>
              <p:cNvPr id="65" name="Rectangle 550"/>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$34.00</a:t>
                </a:r>
              </a:p>
              <a:p>
                <a:pPr eaLnBrk="0" hangingPunct="0">
                  <a:spcBef>
                    <a:spcPct val="0"/>
                  </a:spcBef>
                </a:pPr>
                <a:endParaRPr lang="en-US" altLang="ru-RU" sz="2000" b="0">
                  <a:solidFill>
                    <a:schemeClr val="tx1"/>
                  </a:solidFill>
                  <a:latin typeface="Times New Roman" pitchFamily="18" charset="0"/>
                </a:endParaRPr>
              </a:p>
            </p:txBody>
          </p:sp>
          <p:sp>
            <p:nvSpPr>
              <p:cNvPr id="66" name="Rectangle 666"/>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7" name="Group 669"/>
            <p:cNvGrpSpPr>
              <a:grpSpLocks/>
            </p:cNvGrpSpPr>
            <p:nvPr/>
          </p:nvGrpSpPr>
          <p:grpSpPr bwMode="auto">
            <a:xfrm>
              <a:off x="1156851" y="4533900"/>
              <a:ext cx="1063625" cy="381000"/>
              <a:chOff x="0" y="2880"/>
              <a:chExt cx="627" cy="480"/>
            </a:xfrm>
          </p:grpSpPr>
          <p:sp>
            <p:nvSpPr>
              <p:cNvPr id="68" name="Rectangle 55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1-22-233700-0</a:t>
                </a:r>
              </a:p>
              <a:p>
                <a:pPr eaLnBrk="0" hangingPunct="0">
                  <a:spcBef>
                    <a:spcPct val="0"/>
                  </a:spcBef>
                </a:pPr>
                <a:endParaRPr lang="en-US" altLang="ru-RU" sz="2000" b="0">
                  <a:solidFill>
                    <a:schemeClr val="tx1"/>
                  </a:solidFill>
                  <a:latin typeface="Times New Roman" pitchFamily="18" charset="0"/>
                </a:endParaRPr>
              </a:p>
            </p:txBody>
          </p:sp>
          <p:sp>
            <p:nvSpPr>
              <p:cNvPr id="69" name="Rectangle 668"/>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0" name="Group 671"/>
            <p:cNvGrpSpPr>
              <a:grpSpLocks/>
            </p:cNvGrpSpPr>
            <p:nvPr/>
          </p:nvGrpSpPr>
          <p:grpSpPr bwMode="auto">
            <a:xfrm>
              <a:off x="2220476" y="4533900"/>
              <a:ext cx="881063" cy="381000"/>
              <a:chOff x="627" y="2880"/>
              <a:chExt cx="598" cy="480"/>
            </a:xfrm>
          </p:grpSpPr>
          <p:sp>
            <p:nvSpPr>
              <p:cNvPr id="71" name="Rectangle 552"/>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Visual Basic</a:t>
                </a:r>
              </a:p>
              <a:p>
                <a:pPr eaLnBrk="0" hangingPunct="0">
                  <a:spcBef>
                    <a:spcPct val="0"/>
                  </a:spcBef>
                </a:pPr>
                <a:endParaRPr lang="en-US" altLang="ru-RU" sz="2000" b="0">
                  <a:solidFill>
                    <a:schemeClr val="tx1"/>
                  </a:solidFill>
                  <a:latin typeface="Times New Roman" pitchFamily="18" charset="0"/>
                </a:endParaRPr>
              </a:p>
            </p:txBody>
          </p:sp>
          <p:sp>
            <p:nvSpPr>
              <p:cNvPr id="72" name="Rectangle 670"/>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3" name="Group 675"/>
            <p:cNvGrpSpPr>
              <a:grpSpLocks/>
            </p:cNvGrpSpPr>
            <p:nvPr/>
          </p:nvGrpSpPr>
          <p:grpSpPr bwMode="auto">
            <a:xfrm>
              <a:off x="3106301" y="4533900"/>
              <a:ext cx="911225" cy="381000"/>
              <a:chOff x="1549" y="2880"/>
              <a:chExt cx="548" cy="480"/>
            </a:xfrm>
          </p:grpSpPr>
          <p:sp>
            <p:nvSpPr>
              <p:cNvPr id="74" name="Rectangle 55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Roman</a:t>
                </a:r>
              </a:p>
              <a:p>
                <a:pPr eaLnBrk="0" hangingPunct="0">
                  <a:spcBef>
                    <a:spcPct val="0"/>
                  </a:spcBef>
                </a:pPr>
                <a:endParaRPr lang="en-US" altLang="ru-RU" sz="2000" b="0">
                  <a:solidFill>
                    <a:schemeClr val="tx1"/>
                  </a:solidFill>
                  <a:latin typeface="Times New Roman" pitchFamily="18" charset="0"/>
                </a:endParaRPr>
              </a:p>
            </p:txBody>
          </p:sp>
          <p:sp>
            <p:nvSpPr>
              <p:cNvPr id="75" name="Rectangle 674"/>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6" name="Group 677"/>
            <p:cNvGrpSpPr>
              <a:grpSpLocks/>
            </p:cNvGrpSpPr>
            <p:nvPr/>
          </p:nvGrpSpPr>
          <p:grpSpPr bwMode="auto">
            <a:xfrm>
              <a:off x="4017526" y="4533900"/>
              <a:ext cx="1087438" cy="381000"/>
              <a:chOff x="2097" y="2880"/>
              <a:chExt cx="598" cy="480"/>
            </a:xfrm>
          </p:grpSpPr>
          <p:sp>
            <p:nvSpPr>
              <p:cNvPr id="77" name="Rectangle 555"/>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444-444-4444</a:t>
                </a:r>
              </a:p>
              <a:p>
                <a:pPr eaLnBrk="0" hangingPunct="0">
                  <a:spcBef>
                    <a:spcPct val="0"/>
                  </a:spcBef>
                </a:pPr>
                <a:endParaRPr lang="en-US" altLang="ru-RU" sz="2000" b="0">
                  <a:solidFill>
                    <a:schemeClr val="tx1"/>
                  </a:solidFill>
                  <a:latin typeface="Times New Roman" pitchFamily="18" charset="0"/>
                </a:endParaRPr>
              </a:p>
            </p:txBody>
          </p:sp>
          <p:sp>
            <p:nvSpPr>
              <p:cNvPr id="78" name="Rectangle 676"/>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9" name="Group 681"/>
            <p:cNvGrpSpPr>
              <a:grpSpLocks/>
            </p:cNvGrpSpPr>
            <p:nvPr/>
          </p:nvGrpSpPr>
          <p:grpSpPr bwMode="auto">
            <a:xfrm>
              <a:off x="5104964" y="4533900"/>
              <a:ext cx="998537" cy="381000"/>
              <a:chOff x="3077" y="2880"/>
              <a:chExt cx="670" cy="480"/>
            </a:xfrm>
          </p:grpSpPr>
          <p:sp>
            <p:nvSpPr>
              <p:cNvPr id="80" name="Rectangle 557"/>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Big House</a:t>
                </a:r>
              </a:p>
              <a:p>
                <a:pPr eaLnBrk="0" hangingPunct="0">
                  <a:spcBef>
                    <a:spcPct val="0"/>
                  </a:spcBef>
                </a:pPr>
                <a:endParaRPr lang="en-US" altLang="ru-RU" sz="2000" b="0">
                  <a:solidFill>
                    <a:schemeClr val="tx1"/>
                  </a:solidFill>
                  <a:latin typeface="Times New Roman" pitchFamily="18" charset="0"/>
                </a:endParaRPr>
              </a:p>
            </p:txBody>
          </p:sp>
          <p:sp>
            <p:nvSpPr>
              <p:cNvPr id="81" name="Rectangle 680"/>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2" name="Group 683"/>
            <p:cNvGrpSpPr>
              <a:grpSpLocks/>
            </p:cNvGrpSpPr>
            <p:nvPr/>
          </p:nvGrpSpPr>
          <p:grpSpPr bwMode="auto">
            <a:xfrm>
              <a:off x="6103501" y="4533900"/>
              <a:ext cx="1058863" cy="381000"/>
              <a:chOff x="3747" y="2880"/>
              <a:chExt cx="634" cy="480"/>
            </a:xfrm>
          </p:grpSpPr>
          <p:sp>
            <p:nvSpPr>
              <p:cNvPr id="83" name="Rectangle 558"/>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123-456-7890</a:t>
                </a:r>
              </a:p>
              <a:p>
                <a:pPr eaLnBrk="0" hangingPunct="0">
                  <a:spcBef>
                    <a:spcPct val="0"/>
                  </a:spcBef>
                </a:pPr>
                <a:endParaRPr lang="en-US" altLang="ru-RU" sz="2000" b="0">
                  <a:solidFill>
                    <a:schemeClr val="tx1"/>
                  </a:solidFill>
                  <a:latin typeface="Times New Roman" pitchFamily="18" charset="0"/>
                </a:endParaRPr>
              </a:p>
            </p:txBody>
          </p:sp>
          <p:sp>
            <p:nvSpPr>
              <p:cNvPr id="84" name="Rectangle 682"/>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5" name="Group 685"/>
            <p:cNvGrpSpPr>
              <a:grpSpLocks/>
            </p:cNvGrpSpPr>
            <p:nvPr/>
          </p:nvGrpSpPr>
          <p:grpSpPr bwMode="auto">
            <a:xfrm>
              <a:off x="7162364" y="4533900"/>
              <a:ext cx="706437" cy="381000"/>
              <a:chOff x="4381" y="2880"/>
              <a:chExt cx="382" cy="480"/>
            </a:xfrm>
          </p:grpSpPr>
          <p:sp>
            <p:nvSpPr>
              <p:cNvPr id="86" name="Rectangle 55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$25.00</a:t>
                </a:r>
              </a:p>
              <a:p>
                <a:pPr eaLnBrk="0" hangingPunct="0">
                  <a:spcBef>
                    <a:spcPct val="0"/>
                  </a:spcBef>
                </a:pPr>
                <a:endParaRPr lang="en-US" altLang="ru-RU" sz="2000" b="0">
                  <a:solidFill>
                    <a:schemeClr val="tx1"/>
                  </a:solidFill>
                  <a:latin typeface="Times New Roman" pitchFamily="18" charset="0"/>
                </a:endParaRPr>
              </a:p>
            </p:txBody>
          </p:sp>
          <p:sp>
            <p:nvSpPr>
              <p:cNvPr id="87" name="Rectangle 684"/>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8" name="Group 689"/>
            <p:cNvGrpSpPr>
              <a:grpSpLocks/>
            </p:cNvGrpSpPr>
            <p:nvPr/>
          </p:nvGrpSpPr>
          <p:grpSpPr bwMode="auto">
            <a:xfrm>
              <a:off x="1153676" y="2781300"/>
              <a:ext cx="1063625" cy="381000"/>
              <a:chOff x="0" y="2880"/>
              <a:chExt cx="627" cy="480"/>
            </a:xfrm>
          </p:grpSpPr>
          <p:sp>
            <p:nvSpPr>
              <p:cNvPr id="89" name="Rectangle 690"/>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ISBN</a:t>
                </a:r>
              </a:p>
              <a:p>
                <a:pPr eaLnBrk="0" hangingPunct="0">
                  <a:spcBef>
                    <a:spcPct val="0"/>
                  </a:spcBef>
                </a:pPr>
                <a:endParaRPr lang="en-US" altLang="ru-RU" sz="1400">
                  <a:solidFill>
                    <a:schemeClr val="tx1"/>
                  </a:solidFill>
                  <a:latin typeface="Times New Roman" pitchFamily="18" charset="0"/>
                </a:endParaRPr>
              </a:p>
            </p:txBody>
          </p:sp>
          <p:sp>
            <p:nvSpPr>
              <p:cNvPr id="90" name="Rectangle 691"/>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1" name="Group 692"/>
            <p:cNvGrpSpPr>
              <a:grpSpLocks/>
            </p:cNvGrpSpPr>
            <p:nvPr/>
          </p:nvGrpSpPr>
          <p:grpSpPr bwMode="auto">
            <a:xfrm>
              <a:off x="2217301" y="2781300"/>
              <a:ext cx="881063" cy="381000"/>
              <a:chOff x="627" y="2880"/>
              <a:chExt cx="598" cy="480"/>
            </a:xfrm>
          </p:grpSpPr>
          <p:sp>
            <p:nvSpPr>
              <p:cNvPr id="92" name="Rectangle 693"/>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Title</a:t>
                </a:r>
              </a:p>
              <a:p>
                <a:pPr eaLnBrk="0" hangingPunct="0">
                  <a:spcBef>
                    <a:spcPct val="0"/>
                  </a:spcBef>
                </a:pPr>
                <a:endParaRPr lang="en-US" altLang="ru-RU" sz="1400">
                  <a:solidFill>
                    <a:schemeClr val="tx1"/>
                  </a:solidFill>
                  <a:latin typeface="Times New Roman" pitchFamily="18" charset="0"/>
                </a:endParaRPr>
              </a:p>
            </p:txBody>
          </p:sp>
          <p:sp>
            <p:nvSpPr>
              <p:cNvPr id="93" name="Rectangle 694"/>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4" name="Group 698"/>
            <p:cNvGrpSpPr>
              <a:grpSpLocks/>
            </p:cNvGrpSpPr>
            <p:nvPr/>
          </p:nvGrpSpPr>
          <p:grpSpPr bwMode="auto">
            <a:xfrm>
              <a:off x="3101539" y="2781300"/>
              <a:ext cx="911225" cy="381000"/>
              <a:chOff x="1549" y="2880"/>
              <a:chExt cx="548" cy="480"/>
            </a:xfrm>
          </p:grpSpPr>
          <p:sp>
            <p:nvSpPr>
              <p:cNvPr id="95" name="Rectangle 699"/>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AuName</a:t>
                </a:r>
              </a:p>
              <a:p>
                <a:pPr eaLnBrk="0" hangingPunct="0">
                  <a:spcBef>
                    <a:spcPct val="0"/>
                  </a:spcBef>
                </a:pPr>
                <a:endParaRPr lang="en-US" altLang="ru-RU" sz="1400">
                  <a:solidFill>
                    <a:schemeClr val="tx1"/>
                  </a:solidFill>
                  <a:latin typeface="Times New Roman" pitchFamily="18" charset="0"/>
                </a:endParaRPr>
              </a:p>
            </p:txBody>
          </p:sp>
          <p:sp>
            <p:nvSpPr>
              <p:cNvPr id="96" name="Rectangle 700"/>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7" name="Group 701"/>
            <p:cNvGrpSpPr>
              <a:grpSpLocks/>
            </p:cNvGrpSpPr>
            <p:nvPr/>
          </p:nvGrpSpPr>
          <p:grpSpPr bwMode="auto">
            <a:xfrm>
              <a:off x="4015939" y="2781300"/>
              <a:ext cx="1087437" cy="381000"/>
              <a:chOff x="2097" y="2880"/>
              <a:chExt cx="598" cy="480"/>
            </a:xfrm>
          </p:grpSpPr>
          <p:sp>
            <p:nvSpPr>
              <p:cNvPr id="98" name="Rectangle 702"/>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AuPhone</a:t>
                </a:r>
              </a:p>
              <a:p>
                <a:pPr eaLnBrk="0" hangingPunct="0">
                  <a:spcBef>
                    <a:spcPct val="0"/>
                  </a:spcBef>
                </a:pPr>
                <a:endParaRPr lang="en-US" altLang="ru-RU" sz="1400">
                  <a:solidFill>
                    <a:schemeClr val="tx1"/>
                  </a:solidFill>
                  <a:latin typeface="Times New Roman" pitchFamily="18" charset="0"/>
                </a:endParaRPr>
              </a:p>
            </p:txBody>
          </p:sp>
          <p:sp>
            <p:nvSpPr>
              <p:cNvPr id="99" name="Rectangle 703"/>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0" name="Group 707"/>
            <p:cNvGrpSpPr>
              <a:grpSpLocks/>
            </p:cNvGrpSpPr>
            <p:nvPr/>
          </p:nvGrpSpPr>
          <p:grpSpPr bwMode="auto">
            <a:xfrm>
              <a:off x="5103376" y="2781300"/>
              <a:ext cx="998538" cy="381000"/>
              <a:chOff x="3077" y="2880"/>
              <a:chExt cx="670" cy="480"/>
            </a:xfrm>
          </p:grpSpPr>
          <p:sp>
            <p:nvSpPr>
              <p:cNvPr id="101" name="Rectangle 708"/>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PubName</a:t>
                </a:r>
              </a:p>
              <a:p>
                <a:pPr eaLnBrk="0" hangingPunct="0">
                  <a:spcBef>
                    <a:spcPct val="0"/>
                  </a:spcBef>
                </a:pPr>
                <a:endParaRPr lang="en-US" altLang="ru-RU" sz="1400">
                  <a:solidFill>
                    <a:schemeClr val="tx1"/>
                  </a:solidFill>
                  <a:latin typeface="Times New Roman" pitchFamily="18" charset="0"/>
                </a:endParaRPr>
              </a:p>
            </p:txBody>
          </p:sp>
          <p:sp>
            <p:nvSpPr>
              <p:cNvPr id="102" name="Rectangle 709"/>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3" name="Group 710"/>
            <p:cNvGrpSpPr>
              <a:grpSpLocks/>
            </p:cNvGrpSpPr>
            <p:nvPr/>
          </p:nvGrpSpPr>
          <p:grpSpPr bwMode="auto">
            <a:xfrm>
              <a:off x="6101914" y="2781300"/>
              <a:ext cx="1058862" cy="381000"/>
              <a:chOff x="3747" y="2880"/>
              <a:chExt cx="634" cy="480"/>
            </a:xfrm>
          </p:grpSpPr>
          <p:sp>
            <p:nvSpPr>
              <p:cNvPr id="104" name="Rectangle 711"/>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PubPhone</a:t>
                </a:r>
              </a:p>
              <a:p>
                <a:pPr eaLnBrk="0" hangingPunct="0">
                  <a:spcBef>
                    <a:spcPct val="0"/>
                  </a:spcBef>
                </a:pPr>
                <a:endParaRPr lang="en-US" altLang="ru-RU" sz="1400">
                  <a:solidFill>
                    <a:schemeClr val="tx1"/>
                  </a:solidFill>
                  <a:latin typeface="Times New Roman" pitchFamily="18" charset="0"/>
                </a:endParaRPr>
              </a:p>
            </p:txBody>
          </p:sp>
          <p:sp>
            <p:nvSpPr>
              <p:cNvPr id="105" name="Rectangle 712"/>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6" name="Group 713"/>
            <p:cNvGrpSpPr>
              <a:grpSpLocks/>
            </p:cNvGrpSpPr>
            <p:nvPr/>
          </p:nvGrpSpPr>
          <p:grpSpPr bwMode="auto">
            <a:xfrm>
              <a:off x="7160776" y="2781300"/>
              <a:ext cx="706438" cy="381000"/>
              <a:chOff x="4381" y="2880"/>
              <a:chExt cx="382" cy="480"/>
            </a:xfrm>
          </p:grpSpPr>
          <p:sp>
            <p:nvSpPr>
              <p:cNvPr id="107" name="Rectangle 714"/>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Price</a:t>
                </a:r>
              </a:p>
              <a:p>
                <a:pPr eaLnBrk="0" hangingPunct="0">
                  <a:spcBef>
                    <a:spcPct val="0"/>
                  </a:spcBef>
                </a:pPr>
                <a:endParaRPr lang="en-US" altLang="ru-RU" sz="1400">
                  <a:solidFill>
                    <a:schemeClr val="tx1"/>
                  </a:solidFill>
                  <a:latin typeface="Times New Roman" pitchFamily="18" charset="0"/>
                </a:endParaRPr>
              </a:p>
            </p:txBody>
          </p:sp>
          <p:sp>
            <p:nvSpPr>
              <p:cNvPr id="108" name="Rectangle 715"/>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Tree>
    <p:extLst>
      <p:ext uri="{BB962C8B-B14F-4D97-AF65-F5344CB8AC3E}">
        <p14:creationId xmlns:p14="http://schemas.microsoft.com/office/powerpoint/2010/main" val="341484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900" dirty="0"/>
              <a:t>1NF - </a:t>
            </a:r>
            <a:r>
              <a:rPr lang="en-US" sz="4900" dirty="0" smtClean="0"/>
              <a:t>Decomposition</a:t>
            </a:r>
            <a:endParaRPr lang="ru-RU" sz="4900" dirty="0"/>
          </a:p>
        </p:txBody>
      </p:sp>
      <p:sp>
        <p:nvSpPr>
          <p:cNvPr id="3" name="Объект 2"/>
          <p:cNvSpPr>
            <a:spLocks noGrp="1"/>
          </p:cNvSpPr>
          <p:nvPr>
            <p:ph idx="1"/>
          </p:nvPr>
        </p:nvSpPr>
        <p:spPr/>
        <p:txBody>
          <a:bodyPr anchor="t"/>
          <a:lstStyle/>
          <a:p>
            <a:pPr marL="609600" indent="-609600" algn="just">
              <a:buFontTx/>
              <a:buAutoNum type="arabicPeriod"/>
            </a:pPr>
            <a:r>
              <a:rPr lang="en-US" altLang="ru-RU" sz="2000" dirty="0">
                <a:latin typeface="Arial Unicode MS" pitchFamily="34" charset="-128"/>
                <a:cs typeface="Times New Roman" pitchFamily="18" charset="0"/>
              </a:rPr>
              <a:t>Place all items that appear in the repeating group in a new table</a:t>
            </a:r>
          </a:p>
          <a:p>
            <a:pPr marL="609600" indent="-609600" algn="just">
              <a:buFontTx/>
              <a:buAutoNum type="arabicPeriod"/>
            </a:pPr>
            <a:r>
              <a:rPr lang="en-US" altLang="ru-RU" sz="2000" dirty="0">
                <a:latin typeface="Arial Unicode MS" pitchFamily="34" charset="-128"/>
                <a:cs typeface="Times New Roman" pitchFamily="18" charset="0"/>
              </a:rPr>
              <a:t>Designate a primary key for each new table produced. </a:t>
            </a:r>
          </a:p>
          <a:p>
            <a:pPr marL="609600" indent="-609600" algn="just">
              <a:buFontTx/>
              <a:buAutoNum type="arabicPeriod"/>
            </a:pPr>
            <a:r>
              <a:rPr lang="en-US" altLang="ru-RU" sz="2000" dirty="0">
                <a:latin typeface="Arial Unicode MS" pitchFamily="34" charset="-128"/>
                <a:cs typeface="Times New Roman" pitchFamily="18" charset="0"/>
              </a:rPr>
              <a:t>Duplicate in the new table the primary key of the table from which the repeating group was extracted or vice versa. </a:t>
            </a:r>
            <a:endParaRPr lang="en-US" altLang="ru-RU" sz="2000" dirty="0">
              <a:solidFill>
                <a:srgbClr val="CC0000"/>
              </a:solidFill>
              <a:latin typeface="Arial Unicode MS" pitchFamily="34" charset="-128"/>
              <a:cs typeface="Times New Roman" pitchFamily="18" charset="0"/>
            </a:endParaRPr>
          </a:p>
          <a:p>
            <a:pPr marL="609600" indent="-609600" algn="just">
              <a:buFontTx/>
              <a:buNone/>
            </a:pPr>
            <a:r>
              <a:rPr lang="en-US" altLang="ru-RU" b="1" dirty="0">
                <a:solidFill>
                  <a:srgbClr val="CC0000"/>
                </a:solidFill>
                <a:latin typeface="Arial Unicode MS" pitchFamily="34" charset="-128"/>
                <a:cs typeface="Times New Roman" pitchFamily="18" charset="0"/>
              </a:rPr>
              <a:t>Example (1NF)</a:t>
            </a:r>
          </a:p>
          <a:p>
            <a:endParaRPr lang="ru-RU" dirty="0"/>
          </a:p>
        </p:txBody>
      </p:sp>
      <p:grpSp>
        <p:nvGrpSpPr>
          <p:cNvPr id="4" name="Группа 3"/>
          <p:cNvGrpSpPr/>
          <p:nvPr/>
        </p:nvGrpSpPr>
        <p:grpSpPr>
          <a:xfrm>
            <a:off x="619108" y="2438400"/>
            <a:ext cx="8216900" cy="3048000"/>
            <a:chOff x="566738" y="3581400"/>
            <a:chExt cx="8216900" cy="3048000"/>
          </a:xfrm>
        </p:grpSpPr>
        <p:grpSp>
          <p:nvGrpSpPr>
            <p:cNvPr id="5" name="Group 131"/>
            <p:cNvGrpSpPr>
              <a:grpSpLocks/>
            </p:cNvGrpSpPr>
            <p:nvPr/>
          </p:nvGrpSpPr>
          <p:grpSpPr bwMode="auto">
            <a:xfrm>
              <a:off x="569913" y="4724400"/>
              <a:ext cx="1063625" cy="381000"/>
              <a:chOff x="0" y="0"/>
              <a:chExt cx="627" cy="480"/>
            </a:xfrm>
          </p:grpSpPr>
          <p:sp>
            <p:nvSpPr>
              <p:cNvPr id="150" name="Rectangle 132"/>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0-321-32132-1</a:t>
                </a:r>
              </a:p>
              <a:p>
                <a:pPr eaLnBrk="0" hangingPunct="0">
                  <a:spcBef>
                    <a:spcPct val="0"/>
                  </a:spcBef>
                </a:pPr>
                <a:endParaRPr lang="en-US" altLang="ru-RU" b="0">
                  <a:solidFill>
                    <a:schemeClr val="tx1"/>
                  </a:solidFill>
                  <a:latin typeface="Times New Roman" pitchFamily="18" charset="0"/>
                </a:endParaRPr>
              </a:p>
            </p:txBody>
          </p:sp>
          <p:sp>
            <p:nvSpPr>
              <p:cNvPr id="151" name="Rectangle 133"/>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6" name="Group 134"/>
            <p:cNvGrpSpPr>
              <a:grpSpLocks/>
            </p:cNvGrpSpPr>
            <p:nvPr/>
          </p:nvGrpSpPr>
          <p:grpSpPr bwMode="auto">
            <a:xfrm>
              <a:off x="1633538" y="4724400"/>
              <a:ext cx="881062" cy="381000"/>
              <a:chOff x="627" y="0"/>
              <a:chExt cx="598" cy="480"/>
            </a:xfrm>
          </p:grpSpPr>
          <p:sp>
            <p:nvSpPr>
              <p:cNvPr id="148" name="Rectangle 135"/>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Balloon</a:t>
                </a:r>
              </a:p>
              <a:p>
                <a:pPr eaLnBrk="0" hangingPunct="0">
                  <a:spcBef>
                    <a:spcPct val="0"/>
                  </a:spcBef>
                </a:pPr>
                <a:endParaRPr lang="en-US" altLang="ru-RU" b="0">
                  <a:solidFill>
                    <a:schemeClr val="tx1"/>
                  </a:solidFill>
                  <a:latin typeface="Times New Roman" pitchFamily="18" charset="0"/>
                </a:endParaRPr>
              </a:p>
            </p:txBody>
          </p:sp>
          <p:sp>
            <p:nvSpPr>
              <p:cNvPr id="149" name="Rectangle 136"/>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7" name="Group 146"/>
            <p:cNvGrpSpPr>
              <a:grpSpLocks/>
            </p:cNvGrpSpPr>
            <p:nvPr/>
          </p:nvGrpSpPr>
          <p:grpSpPr bwMode="auto">
            <a:xfrm>
              <a:off x="2516188" y="4724400"/>
              <a:ext cx="998537" cy="381000"/>
              <a:chOff x="3077" y="0"/>
              <a:chExt cx="670" cy="480"/>
            </a:xfrm>
          </p:grpSpPr>
          <p:sp>
            <p:nvSpPr>
              <p:cNvPr id="146" name="Rectangle 147"/>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Small House</a:t>
                </a:r>
              </a:p>
              <a:p>
                <a:pPr eaLnBrk="0" hangingPunct="0">
                  <a:spcBef>
                    <a:spcPct val="0"/>
                  </a:spcBef>
                </a:pPr>
                <a:endParaRPr lang="en-US" altLang="ru-RU" b="0">
                  <a:solidFill>
                    <a:schemeClr val="tx1"/>
                  </a:solidFill>
                  <a:latin typeface="Times New Roman" pitchFamily="18" charset="0"/>
                </a:endParaRPr>
              </a:p>
            </p:txBody>
          </p:sp>
          <p:sp>
            <p:nvSpPr>
              <p:cNvPr id="147" name="Rectangle 148"/>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8" name="Group 149"/>
            <p:cNvGrpSpPr>
              <a:grpSpLocks/>
            </p:cNvGrpSpPr>
            <p:nvPr/>
          </p:nvGrpSpPr>
          <p:grpSpPr bwMode="auto">
            <a:xfrm>
              <a:off x="3514725" y="4724400"/>
              <a:ext cx="1058863" cy="381000"/>
              <a:chOff x="3747" y="0"/>
              <a:chExt cx="634" cy="480"/>
            </a:xfrm>
          </p:grpSpPr>
          <p:sp>
            <p:nvSpPr>
              <p:cNvPr id="144" name="Rectangle 150"/>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714-000-0000</a:t>
                </a:r>
              </a:p>
              <a:p>
                <a:pPr eaLnBrk="0" hangingPunct="0">
                  <a:spcBef>
                    <a:spcPct val="0"/>
                  </a:spcBef>
                </a:pPr>
                <a:endParaRPr lang="en-US" altLang="ru-RU" b="0">
                  <a:solidFill>
                    <a:schemeClr val="tx1"/>
                  </a:solidFill>
                  <a:latin typeface="Times New Roman" pitchFamily="18" charset="0"/>
                </a:endParaRPr>
              </a:p>
            </p:txBody>
          </p:sp>
          <p:sp>
            <p:nvSpPr>
              <p:cNvPr id="145" name="Rectangle 151"/>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9" name="Group 152"/>
            <p:cNvGrpSpPr>
              <a:grpSpLocks/>
            </p:cNvGrpSpPr>
            <p:nvPr/>
          </p:nvGrpSpPr>
          <p:grpSpPr bwMode="auto">
            <a:xfrm>
              <a:off x="4573588" y="4724400"/>
              <a:ext cx="706437" cy="381000"/>
              <a:chOff x="4381" y="0"/>
              <a:chExt cx="382" cy="480"/>
            </a:xfrm>
          </p:grpSpPr>
          <p:sp>
            <p:nvSpPr>
              <p:cNvPr id="142" name="Rectangle 153"/>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$34.00</a:t>
                </a:r>
              </a:p>
              <a:p>
                <a:pPr eaLnBrk="0" hangingPunct="0">
                  <a:spcBef>
                    <a:spcPct val="0"/>
                  </a:spcBef>
                </a:pPr>
                <a:endParaRPr lang="en-US" altLang="ru-RU" b="0">
                  <a:solidFill>
                    <a:schemeClr val="tx1"/>
                  </a:solidFill>
                  <a:latin typeface="Times New Roman" pitchFamily="18" charset="0"/>
                </a:endParaRPr>
              </a:p>
            </p:txBody>
          </p:sp>
          <p:sp>
            <p:nvSpPr>
              <p:cNvPr id="143" name="Rectangle 154"/>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0" name="Group 155"/>
            <p:cNvGrpSpPr>
              <a:grpSpLocks/>
            </p:cNvGrpSpPr>
            <p:nvPr/>
          </p:nvGrpSpPr>
          <p:grpSpPr bwMode="auto">
            <a:xfrm>
              <a:off x="569913" y="5105400"/>
              <a:ext cx="1063625" cy="381000"/>
              <a:chOff x="0" y="1440"/>
              <a:chExt cx="627" cy="480"/>
            </a:xfrm>
          </p:grpSpPr>
          <p:sp>
            <p:nvSpPr>
              <p:cNvPr id="140" name="Rectangle 156"/>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0-55-123456-9</a:t>
                </a:r>
              </a:p>
              <a:p>
                <a:pPr eaLnBrk="0" hangingPunct="0">
                  <a:spcBef>
                    <a:spcPct val="0"/>
                  </a:spcBef>
                </a:pPr>
                <a:endParaRPr lang="en-US" altLang="ru-RU" b="0">
                  <a:solidFill>
                    <a:schemeClr val="tx1"/>
                  </a:solidFill>
                  <a:latin typeface="Times New Roman" pitchFamily="18" charset="0"/>
                </a:endParaRPr>
              </a:p>
            </p:txBody>
          </p:sp>
          <p:sp>
            <p:nvSpPr>
              <p:cNvPr id="141" name="Rectangle 157"/>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1" name="Group 158"/>
            <p:cNvGrpSpPr>
              <a:grpSpLocks/>
            </p:cNvGrpSpPr>
            <p:nvPr/>
          </p:nvGrpSpPr>
          <p:grpSpPr bwMode="auto">
            <a:xfrm>
              <a:off x="1633538" y="5105400"/>
              <a:ext cx="881062" cy="381000"/>
              <a:chOff x="627" y="1440"/>
              <a:chExt cx="598" cy="480"/>
            </a:xfrm>
          </p:grpSpPr>
          <p:sp>
            <p:nvSpPr>
              <p:cNvPr id="138" name="Rectangle 159"/>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Main Street</a:t>
                </a:r>
              </a:p>
              <a:p>
                <a:pPr eaLnBrk="0" hangingPunct="0">
                  <a:spcBef>
                    <a:spcPct val="0"/>
                  </a:spcBef>
                </a:pPr>
                <a:endParaRPr lang="en-US" altLang="ru-RU" b="0">
                  <a:solidFill>
                    <a:schemeClr val="tx1"/>
                  </a:solidFill>
                  <a:latin typeface="Times New Roman" pitchFamily="18" charset="0"/>
                </a:endParaRPr>
              </a:p>
            </p:txBody>
          </p:sp>
          <p:sp>
            <p:nvSpPr>
              <p:cNvPr id="139" name="Rectangle 160"/>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2" name="Group 170"/>
            <p:cNvGrpSpPr>
              <a:grpSpLocks/>
            </p:cNvGrpSpPr>
            <p:nvPr/>
          </p:nvGrpSpPr>
          <p:grpSpPr bwMode="auto">
            <a:xfrm>
              <a:off x="2516188" y="5105400"/>
              <a:ext cx="998537" cy="381000"/>
              <a:chOff x="3077" y="1440"/>
              <a:chExt cx="670" cy="480"/>
            </a:xfrm>
          </p:grpSpPr>
          <p:sp>
            <p:nvSpPr>
              <p:cNvPr id="136" name="Rectangle 171"/>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Small House</a:t>
                </a:r>
              </a:p>
              <a:p>
                <a:pPr eaLnBrk="0" hangingPunct="0">
                  <a:spcBef>
                    <a:spcPct val="0"/>
                  </a:spcBef>
                </a:pPr>
                <a:endParaRPr lang="en-US" altLang="ru-RU" b="0">
                  <a:solidFill>
                    <a:schemeClr val="tx1"/>
                  </a:solidFill>
                  <a:latin typeface="Times New Roman" pitchFamily="18" charset="0"/>
                </a:endParaRPr>
              </a:p>
            </p:txBody>
          </p:sp>
          <p:sp>
            <p:nvSpPr>
              <p:cNvPr id="137" name="Rectangle 172"/>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3" name="Group 173"/>
            <p:cNvGrpSpPr>
              <a:grpSpLocks/>
            </p:cNvGrpSpPr>
            <p:nvPr/>
          </p:nvGrpSpPr>
          <p:grpSpPr bwMode="auto">
            <a:xfrm>
              <a:off x="3514725" y="5105400"/>
              <a:ext cx="1058863" cy="381000"/>
              <a:chOff x="3747" y="1440"/>
              <a:chExt cx="634" cy="480"/>
            </a:xfrm>
          </p:grpSpPr>
          <p:sp>
            <p:nvSpPr>
              <p:cNvPr id="134" name="Rectangle 174"/>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714-000-0000</a:t>
                </a:r>
              </a:p>
              <a:p>
                <a:pPr eaLnBrk="0" hangingPunct="0">
                  <a:spcBef>
                    <a:spcPct val="0"/>
                  </a:spcBef>
                </a:pPr>
                <a:endParaRPr lang="en-US" altLang="ru-RU" b="0">
                  <a:solidFill>
                    <a:schemeClr val="tx1"/>
                  </a:solidFill>
                  <a:latin typeface="Times New Roman" pitchFamily="18" charset="0"/>
                </a:endParaRPr>
              </a:p>
            </p:txBody>
          </p:sp>
          <p:sp>
            <p:nvSpPr>
              <p:cNvPr id="135" name="Rectangle 175"/>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4" name="Group 176"/>
            <p:cNvGrpSpPr>
              <a:grpSpLocks/>
            </p:cNvGrpSpPr>
            <p:nvPr/>
          </p:nvGrpSpPr>
          <p:grpSpPr bwMode="auto">
            <a:xfrm>
              <a:off x="4573588" y="5105400"/>
              <a:ext cx="706437" cy="381000"/>
              <a:chOff x="4381" y="1440"/>
              <a:chExt cx="382" cy="480"/>
            </a:xfrm>
          </p:grpSpPr>
          <p:sp>
            <p:nvSpPr>
              <p:cNvPr id="132" name="Rectangle 177"/>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$22.95</a:t>
                </a:r>
              </a:p>
              <a:p>
                <a:pPr eaLnBrk="0" hangingPunct="0">
                  <a:spcBef>
                    <a:spcPct val="0"/>
                  </a:spcBef>
                </a:pPr>
                <a:endParaRPr lang="en-US" altLang="ru-RU" b="0">
                  <a:solidFill>
                    <a:schemeClr val="tx1"/>
                  </a:solidFill>
                  <a:latin typeface="Times New Roman" pitchFamily="18" charset="0"/>
                </a:endParaRPr>
              </a:p>
            </p:txBody>
          </p:sp>
          <p:sp>
            <p:nvSpPr>
              <p:cNvPr id="133" name="Rectangle 178"/>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5" name="Group 179"/>
            <p:cNvGrpSpPr>
              <a:grpSpLocks/>
            </p:cNvGrpSpPr>
            <p:nvPr/>
          </p:nvGrpSpPr>
          <p:grpSpPr bwMode="auto">
            <a:xfrm>
              <a:off x="569913" y="5486400"/>
              <a:ext cx="1063625" cy="381000"/>
              <a:chOff x="0" y="2400"/>
              <a:chExt cx="627" cy="480"/>
            </a:xfrm>
          </p:grpSpPr>
          <p:sp>
            <p:nvSpPr>
              <p:cNvPr id="130" name="Rectangle 180"/>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0-123-45678-0</a:t>
                </a:r>
              </a:p>
              <a:p>
                <a:pPr eaLnBrk="0" hangingPunct="0">
                  <a:spcBef>
                    <a:spcPct val="0"/>
                  </a:spcBef>
                </a:pPr>
                <a:endParaRPr lang="en-US" altLang="ru-RU" b="0">
                  <a:solidFill>
                    <a:schemeClr val="tx1"/>
                  </a:solidFill>
                  <a:latin typeface="Times New Roman" pitchFamily="18" charset="0"/>
                </a:endParaRPr>
              </a:p>
            </p:txBody>
          </p:sp>
          <p:sp>
            <p:nvSpPr>
              <p:cNvPr id="131" name="Rectangle 181"/>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6" name="Group 182"/>
            <p:cNvGrpSpPr>
              <a:grpSpLocks/>
            </p:cNvGrpSpPr>
            <p:nvPr/>
          </p:nvGrpSpPr>
          <p:grpSpPr bwMode="auto">
            <a:xfrm>
              <a:off x="1633538" y="5486400"/>
              <a:ext cx="881062" cy="381000"/>
              <a:chOff x="627" y="2400"/>
              <a:chExt cx="598" cy="480"/>
            </a:xfrm>
          </p:grpSpPr>
          <p:sp>
            <p:nvSpPr>
              <p:cNvPr id="128" name="Rectangle 183"/>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Ulysses</a:t>
                </a:r>
              </a:p>
              <a:p>
                <a:pPr eaLnBrk="0" hangingPunct="0">
                  <a:spcBef>
                    <a:spcPct val="0"/>
                  </a:spcBef>
                </a:pPr>
                <a:endParaRPr lang="en-US" altLang="ru-RU" b="0">
                  <a:solidFill>
                    <a:schemeClr val="tx1"/>
                  </a:solidFill>
                  <a:latin typeface="Times New Roman" pitchFamily="18" charset="0"/>
                </a:endParaRPr>
              </a:p>
            </p:txBody>
          </p:sp>
          <p:sp>
            <p:nvSpPr>
              <p:cNvPr id="129" name="Rectangle 184"/>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7" name="Group 194"/>
            <p:cNvGrpSpPr>
              <a:grpSpLocks/>
            </p:cNvGrpSpPr>
            <p:nvPr/>
          </p:nvGrpSpPr>
          <p:grpSpPr bwMode="auto">
            <a:xfrm>
              <a:off x="2516188" y="5486400"/>
              <a:ext cx="998537" cy="381000"/>
              <a:chOff x="3077" y="2400"/>
              <a:chExt cx="670" cy="480"/>
            </a:xfrm>
          </p:grpSpPr>
          <p:sp>
            <p:nvSpPr>
              <p:cNvPr id="126" name="Rectangle 195"/>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Alpha Press</a:t>
                </a:r>
              </a:p>
              <a:p>
                <a:pPr eaLnBrk="0" hangingPunct="0">
                  <a:spcBef>
                    <a:spcPct val="0"/>
                  </a:spcBef>
                </a:pPr>
                <a:endParaRPr lang="en-US" altLang="ru-RU" b="0">
                  <a:solidFill>
                    <a:schemeClr val="tx1"/>
                  </a:solidFill>
                  <a:latin typeface="Times New Roman" pitchFamily="18" charset="0"/>
                </a:endParaRPr>
              </a:p>
            </p:txBody>
          </p:sp>
          <p:sp>
            <p:nvSpPr>
              <p:cNvPr id="127" name="Rectangle 196"/>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8" name="Group 197"/>
            <p:cNvGrpSpPr>
              <a:grpSpLocks/>
            </p:cNvGrpSpPr>
            <p:nvPr/>
          </p:nvGrpSpPr>
          <p:grpSpPr bwMode="auto">
            <a:xfrm>
              <a:off x="3514725" y="5486400"/>
              <a:ext cx="1058863" cy="381000"/>
              <a:chOff x="3747" y="2400"/>
              <a:chExt cx="634" cy="480"/>
            </a:xfrm>
          </p:grpSpPr>
          <p:sp>
            <p:nvSpPr>
              <p:cNvPr id="124" name="Rectangle 198"/>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999-999-9999</a:t>
                </a:r>
              </a:p>
              <a:p>
                <a:pPr eaLnBrk="0" hangingPunct="0">
                  <a:spcBef>
                    <a:spcPct val="0"/>
                  </a:spcBef>
                </a:pPr>
                <a:endParaRPr lang="en-US" altLang="ru-RU" b="0">
                  <a:solidFill>
                    <a:schemeClr val="tx1"/>
                  </a:solidFill>
                  <a:latin typeface="Times New Roman" pitchFamily="18" charset="0"/>
                </a:endParaRPr>
              </a:p>
            </p:txBody>
          </p:sp>
          <p:sp>
            <p:nvSpPr>
              <p:cNvPr id="125" name="Rectangle 199"/>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19" name="Group 200"/>
            <p:cNvGrpSpPr>
              <a:grpSpLocks/>
            </p:cNvGrpSpPr>
            <p:nvPr/>
          </p:nvGrpSpPr>
          <p:grpSpPr bwMode="auto">
            <a:xfrm>
              <a:off x="4573588" y="5486400"/>
              <a:ext cx="706437" cy="381000"/>
              <a:chOff x="4381" y="2400"/>
              <a:chExt cx="382" cy="480"/>
            </a:xfrm>
          </p:grpSpPr>
          <p:sp>
            <p:nvSpPr>
              <p:cNvPr id="122" name="Rectangle 201"/>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$34.00</a:t>
                </a:r>
              </a:p>
              <a:p>
                <a:pPr eaLnBrk="0" hangingPunct="0">
                  <a:spcBef>
                    <a:spcPct val="0"/>
                  </a:spcBef>
                </a:pPr>
                <a:endParaRPr lang="en-US" altLang="ru-RU" b="0">
                  <a:solidFill>
                    <a:schemeClr val="tx1"/>
                  </a:solidFill>
                  <a:latin typeface="Times New Roman" pitchFamily="18" charset="0"/>
                </a:endParaRPr>
              </a:p>
            </p:txBody>
          </p:sp>
          <p:sp>
            <p:nvSpPr>
              <p:cNvPr id="123" name="Rectangle 202"/>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0" name="Group 203"/>
            <p:cNvGrpSpPr>
              <a:grpSpLocks/>
            </p:cNvGrpSpPr>
            <p:nvPr/>
          </p:nvGrpSpPr>
          <p:grpSpPr bwMode="auto">
            <a:xfrm>
              <a:off x="569913" y="5867400"/>
              <a:ext cx="1063625" cy="381000"/>
              <a:chOff x="0" y="2880"/>
              <a:chExt cx="627" cy="480"/>
            </a:xfrm>
          </p:grpSpPr>
          <p:sp>
            <p:nvSpPr>
              <p:cNvPr id="120" name="Rectangle 204"/>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1-22-233700-0</a:t>
                </a:r>
              </a:p>
              <a:p>
                <a:pPr eaLnBrk="0" hangingPunct="0">
                  <a:spcBef>
                    <a:spcPct val="0"/>
                  </a:spcBef>
                </a:pPr>
                <a:endParaRPr lang="en-US" altLang="ru-RU" b="0">
                  <a:solidFill>
                    <a:schemeClr val="tx1"/>
                  </a:solidFill>
                  <a:latin typeface="Times New Roman" pitchFamily="18" charset="0"/>
                </a:endParaRPr>
              </a:p>
            </p:txBody>
          </p:sp>
          <p:sp>
            <p:nvSpPr>
              <p:cNvPr id="121" name="Rectangle 205"/>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1" name="Group 206"/>
            <p:cNvGrpSpPr>
              <a:grpSpLocks/>
            </p:cNvGrpSpPr>
            <p:nvPr/>
          </p:nvGrpSpPr>
          <p:grpSpPr bwMode="auto">
            <a:xfrm>
              <a:off x="1633538" y="5867400"/>
              <a:ext cx="881062" cy="381000"/>
              <a:chOff x="627" y="2880"/>
              <a:chExt cx="598" cy="480"/>
            </a:xfrm>
          </p:grpSpPr>
          <p:sp>
            <p:nvSpPr>
              <p:cNvPr id="118" name="Rectangle 207"/>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Visual Basic</a:t>
                </a:r>
              </a:p>
              <a:p>
                <a:pPr eaLnBrk="0" hangingPunct="0">
                  <a:spcBef>
                    <a:spcPct val="0"/>
                  </a:spcBef>
                </a:pPr>
                <a:endParaRPr lang="en-US" altLang="ru-RU" b="0">
                  <a:solidFill>
                    <a:schemeClr val="tx1"/>
                  </a:solidFill>
                  <a:latin typeface="Times New Roman" pitchFamily="18" charset="0"/>
                </a:endParaRPr>
              </a:p>
            </p:txBody>
          </p:sp>
          <p:sp>
            <p:nvSpPr>
              <p:cNvPr id="119" name="Rectangle 208"/>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2" name="Group 218"/>
            <p:cNvGrpSpPr>
              <a:grpSpLocks/>
            </p:cNvGrpSpPr>
            <p:nvPr/>
          </p:nvGrpSpPr>
          <p:grpSpPr bwMode="auto">
            <a:xfrm>
              <a:off x="2516188" y="5867400"/>
              <a:ext cx="998537" cy="381000"/>
              <a:chOff x="3077" y="2880"/>
              <a:chExt cx="670" cy="480"/>
            </a:xfrm>
          </p:grpSpPr>
          <p:sp>
            <p:nvSpPr>
              <p:cNvPr id="116" name="Rectangle 219"/>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Big House</a:t>
                </a:r>
              </a:p>
              <a:p>
                <a:pPr eaLnBrk="0" hangingPunct="0">
                  <a:spcBef>
                    <a:spcPct val="0"/>
                  </a:spcBef>
                </a:pPr>
                <a:endParaRPr lang="en-US" altLang="ru-RU" b="0">
                  <a:solidFill>
                    <a:schemeClr val="tx1"/>
                  </a:solidFill>
                  <a:latin typeface="Times New Roman" pitchFamily="18" charset="0"/>
                </a:endParaRPr>
              </a:p>
            </p:txBody>
          </p:sp>
          <p:sp>
            <p:nvSpPr>
              <p:cNvPr id="117" name="Rectangle 220"/>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3" name="Group 221"/>
            <p:cNvGrpSpPr>
              <a:grpSpLocks/>
            </p:cNvGrpSpPr>
            <p:nvPr/>
          </p:nvGrpSpPr>
          <p:grpSpPr bwMode="auto">
            <a:xfrm>
              <a:off x="3514725" y="5867400"/>
              <a:ext cx="1058863" cy="381000"/>
              <a:chOff x="3747" y="2880"/>
              <a:chExt cx="634" cy="480"/>
            </a:xfrm>
          </p:grpSpPr>
          <p:sp>
            <p:nvSpPr>
              <p:cNvPr id="114" name="Rectangle 222"/>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123-456-7890</a:t>
                </a:r>
              </a:p>
              <a:p>
                <a:pPr eaLnBrk="0" hangingPunct="0">
                  <a:spcBef>
                    <a:spcPct val="0"/>
                  </a:spcBef>
                </a:pPr>
                <a:endParaRPr lang="en-US" altLang="ru-RU" b="0">
                  <a:solidFill>
                    <a:schemeClr val="tx1"/>
                  </a:solidFill>
                  <a:latin typeface="Times New Roman" pitchFamily="18" charset="0"/>
                </a:endParaRPr>
              </a:p>
            </p:txBody>
          </p:sp>
          <p:sp>
            <p:nvSpPr>
              <p:cNvPr id="115" name="Rectangle 223"/>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4" name="Group 224"/>
            <p:cNvGrpSpPr>
              <a:grpSpLocks/>
            </p:cNvGrpSpPr>
            <p:nvPr/>
          </p:nvGrpSpPr>
          <p:grpSpPr bwMode="auto">
            <a:xfrm>
              <a:off x="4573588" y="5867400"/>
              <a:ext cx="706437" cy="381000"/>
              <a:chOff x="4381" y="2880"/>
              <a:chExt cx="382" cy="480"/>
            </a:xfrm>
          </p:grpSpPr>
          <p:sp>
            <p:nvSpPr>
              <p:cNvPr id="112" name="Rectangle 225"/>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$25.00</a:t>
                </a:r>
              </a:p>
              <a:p>
                <a:pPr eaLnBrk="0" hangingPunct="0">
                  <a:spcBef>
                    <a:spcPct val="0"/>
                  </a:spcBef>
                </a:pPr>
                <a:endParaRPr lang="en-US" altLang="ru-RU" b="0">
                  <a:solidFill>
                    <a:schemeClr val="tx1"/>
                  </a:solidFill>
                  <a:latin typeface="Times New Roman" pitchFamily="18" charset="0"/>
                </a:endParaRPr>
              </a:p>
            </p:txBody>
          </p:sp>
          <p:sp>
            <p:nvSpPr>
              <p:cNvPr id="113" name="Rectangle 226"/>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5" name="Group 227"/>
            <p:cNvGrpSpPr>
              <a:grpSpLocks/>
            </p:cNvGrpSpPr>
            <p:nvPr/>
          </p:nvGrpSpPr>
          <p:grpSpPr bwMode="auto">
            <a:xfrm>
              <a:off x="566738" y="4343400"/>
              <a:ext cx="1063625" cy="381000"/>
              <a:chOff x="0" y="2880"/>
              <a:chExt cx="627" cy="480"/>
            </a:xfrm>
          </p:grpSpPr>
          <p:sp>
            <p:nvSpPr>
              <p:cNvPr id="110" name="Rectangle 228"/>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ISBN</a:t>
                </a:r>
              </a:p>
              <a:p>
                <a:pPr eaLnBrk="0" hangingPunct="0">
                  <a:spcBef>
                    <a:spcPct val="0"/>
                  </a:spcBef>
                </a:pPr>
                <a:endParaRPr lang="en-US" altLang="ru-RU" sz="1200">
                  <a:solidFill>
                    <a:schemeClr val="tx1"/>
                  </a:solidFill>
                  <a:latin typeface="Times New Roman" pitchFamily="18" charset="0"/>
                </a:endParaRPr>
              </a:p>
            </p:txBody>
          </p:sp>
          <p:sp>
            <p:nvSpPr>
              <p:cNvPr id="111" name="Rectangle 229"/>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6" name="Group 230"/>
            <p:cNvGrpSpPr>
              <a:grpSpLocks/>
            </p:cNvGrpSpPr>
            <p:nvPr/>
          </p:nvGrpSpPr>
          <p:grpSpPr bwMode="auto">
            <a:xfrm>
              <a:off x="1630363" y="4343400"/>
              <a:ext cx="881062" cy="381000"/>
              <a:chOff x="627" y="2880"/>
              <a:chExt cx="598" cy="480"/>
            </a:xfrm>
          </p:grpSpPr>
          <p:sp>
            <p:nvSpPr>
              <p:cNvPr id="108" name="Rectangle 231"/>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Title</a:t>
                </a:r>
              </a:p>
              <a:p>
                <a:pPr eaLnBrk="0" hangingPunct="0">
                  <a:spcBef>
                    <a:spcPct val="0"/>
                  </a:spcBef>
                </a:pPr>
                <a:endParaRPr lang="en-US" altLang="ru-RU" sz="1200">
                  <a:solidFill>
                    <a:schemeClr val="tx1"/>
                  </a:solidFill>
                  <a:latin typeface="Times New Roman" pitchFamily="18" charset="0"/>
                </a:endParaRPr>
              </a:p>
            </p:txBody>
          </p:sp>
          <p:sp>
            <p:nvSpPr>
              <p:cNvPr id="109" name="Rectangle 232"/>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7" name="Group 242"/>
            <p:cNvGrpSpPr>
              <a:grpSpLocks/>
            </p:cNvGrpSpPr>
            <p:nvPr/>
          </p:nvGrpSpPr>
          <p:grpSpPr bwMode="auto">
            <a:xfrm>
              <a:off x="2514600" y="4343400"/>
              <a:ext cx="998538" cy="381000"/>
              <a:chOff x="3077" y="2880"/>
              <a:chExt cx="670" cy="480"/>
            </a:xfrm>
          </p:grpSpPr>
          <p:sp>
            <p:nvSpPr>
              <p:cNvPr id="106" name="Rectangle 243"/>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PubName</a:t>
                </a:r>
              </a:p>
              <a:p>
                <a:pPr eaLnBrk="0" hangingPunct="0">
                  <a:spcBef>
                    <a:spcPct val="0"/>
                  </a:spcBef>
                </a:pPr>
                <a:endParaRPr lang="en-US" altLang="ru-RU" sz="1200">
                  <a:solidFill>
                    <a:schemeClr val="tx1"/>
                  </a:solidFill>
                  <a:latin typeface="Times New Roman" pitchFamily="18" charset="0"/>
                </a:endParaRPr>
              </a:p>
            </p:txBody>
          </p:sp>
          <p:sp>
            <p:nvSpPr>
              <p:cNvPr id="107" name="Rectangle 244"/>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8" name="Group 245"/>
            <p:cNvGrpSpPr>
              <a:grpSpLocks/>
            </p:cNvGrpSpPr>
            <p:nvPr/>
          </p:nvGrpSpPr>
          <p:grpSpPr bwMode="auto">
            <a:xfrm>
              <a:off x="3513138" y="4343400"/>
              <a:ext cx="1058862" cy="381000"/>
              <a:chOff x="3747" y="2880"/>
              <a:chExt cx="634" cy="480"/>
            </a:xfrm>
          </p:grpSpPr>
          <p:sp>
            <p:nvSpPr>
              <p:cNvPr id="104" name="Rectangle 246"/>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PubPhone</a:t>
                </a:r>
              </a:p>
              <a:p>
                <a:pPr eaLnBrk="0" hangingPunct="0">
                  <a:spcBef>
                    <a:spcPct val="0"/>
                  </a:spcBef>
                </a:pPr>
                <a:endParaRPr lang="en-US" altLang="ru-RU" sz="1200">
                  <a:solidFill>
                    <a:schemeClr val="tx1"/>
                  </a:solidFill>
                  <a:latin typeface="Times New Roman" pitchFamily="18" charset="0"/>
                </a:endParaRPr>
              </a:p>
            </p:txBody>
          </p:sp>
          <p:sp>
            <p:nvSpPr>
              <p:cNvPr id="105" name="Rectangle 247"/>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29" name="Group 248"/>
            <p:cNvGrpSpPr>
              <a:grpSpLocks/>
            </p:cNvGrpSpPr>
            <p:nvPr/>
          </p:nvGrpSpPr>
          <p:grpSpPr bwMode="auto">
            <a:xfrm>
              <a:off x="4572000" y="4343400"/>
              <a:ext cx="706438" cy="381000"/>
              <a:chOff x="4381" y="2880"/>
              <a:chExt cx="382" cy="480"/>
            </a:xfrm>
          </p:grpSpPr>
          <p:sp>
            <p:nvSpPr>
              <p:cNvPr id="102" name="Rectangle 24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Price</a:t>
                </a:r>
              </a:p>
              <a:p>
                <a:pPr eaLnBrk="0" hangingPunct="0">
                  <a:spcBef>
                    <a:spcPct val="0"/>
                  </a:spcBef>
                </a:pPr>
                <a:endParaRPr lang="en-US" altLang="ru-RU" sz="1200">
                  <a:solidFill>
                    <a:schemeClr val="tx1"/>
                  </a:solidFill>
                  <a:latin typeface="Times New Roman" pitchFamily="18" charset="0"/>
                </a:endParaRPr>
              </a:p>
            </p:txBody>
          </p:sp>
          <p:sp>
            <p:nvSpPr>
              <p:cNvPr id="103" name="Rectangle 250"/>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0" name="Group 299"/>
            <p:cNvGrpSpPr>
              <a:grpSpLocks/>
            </p:cNvGrpSpPr>
            <p:nvPr/>
          </p:nvGrpSpPr>
          <p:grpSpPr bwMode="auto">
            <a:xfrm>
              <a:off x="5716588" y="3581400"/>
              <a:ext cx="1063625" cy="381000"/>
              <a:chOff x="0" y="2880"/>
              <a:chExt cx="627" cy="480"/>
            </a:xfrm>
          </p:grpSpPr>
          <p:sp>
            <p:nvSpPr>
              <p:cNvPr id="100" name="Rectangle 300"/>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ISBN</a:t>
                </a:r>
              </a:p>
              <a:p>
                <a:pPr eaLnBrk="0" hangingPunct="0">
                  <a:spcBef>
                    <a:spcPct val="0"/>
                  </a:spcBef>
                </a:pPr>
                <a:endParaRPr lang="en-US" altLang="ru-RU" sz="1200">
                  <a:solidFill>
                    <a:schemeClr val="tx1"/>
                  </a:solidFill>
                  <a:latin typeface="Times New Roman" pitchFamily="18" charset="0"/>
                </a:endParaRPr>
              </a:p>
            </p:txBody>
          </p:sp>
          <p:sp>
            <p:nvSpPr>
              <p:cNvPr id="101" name="Rectangle 301"/>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1" name="Group 305"/>
            <p:cNvGrpSpPr>
              <a:grpSpLocks/>
            </p:cNvGrpSpPr>
            <p:nvPr/>
          </p:nvGrpSpPr>
          <p:grpSpPr bwMode="auto">
            <a:xfrm>
              <a:off x="6781800" y="3581400"/>
              <a:ext cx="911225" cy="381000"/>
              <a:chOff x="1549" y="2880"/>
              <a:chExt cx="548" cy="480"/>
            </a:xfrm>
          </p:grpSpPr>
          <p:sp>
            <p:nvSpPr>
              <p:cNvPr id="98" name="Rectangle 306"/>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AuName</a:t>
                </a:r>
              </a:p>
              <a:p>
                <a:pPr eaLnBrk="0" hangingPunct="0">
                  <a:spcBef>
                    <a:spcPct val="0"/>
                  </a:spcBef>
                </a:pPr>
                <a:endParaRPr lang="en-US" altLang="ru-RU" sz="1200">
                  <a:solidFill>
                    <a:schemeClr val="tx1"/>
                  </a:solidFill>
                  <a:latin typeface="Times New Roman" pitchFamily="18" charset="0"/>
                </a:endParaRPr>
              </a:p>
            </p:txBody>
          </p:sp>
          <p:sp>
            <p:nvSpPr>
              <p:cNvPr id="99" name="Rectangle 307"/>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2" name="Group 308"/>
            <p:cNvGrpSpPr>
              <a:grpSpLocks/>
            </p:cNvGrpSpPr>
            <p:nvPr/>
          </p:nvGrpSpPr>
          <p:grpSpPr bwMode="auto">
            <a:xfrm>
              <a:off x="7696200" y="3581400"/>
              <a:ext cx="1087438" cy="381000"/>
              <a:chOff x="2097" y="2880"/>
              <a:chExt cx="598" cy="480"/>
            </a:xfrm>
          </p:grpSpPr>
          <p:sp>
            <p:nvSpPr>
              <p:cNvPr id="96" name="Rectangle 309"/>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200">
                    <a:solidFill>
                      <a:schemeClr val="tx1"/>
                    </a:solidFill>
                    <a:latin typeface="Times New Roman" pitchFamily="18" charset="0"/>
                    <a:cs typeface="Times New Roman" pitchFamily="18" charset="0"/>
                  </a:rPr>
                  <a:t>AuPhone</a:t>
                </a:r>
              </a:p>
              <a:p>
                <a:pPr eaLnBrk="0" hangingPunct="0">
                  <a:spcBef>
                    <a:spcPct val="0"/>
                  </a:spcBef>
                </a:pPr>
                <a:endParaRPr lang="en-US" altLang="ru-RU" sz="1200">
                  <a:solidFill>
                    <a:schemeClr val="tx1"/>
                  </a:solidFill>
                  <a:latin typeface="Times New Roman" pitchFamily="18" charset="0"/>
                </a:endParaRPr>
              </a:p>
            </p:txBody>
          </p:sp>
          <p:sp>
            <p:nvSpPr>
              <p:cNvPr id="97" name="Rectangle 310"/>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3" name="Group 311"/>
            <p:cNvGrpSpPr>
              <a:grpSpLocks/>
            </p:cNvGrpSpPr>
            <p:nvPr/>
          </p:nvGrpSpPr>
          <p:grpSpPr bwMode="auto">
            <a:xfrm>
              <a:off x="5716588" y="5867400"/>
              <a:ext cx="1063625" cy="381000"/>
              <a:chOff x="0" y="2400"/>
              <a:chExt cx="627" cy="480"/>
            </a:xfrm>
          </p:grpSpPr>
          <p:sp>
            <p:nvSpPr>
              <p:cNvPr id="94" name="Rectangle 312"/>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0-123-45678-0</a:t>
                </a:r>
              </a:p>
              <a:p>
                <a:pPr eaLnBrk="0" hangingPunct="0">
                  <a:spcBef>
                    <a:spcPct val="0"/>
                  </a:spcBef>
                </a:pPr>
                <a:endParaRPr lang="en-US" altLang="ru-RU" b="0">
                  <a:solidFill>
                    <a:schemeClr val="tx1"/>
                  </a:solidFill>
                  <a:latin typeface="Times New Roman" pitchFamily="18" charset="0"/>
                </a:endParaRPr>
              </a:p>
            </p:txBody>
          </p:sp>
          <p:sp>
            <p:nvSpPr>
              <p:cNvPr id="95" name="Rectangle 313"/>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4" name="Group 314"/>
            <p:cNvGrpSpPr>
              <a:grpSpLocks/>
            </p:cNvGrpSpPr>
            <p:nvPr/>
          </p:nvGrpSpPr>
          <p:grpSpPr bwMode="auto">
            <a:xfrm>
              <a:off x="6783388" y="5867400"/>
              <a:ext cx="911225" cy="381000"/>
              <a:chOff x="1549" y="2400"/>
              <a:chExt cx="548" cy="480"/>
            </a:xfrm>
          </p:grpSpPr>
          <p:sp>
            <p:nvSpPr>
              <p:cNvPr id="92" name="Rectangle 315"/>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Joyce</a:t>
                </a:r>
              </a:p>
              <a:p>
                <a:pPr eaLnBrk="0" hangingPunct="0">
                  <a:spcBef>
                    <a:spcPct val="0"/>
                  </a:spcBef>
                </a:pPr>
                <a:endParaRPr lang="en-US" altLang="ru-RU" b="0">
                  <a:solidFill>
                    <a:schemeClr val="tx1"/>
                  </a:solidFill>
                  <a:latin typeface="Times New Roman" pitchFamily="18" charset="0"/>
                </a:endParaRPr>
              </a:p>
            </p:txBody>
          </p:sp>
          <p:sp>
            <p:nvSpPr>
              <p:cNvPr id="93" name="Rectangle 316"/>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5" name="Group 317"/>
            <p:cNvGrpSpPr>
              <a:grpSpLocks/>
            </p:cNvGrpSpPr>
            <p:nvPr/>
          </p:nvGrpSpPr>
          <p:grpSpPr bwMode="auto">
            <a:xfrm>
              <a:off x="7694613" y="5867400"/>
              <a:ext cx="1087437" cy="381000"/>
              <a:chOff x="2097" y="2400"/>
              <a:chExt cx="598" cy="480"/>
            </a:xfrm>
          </p:grpSpPr>
          <p:sp>
            <p:nvSpPr>
              <p:cNvPr id="90" name="Rectangle 318"/>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666-666-6666</a:t>
                </a:r>
              </a:p>
              <a:p>
                <a:pPr eaLnBrk="0" hangingPunct="0">
                  <a:spcBef>
                    <a:spcPct val="0"/>
                  </a:spcBef>
                </a:pPr>
                <a:endParaRPr lang="en-US" altLang="ru-RU" b="0">
                  <a:solidFill>
                    <a:schemeClr val="tx1"/>
                  </a:solidFill>
                  <a:latin typeface="Times New Roman" pitchFamily="18" charset="0"/>
                </a:endParaRPr>
              </a:p>
            </p:txBody>
          </p:sp>
          <p:sp>
            <p:nvSpPr>
              <p:cNvPr id="91" name="Rectangle 319"/>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6" name="Group 320"/>
            <p:cNvGrpSpPr>
              <a:grpSpLocks/>
            </p:cNvGrpSpPr>
            <p:nvPr/>
          </p:nvGrpSpPr>
          <p:grpSpPr bwMode="auto">
            <a:xfrm>
              <a:off x="5716588" y="6248400"/>
              <a:ext cx="1063625" cy="381000"/>
              <a:chOff x="0" y="2880"/>
              <a:chExt cx="627" cy="480"/>
            </a:xfrm>
          </p:grpSpPr>
          <p:sp>
            <p:nvSpPr>
              <p:cNvPr id="88" name="Rectangle 321"/>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1-22-233700-0</a:t>
                </a:r>
              </a:p>
              <a:p>
                <a:pPr eaLnBrk="0" hangingPunct="0">
                  <a:spcBef>
                    <a:spcPct val="0"/>
                  </a:spcBef>
                </a:pPr>
                <a:endParaRPr lang="en-US" altLang="ru-RU" b="0">
                  <a:solidFill>
                    <a:schemeClr val="tx1"/>
                  </a:solidFill>
                  <a:latin typeface="Times New Roman" pitchFamily="18" charset="0"/>
                </a:endParaRPr>
              </a:p>
            </p:txBody>
          </p:sp>
          <p:sp>
            <p:nvSpPr>
              <p:cNvPr id="89" name="Rectangle 322"/>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7" name="Group 323"/>
            <p:cNvGrpSpPr>
              <a:grpSpLocks/>
            </p:cNvGrpSpPr>
            <p:nvPr/>
          </p:nvGrpSpPr>
          <p:grpSpPr bwMode="auto">
            <a:xfrm>
              <a:off x="6783388" y="6248400"/>
              <a:ext cx="911225" cy="381000"/>
              <a:chOff x="1549" y="2880"/>
              <a:chExt cx="548" cy="480"/>
            </a:xfrm>
          </p:grpSpPr>
          <p:sp>
            <p:nvSpPr>
              <p:cNvPr id="86" name="Rectangle 324"/>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Roman</a:t>
                </a:r>
              </a:p>
              <a:p>
                <a:pPr eaLnBrk="0" hangingPunct="0">
                  <a:spcBef>
                    <a:spcPct val="0"/>
                  </a:spcBef>
                </a:pPr>
                <a:endParaRPr lang="en-US" altLang="ru-RU" b="0">
                  <a:solidFill>
                    <a:schemeClr val="tx1"/>
                  </a:solidFill>
                  <a:latin typeface="Times New Roman" pitchFamily="18" charset="0"/>
                </a:endParaRPr>
              </a:p>
            </p:txBody>
          </p:sp>
          <p:sp>
            <p:nvSpPr>
              <p:cNvPr id="87" name="Rectangle 325"/>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8" name="Group 326"/>
            <p:cNvGrpSpPr>
              <a:grpSpLocks/>
            </p:cNvGrpSpPr>
            <p:nvPr/>
          </p:nvGrpSpPr>
          <p:grpSpPr bwMode="auto">
            <a:xfrm>
              <a:off x="7694613" y="6248400"/>
              <a:ext cx="1087437" cy="381000"/>
              <a:chOff x="2097" y="2880"/>
              <a:chExt cx="598" cy="480"/>
            </a:xfrm>
          </p:grpSpPr>
          <p:sp>
            <p:nvSpPr>
              <p:cNvPr id="84" name="Rectangle 327"/>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444-444-4444</a:t>
                </a:r>
              </a:p>
              <a:p>
                <a:pPr eaLnBrk="0" hangingPunct="0">
                  <a:spcBef>
                    <a:spcPct val="0"/>
                  </a:spcBef>
                </a:pPr>
                <a:endParaRPr lang="en-US" altLang="ru-RU" b="0">
                  <a:solidFill>
                    <a:schemeClr val="tx1"/>
                  </a:solidFill>
                  <a:latin typeface="Times New Roman" pitchFamily="18" charset="0"/>
                </a:endParaRPr>
              </a:p>
            </p:txBody>
          </p:sp>
          <p:sp>
            <p:nvSpPr>
              <p:cNvPr id="85" name="Rectangle 328"/>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39" name="Group 347"/>
            <p:cNvGrpSpPr>
              <a:grpSpLocks/>
            </p:cNvGrpSpPr>
            <p:nvPr/>
          </p:nvGrpSpPr>
          <p:grpSpPr bwMode="auto">
            <a:xfrm>
              <a:off x="5716588" y="5486400"/>
              <a:ext cx="1063625" cy="381000"/>
              <a:chOff x="0" y="1440"/>
              <a:chExt cx="627" cy="480"/>
            </a:xfrm>
          </p:grpSpPr>
          <p:sp>
            <p:nvSpPr>
              <p:cNvPr id="82" name="Rectangle 348"/>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0-55-123456-9</a:t>
                </a:r>
              </a:p>
              <a:p>
                <a:pPr eaLnBrk="0" hangingPunct="0">
                  <a:spcBef>
                    <a:spcPct val="0"/>
                  </a:spcBef>
                </a:pPr>
                <a:endParaRPr lang="en-US" altLang="ru-RU" b="0">
                  <a:solidFill>
                    <a:schemeClr val="tx1"/>
                  </a:solidFill>
                  <a:latin typeface="Times New Roman" pitchFamily="18" charset="0"/>
                </a:endParaRPr>
              </a:p>
            </p:txBody>
          </p:sp>
          <p:sp>
            <p:nvSpPr>
              <p:cNvPr id="83" name="Rectangle 349"/>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0" name="Group 350"/>
            <p:cNvGrpSpPr>
              <a:grpSpLocks/>
            </p:cNvGrpSpPr>
            <p:nvPr/>
          </p:nvGrpSpPr>
          <p:grpSpPr bwMode="auto">
            <a:xfrm>
              <a:off x="6783388" y="5486400"/>
              <a:ext cx="911225" cy="381000"/>
              <a:chOff x="1549" y="1440"/>
              <a:chExt cx="548" cy="480"/>
            </a:xfrm>
          </p:grpSpPr>
          <p:sp>
            <p:nvSpPr>
              <p:cNvPr id="80" name="Rectangle 351"/>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Smith</a:t>
                </a:r>
              </a:p>
              <a:p>
                <a:pPr eaLnBrk="0" hangingPunct="0">
                  <a:spcBef>
                    <a:spcPct val="0"/>
                  </a:spcBef>
                </a:pPr>
                <a:endParaRPr lang="en-US" altLang="ru-RU" b="0">
                  <a:solidFill>
                    <a:schemeClr val="tx1"/>
                  </a:solidFill>
                  <a:latin typeface="Times New Roman" pitchFamily="18" charset="0"/>
                </a:endParaRPr>
              </a:p>
            </p:txBody>
          </p:sp>
          <p:sp>
            <p:nvSpPr>
              <p:cNvPr id="81" name="Rectangle 352"/>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1" name="Group 353"/>
            <p:cNvGrpSpPr>
              <a:grpSpLocks/>
            </p:cNvGrpSpPr>
            <p:nvPr/>
          </p:nvGrpSpPr>
          <p:grpSpPr bwMode="auto">
            <a:xfrm>
              <a:off x="7694613" y="5486400"/>
              <a:ext cx="1087437" cy="381000"/>
              <a:chOff x="2097" y="1440"/>
              <a:chExt cx="598" cy="480"/>
            </a:xfrm>
          </p:grpSpPr>
          <p:sp>
            <p:nvSpPr>
              <p:cNvPr id="78" name="Rectangle 354"/>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654-223-3455</a:t>
                </a:r>
              </a:p>
              <a:p>
                <a:pPr eaLnBrk="0" hangingPunct="0">
                  <a:spcBef>
                    <a:spcPct val="0"/>
                  </a:spcBef>
                </a:pPr>
                <a:endParaRPr lang="en-US" altLang="ru-RU" b="0">
                  <a:solidFill>
                    <a:schemeClr val="tx1"/>
                  </a:solidFill>
                  <a:latin typeface="Times New Roman" pitchFamily="18" charset="0"/>
                </a:endParaRPr>
              </a:p>
            </p:txBody>
          </p:sp>
          <p:sp>
            <p:nvSpPr>
              <p:cNvPr id="79" name="Rectangle 355"/>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2" name="Group 356"/>
            <p:cNvGrpSpPr>
              <a:grpSpLocks/>
            </p:cNvGrpSpPr>
            <p:nvPr/>
          </p:nvGrpSpPr>
          <p:grpSpPr bwMode="auto">
            <a:xfrm>
              <a:off x="5715000" y="5105400"/>
              <a:ext cx="1063625" cy="381000"/>
              <a:chOff x="0" y="1440"/>
              <a:chExt cx="627" cy="480"/>
            </a:xfrm>
          </p:grpSpPr>
          <p:sp>
            <p:nvSpPr>
              <p:cNvPr id="76" name="Rectangle 357"/>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0-55-123456-9</a:t>
                </a:r>
              </a:p>
              <a:p>
                <a:pPr eaLnBrk="0" hangingPunct="0">
                  <a:spcBef>
                    <a:spcPct val="0"/>
                  </a:spcBef>
                </a:pPr>
                <a:endParaRPr lang="en-US" altLang="ru-RU" b="0">
                  <a:solidFill>
                    <a:schemeClr val="tx1"/>
                  </a:solidFill>
                  <a:latin typeface="Times New Roman" pitchFamily="18" charset="0"/>
                </a:endParaRPr>
              </a:p>
            </p:txBody>
          </p:sp>
          <p:sp>
            <p:nvSpPr>
              <p:cNvPr id="77" name="Rectangle 358"/>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3" name="Group 359"/>
            <p:cNvGrpSpPr>
              <a:grpSpLocks/>
            </p:cNvGrpSpPr>
            <p:nvPr/>
          </p:nvGrpSpPr>
          <p:grpSpPr bwMode="auto">
            <a:xfrm>
              <a:off x="6781800" y="5105400"/>
              <a:ext cx="911225" cy="381000"/>
              <a:chOff x="1549" y="1440"/>
              <a:chExt cx="548" cy="480"/>
            </a:xfrm>
          </p:grpSpPr>
          <p:sp>
            <p:nvSpPr>
              <p:cNvPr id="74" name="Rectangle 360"/>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Jones</a:t>
                </a:r>
              </a:p>
              <a:p>
                <a:pPr eaLnBrk="0" hangingPunct="0">
                  <a:spcBef>
                    <a:spcPct val="0"/>
                  </a:spcBef>
                </a:pPr>
                <a:endParaRPr lang="en-US" altLang="ru-RU" b="0">
                  <a:solidFill>
                    <a:schemeClr val="tx1"/>
                  </a:solidFill>
                  <a:latin typeface="Times New Roman" pitchFamily="18" charset="0"/>
                </a:endParaRPr>
              </a:p>
            </p:txBody>
          </p:sp>
          <p:sp>
            <p:nvSpPr>
              <p:cNvPr id="75" name="Rectangle 361"/>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4" name="Group 362"/>
            <p:cNvGrpSpPr>
              <a:grpSpLocks/>
            </p:cNvGrpSpPr>
            <p:nvPr/>
          </p:nvGrpSpPr>
          <p:grpSpPr bwMode="auto">
            <a:xfrm>
              <a:off x="7693025" y="5105400"/>
              <a:ext cx="1087438" cy="381000"/>
              <a:chOff x="2097" y="1440"/>
              <a:chExt cx="598" cy="480"/>
            </a:xfrm>
          </p:grpSpPr>
          <p:sp>
            <p:nvSpPr>
              <p:cNvPr id="72" name="Rectangle 363"/>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123-333-3333</a:t>
                </a:r>
                <a:endParaRPr lang="en-US" altLang="ru-RU" b="0">
                  <a:solidFill>
                    <a:schemeClr val="tx1"/>
                  </a:solidFill>
                  <a:latin typeface="Times New Roman" pitchFamily="18" charset="0"/>
                </a:endParaRPr>
              </a:p>
            </p:txBody>
          </p:sp>
          <p:sp>
            <p:nvSpPr>
              <p:cNvPr id="73" name="Rectangle 364"/>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5" name="Group 365"/>
            <p:cNvGrpSpPr>
              <a:grpSpLocks/>
            </p:cNvGrpSpPr>
            <p:nvPr/>
          </p:nvGrpSpPr>
          <p:grpSpPr bwMode="auto">
            <a:xfrm>
              <a:off x="5716588" y="4724400"/>
              <a:ext cx="1063625" cy="381000"/>
              <a:chOff x="0" y="0"/>
              <a:chExt cx="627" cy="480"/>
            </a:xfrm>
          </p:grpSpPr>
          <p:sp>
            <p:nvSpPr>
              <p:cNvPr id="70" name="Rectangle 366"/>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0-321-32132-1</a:t>
                </a:r>
              </a:p>
              <a:p>
                <a:pPr eaLnBrk="0" hangingPunct="0">
                  <a:spcBef>
                    <a:spcPct val="0"/>
                  </a:spcBef>
                </a:pPr>
                <a:endParaRPr lang="en-US" altLang="ru-RU" b="0">
                  <a:solidFill>
                    <a:schemeClr val="tx1"/>
                  </a:solidFill>
                  <a:latin typeface="Times New Roman" pitchFamily="18" charset="0"/>
                </a:endParaRPr>
              </a:p>
            </p:txBody>
          </p:sp>
          <p:sp>
            <p:nvSpPr>
              <p:cNvPr id="71" name="Rectangle 367"/>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6" name="Group 368"/>
            <p:cNvGrpSpPr>
              <a:grpSpLocks/>
            </p:cNvGrpSpPr>
            <p:nvPr/>
          </p:nvGrpSpPr>
          <p:grpSpPr bwMode="auto">
            <a:xfrm>
              <a:off x="6783388" y="4724400"/>
              <a:ext cx="911225" cy="381000"/>
              <a:chOff x="1549" y="0"/>
              <a:chExt cx="548" cy="480"/>
            </a:xfrm>
          </p:grpSpPr>
          <p:sp>
            <p:nvSpPr>
              <p:cNvPr id="68" name="Rectangle 369"/>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Grumpy</a:t>
                </a:r>
                <a:endParaRPr lang="en-US" altLang="ru-RU" b="0">
                  <a:solidFill>
                    <a:schemeClr val="tx1"/>
                  </a:solidFill>
                  <a:latin typeface="Times New Roman" pitchFamily="18" charset="0"/>
                </a:endParaRPr>
              </a:p>
            </p:txBody>
          </p:sp>
          <p:sp>
            <p:nvSpPr>
              <p:cNvPr id="69" name="Rectangle 370"/>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7" name="Group 371"/>
            <p:cNvGrpSpPr>
              <a:grpSpLocks/>
            </p:cNvGrpSpPr>
            <p:nvPr/>
          </p:nvGrpSpPr>
          <p:grpSpPr bwMode="auto">
            <a:xfrm>
              <a:off x="7694613" y="4724400"/>
              <a:ext cx="1087437" cy="381000"/>
              <a:chOff x="2097" y="0"/>
              <a:chExt cx="598" cy="480"/>
            </a:xfrm>
          </p:grpSpPr>
          <p:sp>
            <p:nvSpPr>
              <p:cNvPr id="66" name="Rectangle 372"/>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665-235-6532</a:t>
                </a:r>
              </a:p>
              <a:p>
                <a:pPr eaLnBrk="0" hangingPunct="0">
                  <a:spcBef>
                    <a:spcPct val="0"/>
                  </a:spcBef>
                </a:pPr>
                <a:endParaRPr lang="en-US" altLang="ru-RU" b="0">
                  <a:solidFill>
                    <a:schemeClr val="tx1"/>
                  </a:solidFill>
                  <a:latin typeface="Times New Roman" pitchFamily="18" charset="0"/>
                </a:endParaRPr>
              </a:p>
            </p:txBody>
          </p:sp>
          <p:sp>
            <p:nvSpPr>
              <p:cNvPr id="67" name="Rectangle 373"/>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8" name="Group 374"/>
            <p:cNvGrpSpPr>
              <a:grpSpLocks/>
            </p:cNvGrpSpPr>
            <p:nvPr/>
          </p:nvGrpSpPr>
          <p:grpSpPr bwMode="auto">
            <a:xfrm>
              <a:off x="5716588" y="4343400"/>
              <a:ext cx="1063625" cy="381000"/>
              <a:chOff x="0" y="0"/>
              <a:chExt cx="627" cy="480"/>
            </a:xfrm>
          </p:grpSpPr>
          <p:sp>
            <p:nvSpPr>
              <p:cNvPr id="64" name="Rectangle 375"/>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0-321-32132-1</a:t>
                </a:r>
              </a:p>
              <a:p>
                <a:pPr eaLnBrk="0" hangingPunct="0">
                  <a:spcBef>
                    <a:spcPct val="0"/>
                  </a:spcBef>
                </a:pPr>
                <a:endParaRPr lang="en-US" altLang="ru-RU" b="0">
                  <a:solidFill>
                    <a:schemeClr val="tx1"/>
                  </a:solidFill>
                  <a:latin typeface="Times New Roman" pitchFamily="18" charset="0"/>
                </a:endParaRPr>
              </a:p>
            </p:txBody>
          </p:sp>
          <p:sp>
            <p:nvSpPr>
              <p:cNvPr id="65" name="Rectangle 376"/>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49" name="Group 377"/>
            <p:cNvGrpSpPr>
              <a:grpSpLocks/>
            </p:cNvGrpSpPr>
            <p:nvPr/>
          </p:nvGrpSpPr>
          <p:grpSpPr bwMode="auto">
            <a:xfrm>
              <a:off x="6783388" y="4343400"/>
              <a:ext cx="911225" cy="381000"/>
              <a:chOff x="1549" y="0"/>
              <a:chExt cx="548" cy="480"/>
            </a:xfrm>
          </p:grpSpPr>
          <p:sp>
            <p:nvSpPr>
              <p:cNvPr id="62" name="Rectangle 378"/>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Snoopy</a:t>
                </a:r>
                <a:endParaRPr lang="en-US" altLang="ru-RU" b="0">
                  <a:solidFill>
                    <a:schemeClr val="tx1"/>
                  </a:solidFill>
                  <a:latin typeface="Times New Roman" pitchFamily="18" charset="0"/>
                </a:endParaRPr>
              </a:p>
            </p:txBody>
          </p:sp>
          <p:sp>
            <p:nvSpPr>
              <p:cNvPr id="63" name="Rectangle 379"/>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0" name="Group 380"/>
            <p:cNvGrpSpPr>
              <a:grpSpLocks/>
            </p:cNvGrpSpPr>
            <p:nvPr/>
          </p:nvGrpSpPr>
          <p:grpSpPr bwMode="auto">
            <a:xfrm>
              <a:off x="7694613" y="4343400"/>
              <a:ext cx="1087437" cy="381000"/>
              <a:chOff x="2097" y="0"/>
              <a:chExt cx="598" cy="480"/>
            </a:xfrm>
          </p:grpSpPr>
          <p:sp>
            <p:nvSpPr>
              <p:cNvPr id="60" name="Rectangle 381"/>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232-234-1234</a:t>
                </a:r>
                <a:endParaRPr lang="en-US" altLang="ru-RU" b="0">
                  <a:solidFill>
                    <a:schemeClr val="tx1"/>
                  </a:solidFill>
                  <a:latin typeface="Times New Roman" pitchFamily="18" charset="0"/>
                </a:endParaRPr>
              </a:p>
            </p:txBody>
          </p:sp>
          <p:sp>
            <p:nvSpPr>
              <p:cNvPr id="61" name="Rectangle 382"/>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1" name="Group 383"/>
            <p:cNvGrpSpPr>
              <a:grpSpLocks/>
            </p:cNvGrpSpPr>
            <p:nvPr/>
          </p:nvGrpSpPr>
          <p:grpSpPr bwMode="auto">
            <a:xfrm>
              <a:off x="5715000" y="3962400"/>
              <a:ext cx="1063625" cy="381000"/>
              <a:chOff x="0" y="0"/>
              <a:chExt cx="627" cy="480"/>
            </a:xfrm>
          </p:grpSpPr>
          <p:sp>
            <p:nvSpPr>
              <p:cNvPr id="58" name="Rectangle 384"/>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0-321-32132-1</a:t>
                </a:r>
              </a:p>
              <a:p>
                <a:pPr eaLnBrk="0" hangingPunct="0">
                  <a:spcBef>
                    <a:spcPct val="0"/>
                  </a:spcBef>
                </a:pPr>
                <a:endParaRPr lang="en-US" altLang="ru-RU" b="0">
                  <a:solidFill>
                    <a:schemeClr val="tx1"/>
                  </a:solidFill>
                  <a:latin typeface="Times New Roman" pitchFamily="18" charset="0"/>
                </a:endParaRPr>
              </a:p>
            </p:txBody>
          </p:sp>
          <p:sp>
            <p:nvSpPr>
              <p:cNvPr id="59" name="Rectangle 385"/>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2" name="Group 386"/>
            <p:cNvGrpSpPr>
              <a:grpSpLocks/>
            </p:cNvGrpSpPr>
            <p:nvPr/>
          </p:nvGrpSpPr>
          <p:grpSpPr bwMode="auto">
            <a:xfrm>
              <a:off x="6781800" y="3962400"/>
              <a:ext cx="911225" cy="381000"/>
              <a:chOff x="1549" y="0"/>
              <a:chExt cx="548" cy="480"/>
            </a:xfrm>
          </p:grpSpPr>
          <p:sp>
            <p:nvSpPr>
              <p:cNvPr id="56" name="Rectangle 387"/>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Sleepy</a:t>
                </a:r>
                <a:endParaRPr lang="en-US" altLang="ru-RU" b="0">
                  <a:solidFill>
                    <a:schemeClr val="tx1"/>
                  </a:solidFill>
                  <a:latin typeface="Times New Roman" pitchFamily="18" charset="0"/>
                </a:endParaRPr>
              </a:p>
            </p:txBody>
          </p:sp>
          <p:sp>
            <p:nvSpPr>
              <p:cNvPr id="57" name="Rectangle 388"/>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nvGrpSpPr>
            <p:cNvPr id="53" name="Group 389"/>
            <p:cNvGrpSpPr>
              <a:grpSpLocks/>
            </p:cNvGrpSpPr>
            <p:nvPr/>
          </p:nvGrpSpPr>
          <p:grpSpPr bwMode="auto">
            <a:xfrm>
              <a:off x="7693025" y="3962400"/>
              <a:ext cx="1087438" cy="381000"/>
              <a:chOff x="2097" y="0"/>
              <a:chExt cx="598" cy="480"/>
            </a:xfrm>
          </p:grpSpPr>
          <p:sp>
            <p:nvSpPr>
              <p:cNvPr id="54" name="Rectangle 390"/>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00" b="0">
                    <a:solidFill>
                      <a:schemeClr val="tx1"/>
                    </a:solidFill>
                    <a:latin typeface="Times New Roman" pitchFamily="18" charset="0"/>
                    <a:cs typeface="Times New Roman" pitchFamily="18" charset="0"/>
                  </a:rPr>
                  <a:t>321-321-1111</a:t>
                </a:r>
                <a:endParaRPr lang="en-US" altLang="ru-RU" b="0">
                  <a:solidFill>
                    <a:schemeClr val="tx1"/>
                  </a:solidFill>
                  <a:latin typeface="Times New Roman" pitchFamily="18" charset="0"/>
                </a:endParaRPr>
              </a:p>
            </p:txBody>
          </p:sp>
          <p:sp>
            <p:nvSpPr>
              <p:cNvPr id="55" name="Rectangle 391"/>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grpSp>
    </p:spTree>
    <p:extLst>
      <p:ext uri="{BB962C8B-B14F-4D97-AF65-F5344CB8AC3E}">
        <p14:creationId xmlns:p14="http://schemas.microsoft.com/office/powerpoint/2010/main" val="98664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Functional </a:t>
            </a:r>
            <a:r>
              <a:rPr lang="en-US" dirty="0" smtClean="0"/>
              <a:t>Dependencies</a:t>
            </a:r>
            <a:endParaRPr lang="ru-RU" dirty="0"/>
          </a:p>
        </p:txBody>
      </p:sp>
      <p:sp>
        <p:nvSpPr>
          <p:cNvPr id="3" name="Объект 2"/>
          <p:cNvSpPr>
            <a:spLocks noGrp="1"/>
          </p:cNvSpPr>
          <p:nvPr>
            <p:ph idx="1"/>
          </p:nvPr>
        </p:nvSpPr>
        <p:spPr/>
        <p:txBody>
          <a:bodyPr anchor="t"/>
          <a:lstStyle/>
          <a:p>
            <a:pPr marL="457200" indent="-457200">
              <a:buFont typeface="+mj-lt"/>
              <a:buAutoNum type="arabicPeriod"/>
            </a:pPr>
            <a:r>
              <a:rPr lang="en-US" altLang="ru-RU" dirty="0">
                <a:latin typeface="Arial Unicode MS" pitchFamily="34" charset="-128"/>
                <a:ea typeface="Arial Unicode MS" pitchFamily="34" charset="-128"/>
                <a:cs typeface="Arial Unicode MS" pitchFamily="34" charset="-128"/>
              </a:rPr>
              <a:t>If one set of attributes in a table determines another set of attributes in the table, then the second set of attributes is said to be functionally dependent on the first set of attributes</a:t>
            </a:r>
            <a:r>
              <a:rPr lang="en-US" altLang="ru-RU" dirty="0" smtClean="0">
                <a:latin typeface="Arial Unicode MS" pitchFamily="34" charset="-128"/>
                <a:ea typeface="Arial Unicode MS" pitchFamily="34" charset="-128"/>
                <a:cs typeface="Arial Unicode MS" pitchFamily="34" charset="-128"/>
              </a:rPr>
              <a:t>.</a:t>
            </a:r>
          </a:p>
          <a:p>
            <a:pPr marL="457200" indent="-457200">
              <a:buFont typeface="+mj-lt"/>
              <a:buAutoNum type="arabicPeriod"/>
            </a:pPr>
            <a:endParaRPr lang="en-US" altLang="ru-RU" dirty="0">
              <a:latin typeface="Arial Unicode MS" pitchFamily="34" charset="-128"/>
              <a:ea typeface="Arial Unicode MS" pitchFamily="34" charset="-128"/>
              <a:cs typeface="Arial Unicode MS" pitchFamily="34" charset="-128"/>
            </a:endParaRPr>
          </a:p>
          <a:p>
            <a:pPr marL="0" indent="0">
              <a:buNone/>
            </a:pPr>
            <a:r>
              <a:rPr lang="en-US" altLang="ru-RU" b="1" dirty="0">
                <a:solidFill>
                  <a:srgbClr val="CC0000"/>
                </a:solidFill>
                <a:latin typeface="Arial Unicode MS" pitchFamily="34" charset="-128"/>
                <a:cs typeface="Times New Roman" pitchFamily="18" charset="0"/>
              </a:rPr>
              <a:t>Example 1</a:t>
            </a:r>
          </a:p>
          <a:p>
            <a:pPr marL="457200" indent="-457200">
              <a:buFont typeface="+mj-lt"/>
              <a:buAutoNum type="arabicPeriod"/>
            </a:pPr>
            <a:endParaRPr lang="en-US" altLang="ru-RU" dirty="0">
              <a:latin typeface="Arial Unicode MS" pitchFamily="34" charset="-128"/>
              <a:ea typeface="Arial Unicode MS" pitchFamily="34" charset="-128"/>
              <a:cs typeface="Arial Unicode MS" pitchFamily="34" charset="-128"/>
            </a:endParaRPr>
          </a:p>
          <a:p>
            <a:endParaRPr lang="ru-RU" dirty="0"/>
          </a:p>
        </p:txBody>
      </p:sp>
      <p:grpSp>
        <p:nvGrpSpPr>
          <p:cNvPr id="4" name="Группа 3"/>
          <p:cNvGrpSpPr/>
          <p:nvPr/>
        </p:nvGrpSpPr>
        <p:grpSpPr>
          <a:xfrm>
            <a:off x="539750" y="3314700"/>
            <a:ext cx="2889250" cy="1905000"/>
            <a:chOff x="539750" y="3886200"/>
            <a:chExt cx="2651125" cy="1905000"/>
          </a:xfrm>
        </p:grpSpPr>
        <p:grpSp>
          <p:nvGrpSpPr>
            <p:cNvPr id="5" name="Group 166"/>
            <p:cNvGrpSpPr>
              <a:grpSpLocks/>
            </p:cNvGrpSpPr>
            <p:nvPr/>
          </p:nvGrpSpPr>
          <p:grpSpPr bwMode="auto">
            <a:xfrm>
              <a:off x="542925" y="4267200"/>
              <a:ext cx="1063625" cy="381000"/>
              <a:chOff x="0" y="0"/>
              <a:chExt cx="627" cy="480"/>
            </a:xfrm>
          </p:grpSpPr>
          <p:sp>
            <p:nvSpPr>
              <p:cNvPr id="48" name="Rectangle 167"/>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0-321-32132-1</a:t>
                </a:r>
              </a:p>
              <a:p>
                <a:pPr eaLnBrk="0" hangingPunct="0">
                  <a:spcBef>
                    <a:spcPct val="0"/>
                  </a:spcBef>
                </a:pPr>
                <a:endParaRPr lang="en-US" altLang="ru-RU" sz="2000" b="0">
                  <a:solidFill>
                    <a:schemeClr val="tx1"/>
                  </a:solidFill>
                  <a:latin typeface="Times New Roman" pitchFamily="18" charset="0"/>
                </a:endParaRPr>
              </a:p>
            </p:txBody>
          </p:sp>
          <p:sp>
            <p:nvSpPr>
              <p:cNvPr id="49" name="Rectangle 168"/>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6" name="Group 169"/>
            <p:cNvGrpSpPr>
              <a:grpSpLocks/>
            </p:cNvGrpSpPr>
            <p:nvPr/>
          </p:nvGrpSpPr>
          <p:grpSpPr bwMode="auto">
            <a:xfrm>
              <a:off x="1606550" y="4267200"/>
              <a:ext cx="881063" cy="381000"/>
              <a:chOff x="627" y="0"/>
              <a:chExt cx="598" cy="480"/>
            </a:xfrm>
          </p:grpSpPr>
          <p:sp>
            <p:nvSpPr>
              <p:cNvPr id="46" name="Rectangle 170"/>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Balloon</a:t>
                </a:r>
              </a:p>
              <a:p>
                <a:pPr eaLnBrk="0" hangingPunct="0">
                  <a:spcBef>
                    <a:spcPct val="0"/>
                  </a:spcBef>
                </a:pPr>
                <a:endParaRPr lang="en-US" altLang="ru-RU" sz="2000" b="0">
                  <a:solidFill>
                    <a:schemeClr val="tx1"/>
                  </a:solidFill>
                  <a:latin typeface="Times New Roman" pitchFamily="18" charset="0"/>
                </a:endParaRPr>
              </a:p>
            </p:txBody>
          </p:sp>
          <p:sp>
            <p:nvSpPr>
              <p:cNvPr id="47" name="Rectangle 171"/>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7" name="Group 178"/>
            <p:cNvGrpSpPr>
              <a:grpSpLocks/>
            </p:cNvGrpSpPr>
            <p:nvPr/>
          </p:nvGrpSpPr>
          <p:grpSpPr bwMode="auto">
            <a:xfrm>
              <a:off x="2484438" y="4267200"/>
              <a:ext cx="706437" cy="381000"/>
              <a:chOff x="4381" y="0"/>
              <a:chExt cx="382" cy="480"/>
            </a:xfrm>
          </p:grpSpPr>
          <p:sp>
            <p:nvSpPr>
              <p:cNvPr id="44" name="Rectangle 179"/>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$34.00</a:t>
                </a:r>
              </a:p>
              <a:p>
                <a:pPr eaLnBrk="0" hangingPunct="0">
                  <a:spcBef>
                    <a:spcPct val="0"/>
                  </a:spcBef>
                </a:pPr>
                <a:endParaRPr lang="en-US" altLang="ru-RU" sz="2000" b="0">
                  <a:solidFill>
                    <a:schemeClr val="tx1"/>
                  </a:solidFill>
                  <a:latin typeface="Times New Roman" pitchFamily="18" charset="0"/>
                </a:endParaRPr>
              </a:p>
            </p:txBody>
          </p:sp>
          <p:sp>
            <p:nvSpPr>
              <p:cNvPr id="45" name="Rectangle 180"/>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8" name="Group 181"/>
            <p:cNvGrpSpPr>
              <a:grpSpLocks/>
            </p:cNvGrpSpPr>
            <p:nvPr/>
          </p:nvGrpSpPr>
          <p:grpSpPr bwMode="auto">
            <a:xfrm>
              <a:off x="542925" y="4648200"/>
              <a:ext cx="1063625" cy="381000"/>
              <a:chOff x="0" y="1440"/>
              <a:chExt cx="627" cy="480"/>
            </a:xfrm>
          </p:grpSpPr>
          <p:sp>
            <p:nvSpPr>
              <p:cNvPr id="42" name="Rectangle 182"/>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0-55-123456-9</a:t>
                </a:r>
              </a:p>
              <a:p>
                <a:pPr eaLnBrk="0" hangingPunct="0">
                  <a:spcBef>
                    <a:spcPct val="0"/>
                  </a:spcBef>
                </a:pPr>
                <a:endParaRPr lang="en-US" altLang="ru-RU" sz="2000" b="0">
                  <a:solidFill>
                    <a:schemeClr val="tx1"/>
                  </a:solidFill>
                  <a:latin typeface="Times New Roman" pitchFamily="18" charset="0"/>
                </a:endParaRPr>
              </a:p>
            </p:txBody>
          </p:sp>
          <p:sp>
            <p:nvSpPr>
              <p:cNvPr id="43" name="Rectangle 183"/>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9" name="Group 184"/>
            <p:cNvGrpSpPr>
              <a:grpSpLocks/>
            </p:cNvGrpSpPr>
            <p:nvPr/>
          </p:nvGrpSpPr>
          <p:grpSpPr bwMode="auto">
            <a:xfrm>
              <a:off x="1606550" y="4648200"/>
              <a:ext cx="881063" cy="381000"/>
              <a:chOff x="627" y="1440"/>
              <a:chExt cx="598" cy="480"/>
            </a:xfrm>
          </p:grpSpPr>
          <p:sp>
            <p:nvSpPr>
              <p:cNvPr id="40" name="Rectangle 185"/>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Main Street</a:t>
                </a:r>
              </a:p>
              <a:p>
                <a:pPr eaLnBrk="0" hangingPunct="0">
                  <a:spcBef>
                    <a:spcPct val="0"/>
                  </a:spcBef>
                </a:pPr>
                <a:endParaRPr lang="en-US" altLang="ru-RU" sz="2000" b="0">
                  <a:solidFill>
                    <a:schemeClr val="tx1"/>
                  </a:solidFill>
                  <a:latin typeface="Times New Roman" pitchFamily="18" charset="0"/>
                </a:endParaRPr>
              </a:p>
            </p:txBody>
          </p:sp>
          <p:sp>
            <p:nvSpPr>
              <p:cNvPr id="41" name="Rectangle 186"/>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0" name="Group 193"/>
            <p:cNvGrpSpPr>
              <a:grpSpLocks/>
            </p:cNvGrpSpPr>
            <p:nvPr/>
          </p:nvGrpSpPr>
          <p:grpSpPr bwMode="auto">
            <a:xfrm>
              <a:off x="2484438" y="4648200"/>
              <a:ext cx="706437" cy="381000"/>
              <a:chOff x="4381" y="1440"/>
              <a:chExt cx="382" cy="480"/>
            </a:xfrm>
          </p:grpSpPr>
          <p:sp>
            <p:nvSpPr>
              <p:cNvPr id="38" name="Rectangle 194"/>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$22.95</a:t>
                </a:r>
              </a:p>
              <a:p>
                <a:pPr eaLnBrk="0" hangingPunct="0">
                  <a:spcBef>
                    <a:spcPct val="0"/>
                  </a:spcBef>
                </a:pPr>
                <a:endParaRPr lang="en-US" altLang="ru-RU" sz="2000" b="0">
                  <a:solidFill>
                    <a:schemeClr val="tx1"/>
                  </a:solidFill>
                  <a:latin typeface="Times New Roman" pitchFamily="18" charset="0"/>
                </a:endParaRPr>
              </a:p>
            </p:txBody>
          </p:sp>
          <p:sp>
            <p:nvSpPr>
              <p:cNvPr id="39" name="Rectangle 195"/>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1" name="Group 196"/>
            <p:cNvGrpSpPr>
              <a:grpSpLocks/>
            </p:cNvGrpSpPr>
            <p:nvPr/>
          </p:nvGrpSpPr>
          <p:grpSpPr bwMode="auto">
            <a:xfrm>
              <a:off x="542925" y="5029200"/>
              <a:ext cx="1063625" cy="381000"/>
              <a:chOff x="0" y="2400"/>
              <a:chExt cx="627" cy="480"/>
            </a:xfrm>
          </p:grpSpPr>
          <p:sp>
            <p:nvSpPr>
              <p:cNvPr id="36" name="Rectangle 197"/>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0-123-45678-0</a:t>
                </a:r>
              </a:p>
              <a:p>
                <a:pPr eaLnBrk="0" hangingPunct="0">
                  <a:spcBef>
                    <a:spcPct val="0"/>
                  </a:spcBef>
                </a:pPr>
                <a:endParaRPr lang="en-US" altLang="ru-RU" sz="2000" b="0">
                  <a:solidFill>
                    <a:schemeClr val="tx1"/>
                  </a:solidFill>
                  <a:latin typeface="Times New Roman" pitchFamily="18" charset="0"/>
                </a:endParaRPr>
              </a:p>
            </p:txBody>
          </p:sp>
          <p:sp>
            <p:nvSpPr>
              <p:cNvPr id="37" name="Rectangle 198"/>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2" name="Group 199"/>
            <p:cNvGrpSpPr>
              <a:grpSpLocks/>
            </p:cNvGrpSpPr>
            <p:nvPr/>
          </p:nvGrpSpPr>
          <p:grpSpPr bwMode="auto">
            <a:xfrm>
              <a:off x="1606550" y="5029200"/>
              <a:ext cx="881063" cy="381000"/>
              <a:chOff x="627" y="2400"/>
              <a:chExt cx="598" cy="480"/>
            </a:xfrm>
          </p:grpSpPr>
          <p:sp>
            <p:nvSpPr>
              <p:cNvPr id="34" name="Rectangle 200"/>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Ulysses</a:t>
                </a:r>
              </a:p>
              <a:p>
                <a:pPr eaLnBrk="0" hangingPunct="0">
                  <a:spcBef>
                    <a:spcPct val="0"/>
                  </a:spcBef>
                </a:pPr>
                <a:endParaRPr lang="en-US" altLang="ru-RU" sz="2000" b="0">
                  <a:solidFill>
                    <a:schemeClr val="tx1"/>
                  </a:solidFill>
                  <a:latin typeface="Times New Roman" pitchFamily="18" charset="0"/>
                </a:endParaRPr>
              </a:p>
            </p:txBody>
          </p:sp>
          <p:sp>
            <p:nvSpPr>
              <p:cNvPr id="35" name="Rectangle 201"/>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3" name="Group 208"/>
            <p:cNvGrpSpPr>
              <a:grpSpLocks/>
            </p:cNvGrpSpPr>
            <p:nvPr/>
          </p:nvGrpSpPr>
          <p:grpSpPr bwMode="auto">
            <a:xfrm>
              <a:off x="2484438" y="5029200"/>
              <a:ext cx="706437" cy="381000"/>
              <a:chOff x="4381" y="2400"/>
              <a:chExt cx="382" cy="480"/>
            </a:xfrm>
          </p:grpSpPr>
          <p:sp>
            <p:nvSpPr>
              <p:cNvPr id="32" name="Rectangle 209"/>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$34.00</a:t>
                </a:r>
              </a:p>
              <a:p>
                <a:pPr eaLnBrk="0" hangingPunct="0">
                  <a:spcBef>
                    <a:spcPct val="0"/>
                  </a:spcBef>
                </a:pPr>
                <a:endParaRPr lang="en-US" altLang="ru-RU" sz="2000" b="0">
                  <a:solidFill>
                    <a:schemeClr val="tx1"/>
                  </a:solidFill>
                  <a:latin typeface="Times New Roman" pitchFamily="18" charset="0"/>
                </a:endParaRPr>
              </a:p>
            </p:txBody>
          </p:sp>
          <p:sp>
            <p:nvSpPr>
              <p:cNvPr id="33" name="Rectangle 210"/>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4" name="Group 211"/>
            <p:cNvGrpSpPr>
              <a:grpSpLocks/>
            </p:cNvGrpSpPr>
            <p:nvPr/>
          </p:nvGrpSpPr>
          <p:grpSpPr bwMode="auto">
            <a:xfrm>
              <a:off x="542925" y="5410200"/>
              <a:ext cx="1063625" cy="381000"/>
              <a:chOff x="0" y="2880"/>
              <a:chExt cx="627" cy="480"/>
            </a:xfrm>
          </p:grpSpPr>
          <p:sp>
            <p:nvSpPr>
              <p:cNvPr id="30" name="Rectangle 212"/>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1-22-233700-0</a:t>
                </a:r>
              </a:p>
              <a:p>
                <a:pPr eaLnBrk="0" hangingPunct="0">
                  <a:spcBef>
                    <a:spcPct val="0"/>
                  </a:spcBef>
                </a:pPr>
                <a:endParaRPr lang="en-US" altLang="ru-RU" sz="2000" b="0">
                  <a:solidFill>
                    <a:schemeClr val="tx1"/>
                  </a:solidFill>
                  <a:latin typeface="Times New Roman" pitchFamily="18" charset="0"/>
                </a:endParaRPr>
              </a:p>
            </p:txBody>
          </p:sp>
          <p:sp>
            <p:nvSpPr>
              <p:cNvPr id="31" name="Rectangle 213"/>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5" name="Group 214"/>
            <p:cNvGrpSpPr>
              <a:grpSpLocks/>
            </p:cNvGrpSpPr>
            <p:nvPr/>
          </p:nvGrpSpPr>
          <p:grpSpPr bwMode="auto">
            <a:xfrm>
              <a:off x="1606550" y="5410200"/>
              <a:ext cx="881063" cy="381000"/>
              <a:chOff x="627" y="2880"/>
              <a:chExt cx="598" cy="480"/>
            </a:xfrm>
          </p:grpSpPr>
          <p:sp>
            <p:nvSpPr>
              <p:cNvPr id="28" name="Rectangle 215"/>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Visual Basic</a:t>
                </a:r>
              </a:p>
              <a:p>
                <a:pPr eaLnBrk="0" hangingPunct="0">
                  <a:spcBef>
                    <a:spcPct val="0"/>
                  </a:spcBef>
                </a:pPr>
                <a:endParaRPr lang="en-US" altLang="ru-RU" sz="2000" b="0">
                  <a:solidFill>
                    <a:schemeClr val="tx1"/>
                  </a:solidFill>
                  <a:latin typeface="Times New Roman" pitchFamily="18" charset="0"/>
                </a:endParaRPr>
              </a:p>
            </p:txBody>
          </p:sp>
          <p:sp>
            <p:nvSpPr>
              <p:cNvPr id="29" name="Rectangle 216"/>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6" name="Group 223"/>
            <p:cNvGrpSpPr>
              <a:grpSpLocks/>
            </p:cNvGrpSpPr>
            <p:nvPr/>
          </p:nvGrpSpPr>
          <p:grpSpPr bwMode="auto">
            <a:xfrm>
              <a:off x="2484438" y="5410200"/>
              <a:ext cx="706437" cy="381000"/>
              <a:chOff x="4381" y="2880"/>
              <a:chExt cx="382" cy="480"/>
            </a:xfrm>
          </p:grpSpPr>
          <p:sp>
            <p:nvSpPr>
              <p:cNvPr id="26" name="Rectangle 224"/>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050" b="0">
                    <a:solidFill>
                      <a:schemeClr val="tx1"/>
                    </a:solidFill>
                    <a:latin typeface="Times New Roman" pitchFamily="18" charset="0"/>
                    <a:cs typeface="Times New Roman" pitchFamily="18" charset="0"/>
                  </a:rPr>
                  <a:t>$25.00</a:t>
                </a:r>
              </a:p>
              <a:p>
                <a:pPr eaLnBrk="0" hangingPunct="0">
                  <a:spcBef>
                    <a:spcPct val="0"/>
                  </a:spcBef>
                </a:pPr>
                <a:endParaRPr lang="en-US" altLang="ru-RU" sz="2000" b="0">
                  <a:solidFill>
                    <a:schemeClr val="tx1"/>
                  </a:solidFill>
                  <a:latin typeface="Times New Roman" pitchFamily="18" charset="0"/>
                </a:endParaRPr>
              </a:p>
            </p:txBody>
          </p:sp>
          <p:sp>
            <p:nvSpPr>
              <p:cNvPr id="27" name="Rectangle 225"/>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7" name="Group 226"/>
            <p:cNvGrpSpPr>
              <a:grpSpLocks/>
            </p:cNvGrpSpPr>
            <p:nvPr/>
          </p:nvGrpSpPr>
          <p:grpSpPr bwMode="auto">
            <a:xfrm>
              <a:off x="539750" y="3886200"/>
              <a:ext cx="1063625" cy="381000"/>
              <a:chOff x="0" y="2880"/>
              <a:chExt cx="627" cy="480"/>
            </a:xfrm>
          </p:grpSpPr>
          <p:sp>
            <p:nvSpPr>
              <p:cNvPr id="24" name="Rectangle 227"/>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ISBN</a:t>
                </a:r>
              </a:p>
              <a:p>
                <a:pPr eaLnBrk="0" hangingPunct="0">
                  <a:spcBef>
                    <a:spcPct val="0"/>
                  </a:spcBef>
                </a:pPr>
                <a:endParaRPr lang="en-US" altLang="ru-RU" sz="1400">
                  <a:solidFill>
                    <a:schemeClr val="tx1"/>
                  </a:solidFill>
                  <a:latin typeface="Times New Roman" pitchFamily="18" charset="0"/>
                </a:endParaRPr>
              </a:p>
            </p:txBody>
          </p:sp>
          <p:sp>
            <p:nvSpPr>
              <p:cNvPr id="25" name="Rectangle 228"/>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8" name="Group 229"/>
            <p:cNvGrpSpPr>
              <a:grpSpLocks/>
            </p:cNvGrpSpPr>
            <p:nvPr/>
          </p:nvGrpSpPr>
          <p:grpSpPr bwMode="auto">
            <a:xfrm>
              <a:off x="1603375" y="3886200"/>
              <a:ext cx="881063" cy="381000"/>
              <a:chOff x="627" y="2880"/>
              <a:chExt cx="598" cy="480"/>
            </a:xfrm>
          </p:grpSpPr>
          <p:sp>
            <p:nvSpPr>
              <p:cNvPr id="22" name="Rectangle 230"/>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Title</a:t>
                </a:r>
              </a:p>
              <a:p>
                <a:pPr eaLnBrk="0" hangingPunct="0">
                  <a:spcBef>
                    <a:spcPct val="0"/>
                  </a:spcBef>
                </a:pPr>
                <a:endParaRPr lang="en-US" altLang="ru-RU" sz="1400">
                  <a:solidFill>
                    <a:schemeClr val="tx1"/>
                  </a:solidFill>
                  <a:latin typeface="Times New Roman" pitchFamily="18" charset="0"/>
                </a:endParaRPr>
              </a:p>
            </p:txBody>
          </p:sp>
          <p:sp>
            <p:nvSpPr>
              <p:cNvPr id="23" name="Rectangle 231"/>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nvGrpSpPr>
            <p:cNvPr id="19" name="Group 238"/>
            <p:cNvGrpSpPr>
              <a:grpSpLocks/>
            </p:cNvGrpSpPr>
            <p:nvPr/>
          </p:nvGrpSpPr>
          <p:grpSpPr bwMode="auto">
            <a:xfrm>
              <a:off x="2482850" y="3886200"/>
              <a:ext cx="706438" cy="381000"/>
              <a:chOff x="4381" y="2880"/>
              <a:chExt cx="382" cy="480"/>
            </a:xfrm>
          </p:grpSpPr>
          <p:sp>
            <p:nvSpPr>
              <p:cNvPr id="20" name="Rectangle 239"/>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ru-RU" sz="1400">
                    <a:solidFill>
                      <a:schemeClr val="tx1"/>
                    </a:solidFill>
                    <a:latin typeface="Times New Roman" pitchFamily="18" charset="0"/>
                    <a:cs typeface="Times New Roman" pitchFamily="18" charset="0"/>
                  </a:rPr>
                  <a:t>Price</a:t>
                </a:r>
              </a:p>
              <a:p>
                <a:pPr eaLnBrk="0" hangingPunct="0">
                  <a:spcBef>
                    <a:spcPct val="0"/>
                  </a:spcBef>
                </a:pPr>
                <a:endParaRPr lang="en-US" altLang="ru-RU" sz="1400">
                  <a:solidFill>
                    <a:schemeClr val="tx1"/>
                  </a:solidFill>
                  <a:latin typeface="Times New Roman" pitchFamily="18" charset="0"/>
                </a:endParaRPr>
              </a:p>
            </p:txBody>
          </p:sp>
          <p:sp>
            <p:nvSpPr>
              <p:cNvPr id="21" name="Rectangle 240"/>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sz="2000"/>
              </a:p>
            </p:txBody>
          </p:sp>
        </p:grpSp>
      </p:grpSp>
      <p:sp>
        <p:nvSpPr>
          <p:cNvPr id="50" name="Rectangle 241"/>
          <p:cNvSpPr>
            <a:spLocks noChangeArrowheads="1"/>
          </p:cNvSpPr>
          <p:nvPr/>
        </p:nvSpPr>
        <p:spPr bwMode="auto">
          <a:xfrm>
            <a:off x="3558480" y="3238500"/>
            <a:ext cx="533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lgn="just">
              <a:spcBef>
                <a:spcPct val="20000"/>
              </a:spcBef>
            </a:pPr>
            <a:r>
              <a:rPr lang="en-US" altLang="ru-RU" sz="2000" dirty="0">
                <a:latin typeface="Arial Unicode MS" pitchFamily="34" charset="-128"/>
                <a:cs typeface="Times New Roman" pitchFamily="18" charset="0"/>
              </a:rPr>
              <a:t>Table Scheme: {ISBN, Title, Price}</a:t>
            </a:r>
          </a:p>
          <a:p>
            <a:pPr algn="just">
              <a:spcBef>
                <a:spcPct val="20000"/>
              </a:spcBef>
            </a:pPr>
            <a:r>
              <a:rPr lang="en-US" altLang="ru-RU" sz="2000" dirty="0">
                <a:latin typeface="Arial Unicode MS" pitchFamily="34" charset="-128"/>
                <a:cs typeface="Times New Roman" pitchFamily="18" charset="0"/>
              </a:rPr>
              <a:t>Functional Dependencies: {ISBN} </a:t>
            </a:r>
            <a:r>
              <a:rPr lang="en-US" altLang="ru-RU" sz="2000" dirty="0">
                <a:latin typeface="Arial Unicode MS" pitchFamily="34" charset="-128"/>
                <a:cs typeface="Times New Roman" pitchFamily="18" charset="0"/>
                <a:sym typeface="Wingdings" pitchFamily="2" charset="2"/>
              </a:rPr>
              <a:t> {Title}</a:t>
            </a:r>
          </a:p>
          <a:p>
            <a:pPr algn="just">
              <a:spcBef>
                <a:spcPct val="20000"/>
              </a:spcBef>
            </a:pPr>
            <a:r>
              <a:rPr lang="en-US" altLang="ru-RU" sz="2000" dirty="0">
                <a:latin typeface="Arial Unicode MS" pitchFamily="34" charset="-128"/>
                <a:cs typeface="Times New Roman" pitchFamily="18" charset="0"/>
                <a:sym typeface="Wingdings" pitchFamily="2" charset="2"/>
              </a:rPr>
              <a:t>				    {ISBN}  {Price}</a:t>
            </a:r>
            <a:endParaRPr lang="en-US" altLang="ru-RU" sz="2000" dirty="0">
              <a:latin typeface="Arial Unicode MS" pitchFamily="34" charset="-128"/>
              <a:cs typeface="Times New Roman" pitchFamily="18" charset="0"/>
            </a:endParaRPr>
          </a:p>
        </p:txBody>
      </p:sp>
    </p:spTree>
    <p:extLst>
      <p:ext uri="{BB962C8B-B14F-4D97-AF65-F5344CB8AC3E}">
        <p14:creationId xmlns:p14="http://schemas.microsoft.com/office/powerpoint/2010/main" val="1589528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391</TotalTime>
  <Words>2600</Words>
  <Application>Microsoft Office PowerPoint</Application>
  <PresentationFormat>Экран (4:3)</PresentationFormat>
  <Paragraphs>573</Paragraphs>
  <Slides>33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NewsPrint</vt:lpstr>
      <vt:lpstr>Database management systems</vt:lpstr>
      <vt:lpstr>Normalization</vt:lpstr>
      <vt:lpstr>Purpose</vt:lpstr>
      <vt:lpstr>Definition </vt:lpstr>
      <vt:lpstr>Levels of Normalization </vt:lpstr>
      <vt:lpstr>Levels of Normalization </vt:lpstr>
      <vt:lpstr>First Normal Form  (1NF) </vt:lpstr>
      <vt:lpstr>1NF - Decomposition</vt:lpstr>
      <vt:lpstr>Functional Dependencies</vt:lpstr>
      <vt:lpstr>Functional Dependencies</vt:lpstr>
      <vt:lpstr>FD – Example</vt:lpstr>
      <vt:lpstr>FD – Example</vt:lpstr>
      <vt:lpstr>Second Normal Form  (2NF) </vt:lpstr>
      <vt:lpstr>Second Normal Form  (2NF) </vt:lpstr>
      <vt:lpstr>2NF - Decomposition</vt:lpstr>
      <vt:lpstr>2NF - Decomposition</vt:lpstr>
      <vt:lpstr>Third Normal Form  (3NF) </vt:lpstr>
      <vt:lpstr>Third Normal Form  (3NF) </vt:lpstr>
      <vt:lpstr>3NF - Decomposition</vt:lpstr>
      <vt:lpstr>3NF - Decomposition</vt:lpstr>
      <vt:lpstr>Boyce-Codd Normal Form (BCNF) </vt:lpstr>
      <vt:lpstr>Boyce-Codd Normal Form (BCNF) </vt:lpstr>
      <vt:lpstr>Boyce-Codd Normal Form (BCNF) </vt:lpstr>
      <vt:lpstr>Boyce-Codd Normal Form (BCNF) </vt:lpstr>
      <vt:lpstr>BCNF - Decomposition</vt:lpstr>
      <vt:lpstr>Decomposition – Loss of Information</vt:lpstr>
      <vt:lpstr>BCNF - Decomposition</vt:lpstr>
      <vt:lpstr>Fourth Normal Form  (4NF) </vt:lpstr>
      <vt:lpstr>Fourth Normal Form  (4NF) </vt:lpstr>
      <vt:lpstr>4NF - Decomposition</vt:lpstr>
      <vt:lpstr>4NF - Decomposition</vt:lpstr>
      <vt:lpstr>Fifth Normal Form  (5NF) </vt:lpstr>
      <vt:lpstr>Domain Key Normal Form  (DKNF)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DEVELOPER</dc:creator>
  <cp:lastModifiedBy>DEVELOPER</cp:lastModifiedBy>
  <cp:revision>38</cp:revision>
  <dcterms:created xsi:type="dcterms:W3CDTF">2015-09-05T06:24:42Z</dcterms:created>
  <dcterms:modified xsi:type="dcterms:W3CDTF">2015-10-19T20:26:20Z</dcterms:modified>
</cp:coreProperties>
</file>