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5" r:id="rId4"/>
    <p:sldId id="284" r:id="rId5"/>
    <p:sldId id="28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C0360A6-C7BE-485A-BE4F-FD252AF11038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1. Introduction to databases.</a:t>
            </a:r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E37E-D179-4567-930B-1006C2BF41D8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What </a:t>
            </a:r>
            <a:r>
              <a:rPr lang="en-US" altLang="ru-RU" i="1"/>
              <a:t>Is </a:t>
            </a:r>
            <a:r>
              <a:rPr lang="en-US" altLang="ru-RU"/>
              <a:t>a Relational Database Management System ?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dirty="0"/>
              <a:t>Database Management System = DBMS</a:t>
            </a:r>
          </a:p>
          <a:p>
            <a:pPr>
              <a:buFontTx/>
              <a:buNone/>
            </a:pPr>
            <a:r>
              <a:rPr lang="en-US" altLang="ru-RU" dirty="0"/>
              <a:t>Relational DBMS = RDBMS</a:t>
            </a:r>
          </a:p>
          <a:p>
            <a:endParaRPr lang="en-US" altLang="ru-RU" dirty="0"/>
          </a:p>
          <a:p>
            <a:r>
              <a:rPr lang="en-US" altLang="ru-RU" dirty="0"/>
              <a:t>A collection of files that store the data</a:t>
            </a:r>
          </a:p>
          <a:p>
            <a:endParaRPr lang="en-US" altLang="ru-RU" dirty="0"/>
          </a:p>
          <a:p>
            <a:r>
              <a:rPr lang="en-US" altLang="ru-RU" dirty="0"/>
              <a:t>A big C program written by someone else that accesses and updates those files for you</a:t>
            </a:r>
          </a:p>
          <a:p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76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3421-CBF5-4B7C-9986-34683A0734C8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Where are RDBMS used 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Backend for traditional “database” applications</a:t>
            </a:r>
          </a:p>
          <a:p>
            <a:r>
              <a:rPr lang="en-US" altLang="ru-RU"/>
              <a:t>Backend for large Websites</a:t>
            </a:r>
          </a:p>
          <a:p>
            <a:r>
              <a:rPr lang="en-US" altLang="ru-RU"/>
              <a:t>Backend for Web services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38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F10D-162A-4884-8762-07ADD94C7AF2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Example of a Traditional Database Application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6712"/>
            <a:ext cx="7239000" cy="350043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ru-RU" dirty="0"/>
              <a:t>Suppose we are building a system </a:t>
            </a:r>
          </a:p>
          <a:p>
            <a:pPr>
              <a:buFontTx/>
              <a:buNone/>
            </a:pPr>
            <a:r>
              <a:rPr lang="en-US" altLang="ru-RU" dirty="0"/>
              <a:t>to store the information about:</a:t>
            </a:r>
          </a:p>
          <a:p>
            <a:r>
              <a:rPr lang="en-US" altLang="ru-RU" dirty="0"/>
              <a:t>students</a:t>
            </a:r>
          </a:p>
          <a:p>
            <a:r>
              <a:rPr lang="en-US" altLang="ru-RU" dirty="0"/>
              <a:t>courses</a:t>
            </a:r>
          </a:p>
          <a:p>
            <a:r>
              <a:rPr lang="en-US" altLang="ru-RU" dirty="0"/>
              <a:t>professors</a:t>
            </a:r>
          </a:p>
          <a:p>
            <a:r>
              <a:rPr lang="en-US" altLang="ru-RU" dirty="0"/>
              <a:t>who takes what, who teaches what</a:t>
            </a:r>
            <a:endParaRPr lang="en-US" altLang="ru-RU" sz="3600" dirty="0"/>
          </a:p>
        </p:txBody>
      </p:sp>
    </p:spTree>
    <p:extLst>
      <p:ext uri="{BB962C8B-B14F-4D97-AF65-F5344CB8AC3E}">
        <p14:creationId xmlns:p14="http://schemas.microsoft.com/office/powerpoint/2010/main" val="4776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5EBF-9212-4D42-B0C0-A0986F62FE16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Can we do it without a DBMS 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dirty="0"/>
              <a:t>Sure we can!  Start by storing the data in files:</a:t>
            </a:r>
          </a:p>
          <a:p>
            <a:pPr>
              <a:lnSpc>
                <a:spcPct val="90000"/>
              </a:lnSpc>
            </a:pPr>
            <a:endParaRPr lang="en-US" altLang="ru-RU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dirty="0"/>
              <a:t>students.txt      courses.txt          professors.txt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ru-RU" dirty="0"/>
          </a:p>
          <a:p>
            <a:pPr>
              <a:lnSpc>
                <a:spcPct val="90000"/>
              </a:lnSpc>
              <a:buFontTx/>
              <a:buNone/>
            </a:pPr>
            <a:endParaRPr lang="en-US" altLang="ru-RU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dirty="0"/>
              <a:t>Now write C or Java programs to implement specific tasks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827584" y="2420888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699792" y="2420888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5004048" y="2430853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7B2-B291-4594-B364-EBD33AD8F55D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Doing it without a DBMS...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ru-RU" dirty="0"/>
              <a:t>Enroll “Mary Johnson” in “CSE444”:</a:t>
            </a:r>
          </a:p>
          <a:p>
            <a:endParaRPr lang="en-US" altLang="ru-RU" dirty="0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1219200" y="1581944"/>
            <a:ext cx="6472238" cy="2838450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800" dirty="0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800" dirty="0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800" dirty="0" err="1"/>
              <a:t>Find&amp;update</a:t>
            </a:r>
            <a:r>
              <a:rPr lang="en-US" altLang="ru-RU" sz="2800" dirty="0"/>
              <a:t>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800" dirty="0" err="1"/>
              <a:t>Find&amp;update</a:t>
            </a:r>
            <a:r>
              <a:rPr lang="en-US" altLang="ru-RU" sz="2800" dirty="0"/>
              <a:t> the record “CSE444”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800" dirty="0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800" dirty="0"/>
              <a:t>Write “courses.txt”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22325" y="1124744"/>
            <a:ext cx="496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ru-RU" dirty="0"/>
              <a:t>Write a C program to do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1705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9A3-8508-4E9E-8A7D-1DF76134BF07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Problems without an DBMS...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544" y="771525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System crashes:</a:t>
            </a:r>
          </a:p>
          <a:p>
            <a:pPr>
              <a:lnSpc>
                <a:spcPct val="90000"/>
              </a:lnSpc>
            </a:pPr>
            <a:endParaRPr lang="en-US" altLang="ru-RU" sz="2800"/>
          </a:p>
          <a:p>
            <a:pPr>
              <a:lnSpc>
                <a:spcPct val="90000"/>
              </a:lnSpc>
            </a:pPr>
            <a:endParaRPr lang="en-US" altLang="ru-RU" sz="2800"/>
          </a:p>
          <a:p>
            <a:pPr lvl="1">
              <a:lnSpc>
                <a:spcPct val="90000"/>
              </a:lnSpc>
            </a:pPr>
            <a:r>
              <a:rPr lang="en-US" altLang="ru-RU" sz="240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Large data sets (say 50GB)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Simultaneous access by many users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Need locks:  we know them from OS, but now data on disk; and is there any fun to re-implement them ?</a:t>
            </a:r>
          </a:p>
        </p:txBody>
      </p:sp>
      <p:sp>
        <p:nvSpPr>
          <p:cNvPr id="50180" name="AutoShape 1028"/>
          <p:cNvSpPr>
            <a:spLocks noChangeArrowheads="1"/>
          </p:cNvSpPr>
          <p:nvPr/>
        </p:nvSpPr>
        <p:spPr bwMode="auto">
          <a:xfrm>
            <a:off x="3505200" y="620688"/>
            <a:ext cx="3567113" cy="1277938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 err="1"/>
              <a:t>Find&amp;update</a:t>
            </a:r>
            <a:r>
              <a:rPr lang="en-US" altLang="ru-RU" sz="1200" dirty="0"/>
              <a:t>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 err="1"/>
              <a:t>Find&amp;update</a:t>
            </a:r>
            <a:r>
              <a:rPr lang="en-US" altLang="ru-RU" sz="1200" dirty="0"/>
              <a:t> the record “CSE444”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/>
              <a:t>Write “courses.txt”</a:t>
            </a:r>
          </a:p>
        </p:txBody>
      </p:sp>
      <p:sp>
        <p:nvSpPr>
          <p:cNvPr id="50181" name="AutoShape 1029"/>
          <p:cNvSpPr>
            <a:spLocks noChangeArrowheads="1"/>
          </p:cNvSpPr>
          <p:nvPr/>
        </p:nvSpPr>
        <p:spPr bwMode="auto">
          <a:xfrm>
            <a:off x="6629400" y="773088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ru-RU"/>
              <a:t>CRASH !</a:t>
            </a:r>
          </a:p>
        </p:txBody>
      </p:sp>
    </p:spTree>
    <p:extLst>
      <p:ext uri="{BB962C8B-B14F-4D97-AF65-F5344CB8AC3E}">
        <p14:creationId xmlns:p14="http://schemas.microsoft.com/office/powerpoint/2010/main" val="35278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620000" y="4335440"/>
            <a:ext cx="762000" cy="365125"/>
          </a:xfrm>
        </p:spPr>
        <p:txBody>
          <a:bodyPr/>
          <a:lstStyle/>
          <a:p>
            <a:fld id="{06EAC660-B6EA-41CB-ABD0-6215AFE351CA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09600" y="1086272"/>
            <a:ext cx="2895600" cy="297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Enters a DMBS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14872"/>
            <a:ext cx="11445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838200" y="1314872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838200" y="2229272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838200" y="3219872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81000" y="4667672"/>
            <a:ext cx="1857375" cy="619125"/>
          </a:xfrm>
          <a:prstGeom prst="wedgeEllipseCallout">
            <a:avLst>
              <a:gd name="adj1" fmla="val -171"/>
              <a:gd name="adj2" fmla="val -12281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ru-RU"/>
              <a:t>Data files</a:t>
            </a:r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2636043" y="3842172"/>
            <a:ext cx="2957513" cy="1651000"/>
          </a:xfrm>
          <a:prstGeom prst="wedgeEllipseCallout">
            <a:avLst>
              <a:gd name="adj1" fmla="val -29926"/>
              <a:gd name="adj2" fmla="val -6269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ru-RU" dirty="0"/>
              <a:t>Database server</a:t>
            </a:r>
            <a:br>
              <a:rPr lang="en-US" altLang="ru-RU" dirty="0"/>
            </a:br>
            <a:r>
              <a:rPr lang="en-US" altLang="ru-RU" dirty="0"/>
              <a:t>(someone else’s</a:t>
            </a:r>
            <a:br>
              <a:rPr lang="en-US" altLang="ru-RU" dirty="0"/>
            </a:br>
            <a:r>
              <a:rPr lang="en-US" altLang="ru-RU" dirty="0"/>
              <a:t>C program)</a:t>
            </a:r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6553200" y="4591472"/>
            <a:ext cx="2393950" cy="619125"/>
          </a:xfrm>
          <a:prstGeom prst="wedgeEllipseCallout">
            <a:avLst>
              <a:gd name="adj1" fmla="val -8954"/>
              <a:gd name="adj2" fmla="val -9025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ru-RU"/>
              <a:t>Applications</a:t>
            </a:r>
          </a:p>
        </p:txBody>
      </p: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3581400" y="857672"/>
            <a:ext cx="4267200" cy="3429000"/>
            <a:chOff x="2256" y="1392"/>
            <a:chExt cx="2688" cy="2160"/>
          </a:xfrm>
        </p:grpSpPr>
        <p:pic>
          <p:nvPicPr>
            <p:cNvPr id="51211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392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244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108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V="1">
              <a:off x="2256" y="1728"/>
              <a:ext cx="17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304" y="2448"/>
              <a:ext cx="17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2400" y="2880"/>
              <a:ext cx="18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2592" y="2160"/>
              <a:ext cx="134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ru-RU"/>
                <a:t>connection</a:t>
              </a:r>
            </a:p>
            <a:p>
              <a:pPr>
                <a:buFontTx/>
                <a:buNone/>
              </a:pPr>
              <a:r>
                <a:rPr lang="en-US" altLang="ru-RU"/>
                <a:t>(ODBC, JDBC)</a:t>
              </a:r>
            </a:p>
          </p:txBody>
        </p:sp>
      </p:grp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457200" y="476672"/>
            <a:ext cx="4097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ru-RU" sz="2800"/>
              <a:t>“Two tier database system”</a:t>
            </a:r>
          </a:p>
        </p:txBody>
      </p:sp>
    </p:spTree>
    <p:extLst>
      <p:ext uri="{BB962C8B-B14F-4D97-AF65-F5344CB8AC3E}">
        <p14:creationId xmlns:p14="http://schemas.microsoft.com/office/powerpoint/2010/main" val="40978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 autoUpdateAnimBg="0"/>
      <p:bldP spid="51210" grpId="0" animBg="1" autoUpdateAnimBg="0"/>
      <p:bldP spid="512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92DB-0050-4610-88E3-BB25A20C84A7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Functionality of a DBMS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178800" cy="44577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2800" dirty="0"/>
              <a:t>The programmer sees SQL, which has two components: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Data Definition Language - DDL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Data Manipulation Language - DML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query language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2800" dirty="0"/>
              <a:t>Behind the scenes the DBMS has: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Query optimizer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Query engine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Storage management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Transaction Management (concurrency, recovery)</a:t>
            </a:r>
          </a:p>
        </p:txBody>
      </p:sp>
    </p:spTree>
    <p:extLst>
      <p:ext uri="{BB962C8B-B14F-4D97-AF65-F5344CB8AC3E}">
        <p14:creationId xmlns:p14="http://schemas.microsoft.com/office/powerpoint/2010/main" val="1266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7092-B93B-4CBD-87EC-FC4A0E351968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Functionality of a DBMS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2800"/>
              <a:t>Two things to remember:</a:t>
            </a:r>
          </a:p>
          <a:p>
            <a:pPr>
              <a:lnSpc>
                <a:spcPct val="90000"/>
              </a:lnSpc>
            </a:pPr>
            <a:endParaRPr lang="en-US" altLang="ru-RU" sz="2800"/>
          </a:p>
          <a:p>
            <a:pPr>
              <a:lnSpc>
                <a:spcPct val="90000"/>
              </a:lnSpc>
            </a:pPr>
            <a:r>
              <a:rPr lang="en-US" altLang="ru-RU" sz="2800"/>
              <a:t>Client-server architecture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Slow, cumbersome connection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But good for the data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It is just someone else’s C program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In the beginning we may be impressed by its speed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But later we discover that it can be frustratingly slow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We can do any particular task faster outside the DBMS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But the DBMS is </a:t>
            </a:r>
            <a:r>
              <a:rPr lang="en-US" altLang="ru-RU" sz="2400" i="1"/>
              <a:t>general</a:t>
            </a:r>
            <a:r>
              <a:rPr lang="en-US" altLang="ru-RU" sz="2400"/>
              <a:t> and </a:t>
            </a:r>
            <a:r>
              <a:rPr lang="en-US" altLang="ru-RU" sz="2400" i="1"/>
              <a:t>convenient</a:t>
            </a: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9400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0AE3-F2E6-4924-951F-369C518D31A8}" type="slidenum">
              <a:rPr lang="en-US" altLang="ru-RU"/>
              <a:pPr/>
              <a:t>19</a:t>
            </a:fld>
            <a:endParaRPr lang="en-US" altLang="ru-RU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How the Programmer Sees the DBMS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ru-RU" dirty="0"/>
              <a:t>Start with DDL to </a:t>
            </a:r>
            <a:r>
              <a:rPr lang="en-US" altLang="ru-RU" i="1" dirty="0"/>
              <a:t>create tables</a:t>
            </a:r>
            <a:r>
              <a:rPr lang="en-US" altLang="ru-RU" dirty="0"/>
              <a:t>:</a:t>
            </a:r>
          </a:p>
          <a:p>
            <a:endParaRPr lang="en-US" altLang="ru-RU" dirty="0"/>
          </a:p>
          <a:p>
            <a:endParaRPr lang="en-US" altLang="ru-RU" dirty="0"/>
          </a:p>
          <a:p>
            <a:endParaRPr lang="en-US" altLang="ru-RU" dirty="0"/>
          </a:p>
          <a:p>
            <a:endParaRPr lang="en-US" altLang="ru-RU" dirty="0" smtClean="0"/>
          </a:p>
          <a:p>
            <a:r>
              <a:rPr lang="en-US" altLang="ru-RU" dirty="0" smtClean="0"/>
              <a:t>Continue </a:t>
            </a:r>
            <a:r>
              <a:rPr lang="en-US" altLang="ru-RU" dirty="0"/>
              <a:t>with DML to </a:t>
            </a:r>
            <a:r>
              <a:rPr lang="en-US" altLang="ru-RU" i="1" dirty="0"/>
              <a:t>populate tables:</a:t>
            </a:r>
            <a:endParaRPr lang="en-US" altLang="ru-RU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936211" y="1124744"/>
            <a:ext cx="6308197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CREATE TABLE Students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	Name CHAR(30)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	SSN CHAR(9) PRIMARY KEY NOT NULL,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	Category CHAR(20)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)   . . .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905000" y="3573016"/>
            <a:ext cx="5494338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INSERT INTO Students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VALUES(‘Charles’, ‘123456789’, ‘undergraduate’)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.  .  .  .</a:t>
            </a:r>
          </a:p>
        </p:txBody>
      </p:sp>
    </p:spTree>
    <p:extLst>
      <p:ext uri="{BB962C8B-B14F-4D97-AF65-F5344CB8AC3E}">
        <p14:creationId xmlns:p14="http://schemas.microsoft.com/office/powerpoint/2010/main" val="29962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BA9A-1CED-4DEE-9FDE-74FC4C6C3FE0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Staff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78800" cy="417195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ru-RU" sz="3200" dirty="0"/>
              <a:t>Instructor:  </a:t>
            </a:r>
            <a:r>
              <a:rPr lang="en-US" altLang="ru-RU" sz="3200" dirty="0" smtClean="0"/>
              <a:t>Pak </a:t>
            </a:r>
            <a:r>
              <a:rPr lang="en-US" altLang="ru-RU" sz="3200" dirty="0" err="1" smtClean="0"/>
              <a:t>Vitaliy</a:t>
            </a:r>
            <a:r>
              <a:rPr lang="en-US" altLang="ru-RU" sz="3200" dirty="0" smtClean="0"/>
              <a:t> </a:t>
            </a:r>
            <a:r>
              <a:rPr lang="en-US" altLang="ru-RU" sz="3200" dirty="0" err="1" smtClean="0"/>
              <a:t>Stanislavovich</a:t>
            </a:r>
            <a:endParaRPr lang="en-US" altLang="ru-RU" sz="3200" dirty="0"/>
          </a:p>
          <a:p>
            <a:pPr lvl="1">
              <a:lnSpc>
                <a:spcPct val="90000"/>
              </a:lnSpc>
            </a:pPr>
            <a:r>
              <a:rPr lang="en-US" altLang="ru-RU" sz="2800" dirty="0" smtClean="0"/>
              <a:t>Room 510B, vitalik.pak@gmail.com</a:t>
            </a:r>
            <a:endParaRPr lang="en-US" altLang="ru-RU" sz="2800" dirty="0"/>
          </a:p>
          <a:p>
            <a:pPr lvl="1">
              <a:lnSpc>
                <a:spcPct val="90000"/>
              </a:lnSpc>
            </a:pPr>
            <a:r>
              <a:rPr lang="en-US" altLang="ru-RU" sz="2800" dirty="0"/>
              <a:t>Office hours: See </a:t>
            </a:r>
            <a:r>
              <a:rPr lang="en-US" altLang="ru-RU" sz="2800" dirty="0" smtClean="0"/>
              <a:t>timetable on Information technology department</a:t>
            </a:r>
            <a:endParaRPr lang="en-US" altLang="ru-RU" sz="28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41972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D85-7488-4B00-9F9A-7D028C9D0105}" type="slidenum">
              <a:rPr lang="en-US" altLang="ru-RU"/>
              <a:pPr/>
              <a:t>20</a:t>
            </a:fld>
            <a:endParaRPr lang="en-US" altLang="ru-RU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altLang="ru-RU" dirty="0"/>
              <a:t>How the Programmer Sees the DBMS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206" y="1425575"/>
            <a:ext cx="8178800" cy="4686300"/>
          </a:xfrm>
        </p:spPr>
        <p:txBody>
          <a:bodyPr/>
          <a:lstStyle/>
          <a:p>
            <a:r>
              <a:rPr lang="en-US" altLang="ru-RU" sz="2800"/>
              <a:t>Tables:</a:t>
            </a:r>
          </a:p>
          <a:p>
            <a:endParaRPr lang="en-US" altLang="ru-RU" sz="2800" b="1"/>
          </a:p>
          <a:p>
            <a:endParaRPr lang="en-US" altLang="ru-RU" sz="2800" b="1"/>
          </a:p>
          <a:p>
            <a:endParaRPr lang="en-US" altLang="ru-RU" sz="2800" b="1"/>
          </a:p>
          <a:p>
            <a:endParaRPr lang="en-US" altLang="ru-RU" sz="2800" b="1"/>
          </a:p>
          <a:p>
            <a:endParaRPr lang="en-US" altLang="ru-RU" sz="2800" b="1"/>
          </a:p>
          <a:p>
            <a:r>
              <a:rPr lang="en-US" altLang="ru-RU" sz="2800"/>
              <a:t>Still implemented as files, but behind the scenes can be quite complex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511300" y="5157788"/>
          <a:ext cx="4203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Chart" r:id="rId3" imgW="6105523" imgH="923983" progId="MSGraph.Chart.8">
                  <p:embed followColorScheme="full"/>
                </p:oleObj>
              </mc:Choice>
              <mc:Fallback>
                <p:oleObj name="Chart" r:id="rId3" imgW="6105523" imgH="92398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157788"/>
                        <a:ext cx="4203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14400" y="2397125"/>
          <a:ext cx="394493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5" imgW="5632560" imgH="2057400" progId="Word.Document.8">
                  <p:embed/>
                </p:oleObj>
              </mc:Choice>
              <mc:Fallback>
                <p:oleObj name="Document" r:id="rId5" imgW="5632560" imgH="2057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97125"/>
                        <a:ext cx="394493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5033963" y="2397125"/>
          <a:ext cx="28146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7" imgW="3897720" imgH="2239920" progId="Word.Document.8">
                  <p:embed/>
                </p:oleObj>
              </mc:Choice>
              <mc:Fallback>
                <p:oleObj name="Document" r:id="rId7" imgW="3897720" imgH="2239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397125"/>
                        <a:ext cx="2814637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822325" y="1981200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ru-RU" dirty="0"/>
              <a:t>Students: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937125" y="1981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ru-RU"/>
              <a:t>Takes: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903288" y="3924300"/>
          <a:ext cx="496093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Document" r:id="rId9" imgW="7345800" imgH="2143080" progId="Word.Document.8">
                  <p:embed/>
                </p:oleObj>
              </mc:Choice>
              <mc:Fallback>
                <p:oleObj name="Document" r:id="rId9" imgW="7345800" imgH="2143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924300"/>
                        <a:ext cx="4960937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914400" y="35401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ru-RU"/>
              <a:t>Courses: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143000" y="5715000"/>
            <a:ext cx="66532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2800" dirty="0"/>
              <a:t>“</a:t>
            </a:r>
            <a:r>
              <a:rPr lang="en-US" altLang="ru-RU" sz="2800" i="1" dirty="0"/>
              <a:t>data independence</a:t>
            </a:r>
            <a:r>
              <a:rPr lang="en-US" altLang="ru-RU" sz="2800" dirty="0"/>
              <a:t>” = separate </a:t>
            </a:r>
            <a:r>
              <a:rPr lang="en-US" altLang="ru-RU" sz="2800" i="1" dirty="0"/>
              <a:t>logical</a:t>
            </a:r>
            <a:r>
              <a:rPr lang="en-US" altLang="ru-RU" sz="2800" dirty="0"/>
              <a:t> view </a:t>
            </a:r>
            <a:br>
              <a:rPr lang="en-US" altLang="ru-RU" sz="2800" dirty="0"/>
            </a:br>
            <a:r>
              <a:rPr lang="en-US" altLang="ru-RU" sz="2800" dirty="0"/>
              <a:t>from </a:t>
            </a:r>
            <a:r>
              <a:rPr lang="en-US" altLang="ru-RU" sz="2800" i="1" dirty="0"/>
              <a:t>physical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592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27A7-C598-4800-8419-08583B0D6964}" type="slidenum">
              <a:rPr lang="en-US" altLang="ru-RU"/>
              <a:pPr/>
              <a:t>21</a:t>
            </a:fld>
            <a:endParaRPr lang="en-US" altLang="ru-RU"/>
          </a:p>
        </p:txBody>
      </p:sp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Transactions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ru-RU" dirty="0"/>
              <a:t>Enroll “Mary Johnson” in “CSE444”:</a:t>
            </a:r>
          </a:p>
          <a:p>
            <a:endParaRPr lang="en-US" altLang="ru-RU" dirty="0"/>
          </a:p>
        </p:txBody>
      </p:sp>
      <p:sp>
        <p:nvSpPr>
          <p:cNvPr id="56324" name="Rectangle 1028"/>
          <p:cNvSpPr>
            <a:spLocks noChangeArrowheads="1"/>
          </p:cNvSpPr>
          <p:nvPr/>
        </p:nvSpPr>
        <p:spPr bwMode="auto">
          <a:xfrm>
            <a:off x="1654696" y="1340768"/>
            <a:ext cx="5214938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BEGIN TRANSACTION;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ru-RU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INSERT INTO Takes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    SELECT </a:t>
            </a:r>
            <a:r>
              <a:rPr lang="en-US" altLang="ru-RU" sz="2000" dirty="0" err="1"/>
              <a:t>Students.SSN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Courses.CID</a:t>
            </a:r>
            <a:endParaRPr lang="en-US" altLang="ru-RU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    FROM Students, Courses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    WHERE Students.name = ‘Mary Johnson’ and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                   Courses.name = ‘CSE444’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ru-RU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-- More updates here....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ru-RU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IF everything-went-OK</a:t>
            </a:r>
            <a:br>
              <a:rPr lang="en-US" altLang="ru-RU" sz="2000" dirty="0"/>
            </a:br>
            <a:r>
              <a:rPr lang="en-US" altLang="ru-RU" sz="2000" dirty="0"/>
              <a:t>      THEN COMMIT;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/>
              <a:t>ELSE ROLLBACK </a:t>
            </a:r>
          </a:p>
        </p:txBody>
      </p:sp>
      <p:sp>
        <p:nvSpPr>
          <p:cNvPr id="56326" name="Text Box 1030"/>
          <p:cNvSpPr txBox="1">
            <a:spLocks noChangeArrowheads="1"/>
          </p:cNvSpPr>
          <p:nvPr/>
        </p:nvSpPr>
        <p:spPr bwMode="auto">
          <a:xfrm>
            <a:off x="593725" y="6289675"/>
            <a:ext cx="849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ru-RU"/>
              <a:t>If system crashes, the transaction is still either committed or aborted</a:t>
            </a:r>
          </a:p>
        </p:txBody>
      </p:sp>
    </p:spTree>
    <p:extLst>
      <p:ext uri="{BB962C8B-B14F-4D97-AF65-F5344CB8AC3E}">
        <p14:creationId xmlns:p14="http://schemas.microsoft.com/office/powerpoint/2010/main" val="37326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3F2E-06CF-463B-ADED-14C6499BFF37}" type="slidenum">
              <a:rPr lang="en-US" altLang="ru-RU"/>
              <a:pPr/>
              <a:t>22</a:t>
            </a:fld>
            <a:endParaRPr lang="en-US" altLang="ru-RU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Transactions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A </a:t>
            </a:r>
            <a:r>
              <a:rPr lang="en-US" altLang="ru-RU" i="1"/>
              <a:t>transaction</a:t>
            </a:r>
            <a:r>
              <a:rPr lang="en-US" altLang="ru-RU"/>
              <a:t> = sequence of statements that either all succeed, or all fail</a:t>
            </a:r>
          </a:p>
          <a:p>
            <a:r>
              <a:rPr lang="en-US" altLang="ru-RU"/>
              <a:t>Transactions have the ACID properties:</a:t>
            </a:r>
          </a:p>
          <a:p>
            <a:pPr lvl="1">
              <a:buFontTx/>
              <a:buNone/>
            </a:pPr>
            <a:r>
              <a:rPr lang="en-US" altLang="ru-RU"/>
              <a:t>A = atomicity</a:t>
            </a:r>
          </a:p>
          <a:p>
            <a:pPr lvl="1">
              <a:buFontTx/>
              <a:buNone/>
            </a:pPr>
            <a:r>
              <a:rPr lang="en-US" altLang="ru-RU"/>
              <a:t>C = consistency</a:t>
            </a:r>
          </a:p>
          <a:p>
            <a:pPr lvl="1">
              <a:buFontTx/>
              <a:buNone/>
            </a:pPr>
            <a:r>
              <a:rPr lang="en-US" altLang="ru-RU"/>
              <a:t>I = independence</a:t>
            </a:r>
          </a:p>
          <a:p>
            <a:pPr lvl="1">
              <a:buFontTx/>
              <a:buNone/>
            </a:pPr>
            <a:r>
              <a:rPr lang="en-US" altLang="ru-RU"/>
              <a:t>D = durability</a:t>
            </a:r>
          </a:p>
        </p:txBody>
      </p:sp>
    </p:spTree>
    <p:extLst>
      <p:ext uri="{BB962C8B-B14F-4D97-AF65-F5344CB8AC3E}">
        <p14:creationId xmlns:p14="http://schemas.microsoft.com/office/powerpoint/2010/main" val="1379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B811-0EB5-406F-B843-018C14F399A3}" type="slidenum">
              <a:rPr lang="en-US" altLang="ru-RU"/>
              <a:pPr/>
              <a:t>23</a:t>
            </a:fld>
            <a:endParaRPr lang="en-US" altLang="ru-R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Queries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/>
              <a:t>Find all courses that “Mary” takes</a:t>
            </a:r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r>
              <a:rPr lang="en-US" altLang="ru-RU"/>
              <a:t>What happens behind the scene ?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Query processor figures out how to answer the query efficiently.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1430660"/>
            <a:ext cx="6137275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ru-RU" sz="2800" dirty="0"/>
              <a:t>SELECT  C.name</a:t>
            </a:r>
            <a:br>
              <a:rPr lang="en-US" altLang="ru-RU" sz="2800" dirty="0"/>
            </a:br>
            <a:r>
              <a:rPr lang="en-US" altLang="ru-RU" sz="2800" dirty="0"/>
              <a:t>FROM </a:t>
            </a:r>
            <a:r>
              <a:rPr lang="en-US" altLang="ru-RU" sz="2800" b="1" dirty="0"/>
              <a:t>    </a:t>
            </a:r>
            <a:r>
              <a:rPr lang="en-US" altLang="ru-RU" sz="2800" dirty="0"/>
              <a:t>Students S, Takes T, Courses C</a:t>
            </a:r>
            <a:br>
              <a:rPr lang="en-US" altLang="ru-RU" sz="2800" dirty="0"/>
            </a:br>
            <a:r>
              <a:rPr lang="en-US" altLang="ru-RU" sz="2800" dirty="0"/>
              <a:t>WHERE  S.name=“Mary” and </a:t>
            </a:r>
            <a:br>
              <a:rPr lang="en-US" altLang="ru-RU" sz="2800" dirty="0"/>
            </a:br>
            <a:r>
              <a:rPr lang="en-US" altLang="ru-RU" sz="2800" dirty="0"/>
              <a:t>                </a:t>
            </a:r>
            <a:r>
              <a:rPr lang="en-US" altLang="ru-RU" sz="2800" dirty="0" err="1"/>
              <a:t>S.ssn</a:t>
            </a:r>
            <a:r>
              <a:rPr lang="en-US" altLang="ru-RU" sz="2800" dirty="0"/>
              <a:t> = </a:t>
            </a:r>
            <a:r>
              <a:rPr lang="en-US" altLang="ru-RU" sz="2800" dirty="0" err="1"/>
              <a:t>T.ssn</a:t>
            </a:r>
            <a:r>
              <a:rPr lang="en-US" altLang="ru-RU" sz="2800" dirty="0"/>
              <a:t> and </a:t>
            </a:r>
            <a:r>
              <a:rPr lang="en-US" altLang="ru-RU" sz="2800" dirty="0" err="1"/>
              <a:t>T.cid</a:t>
            </a:r>
            <a:r>
              <a:rPr lang="en-US" altLang="ru-RU" sz="2800" dirty="0"/>
              <a:t> = </a:t>
            </a:r>
            <a:r>
              <a:rPr lang="en-US" altLang="ru-RU" sz="2800" dirty="0" err="1"/>
              <a:t>C.cid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39481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84E-5CA1-4058-9614-A23B6502FCB7}" type="slidenum">
              <a:rPr lang="en-US" altLang="ru-RU"/>
              <a:pPr/>
              <a:t>24</a:t>
            </a:fld>
            <a:endParaRPr lang="en-US" altLang="ru-RU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en-US" altLang="ru-RU"/>
              <a:t>Queries, behind the scene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343400" y="1524000"/>
            <a:ext cx="463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ru-RU" b="1" i="1">
                <a:solidFill>
                  <a:schemeClr val="accent2"/>
                </a:solidFill>
                <a:latin typeface="Book Antiqua" charset="0"/>
              </a:rPr>
              <a:t>Imperative query execution plan:</a:t>
            </a:r>
            <a:endParaRPr lang="en-US" altLang="ru-RU" b="1">
              <a:solidFill>
                <a:schemeClr val="accent2"/>
              </a:solidFill>
              <a:latin typeface="Book Antiqua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228600" y="2362200"/>
            <a:ext cx="4989513" cy="156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ru-RU"/>
              <a:t>SELECT  C.name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/>
              <a:t>FROM</a:t>
            </a:r>
            <a:r>
              <a:rPr lang="en-US" altLang="ru-RU" b="1"/>
              <a:t> </a:t>
            </a:r>
            <a:r>
              <a:rPr lang="en-US" altLang="ru-RU"/>
              <a:t>Students S, Takes T, Courses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/>
              <a:t>WHERE S.name=“Mary”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/>
              <a:t>           S.ssn = T.ssn and T.cid = C.cid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306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ru-RU" b="1" i="1">
                <a:solidFill>
                  <a:schemeClr val="accent2"/>
                </a:solidFill>
              </a:rPr>
              <a:t>Declarative SQL query</a:t>
            </a:r>
            <a:endParaRPr lang="en-US" altLang="ru-RU" b="1">
              <a:solidFill>
                <a:schemeClr val="accent2"/>
              </a:solidFill>
            </a:endParaRPr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 flipV="1">
            <a:off x="4953000" y="47244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 flipV="1">
            <a:off x="5486400" y="4114800"/>
            <a:ext cx="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 flipH="1">
            <a:off x="5867400" y="685800"/>
            <a:ext cx="1219200" cy="2209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 flipH="1" flipV="1">
            <a:off x="3581400" y="2209800"/>
            <a:ext cx="22860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 flipH="1">
            <a:off x="1981200" y="2209800"/>
            <a:ext cx="1600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H="1">
            <a:off x="685800" y="2209800"/>
            <a:ext cx="1295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>
            <a:off x="2362200" y="2362200"/>
            <a:ext cx="3733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 flipH="1">
            <a:off x="6019800" y="2438400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26707" name="Group 83"/>
          <p:cNvGrpSpPr>
            <a:grpSpLocks/>
          </p:cNvGrpSpPr>
          <p:nvPr/>
        </p:nvGrpSpPr>
        <p:grpSpPr bwMode="auto">
          <a:xfrm>
            <a:off x="4419600" y="1981200"/>
            <a:ext cx="4343400" cy="3397250"/>
            <a:chOff x="2875" y="1337"/>
            <a:chExt cx="2736" cy="2140"/>
          </a:xfrm>
        </p:grpSpPr>
        <p:sp>
          <p:nvSpPr>
            <p:cNvPr id="26640" name="Freeform 16"/>
            <p:cNvSpPr>
              <a:spLocks/>
            </p:cNvSpPr>
            <p:nvPr/>
          </p:nvSpPr>
          <p:spPr bwMode="auto">
            <a:xfrm flipH="1">
              <a:off x="3713" y="1618"/>
              <a:ext cx="799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875" y="3250"/>
              <a:ext cx="70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700" b="1">
                  <a:solidFill>
                    <a:srgbClr val="000000"/>
                  </a:solidFill>
                  <a:latin typeface="Arial" charset="0"/>
                </a:rPr>
                <a:t>Students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4000" y="3240"/>
              <a:ext cx="50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700" b="1">
                  <a:solidFill>
                    <a:srgbClr val="000000"/>
                  </a:solidFill>
                  <a:latin typeface="Arial" charset="0"/>
                </a:rPr>
                <a:t>Takes</a:t>
              </a:r>
            </a:p>
          </p:txBody>
        </p:sp>
        <p:grpSp>
          <p:nvGrpSpPr>
            <p:cNvPr id="26666" name="Group 42"/>
            <p:cNvGrpSpPr>
              <a:grpSpLocks/>
            </p:cNvGrpSpPr>
            <p:nvPr/>
          </p:nvGrpSpPr>
          <p:grpSpPr bwMode="auto">
            <a:xfrm>
              <a:off x="3504" y="2400"/>
              <a:ext cx="503" cy="324"/>
              <a:chOff x="3488" y="2651"/>
              <a:chExt cx="503" cy="324"/>
            </a:xfrm>
          </p:grpSpPr>
          <p:sp>
            <p:nvSpPr>
              <p:cNvPr id="26633" name="Freeform 9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34" name="Freeform 10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35" name="Freeform 11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6665" name="Group 41"/>
              <p:cNvGrpSpPr>
                <a:grpSpLocks/>
              </p:cNvGrpSpPr>
              <p:nvPr/>
            </p:nvGrpSpPr>
            <p:grpSpPr bwMode="auto">
              <a:xfrm>
                <a:off x="3488" y="2651"/>
                <a:ext cx="503" cy="324"/>
                <a:chOff x="3488" y="2651"/>
                <a:chExt cx="503" cy="324"/>
              </a:xfrm>
            </p:grpSpPr>
            <p:sp>
              <p:nvSpPr>
                <p:cNvPr id="26636" name="Freeform 12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645" name="Rectangle 21"/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400" b="1">
                      <a:solidFill>
                        <a:srgbClr val="000000"/>
                      </a:solidFill>
                      <a:latin typeface="Arial" charset="0"/>
                    </a:rPr>
                    <a:t>sid=sid</a:t>
                  </a:r>
                </a:p>
              </p:txBody>
            </p:sp>
          </p:grpSp>
        </p:grpSp>
        <p:grpSp>
          <p:nvGrpSpPr>
            <p:cNvPr id="26675" name="Group 51"/>
            <p:cNvGrpSpPr>
              <a:grpSpLocks/>
            </p:cNvGrpSpPr>
            <p:nvPr/>
          </p:nvGrpSpPr>
          <p:grpSpPr bwMode="auto">
            <a:xfrm>
              <a:off x="4464" y="1344"/>
              <a:ext cx="530" cy="245"/>
              <a:chOff x="3501" y="1383"/>
              <a:chExt cx="530" cy="245"/>
            </a:xfrm>
          </p:grpSpPr>
          <p:sp>
            <p:nvSpPr>
              <p:cNvPr id="26630" name="Freeform 6"/>
              <p:cNvSpPr>
                <a:spLocks/>
              </p:cNvSpPr>
              <p:nvPr/>
            </p:nvSpPr>
            <p:spPr bwMode="auto">
              <a:xfrm>
                <a:off x="3527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31" name="Freeform 7"/>
              <p:cNvSpPr>
                <a:spLocks/>
              </p:cNvSpPr>
              <p:nvPr/>
            </p:nvSpPr>
            <p:spPr bwMode="auto">
              <a:xfrm>
                <a:off x="3582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32" name="Freeform 8"/>
              <p:cNvSpPr>
                <a:spLocks/>
              </p:cNvSpPr>
              <p:nvPr/>
            </p:nvSpPr>
            <p:spPr bwMode="auto">
              <a:xfrm>
                <a:off x="3501" y="1383"/>
                <a:ext cx="110" cy="1"/>
              </a:xfrm>
              <a:custGeom>
                <a:avLst/>
                <a:gdLst>
                  <a:gd name="T0" fmla="*/ 0 w 110"/>
                  <a:gd name="T1" fmla="*/ 0 h 1"/>
                  <a:gd name="T2" fmla="*/ 109 w 110"/>
                  <a:gd name="T3" fmla="*/ 0 h 1"/>
                  <a:gd name="T4" fmla="*/ 0 w 110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">
                    <a:moveTo>
                      <a:pt x="0" y="0"/>
                    </a:move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3561" y="1436"/>
                <a:ext cx="47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ru-RU" sz="1400" b="1">
                    <a:solidFill>
                      <a:srgbClr val="000000"/>
                    </a:solidFill>
                    <a:latin typeface="Arial" charset="0"/>
                  </a:rPr>
                  <a:t>sname</a:t>
                </a:r>
              </a:p>
            </p:txBody>
          </p:sp>
        </p:grp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4460" y="1971"/>
              <a:ext cx="1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ru-RU" altLang="ru-RU" sz="1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4440" y="1337"/>
              <a:ext cx="1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ru-RU" altLang="ru-RU" sz="1700" b="1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6667" name="Group 43"/>
            <p:cNvGrpSpPr>
              <a:grpSpLocks/>
            </p:cNvGrpSpPr>
            <p:nvPr/>
          </p:nvGrpSpPr>
          <p:grpSpPr bwMode="auto">
            <a:xfrm>
              <a:off x="3072" y="2832"/>
              <a:ext cx="925" cy="240"/>
              <a:chOff x="3120" y="3024"/>
              <a:chExt cx="925" cy="240"/>
            </a:xfrm>
          </p:grpSpPr>
          <p:grpSp>
            <p:nvGrpSpPr>
              <p:cNvPr id="26661" name="Group 37"/>
              <p:cNvGrpSpPr>
                <a:grpSpLocks/>
              </p:cNvGrpSpPr>
              <p:nvPr/>
            </p:nvGrpSpPr>
            <p:grpSpPr bwMode="auto">
              <a:xfrm>
                <a:off x="3120" y="3024"/>
                <a:ext cx="102" cy="100"/>
                <a:chOff x="3125" y="1968"/>
                <a:chExt cx="102" cy="100"/>
              </a:xfrm>
            </p:grpSpPr>
            <p:sp>
              <p:nvSpPr>
                <p:cNvPr id="26662" name="Freeform 38"/>
                <p:cNvSpPr>
                  <a:spLocks/>
                </p:cNvSpPr>
                <p:nvPr/>
              </p:nvSpPr>
              <p:spPr bwMode="auto">
                <a:xfrm>
                  <a:off x="3125" y="1968"/>
                  <a:ext cx="73" cy="10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663" name="Freeform 39"/>
                <p:cNvSpPr>
                  <a:spLocks/>
                </p:cNvSpPr>
                <p:nvPr/>
              </p:nvSpPr>
              <p:spPr bwMode="auto">
                <a:xfrm>
                  <a:off x="3162" y="1979"/>
                  <a:ext cx="65" cy="1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6664" name="Rectangle 40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87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ru-RU" sz="1400" b="1">
                    <a:solidFill>
                      <a:srgbClr val="000000"/>
                    </a:solidFill>
                    <a:latin typeface="Arial" charset="0"/>
                  </a:rPr>
                  <a:t>name=“Mary” </a:t>
                </a:r>
              </a:p>
            </p:txBody>
          </p:sp>
        </p:grpSp>
        <p:grpSp>
          <p:nvGrpSpPr>
            <p:cNvPr id="26668" name="Group 44"/>
            <p:cNvGrpSpPr>
              <a:grpSpLocks/>
            </p:cNvGrpSpPr>
            <p:nvPr/>
          </p:nvGrpSpPr>
          <p:grpSpPr bwMode="auto">
            <a:xfrm>
              <a:off x="4320" y="1968"/>
              <a:ext cx="503" cy="324"/>
              <a:chOff x="3488" y="2651"/>
              <a:chExt cx="503" cy="324"/>
            </a:xfrm>
          </p:grpSpPr>
          <p:sp>
            <p:nvSpPr>
              <p:cNvPr id="26669" name="Freeform 45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70" name="Freeform 46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71" name="Freeform 47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6672" name="Group 48"/>
              <p:cNvGrpSpPr>
                <a:grpSpLocks/>
              </p:cNvGrpSpPr>
              <p:nvPr/>
            </p:nvGrpSpPr>
            <p:grpSpPr bwMode="auto">
              <a:xfrm>
                <a:off x="3488" y="2651"/>
                <a:ext cx="503" cy="324"/>
                <a:chOff x="3488" y="2651"/>
                <a:chExt cx="503" cy="324"/>
              </a:xfrm>
            </p:grpSpPr>
            <p:sp>
              <p:nvSpPr>
                <p:cNvPr id="26673" name="Freeform 49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674" name="Rectangle 50"/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400" b="1">
                      <a:solidFill>
                        <a:srgbClr val="000000"/>
                      </a:solidFill>
                      <a:latin typeface="Arial" charset="0"/>
                    </a:rPr>
                    <a:t>cid=cid</a:t>
                  </a:r>
                </a:p>
              </p:txBody>
            </p:sp>
          </p:grpSp>
        </p:grp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4944" y="3216"/>
              <a:ext cx="66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700" b="1">
                  <a:solidFill>
                    <a:srgbClr val="000000"/>
                  </a:solidFill>
                  <a:latin typeface="Arial" charset="0"/>
                </a:rPr>
                <a:t>Courses</a:t>
              </a:r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 flipV="1">
              <a:off x="3264" y="2640"/>
              <a:ext cx="192" cy="14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26702" name="Line 78"/>
            <p:cNvSpPr>
              <a:spLocks noChangeShapeType="1"/>
            </p:cNvSpPr>
            <p:nvPr/>
          </p:nvSpPr>
          <p:spPr bwMode="auto">
            <a:xfrm>
              <a:off x="3120" y="302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 flipV="1">
              <a:off x="326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26704" name="Line 80"/>
            <p:cNvSpPr>
              <a:spLocks noChangeShapeType="1"/>
            </p:cNvSpPr>
            <p:nvPr/>
          </p:nvSpPr>
          <p:spPr bwMode="auto">
            <a:xfrm flipH="1" flipV="1">
              <a:off x="3984" y="259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 flipV="1">
              <a:off x="3888" y="206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 flipH="1" flipV="1">
              <a:off x="4800" y="2064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</p:grpSp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3657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56388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0" name="Text Box 86"/>
          <p:cNvSpPr txBox="1">
            <a:spLocks noChangeArrowheads="1"/>
          </p:cNvSpPr>
          <p:nvPr/>
        </p:nvSpPr>
        <p:spPr bwMode="auto">
          <a:xfrm>
            <a:off x="669925" y="6061075"/>
            <a:ext cx="731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ru-RU"/>
              <a:t>The </a:t>
            </a:r>
            <a:r>
              <a:rPr lang="en-US" altLang="ru-RU" b="1"/>
              <a:t>optimizer </a:t>
            </a:r>
            <a:r>
              <a:rPr lang="en-US" altLang="ru-RU"/>
              <a:t>chooses the best execution plan for a query</a:t>
            </a:r>
          </a:p>
        </p:txBody>
      </p:sp>
    </p:spTree>
    <p:extLst>
      <p:ext uri="{BB962C8B-B14F-4D97-AF65-F5344CB8AC3E}">
        <p14:creationId xmlns:p14="http://schemas.microsoft.com/office/powerpoint/2010/main" val="40684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0C4-9953-4B97-880F-B0A68840DF1D}" type="slidenum">
              <a:rPr lang="en-US" altLang="ru-RU"/>
              <a:pPr/>
              <a:t>25</a:t>
            </a:fld>
            <a:endParaRPr lang="en-US" alt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Database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sz="2800"/>
              <a:t>The big commercial database vendors: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Oracle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IBM (with DB2)   bought Informix recently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Microsoft (SQL Server)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Sybase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Some free database systems (Unix) :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Postgres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Mysql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Predator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In CSE444 we use SQL Server. You may use something else, but you are on your own.</a:t>
            </a:r>
          </a:p>
        </p:txBody>
      </p:sp>
    </p:spTree>
    <p:extLst>
      <p:ext uri="{BB962C8B-B14F-4D97-AF65-F5344CB8AC3E}">
        <p14:creationId xmlns:p14="http://schemas.microsoft.com/office/powerpoint/2010/main" val="4161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58C-8BA6-4A08-9261-367C8DCC0AC9}" type="slidenum">
              <a:rPr lang="en-US" altLang="ru-RU"/>
              <a:pPr/>
              <a:t>26</a:t>
            </a:fld>
            <a:endParaRPr lang="en-US" altLang="ru-RU"/>
          </a:p>
        </p:txBody>
      </p:sp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New Trends in Databases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384" y="908720"/>
            <a:ext cx="8839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 dirty="0"/>
              <a:t>Object-relational databases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Main memory database systems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XML </a:t>
            </a:r>
            <a:r>
              <a:rPr lang="en-US" altLang="ru-RU" sz="2800" dirty="0" err="1"/>
              <a:t>XML</a:t>
            </a:r>
            <a:r>
              <a:rPr lang="en-US" altLang="ru-RU" sz="2800" dirty="0"/>
              <a:t> </a:t>
            </a:r>
            <a:r>
              <a:rPr lang="en-US" altLang="ru-RU" sz="2800" dirty="0" err="1"/>
              <a:t>XML</a:t>
            </a:r>
            <a:r>
              <a:rPr lang="en-US" altLang="ru-RU" sz="2800" dirty="0"/>
              <a:t> !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Relational databases with XML support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Middleware between XML and relational databases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Native XML database systems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Lots of research here at UW on XML and databases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Data integration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Peer to peer, stream data management – still research</a:t>
            </a:r>
          </a:p>
        </p:txBody>
      </p:sp>
    </p:spTree>
    <p:extLst>
      <p:ext uri="{BB962C8B-B14F-4D97-AF65-F5344CB8AC3E}">
        <p14:creationId xmlns:p14="http://schemas.microsoft.com/office/powerpoint/2010/main" val="13313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4816-D160-4288-AE65-38DF7C58CA0B}" type="slidenum">
              <a:rPr lang="en-US" altLang="ru-RU"/>
              <a:pPr/>
              <a:t>27</a:t>
            </a:fld>
            <a:endParaRPr lang="en-US" altLang="ru-RU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So what is this course about, really 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SQL:</a:t>
            </a:r>
          </a:p>
          <a:p>
            <a:pPr lvl="1"/>
            <a:r>
              <a:rPr lang="en-US" altLang="ru-RU"/>
              <a:t>An old language, but still cute</a:t>
            </a:r>
          </a:p>
          <a:p>
            <a:r>
              <a:rPr lang="en-US" altLang="ru-RU"/>
              <a:t>Newer, XML stuff</a:t>
            </a:r>
          </a:p>
          <a:p>
            <a:pPr lvl="1"/>
            <a:r>
              <a:rPr lang="en-US" altLang="ru-RU"/>
              <a:t>Unfortunately less programming here</a:t>
            </a:r>
          </a:p>
          <a:p>
            <a:r>
              <a:rPr lang="en-US" altLang="ru-RU"/>
              <a:t>Theory !</a:t>
            </a:r>
          </a:p>
          <a:p>
            <a:r>
              <a:rPr lang="en-US" altLang="ru-RU"/>
              <a:t>Lots of implementation and hacking !</a:t>
            </a:r>
          </a:p>
          <a:p>
            <a:pPr lvl="1"/>
            <a:r>
              <a:rPr lang="en-US" altLang="ru-RU"/>
              <a:t>And you need to learn a lot while you go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112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lectures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databases.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System Architecture.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Models for Database </a:t>
            </a:r>
            <a:r>
              <a:rPr lang="en-US" dirty="0" smtClean="0"/>
              <a:t>Systems. Entity-Relationship 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Relational model.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Relational Algebra and Relational </a:t>
            </a:r>
            <a:r>
              <a:rPr lang="en-US" dirty="0" smtClean="0"/>
              <a:t>Calculus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Planning, Design and Administration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Normalization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SQL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SQL: Data manipulation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7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lectures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SQL</a:t>
            </a:r>
            <a:r>
              <a:rPr lang="en-US" dirty="0"/>
              <a:t>: Data Definition.</a:t>
            </a:r>
            <a:endParaRPr lang="ru-RU" dirty="0"/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Transaction </a:t>
            </a:r>
            <a:r>
              <a:rPr lang="en-US" dirty="0" smtClean="0"/>
              <a:t>management. Query </a:t>
            </a:r>
            <a:r>
              <a:rPr lang="en-US" dirty="0"/>
              <a:t>Processing and </a:t>
            </a:r>
            <a:r>
              <a:rPr lang="en-US" dirty="0" smtClean="0"/>
              <a:t>Optimization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Database Administration and Security.</a:t>
            </a:r>
            <a:endParaRPr lang="ru-RU" dirty="0"/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The Open Database Connector (ODBC) </a:t>
            </a:r>
            <a:r>
              <a:rPr lang="en-US" dirty="0" smtClean="0"/>
              <a:t>Interface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Creating a Database Application Using ODBC and C</a:t>
            </a:r>
            <a:r>
              <a:rPr lang="en-US" dirty="0" smtClean="0"/>
              <a:t>++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Adding New Records, Updating and Deleting Records with C++ and </a:t>
            </a:r>
            <a:r>
              <a:rPr lang="en-US" dirty="0" smtClean="0"/>
              <a:t>SQL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Using the ADO Technology. Building a Database Application Using ADO and C</a:t>
            </a:r>
            <a:r>
              <a:rPr lang="en-US" dirty="0" smtClean="0"/>
              <a:t>++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Navigating the </a:t>
            </a:r>
            <a:r>
              <a:rPr lang="en-US" dirty="0" err="1"/>
              <a:t>Recordset</a:t>
            </a:r>
            <a:r>
              <a:rPr lang="en-US" dirty="0"/>
              <a:t>, Accessing Field Values, Updating Records, Adding and Deleting via ADO and C</a:t>
            </a:r>
            <a:r>
              <a:rPr lang="en-US" dirty="0" smtClean="0"/>
              <a:t>++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XML and Database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 startAt="10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3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0B32-A578-4FA3-BDF3-2A2605DC58ED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800" dirty="0" smtClean="0"/>
              <a:t>Work </a:t>
            </a:r>
            <a:r>
              <a:rPr lang="en-US" altLang="ru-RU" sz="2800" dirty="0"/>
              <a:t>&amp; Grading:</a:t>
            </a:r>
          </a:p>
          <a:p>
            <a:pPr lvl="1"/>
            <a:r>
              <a:rPr lang="en-US" altLang="ru-RU" sz="2400" dirty="0"/>
              <a:t>Homework </a:t>
            </a:r>
            <a:r>
              <a:rPr lang="en-US" altLang="ru-RU" sz="2400" dirty="0" smtClean="0"/>
              <a:t>30 %:</a:t>
            </a:r>
          </a:p>
          <a:p>
            <a:pPr lvl="1"/>
            <a:r>
              <a:rPr lang="en-US" altLang="ru-RU" sz="2400" dirty="0" smtClean="0"/>
              <a:t>Attendance 10%</a:t>
            </a:r>
            <a:endParaRPr lang="en-US" altLang="ru-RU" sz="2400" dirty="0"/>
          </a:p>
          <a:p>
            <a:pPr lvl="1"/>
            <a:r>
              <a:rPr lang="en-US" altLang="ru-RU" sz="2400" dirty="0" smtClean="0"/>
              <a:t>Labs and Practice: 30</a:t>
            </a:r>
            <a:r>
              <a:rPr lang="en-US" altLang="ru-RU" sz="2400" dirty="0" smtClean="0"/>
              <a:t>%.</a:t>
            </a:r>
            <a:endParaRPr lang="en-US" altLang="ru-RU" sz="2400" dirty="0"/>
          </a:p>
          <a:p>
            <a:pPr lvl="1"/>
            <a:r>
              <a:rPr lang="en-US" altLang="ru-RU" sz="2400" dirty="0"/>
              <a:t>Final:  </a:t>
            </a:r>
            <a:r>
              <a:rPr lang="en-US" altLang="ru-RU" sz="2400" dirty="0" smtClean="0"/>
              <a:t>30%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42832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8173-94C7-499F-A5C0-1B1C9B432BD4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Textbook(s)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2800" dirty="0"/>
              <a:t>Main textbook, available at the bookstore:</a:t>
            </a:r>
          </a:p>
          <a:p>
            <a:pPr>
              <a:lnSpc>
                <a:spcPct val="90000"/>
              </a:lnSpc>
            </a:pPr>
            <a:r>
              <a:rPr lang="pt-BR" altLang="ru-RU" sz="2800" i="1" dirty="0" smtClean="0"/>
              <a:t>DATABASE SYSTEM CONCEPTS SIXTH EDITION </a:t>
            </a:r>
            <a:r>
              <a:rPr lang="en-US" sz="2800" dirty="0"/>
              <a:t>Abraham </a:t>
            </a:r>
            <a:r>
              <a:rPr lang="en-US" sz="2800" dirty="0" err="1" smtClean="0"/>
              <a:t>Silberschatz</a:t>
            </a:r>
            <a:r>
              <a:rPr lang="en-US" sz="2800" dirty="0" smtClean="0"/>
              <a:t>, </a:t>
            </a:r>
            <a:r>
              <a:rPr lang="en-US" sz="2800" dirty="0"/>
              <a:t>Henry F. </a:t>
            </a:r>
            <a:r>
              <a:rPr lang="en-US" sz="2800" dirty="0" err="1"/>
              <a:t>Korth</a:t>
            </a:r>
            <a:endParaRPr lang="pt-BR" altLang="ru-RU" sz="2800" i="1" dirty="0" smtClean="0"/>
          </a:p>
          <a:p>
            <a:pPr>
              <a:lnSpc>
                <a:spcPct val="90000"/>
              </a:lnSpc>
            </a:pPr>
            <a:endParaRPr lang="en-US" altLang="ru-RU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2800" dirty="0" smtClean="0"/>
              <a:t>Almost </a:t>
            </a:r>
            <a:r>
              <a:rPr lang="en-US" altLang="ru-RU" sz="2800" dirty="0"/>
              <a:t>identical, and also available at the </a:t>
            </a:r>
            <a:r>
              <a:rPr lang="en-US" altLang="ru-RU" sz="2800" dirty="0" smtClean="0"/>
              <a:t>internet:</a:t>
            </a:r>
            <a:endParaRPr lang="en-US" altLang="ru-RU" sz="2800" dirty="0"/>
          </a:p>
          <a:p>
            <a:pPr>
              <a:lnSpc>
                <a:spcPct val="90000"/>
              </a:lnSpc>
            </a:pPr>
            <a:r>
              <a:rPr lang="en-US" altLang="ru-RU" sz="2800" i="1" dirty="0"/>
              <a:t>A First Course in Database Systems</a:t>
            </a:r>
            <a:r>
              <a:rPr lang="en-US" altLang="ru-RU" sz="2800" dirty="0"/>
              <a:t>, Jeff Ullman and  Jennifer </a:t>
            </a:r>
            <a:r>
              <a:rPr lang="en-US" altLang="ru-RU" sz="2800" dirty="0" err="1"/>
              <a:t>Widom</a:t>
            </a:r>
            <a:endParaRPr lang="en-US" altLang="ru-RU" sz="2800" dirty="0"/>
          </a:p>
          <a:p>
            <a:pPr>
              <a:lnSpc>
                <a:spcPct val="90000"/>
              </a:lnSpc>
            </a:pPr>
            <a:r>
              <a:rPr lang="en-US" altLang="ru-RU" sz="2800" i="1" dirty="0"/>
              <a:t>Database Implementation</a:t>
            </a:r>
            <a:r>
              <a:rPr lang="en-US" altLang="ru-RU" sz="2800" dirty="0"/>
              <a:t>, Hector Garcia-Molina, Jeff Ullman and Jennifer </a:t>
            </a:r>
            <a:r>
              <a:rPr lang="en-US" altLang="ru-RU" sz="2800" dirty="0" err="1"/>
              <a:t>Widom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0077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4BBA-A7DE-4221-9A37-789FD9952472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Other Texts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720"/>
            <a:ext cx="8458200" cy="41719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2800" dirty="0"/>
              <a:t>On reserve at the Engineering Library:</a:t>
            </a:r>
          </a:p>
          <a:p>
            <a:pPr>
              <a:lnSpc>
                <a:spcPct val="90000"/>
              </a:lnSpc>
            </a:pPr>
            <a:r>
              <a:rPr lang="en-US" altLang="ru-RU" sz="2800" i="1" dirty="0"/>
              <a:t>Database Management Systems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Ramakrishnan</a:t>
            </a:r>
            <a:endParaRPr lang="en-US" altLang="ru-RU" sz="2800" dirty="0"/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very comprehensive</a:t>
            </a:r>
          </a:p>
          <a:p>
            <a:pPr>
              <a:lnSpc>
                <a:spcPct val="90000"/>
              </a:lnSpc>
            </a:pPr>
            <a:r>
              <a:rPr lang="en-US" altLang="ru-RU" sz="2800" i="1" dirty="0"/>
              <a:t>Fundamentals of Database Systems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Elmasri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Navathe</a:t>
            </a:r>
            <a:endParaRPr lang="en-US" altLang="ru-RU" sz="2800" dirty="0"/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very widely used</a:t>
            </a:r>
          </a:p>
          <a:p>
            <a:pPr>
              <a:lnSpc>
                <a:spcPct val="90000"/>
              </a:lnSpc>
            </a:pPr>
            <a:r>
              <a:rPr lang="en-US" altLang="ru-RU" sz="2800" i="1" dirty="0"/>
              <a:t>Foundations of Databases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Abiteboul</a:t>
            </a:r>
            <a:r>
              <a:rPr lang="en-US" altLang="ru-RU" sz="2800" dirty="0"/>
              <a:t>, Hull, </a:t>
            </a:r>
            <a:r>
              <a:rPr lang="en-US" altLang="ru-RU" sz="2800" dirty="0" err="1"/>
              <a:t>Vianu</a:t>
            </a:r>
            <a:r>
              <a:rPr lang="en-US" altLang="ru-RU" sz="28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Mostly theory of databases</a:t>
            </a:r>
          </a:p>
          <a:p>
            <a:pPr>
              <a:lnSpc>
                <a:spcPct val="90000"/>
              </a:lnSpc>
            </a:pPr>
            <a:r>
              <a:rPr lang="en-US" altLang="ru-RU" sz="2800" i="1" dirty="0"/>
              <a:t>Data on the Web,</a:t>
            </a:r>
            <a:r>
              <a:rPr lang="en-US" altLang="ru-RU" sz="2800" dirty="0"/>
              <a:t> </a:t>
            </a:r>
            <a:r>
              <a:rPr lang="en-US" altLang="ru-RU" sz="2800" dirty="0" err="1"/>
              <a:t>Abiteboul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Buneman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Suciu</a:t>
            </a:r>
            <a:endParaRPr lang="en-US" altLang="ru-RU" sz="2800" dirty="0"/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XML and other new/advanced stuff</a:t>
            </a:r>
          </a:p>
          <a:p>
            <a:pPr>
              <a:lnSpc>
                <a:spcPct val="90000"/>
              </a:lnSpc>
            </a:pP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9405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8231-D5CC-439A-93F9-E5D9E6F4645A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Other Required Readings</a:t>
            </a: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898376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dirty="0"/>
              <a:t>There will be reading assignments from the Web:</a:t>
            </a:r>
          </a:p>
          <a:p>
            <a:r>
              <a:rPr lang="en-US" altLang="ru-RU" b="1" dirty="0"/>
              <a:t>SQL for Web Nerds, </a:t>
            </a:r>
            <a:r>
              <a:rPr lang="en-US" altLang="ru-RU" dirty="0"/>
              <a:t>by Philip </a:t>
            </a:r>
            <a:r>
              <a:rPr lang="en-US" altLang="ru-RU" dirty="0" err="1"/>
              <a:t>Greenspun</a:t>
            </a:r>
            <a:r>
              <a:rPr lang="en-US" altLang="ru-RU" dirty="0"/>
              <a:t>, http://philip.greenspun.com/sql/</a:t>
            </a:r>
          </a:p>
          <a:p>
            <a:r>
              <a:rPr lang="en-US" altLang="ru-RU" dirty="0"/>
              <a:t>Others, especially for XML</a:t>
            </a:r>
          </a:p>
          <a:p>
            <a:endParaRPr lang="en-US" altLang="ru-RU" dirty="0"/>
          </a:p>
          <a:p>
            <a:pPr>
              <a:buFontTx/>
              <a:buNone/>
            </a:pPr>
            <a:r>
              <a:rPr lang="en-US" altLang="ru-RU" dirty="0"/>
              <a:t>For SQL, a good source of information is the MSDN library (on your Windows machine)</a:t>
            </a:r>
          </a:p>
        </p:txBody>
      </p:sp>
    </p:spTree>
    <p:extLst>
      <p:ext uri="{BB962C8B-B14F-4D97-AF65-F5344CB8AC3E}">
        <p14:creationId xmlns:p14="http://schemas.microsoft.com/office/powerpoint/2010/main" val="20194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2E9C-4581-4637-B7DB-8E692A580BB2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Outline for Today’s Lecture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Overview of database systems</a:t>
            </a:r>
          </a:p>
          <a:p>
            <a:pPr lvl="1"/>
            <a:r>
              <a:rPr lang="en-US" altLang="ru-RU"/>
              <a:t>Reading assignment for next lecture (Wednesday): from </a:t>
            </a:r>
            <a:r>
              <a:rPr lang="en-US" altLang="ru-RU" b="1"/>
              <a:t>SQL for Web Nerds, </a:t>
            </a:r>
            <a:r>
              <a:rPr lang="en-US" altLang="ru-RU"/>
              <a:t>by Philip Greenspun, Introduction</a:t>
            </a:r>
            <a:br>
              <a:rPr lang="en-US" altLang="ru-RU"/>
            </a:br>
            <a:r>
              <a:rPr lang="en-US" altLang="ru-RU"/>
              <a:t>http://philip.greenspun.com/sql/</a:t>
            </a:r>
          </a:p>
          <a:p>
            <a:r>
              <a:rPr lang="en-US" altLang="ru-RU"/>
              <a:t>Course Outline</a:t>
            </a:r>
          </a:p>
          <a:p>
            <a:r>
              <a:rPr lang="en-US" altLang="ru-RU"/>
              <a:t>Structure of the course (some left for Alon)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944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84</TotalTime>
  <Words>1184</Words>
  <Application>Microsoft Office PowerPoint</Application>
  <PresentationFormat>Экран (4:3)</PresentationFormat>
  <Paragraphs>266</Paragraphs>
  <Slides>27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NewsPrint</vt:lpstr>
      <vt:lpstr>Chart</vt:lpstr>
      <vt:lpstr>Document</vt:lpstr>
      <vt:lpstr>Database management systems</vt:lpstr>
      <vt:lpstr>Staff</vt:lpstr>
      <vt:lpstr>Course lectures list</vt:lpstr>
      <vt:lpstr>Course lectures list</vt:lpstr>
      <vt:lpstr>Structure</vt:lpstr>
      <vt:lpstr>Textbook(s)</vt:lpstr>
      <vt:lpstr>Other Texts</vt:lpstr>
      <vt:lpstr>Other Required Readings</vt:lpstr>
      <vt:lpstr>Outline for Today’s Lecture</vt:lpstr>
      <vt:lpstr>What Is a Relational Database Management System ?</vt:lpstr>
      <vt:lpstr>Where are RDBMS used ?</vt:lpstr>
      <vt:lpstr>Example of a Traditional Database Application</vt:lpstr>
      <vt:lpstr>Can we do it without a DBMS ?</vt:lpstr>
      <vt:lpstr>Doing it without a DBMS...</vt:lpstr>
      <vt:lpstr>Problems without an DBMS...</vt:lpstr>
      <vt:lpstr>Enters a DMBS</vt:lpstr>
      <vt:lpstr>Functionality of a DBMS</vt:lpstr>
      <vt:lpstr>Functionality of a DBMS</vt:lpstr>
      <vt:lpstr>How the Programmer Sees the DBMS</vt:lpstr>
      <vt:lpstr>How the Programmer Sees the DBMS</vt:lpstr>
      <vt:lpstr>Transactions</vt:lpstr>
      <vt:lpstr>Transactions</vt:lpstr>
      <vt:lpstr>Queries</vt:lpstr>
      <vt:lpstr>Queries, behind the scene</vt:lpstr>
      <vt:lpstr>Database Systems</vt:lpstr>
      <vt:lpstr>New Trends in Databases</vt:lpstr>
      <vt:lpstr>So what is this course about, really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4</cp:revision>
  <dcterms:created xsi:type="dcterms:W3CDTF">2015-09-05T06:24:42Z</dcterms:created>
  <dcterms:modified xsi:type="dcterms:W3CDTF">2015-09-08T06:21:11Z</dcterms:modified>
</cp:coreProperties>
</file>