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28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91" r:id="rId16"/>
    <p:sldId id="292" r:id="rId17"/>
    <p:sldId id="293" r:id="rId18"/>
    <p:sldId id="273" r:id="rId19"/>
    <p:sldId id="274" r:id="rId20"/>
    <p:sldId id="275" r:id="rId21"/>
    <p:sldId id="276" r:id="rId22"/>
    <p:sldId id="277" r:id="rId23"/>
    <p:sldId id="278" r:id="rId24"/>
    <p:sldId id="294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F03A6-F85C-4848-972F-D67D6CB67D29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5E0E-AD93-4946-A1D0-7C5DA33B6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AD8-B7ED-4CF0-90C4-FB0066D795B8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4F3-4375-4A91-8886-6F9028E0F97A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6A3-EDA8-45E1-B0F2-14420CFEABF2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D552-8E2B-408D-A847-A593F9A2DFFE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46A-5A92-479B-BB15-35CCF7670391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676-8B2A-42F9-8677-C4CD8A432BBF}" type="datetime1">
              <a:rPr lang="ru-RU" smtClean="0"/>
              <a:t>10.11.2015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D115-2162-4142-8E97-5F5F4EF39ECE}" type="datetime1">
              <a:rPr lang="ru-RU" smtClean="0"/>
              <a:t>10.11.2015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71-FCE4-4B43-9787-4C084134C2AC}" type="datetime1">
              <a:rPr lang="ru-RU" smtClean="0"/>
              <a:t>10.11.2015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FDCB-DECD-40C9-83A9-1C10E0DFDD03}" type="datetime1">
              <a:rPr lang="ru-RU" smtClean="0"/>
              <a:t>10.11.2015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2D7B-88A5-4672-9391-A1D3A00B9A49}" type="datetime1">
              <a:rPr lang="ru-RU" smtClean="0"/>
              <a:t>10.11.2015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7DDD-EF5F-4CDF-832F-D4034D8E60D1}" type="datetime1">
              <a:rPr lang="ru-RU" smtClean="0"/>
              <a:t>10.11.2015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4E64ED1-4C46-4427-90D9-7244F6D1F650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Database management systems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10. SQL.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3642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33C4F5-F31F-47E9-A7FF-30E489DDAD38}" type="slidenum">
              <a:rPr lang="en-US" altLang="ru-RU" sz="1400"/>
              <a:pPr eaLnBrk="1" hangingPunct="1"/>
              <a:t>10</a:t>
            </a:fld>
            <a:endParaRPr lang="en-US" altLang="ru-RU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NUMERICAL vs DECIMAL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NUMERICAL is stricter on the limits of possible numbers. </a:t>
            </a:r>
          </a:p>
          <a:p>
            <a:pPr eaLnBrk="1" hangingPunct="1"/>
            <a:r>
              <a:rPr lang="en-US" altLang="ru-RU" smtClean="0"/>
              <a:t>For example, with PRESICION 9 and SCALE 5, </a:t>
            </a:r>
          </a:p>
          <a:p>
            <a:pPr lvl="1" eaLnBrk="1" hangingPunct="1"/>
            <a:r>
              <a:rPr lang="en-US" altLang="ru-RU" smtClean="0"/>
              <a:t>the largest NUMERICAL value is strictly 9999.99999</a:t>
            </a:r>
          </a:p>
          <a:p>
            <a:pPr lvl="1" eaLnBrk="1" hangingPunct="1"/>
            <a:r>
              <a:rPr lang="en-US" altLang="ru-RU" smtClean="0"/>
              <a:t>The largest DECIMAL value may be larger if the implementation can handle it </a:t>
            </a:r>
          </a:p>
        </p:txBody>
      </p:sp>
    </p:spTree>
    <p:extLst>
      <p:ext uri="{BB962C8B-B14F-4D97-AF65-F5344CB8AC3E}">
        <p14:creationId xmlns:p14="http://schemas.microsoft.com/office/powerpoint/2010/main" val="38660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5AC339-0A7E-4FC5-8E6D-29D840085124}" type="slidenum">
              <a:rPr lang="en-US" altLang="ru-RU" sz="1400"/>
              <a:pPr eaLnBrk="1" hangingPunct="1"/>
              <a:t>11</a:t>
            </a:fld>
            <a:endParaRPr lang="en-US" altLang="ru-RU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FLOATS, REALS, etc.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In floating point numbers (like scientific notation 6.022 </a:t>
            </a:r>
            <a:r>
              <a:rPr lang="en-US" altLang="ru-RU" smtClean="0">
                <a:sym typeface="Symbol" pitchFamily="18" charset="2"/>
              </a:rPr>
              <a:t> 10</a:t>
            </a:r>
            <a:r>
              <a:rPr lang="en-US" altLang="ru-RU" baseline="30000" smtClean="0">
                <a:sym typeface="Symbol" pitchFamily="18" charset="2"/>
              </a:rPr>
              <a:t>23</a:t>
            </a:r>
            <a:r>
              <a:rPr lang="en-US" altLang="ru-RU" smtClean="0">
                <a:sym typeface="Symbol" pitchFamily="18" charset="2"/>
              </a:rPr>
              <a:t>), the decimal place moves and digits on the right-hand side (least significant) might be dropped during various calculations.  </a:t>
            </a:r>
          </a:p>
          <a:p>
            <a:pPr eaLnBrk="1" hangingPunct="1"/>
            <a:r>
              <a:rPr lang="en-US" altLang="ru-RU" smtClean="0">
                <a:sym typeface="Symbol" pitchFamily="18" charset="2"/>
              </a:rPr>
              <a:t>This allows for a larger range of numbers, but the numbers are handled somewhat more approximately. </a:t>
            </a: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602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DEE207-E7B6-4273-AB7A-C2D425DD631A}" type="slidenum">
              <a:rPr lang="en-US" altLang="ru-RU" sz="1400"/>
              <a:pPr eaLnBrk="1" hangingPunct="1"/>
              <a:t>12</a:t>
            </a:fld>
            <a:endParaRPr lang="en-US" altLang="ru-RU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DATE and TIME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2800" smtClean="0"/>
              <a:t>Used for variables that track when something happened. </a:t>
            </a:r>
          </a:p>
          <a:p>
            <a:pPr eaLnBrk="1" hangingPunct="1"/>
            <a:r>
              <a:rPr lang="en-US" altLang="ru-RU" sz="2800" smtClean="0"/>
              <a:t>DATE keeps track of year, month and day. </a:t>
            </a:r>
          </a:p>
          <a:p>
            <a:pPr eaLnBrk="1" hangingPunct="1"/>
            <a:r>
              <a:rPr lang="en-US" altLang="ru-RU" sz="2800" smtClean="0"/>
              <a:t>TIME keeps track of hours, minutes and seconds.  </a:t>
            </a:r>
          </a:p>
          <a:p>
            <a:pPr eaLnBrk="1" hangingPunct="1"/>
            <a:r>
              <a:rPr lang="en-US" altLang="ru-RU" sz="2800" smtClean="0"/>
              <a:t>TIME can have a precision argument to specify what fractional part of seconds are tracked. </a:t>
            </a:r>
          </a:p>
          <a:p>
            <a:pPr lvl="1" eaLnBrk="1" hangingPunct="1"/>
            <a:r>
              <a:rPr lang="en-US" altLang="ru-RU" sz="2400" smtClean="0"/>
              <a:t>originalAirDate DATE</a:t>
            </a:r>
          </a:p>
        </p:txBody>
      </p:sp>
    </p:spTree>
    <p:extLst>
      <p:ext uri="{BB962C8B-B14F-4D97-AF65-F5344CB8AC3E}">
        <p14:creationId xmlns:p14="http://schemas.microsoft.com/office/powerpoint/2010/main" val="10297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741293-97FD-4872-AAB4-743B61CA43F2}" type="slidenum">
              <a:rPr lang="en-US" altLang="ru-RU" sz="1400"/>
              <a:pPr eaLnBrk="1" hangingPunct="1"/>
              <a:t>13</a:t>
            </a:fld>
            <a:endParaRPr lang="en-US" altLang="ru-RU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smtClean="0"/>
              <a:t>Establishing Domains for Attributes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The type tells the computer how to interpret data. </a:t>
            </a:r>
          </a:p>
          <a:p>
            <a:pPr eaLnBrk="1" hangingPunct="1"/>
            <a:r>
              <a:rPr lang="en-US" altLang="ru-RU" smtClean="0"/>
              <a:t>The type also puts restrictions on the values the data is allowed to have. </a:t>
            </a:r>
          </a:p>
          <a:p>
            <a:pPr eaLnBrk="1" hangingPunct="1"/>
            <a:r>
              <a:rPr lang="en-US" altLang="ru-RU" smtClean="0"/>
              <a:t>Further restrictions can be placed on the data by introducing a </a:t>
            </a:r>
            <a:r>
              <a:rPr lang="en-US" altLang="ru-RU" b="1" smtClean="0"/>
              <a:t>domain constraint</a:t>
            </a:r>
            <a:r>
              <a:rPr lang="en-US" altLang="ru-RU" smtClean="0"/>
              <a:t>.</a:t>
            </a:r>
          </a:p>
          <a:p>
            <a:pPr eaLnBrk="1" hangingPunct="1"/>
            <a:r>
              <a:rPr lang="en-US" altLang="ru-RU" smtClean="0"/>
              <a:t>A </a:t>
            </a:r>
            <a:r>
              <a:rPr lang="en-US" altLang="ru-RU" b="1" smtClean="0"/>
              <a:t>domain</a:t>
            </a:r>
            <a:r>
              <a:rPr lang="en-US" altLang="ru-RU" smtClean="0"/>
              <a:t> is an allowed set of values.  </a:t>
            </a:r>
          </a:p>
        </p:txBody>
      </p:sp>
    </p:spTree>
    <p:extLst>
      <p:ext uri="{BB962C8B-B14F-4D97-AF65-F5344CB8AC3E}">
        <p14:creationId xmlns:p14="http://schemas.microsoft.com/office/powerpoint/2010/main" val="27569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NULL or NOT 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 dirty="0"/>
              <a:t>A simple but important domain constraint is whether or not a value is allowed to be NULL. 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NULL is used if the data is unknown or not applicable. 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NULL is distinct from 0 for numbers and “” (the empty string) for characters. 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The SQL key words are NULL and NOT NULL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NULL means the data can have the NULL value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NOT NULL means it </a:t>
            </a:r>
            <a:r>
              <a:rPr lang="en-US" altLang="ru-RU" sz="2400" dirty="0" smtClean="0"/>
              <a:t>cannot</a:t>
            </a:r>
            <a:endParaRPr lang="en-US" alt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248400" y="620877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8A2B71-C3EA-4F69-83AD-00D99B9BD7D1}" type="slidenum">
              <a:rPr lang="en-US" altLang="ru-RU" sz="1400"/>
              <a:pPr eaLnBrk="1" hangingPunct="1"/>
              <a:t>14</a:t>
            </a:fld>
            <a:endParaRPr lang="en-US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6992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NULL is the default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 dirty="0"/>
              <a:t>If nothing is said, NULL is implied. 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For example, in the Character table in the Simpsons database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 err="1"/>
              <a:t>lName</a:t>
            </a:r>
            <a:r>
              <a:rPr lang="en-US" altLang="ru-RU" sz="2400" dirty="0"/>
              <a:t> VARCHAR(30)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 err="1"/>
              <a:t>lName</a:t>
            </a:r>
            <a:r>
              <a:rPr lang="en-US" altLang="ru-RU" sz="2400" dirty="0"/>
              <a:t> VARCHAR(30) NULL</a:t>
            </a:r>
          </a:p>
          <a:p>
            <a:pPr>
              <a:lnSpc>
                <a:spcPct val="90000"/>
              </a:lnSpc>
              <a:buNone/>
            </a:pPr>
            <a:r>
              <a:rPr lang="en-US" altLang="ru-RU" sz="2800" dirty="0"/>
              <a:t>	would be the same and say that a character may not have a last name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 err="1"/>
              <a:t>characterID</a:t>
            </a:r>
            <a:r>
              <a:rPr lang="en-US" altLang="ru-RU" sz="2400" dirty="0"/>
              <a:t> CHAR(6) NOT NULL</a:t>
            </a:r>
          </a:p>
          <a:p>
            <a:pPr>
              <a:lnSpc>
                <a:spcPct val="90000"/>
              </a:lnSpc>
              <a:buNone/>
            </a:pPr>
            <a:r>
              <a:rPr lang="en-US" altLang="ru-RU" sz="2800" dirty="0"/>
              <a:t>	says that a character must have an ID.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248400" y="620877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1E0E63-1CA0-4D6E-A102-F8104CBEC310}" type="slidenum">
              <a:rPr lang="en-US" altLang="ru-RU" sz="1400"/>
              <a:pPr eaLnBrk="1" hangingPunct="1"/>
              <a:t>15</a:t>
            </a:fld>
            <a:endParaRPr lang="en-US" altLang="ru-RU" sz="1400"/>
          </a:p>
        </p:txBody>
      </p:sp>
    </p:spTree>
    <p:extLst>
      <p:ext uri="{BB962C8B-B14F-4D97-AF65-F5344CB8AC3E}">
        <p14:creationId xmlns:p14="http://schemas.microsoft.com/office/powerpoint/2010/main" val="20150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CHECK: For More Restrictions on Domain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/>
              <a:t>CHECK(condition) verifies that the value obeys some condition</a:t>
            </a:r>
          </a:p>
          <a:p>
            <a:pPr lvl="1">
              <a:buNone/>
            </a:pPr>
            <a:r>
              <a:rPr lang="en-US" altLang="ru-RU" dirty="0"/>
              <a:t>	</a:t>
            </a:r>
            <a:r>
              <a:rPr lang="en-US" altLang="ru-RU" dirty="0" err="1"/>
              <a:t>jobPos</a:t>
            </a:r>
            <a:r>
              <a:rPr lang="en-US" altLang="ru-RU" dirty="0"/>
              <a:t> VARCHAR(15) CHECK(</a:t>
            </a:r>
            <a:r>
              <a:rPr lang="en-US" altLang="ru-RU" dirty="0" err="1"/>
              <a:t>jobPos</a:t>
            </a:r>
            <a:r>
              <a:rPr lang="en-US" altLang="ru-RU" dirty="0"/>
              <a:t> IN </a:t>
            </a:r>
          </a:p>
          <a:p>
            <a:pPr lvl="1">
              <a:buNone/>
            </a:pPr>
            <a:r>
              <a:rPr lang="en-US" altLang="ru-RU" dirty="0"/>
              <a:t>			(‘actor’, ‘producer’))</a:t>
            </a:r>
          </a:p>
          <a:p>
            <a:pPr>
              <a:buNone/>
            </a:pPr>
            <a:r>
              <a:rPr lang="en-US" altLang="ru-RU" dirty="0"/>
              <a:t>	allows values of ‘actor’, ‘producer’ or NULL for the </a:t>
            </a:r>
            <a:r>
              <a:rPr lang="en-US" altLang="ru-RU" dirty="0" err="1"/>
              <a:t>jobPos</a:t>
            </a:r>
            <a:r>
              <a:rPr lang="en-US" altLang="ru-RU" dirty="0"/>
              <a:t>. </a:t>
            </a:r>
          </a:p>
          <a:p>
            <a:pPr lvl="1">
              <a:buNone/>
            </a:pPr>
            <a:r>
              <a:rPr lang="en-US" altLang="ru-RU" dirty="0"/>
              <a:t>	wage DECIMAL(5,2) CHECK(wage &gt; 5.25 			AND wage &lt; 500.00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248400" y="620877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3A6901-DCAF-4443-817A-93F79390C0D6}" type="slidenum">
              <a:rPr lang="en-US" altLang="ru-RU" sz="1400"/>
              <a:pPr eaLnBrk="1" hangingPunct="1"/>
              <a:t>16</a:t>
            </a:fld>
            <a:endParaRPr lang="en-US" altLang="ru-RU" sz="1400"/>
          </a:p>
        </p:txBody>
      </p:sp>
    </p:spTree>
    <p:extLst>
      <p:ext uri="{BB962C8B-B14F-4D97-AF65-F5344CB8AC3E}">
        <p14:creationId xmlns:p14="http://schemas.microsoft.com/office/powerpoint/2010/main" val="21688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 smtClean="0"/>
              <a:t>DOMAIN: making a more restrictive 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ru-RU" dirty="0"/>
              <a:t>The SQL keyword DOMAIN allows one in a sense to define one’s own type, provided that type is a restriction on a standard type. </a:t>
            </a:r>
          </a:p>
          <a:p>
            <a:pPr marL="990600" lvl="1" indent="-533400">
              <a:buNone/>
            </a:pPr>
            <a:r>
              <a:rPr lang="en-US" altLang="ru-RU" dirty="0"/>
              <a:t>	CREATE DOMAIN </a:t>
            </a:r>
            <a:r>
              <a:rPr lang="en-US" altLang="ru-RU" dirty="0" err="1"/>
              <a:t>JobType</a:t>
            </a:r>
            <a:r>
              <a:rPr lang="en-US" altLang="ru-RU" dirty="0"/>
              <a:t> AS 	VARCHAR(15) CHECK(VALUE IN </a:t>
            </a:r>
          </a:p>
          <a:p>
            <a:pPr marL="990600" lvl="1" indent="-533400">
              <a:buNone/>
            </a:pPr>
            <a:r>
              <a:rPr lang="en-US" altLang="ru-RU" dirty="0"/>
              <a:t>		(‘actor’, ‘producer’))</a:t>
            </a:r>
          </a:p>
          <a:p>
            <a:pPr marL="990600" lvl="1" indent="-533400">
              <a:buNone/>
            </a:pPr>
            <a:r>
              <a:rPr lang="en-US" altLang="ru-RU" dirty="0"/>
              <a:t>	</a:t>
            </a:r>
            <a:r>
              <a:rPr lang="en-US" altLang="ru-RU" dirty="0" err="1"/>
              <a:t>jobPos</a:t>
            </a:r>
            <a:r>
              <a:rPr lang="en-US" altLang="ru-RU" dirty="0"/>
              <a:t> </a:t>
            </a:r>
            <a:r>
              <a:rPr lang="en-US" altLang="ru-RU" dirty="0" err="1" smtClean="0"/>
              <a:t>JobType</a:t>
            </a:r>
            <a:endParaRPr lang="en-US" alt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248400" y="620877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6D8D79-78A4-4593-BB28-1750075F059A}" type="slidenum">
              <a:rPr lang="en-US" altLang="ru-RU" sz="1400"/>
              <a:pPr eaLnBrk="1" hangingPunct="1"/>
              <a:t>17</a:t>
            </a:fld>
            <a:endParaRPr lang="en-US" altLang="ru-RU" sz="1400"/>
          </a:p>
        </p:txBody>
      </p:sp>
    </p:spTree>
    <p:extLst>
      <p:ext uri="{BB962C8B-B14F-4D97-AF65-F5344CB8AC3E}">
        <p14:creationId xmlns:p14="http://schemas.microsoft.com/office/powerpoint/2010/main" val="35460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6094BE-3B47-4C28-B358-4E5C69CE7F2B}" type="slidenum">
              <a:rPr lang="en-US" altLang="ru-RU" sz="1400"/>
              <a:pPr eaLnBrk="1" hangingPunct="1"/>
              <a:t>18</a:t>
            </a:fld>
            <a:endParaRPr lang="en-US" altLang="ru-RU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DEFAULT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One can specify a value from the domain to use as a default</a:t>
            </a:r>
          </a:p>
          <a:p>
            <a:pPr lvl="1" eaLnBrk="1" hangingPunct="1">
              <a:buFontTx/>
              <a:buNone/>
            </a:pPr>
            <a:r>
              <a:rPr lang="en-US" altLang="ru-RU" smtClean="0"/>
              <a:t>	CREATE DOMAIN LevelType AS 				VARCHAR(15) DEFAULT ‘Beginner’ 		CHECK(VALUE IN (‘Beginner’, 			‘Intermediate’, ‘Advanced’)</a:t>
            </a:r>
          </a:p>
        </p:txBody>
      </p:sp>
    </p:spTree>
    <p:extLst>
      <p:ext uri="{BB962C8B-B14F-4D97-AF65-F5344CB8AC3E}">
        <p14:creationId xmlns:p14="http://schemas.microsoft.com/office/powerpoint/2010/main" val="2413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5D2362-1359-4101-A7B4-44E7DF308CE4}" type="slidenum">
              <a:rPr lang="en-US" altLang="ru-RU" sz="1400"/>
              <a:pPr eaLnBrk="1" hangingPunct="1"/>
              <a:t>19</a:t>
            </a:fld>
            <a:endParaRPr lang="en-US" altLang="ru-RU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ru-RU" sz="4800" dirty="0" smtClean="0"/>
              <a:t>Collecting Attributes to make a Table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After defining attributes and their domains, one collects the attributes together to create a table. </a:t>
            </a:r>
          </a:p>
          <a:p>
            <a:pPr eaLnBrk="1" hangingPunct="1"/>
            <a:r>
              <a:rPr lang="en-US" altLang="ru-RU" smtClean="0"/>
              <a:t>Some of the attributes will play special roles in the table, for instance, they may act as the primary key, a candidate key or a foreign key. </a:t>
            </a:r>
          </a:p>
        </p:txBody>
      </p:sp>
    </p:spTree>
    <p:extLst>
      <p:ext uri="{BB962C8B-B14F-4D97-AF65-F5344CB8AC3E}">
        <p14:creationId xmlns:p14="http://schemas.microsoft.com/office/powerpoint/2010/main" val="25925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BC61D2-B745-4E5C-949E-0CA14516954E}" type="slidenum">
              <a:rPr lang="en-US" altLang="ru-RU" sz="1400"/>
              <a:pPr eaLnBrk="1" hangingPunct="1"/>
              <a:t>2</a:t>
            </a:fld>
            <a:endParaRPr lang="en-US" altLang="ru-RU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DDL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Recall that the Data Definition Language (DDL) is the part of SQL that allows one to set up a database’s schema, that is, to define attributes, domains for those attributes, defines tables, define relationships among those tables and so on.  </a:t>
            </a:r>
          </a:p>
        </p:txBody>
      </p:sp>
    </p:spTree>
    <p:extLst>
      <p:ext uri="{BB962C8B-B14F-4D97-AF65-F5344CB8AC3E}">
        <p14:creationId xmlns:p14="http://schemas.microsoft.com/office/powerpoint/2010/main" val="27242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8FACCD-7BCE-469E-BE4B-562CF8A43634}" type="slidenum">
              <a:rPr lang="en-US" altLang="ru-RU" sz="1400"/>
              <a:pPr eaLnBrk="1" hangingPunct="1"/>
              <a:t>20</a:t>
            </a:fld>
            <a:endParaRPr lang="en-US" altLang="ru-RU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ru-RU" dirty="0" smtClean="0"/>
              <a:t>PRIMARY KEY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ru-RU" smtClean="0"/>
              <a:t>Recall that no part of a primary key can be NULL and that the primary key must uniquely identify a record (known as </a:t>
            </a:r>
            <a:r>
              <a:rPr lang="en-US" altLang="ru-RU" b="1" smtClean="0"/>
              <a:t>Entity Integrity</a:t>
            </a:r>
            <a:r>
              <a:rPr lang="en-US" altLang="ru-RU" smtClean="0"/>
              <a:t>).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ru-RU" smtClean="0"/>
              <a:t>The keyword PRIMARY KEY specifies that attribute(s) will serve this purpose.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ru-RU" smtClean="0"/>
              <a:t>	PRIMARY KEY(characterID)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ru-RU" smtClean="0"/>
              <a:t>	PRIMARY KEY(episodeID, characterID)</a:t>
            </a:r>
          </a:p>
        </p:txBody>
      </p:sp>
    </p:spTree>
    <p:extLst>
      <p:ext uri="{BB962C8B-B14F-4D97-AF65-F5344CB8AC3E}">
        <p14:creationId xmlns:p14="http://schemas.microsoft.com/office/powerpoint/2010/main" val="22900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159FA5-5012-4696-8A80-30B8ADE539A6}" type="slidenum">
              <a:rPr lang="en-US" altLang="ru-RU" sz="1400"/>
              <a:pPr eaLnBrk="1" hangingPunct="1"/>
              <a:t>21</a:t>
            </a:fld>
            <a:endParaRPr lang="en-US" altLang="ru-RU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Candidate Keys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ru-RU" sz="2800" smtClean="0"/>
              <a:t>Recall that a candidate key is an attribute or set of attributes having the same features as the primary key (uniqueness). </a:t>
            </a:r>
          </a:p>
          <a:p>
            <a:pPr eaLnBrk="1" hangingPunct="1"/>
            <a:r>
              <a:rPr lang="en-US" altLang="ru-RU" sz="2800" smtClean="0"/>
              <a:t>To specify that a set of attributes must have this uniqueness property, use the keyword UNIQUE</a:t>
            </a:r>
          </a:p>
          <a:p>
            <a:pPr lvl="1" eaLnBrk="1" hangingPunct="1">
              <a:buFontTx/>
              <a:buNone/>
            </a:pPr>
            <a:r>
              <a:rPr lang="en-US" altLang="ru-RU" sz="2400" smtClean="0"/>
              <a:t>	PRIMARY KEY(date, time, room)</a:t>
            </a:r>
          </a:p>
          <a:p>
            <a:pPr lvl="1" eaLnBrk="1" hangingPunct="1">
              <a:buFontTx/>
              <a:buNone/>
            </a:pPr>
            <a:r>
              <a:rPr lang="en-US" altLang="ru-RU" sz="2400" smtClean="0"/>
              <a:t>	UNIQUE(date, time, tutee)</a:t>
            </a:r>
          </a:p>
          <a:p>
            <a:pPr lvl="1" eaLnBrk="1" hangingPunct="1">
              <a:buFontTx/>
              <a:buNone/>
            </a:pPr>
            <a:r>
              <a:rPr lang="en-US" altLang="ru-RU" sz="2400" smtClean="0"/>
              <a:t>	UNIQUE(date, time, tutor)</a:t>
            </a:r>
          </a:p>
          <a:p>
            <a:pPr lvl="1" eaLnBrk="1" hangingPunct="1">
              <a:buFontTx/>
              <a:buNone/>
            </a:pPr>
            <a:r>
              <a:rPr lang="en-US" altLang="ru-RU" sz="24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88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448B4A-1ECA-49D0-91F9-AC61200E45C7}" type="slidenum">
              <a:rPr lang="en-US" altLang="ru-RU" sz="1400"/>
              <a:pPr eaLnBrk="1" hangingPunct="1"/>
              <a:t>22</a:t>
            </a:fld>
            <a:endParaRPr lang="en-US" altLang="ru-RU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Foreign Keys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mtClean="0"/>
              <a:t>Recall that a foreign key is an attribute in a table that is either NULL or must match a value from another table (called Referential Integrity).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mtClean="0"/>
              <a:t>It realizes a relationship between two tables.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mtClean="0"/>
              <a:t>The SQL is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mtClean="0"/>
              <a:t>	FOREIGN KEY (personID) REFERENCES 			RealPerson</a:t>
            </a:r>
          </a:p>
        </p:txBody>
      </p:sp>
    </p:spTree>
    <p:extLst>
      <p:ext uri="{BB962C8B-B14F-4D97-AF65-F5344CB8AC3E}">
        <p14:creationId xmlns:p14="http://schemas.microsoft.com/office/powerpoint/2010/main" val="7298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8AB0AF-EC2A-405C-84BA-F3156288E33B}" type="slidenum">
              <a:rPr lang="en-US" altLang="ru-RU" sz="1400"/>
              <a:pPr eaLnBrk="1" hangingPunct="1"/>
              <a:t>23</a:t>
            </a:fld>
            <a:endParaRPr lang="en-US" altLang="ru-RU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ru-RU" sz="4800" dirty="0" smtClean="0"/>
              <a:t>What happens to old relationships?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 foreign key takes it values from another table (its parent in the relationship).  What happens if the parent value is updated or deleted? </a:t>
            </a:r>
          </a:p>
          <a:p>
            <a:pPr eaLnBrk="1" hangingPunct="1"/>
            <a:r>
              <a:rPr lang="en-US" altLang="ru-RU" smtClean="0"/>
              <a:t>How will referential integrity be maintained?</a:t>
            </a:r>
          </a:p>
        </p:txBody>
      </p:sp>
    </p:spTree>
    <p:extLst>
      <p:ext uri="{BB962C8B-B14F-4D97-AF65-F5344CB8AC3E}">
        <p14:creationId xmlns:p14="http://schemas.microsoft.com/office/powerpoint/2010/main" val="36067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ru-RU" sz="4800" dirty="0"/>
              <a:t>Four choices for maintaining referential integrity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b="1" dirty="0"/>
              <a:t>CASCADE</a:t>
            </a:r>
            <a:r>
              <a:rPr lang="en-US" altLang="ru-RU" dirty="0"/>
              <a:t>: make same update to child as made to parent</a:t>
            </a:r>
          </a:p>
          <a:p>
            <a:pPr>
              <a:lnSpc>
                <a:spcPct val="90000"/>
              </a:lnSpc>
            </a:pPr>
            <a:r>
              <a:rPr lang="en-US" altLang="ru-RU" b="1" dirty="0"/>
              <a:t>SET NULL</a:t>
            </a:r>
            <a:r>
              <a:rPr lang="en-US" altLang="ru-RU" dirty="0"/>
              <a:t>: set the child value to NULL when the parent is updated</a:t>
            </a:r>
          </a:p>
          <a:p>
            <a:pPr>
              <a:lnSpc>
                <a:spcPct val="90000"/>
              </a:lnSpc>
            </a:pPr>
            <a:r>
              <a:rPr lang="en-US" altLang="ru-RU" b="1" dirty="0"/>
              <a:t>SET DEFAULT</a:t>
            </a:r>
            <a:r>
              <a:rPr lang="en-US" altLang="ru-RU" dirty="0"/>
              <a:t>: set the child value to its DEFAULT when the parent is updated</a:t>
            </a:r>
          </a:p>
          <a:p>
            <a:pPr>
              <a:lnSpc>
                <a:spcPct val="90000"/>
              </a:lnSpc>
            </a:pPr>
            <a:r>
              <a:rPr lang="en-US" altLang="ru-RU" b="1" dirty="0"/>
              <a:t>NO ACTION</a:t>
            </a:r>
            <a:r>
              <a:rPr lang="en-US" altLang="ru-RU" dirty="0"/>
              <a:t>: prevent parent from being updated if children are </a:t>
            </a:r>
            <a:r>
              <a:rPr lang="en-US" altLang="ru-RU" dirty="0" smtClean="0"/>
              <a:t>affected</a:t>
            </a:r>
            <a:endParaRPr lang="en-US" alt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248400" y="620877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B48A77-8265-4821-A642-EA6B88051CA6}" type="slidenum">
              <a:rPr lang="en-US" altLang="ru-RU" sz="1400"/>
              <a:pPr eaLnBrk="1" hangingPunct="1"/>
              <a:t>24</a:t>
            </a:fld>
            <a:endParaRPr lang="en-US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9165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9924A6-4B44-4F49-89D0-4536D11A0BB1}" type="slidenum">
              <a:rPr lang="en-US" altLang="ru-RU" sz="1400"/>
              <a:pPr eaLnBrk="1" hangingPunct="1"/>
              <a:t>25</a:t>
            </a:fld>
            <a:endParaRPr lang="en-US" altLang="ru-RU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ON DELETE / ON UPDATE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Different choices can be specified depending on what is happening to parent</a:t>
            </a:r>
          </a:p>
          <a:p>
            <a:pPr lvl="1" eaLnBrk="1" hangingPunct="1">
              <a:buFontTx/>
              <a:buNone/>
            </a:pPr>
            <a:r>
              <a:rPr lang="en-US" altLang="ru-RU" smtClean="0"/>
              <a:t>FOREIGN KEY (stateSymbol) REFERENCES State ON DELETE NO ACTION</a:t>
            </a:r>
          </a:p>
          <a:p>
            <a:pPr lvl="1" eaLnBrk="1" hangingPunct="1">
              <a:buFontTx/>
              <a:buNone/>
            </a:pPr>
            <a:endParaRPr lang="en-US" altLang="ru-RU" smtClean="0"/>
          </a:p>
          <a:p>
            <a:pPr lvl="1" eaLnBrk="1" hangingPunct="1">
              <a:buFontTx/>
              <a:buNone/>
            </a:pPr>
            <a:r>
              <a:rPr lang="en-US" altLang="ru-RU" smtClean="0"/>
              <a:t>FOREIGN KEY (stateSymbol) REFERENCES State ON UPDATE CASCADE</a:t>
            </a:r>
          </a:p>
        </p:txBody>
      </p:sp>
    </p:spTree>
    <p:extLst>
      <p:ext uri="{BB962C8B-B14F-4D97-AF65-F5344CB8AC3E}">
        <p14:creationId xmlns:p14="http://schemas.microsoft.com/office/powerpoint/2010/main" val="9405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C5DF35-CB5E-4348-BED9-71043AF638B8}" type="slidenum">
              <a:rPr lang="en-US" altLang="ru-RU" sz="1400"/>
              <a:pPr eaLnBrk="1" hangingPunct="1"/>
              <a:t>26</a:t>
            </a:fld>
            <a:endParaRPr lang="en-US" altLang="ru-RU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Enterprise Constraints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2800" smtClean="0"/>
              <a:t>An </a:t>
            </a:r>
            <a:r>
              <a:rPr lang="en-US" altLang="ru-RU" sz="2800" b="1" smtClean="0"/>
              <a:t>enterprise constraint</a:t>
            </a:r>
            <a:r>
              <a:rPr lang="en-US" altLang="ru-RU" sz="2800" smtClean="0"/>
              <a:t> (a.k.a. a </a:t>
            </a:r>
            <a:r>
              <a:rPr lang="en-US" altLang="ru-RU" sz="2800" i="1" smtClean="0"/>
              <a:t>business rule</a:t>
            </a:r>
            <a:r>
              <a:rPr lang="en-US" altLang="ru-RU" sz="2800" smtClean="0"/>
              <a:t>) is an additional condition placed on the database that does not fall into one of the previous categories of domain constraint, entity integrity and referential integrity.</a:t>
            </a:r>
          </a:p>
          <a:p>
            <a:pPr eaLnBrk="1" hangingPunct="1"/>
            <a:r>
              <a:rPr lang="en-US" altLang="ru-RU" sz="2800" smtClean="0"/>
              <a:t>An example would be allowing a video store customer to have out at most ten items at any time. </a:t>
            </a:r>
          </a:p>
        </p:txBody>
      </p:sp>
    </p:spTree>
    <p:extLst>
      <p:ext uri="{BB962C8B-B14F-4D97-AF65-F5344CB8AC3E}">
        <p14:creationId xmlns:p14="http://schemas.microsoft.com/office/powerpoint/2010/main" val="35783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A886FA-9088-44B4-84AC-FEBF84FF6423}" type="slidenum">
              <a:rPr lang="en-US" altLang="ru-RU" sz="1400"/>
              <a:pPr eaLnBrk="1" hangingPunct="1"/>
              <a:t>27</a:t>
            </a:fld>
            <a:endParaRPr lang="en-US" altLang="ru-RU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ru-RU" smtClean="0"/>
              <a:t>Imposing Enterprise Constraints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20688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ru-RU" dirty="0" smtClean="0"/>
              <a:t>The SQL keyword ASSERTION is used to impose enterprise constraints. </a:t>
            </a:r>
          </a:p>
          <a:p>
            <a:pPr lvl="1" eaLnBrk="1" hangingPunct="1">
              <a:buFontTx/>
              <a:buNone/>
            </a:pPr>
            <a:r>
              <a:rPr lang="en-US" altLang="ru-RU" dirty="0" smtClean="0"/>
              <a:t>	CREATE ASSERTION </a:t>
            </a:r>
            <a:r>
              <a:rPr lang="en-US" altLang="ru-RU" dirty="0" err="1" smtClean="0"/>
              <a:t>PreventTooManyItems</a:t>
            </a:r>
            <a:r>
              <a:rPr lang="en-US" altLang="ru-RU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ru-RU" dirty="0" smtClean="0"/>
              <a:t>			CHECK( NOT EXISTS(SELECT </a:t>
            </a:r>
            <a:r>
              <a:rPr lang="en-US" altLang="ru-RU" dirty="0" err="1" smtClean="0"/>
              <a:t>custID</a:t>
            </a:r>
            <a:endParaRPr lang="en-US" altLang="ru-RU" dirty="0" smtClean="0"/>
          </a:p>
          <a:p>
            <a:pPr lvl="1" eaLnBrk="1" hangingPunct="1">
              <a:buFontTx/>
              <a:buNone/>
            </a:pPr>
            <a:r>
              <a:rPr lang="en-US" altLang="ru-RU" dirty="0" smtClean="0"/>
              <a:t>				FROM </a:t>
            </a:r>
            <a:r>
              <a:rPr lang="en-US" altLang="ru-RU" dirty="0" err="1" smtClean="0"/>
              <a:t>ItemsCurrentlyOut</a:t>
            </a:r>
            <a:endParaRPr lang="en-US" altLang="ru-RU" dirty="0" smtClean="0"/>
          </a:p>
          <a:p>
            <a:pPr lvl="1" eaLnBrk="1" hangingPunct="1">
              <a:buFontTx/>
              <a:buNone/>
            </a:pPr>
            <a:r>
              <a:rPr lang="en-US" altLang="ru-RU" dirty="0" smtClean="0"/>
              <a:t>				GROUP BY </a:t>
            </a:r>
            <a:r>
              <a:rPr lang="en-US" altLang="ru-RU" dirty="0" err="1" smtClean="0"/>
              <a:t>custID</a:t>
            </a:r>
            <a:endParaRPr lang="en-US" altLang="ru-RU" dirty="0" smtClean="0"/>
          </a:p>
          <a:p>
            <a:pPr lvl="1" eaLnBrk="1" hangingPunct="1">
              <a:buFontTx/>
              <a:buNone/>
            </a:pPr>
            <a:r>
              <a:rPr lang="en-US" altLang="ru-RU" dirty="0" smtClean="0"/>
              <a:t>				HAVING COUNT(*) &gt;10))</a:t>
            </a:r>
          </a:p>
        </p:txBody>
      </p:sp>
    </p:spTree>
    <p:extLst>
      <p:ext uri="{BB962C8B-B14F-4D97-AF65-F5344CB8AC3E}">
        <p14:creationId xmlns:p14="http://schemas.microsoft.com/office/powerpoint/2010/main" val="7571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E7FA07-E830-4916-B21E-10A39E992C94}" type="slidenum">
              <a:rPr lang="en-US" altLang="ru-RU" sz="1400"/>
              <a:pPr eaLnBrk="1" hangingPunct="1"/>
              <a:t>28</a:t>
            </a:fld>
            <a:endParaRPr lang="en-US" altLang="ru-RU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u-RU" smtClean="0"/>
              <a:t>Main DDL statements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ru-RU" sz="2800" smtClean="0">
                <a:latin typeface="Times" pitchFamily="18" charset="0"/>
                <a:cs typeface="Times New Roman" pitchFamily="18" charset="0"/>
              </a:rPr>
              <a:t>SQL allows one to create, alter and destroy domains, tables, views and schemas. </a:t>
            </a:r>
          </a:p>
          <a:p>
            <a:pPr eaLnBrk="1" hangingPunct="1"/>
            <a:r>
              <a:rPr lang="en-US" altLang="ru-RU" sz="2800" smtClean="0">
                <a:latin typeface="Times" pitchFamily="18" charset="0"/>
                <a:cs typeface="Times New Roman" pitchFamily="18" charset="0"/>
              </a:rPr>
              <a:t>The main SQL DDL statements are:</a:t>
            </a:r>
          </a:p>
          <a:p>
            <a:pPr lvl="1" eaLnBrk="1" hangingPunct="1">
              <a:lnSpc>
                <a:spcPct val="0"/>
              </a:lnSpc>
            </a:pPr>
            <a:endParaRPr lang="en-US" altLang="ru-RU" smtClean="0">
              <a:latin typeface="Times" pitchFamily="18" charset="0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ru-RU" smtClean="0">
                <a:latin typeface="Times" pitchFamily="18" charset="0"/>
                <a:cs typeface="Times New Roman" pitchFamily="18" charset="0"/>
              </a:rPr>
              <a:t>CREATE SCHEMA, DROP SCHEMA</a:t>
            </a:r>
          </a:p>
          <a:p>
            <a:pPr lvl="1" eaLnBrk="1" hangingPunct="1">
              <a:buFontTx/>
              <a:buNone/>
            </a:pPr>
            <a:r>
              <a:rPr lang="en-US" altLang="ru-RU" smtClean="0">
                <a:latin typeface="Times" pitchFamily="18" charset="0"/>
                <a:cs typeface="Times New Roman" pitchFamily="18" charset="0"/>
              </a:rPr>
              <a:t>CREATE DOMAIN, ALTER DOMAIN, DROP DOMAIN</a:t>
            </a:r>
          </a:p>
          <a:p>
            <a:pPr lvl="1" eaLnBrk="1" hangingPunct="1">
              <a:buFontTx/>
              <a:buNone/>
            </a:pPr>
            <a:r>
              <a:rPr lang="en-US" altLang="ru-RU" smtClean="0">
                <a:latin typeface="Times" pitchFamily="18" charset="0"/>
                <a:cs typeface="Times New Roman" pitchFamily="18" charset="0"/>
              </a:rPr>
              <a:t>CREATE TABLE, ALTER TABLE, DROP TABLE</a:t>
            </a:r>
          </a:p>
          <a:p>
            <a:pPr lvl="1" eaLnBrk="1" hangingPunct="1">
              <a:buFontTx/>
              <a:buNone/>
            </a:pPr>
            <a:r>
              <a:rPr lang="en-US" altLang="ru-RU" smtClean="0">
                <a:latin typeface="Times" pitchFamily="18" charset="0"/>
                <a:cs typeface="Times New Roman" pitchFamily="18" charset="0"/>
              </a:rPr>
              <a:t>CREATE VIEW, DROP VIEW</a:t>
            </a:r>
          </a:p>
          <a:p>
            <a:pPr lvl="1" algn="just" eaLnBrk="1" hangingPunct="1">
              <a:lnSpc>
                <a:spcPct val="30000"/>
              </a:lnSpc>
              <a:buFontTx/>
              <a:buNone/>
            </a:pP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9119007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0F0449-79D6-40D3-AD5D-99C634C92BB2}" type="slidenum">
              <a:rPr lang="en-US" altLang="ru-RU" sz="1400"/>
              <a:pPr eaLnBrk="1" hangingPunct="1"/>
              <a:t>29</a:t>
            </a:fld>
            <a:endParaRPr lang="en-US" altLang="ru-RU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Environment/Catalog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ru-RU" sz="2800" dirty="0" smtClean="0"/>
              <a:t>Database objects exist in an </a:t>
            </a:r>
            <a:r>
              <a:rPr lang="en-US" altLang="ru-RU" sz="2800" b="1" dirty="0" smtClean="0"/>
              <a:t>environment</a:t>
            </a:r>
            <a:r>
              <a:rPr lang="en-US" altLang="ru-RU" sz="2800" dirty="0" smtClean="0"/>
              <a:t>. </a:t>
            </a:r>
          </a:p>
          <a:p>
            <a:pPr eaLnBrk="1" hangingPunct="1"/>
            <a:r>
              <a:rPr lang="en-US" altLang="ru-RU" sz="2800" dirty="0" smtClean="0"/>
              <a:t>Each environment contains one or more </a:t>
            </a:r>
            <a:r>
              <a:rPr lang="en-US" altLang="ru-RU" sz="2800" b="1" dirty="0" smtClean="0"/>
              <a:t>catalogs</a:t>
            </a:r>
            <a:r>
              <a:rPr lang="en-US" altLang="ru-RU" sz="2800" dirty="0" smtClean="0"/>
              <a:t>, and each catalog consists of set of schemas. </a:t>
            </a:r>
          </a:p>
          <a:p>
            <a:pPr eaLnBrk="1" hangingPunct="1"/>
            <a:r>
              <a:rPr lang="en-US" altLang="ru-RU" sz="2800" dirty="0" smtClean="0"/>
              <a:t>A schema is a named set of related database objects.</a:t>
            </a:r>
          </a:p>
          <a:p>
            <a:pPr eaLnBrk="1" hangingPunct="1"/>
            <a:r>
              <a:rPr lang="en-US" altLang="ru-RU" sz="2800" dirty="0" smtClean="0"/>
              <a:t>Objects in a schema include domains, tables,  assertions, views, and so on.  </a:t>
            </a:r>
          </a:p>
          <a:p>
            <a:pPr eaLnBrk="1" hangingPunct="1"/>
            <a:r>
              <a:rPr lang="en-US" altLang="ru-RU" sz="2800" dirty="0" smtClean="0"/>
              <a:t>All of the objects have the same owner</a:t>
            </a:r>
            <a:r>
              <a:rPr lang="en-US" altLang="ru-RU" sz="2800" b="1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454253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0BE22B-CE9E-4A06-AF34-E98B63F4D7E8}" type="slidenum">
              <a:rPr lang="en-US" altLang="ru-RU" sz="1400"/>
              <a:pPr eaLnBrk="1" hangingPunct="1"/>
              <a:t>3</a:t>
            </a:fld>
            <a:endParaRPr lang="en-US" altLang="ru-RU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Start with an attribute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One of the smallest units one defines is an attribute.  </a:t>
            </a:r>
          </a:p>
          <a:p>
            <a:pPr eaLnBrk="1" hangingPunct="1"/>
            <a:r>
              <a:rPr lang="en-US" altLang="ru-RU" smtClean="0"/>
              <a:t>An attribute is given a name (identifier) and assigned a type. </a:t>
            </a:r>
          </a:p>
          <a:p>
            <a:pPr eaLnBrk="1" hangingPunct="1"/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280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D7A17E-D723-4E5A-8A07-207524446832}" type="slidenum">
              <a:rPr lang="en-US" altLang="ru-RU" sz="1400"/>
              <a:pPr eaLnBrk="1" hangingPunct="1"/>
              <a:t>30</a:t>
            </a:fld>
            <a:endParaRPr lang="en-US" altLang="ru-RU" sz="140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831304"/>
            <a:ext cx="7772400" cy="5334000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</a:pPr>
            <a:r>
              <a:rPr lang="en-US" altLang="ru-RU" sz="2400" dirty="0" smtClean="0"/>
              <a:t>CREATE TABLE </a:t>
            </a:r>
            <a:r>
              <a:rPr lang="en-US" altLang="ru-RU" sz="2400" dirty="0" err="1" smtClean="0"/>
              <a:t>TableName</a:t>
            </a:r>
            <a:r>
              <a:rPr lang="en-US" altLang="ru-RU" sz="2400" dirty="0" smtClean="0"/>
              <a:t> </a:t>
            </a:r>
          </a:p>
          <a:p>
            <a:pPr lvl="2" eaLnBrk="1" hangingPunct="1">
              <a:buFontTx/>
              <a:buNone/>
            </a:pPr>
            <a:r>
              <a:rPr lang="en-US" altLang="ru-RU" sz="2400" dirty="0" smtClean="0"/>
              <a:t>{(</a:t>
            </a:r>
            <a:r>
              <a:rPr lang="en-US" altLang="ru-RU" sz="2400" dirty="0" err="1" smtClean="0"/>
              <a:t>colName</a:t>
            </a:r>
            <a:r>
              <a:rPr lang="en-US" altLang="ru-RU" sz="2400" dirty="0" smtClean="0"/>
              <a:t> </a:t>
            </a:r>
            <a:r>
              <a:rPr lang="en-US" altLang="ru-RU" sz="2400" dirty="0" err="1" smtClean="0"/>
              <a:t>dataType</a:t>
            </a:r>
            <a:r>
              <a:rPr lang="en-US" altLang="ru-RU" sz="2400" dirty="0" smtClean="0"/>
              <a:t> [NOT NULL] [UNIQUE]</a:t>
            </a:r>
          </a:p>
          <a:p>
            <a:pPr lvl="2" eaLnBrk="1" hangingPunct="1">
              <a:buFontTx/>
              <a:buNone/>
            </a:pPr>
            <a:r>
              <a:rPr lang="en-US" altLang="ru-RU" sz="2400" dirty="0" smtClean="0"/>
              <a:t>[DEFAULT </a:t>
            </a:r>
            <a:r>
              <a:rPr lang="en-US" altLang="ru-RU" sz="2400" dirty="0" err="1" smtClean="0"/>
              <a:t>defaultOption</a:t>
            </a:r>
            <a:r>
              <a:rPr lang="en-US" altLang="ru-RU" sz="2400" dirty="0" smtClean="0"/>
              <a:t>]</a:t>
            </a:r>
          </a:p>
          <a:p>
            <a:pPr lvl="2" eaLnBrk="1" hangingPunct="1">
              <a:buFontTx/>
              <a:buNone/>
            </a:pPr>
            <a:r>
              <a:rPr lang="en-US" altLang="ru-RU" sz="2400" dirty="0" smtClean="0"/>
              <a:t>[CHECK </a:t>
            </a:r>
            <a:r>
              <a:rPr lang="en-US" altLang="ru-RU" sz="2400" dirty="0" err="1" smtClean="0"/>
              <a:t>searchCondition</a:t>
            </a:r>
            <a:r>
              <a:rPr lang="en-US" altLang="ru-RU" sz="2400" dirty="0" smtClean="0"/>
              <a:t>] [,...]}</a:t>
            </a:r>
          </a:p>
          <a:p>
            <a:pPr lvl="2" eaLnBrk="1" hangingPunct="1">
              <a:buFontTx/>
              <a:buNone/>
            </a:pPr>
            <a:r>
              <a:rPr lang="en-US" altLang="ru-RU" sz="2400" dirty="0" smtClean="0"/>
              <a:t>[PRIMARY KEY (</a:t>
            </a:r>
            <a:r>
              <a:rPr lang="en-US" altLang="ru-RU" sz="2400" dirty="0" err="1" smtClean="0"/>
              <a:t>listOfColumns</a:t>
            </a:r>
            <a:r>
              <a:rPr lang="en-US" altLang="ru-RU" sz="2400" dirty="0" smtClean="0"/>
              <a:t>),]</a:t>
            </a:r>
          </a:p>
          <a:p>
            <a:pPr lvl="2" eaLnBrk="1" hangingPunct="1">
              <a:buFontTx/>
              <a:buNone/>
            </a:pPr>
            <a:r>
              <a:rPr lang="en-US" altLang="ru-RU" sz="2400" dirty="0" smtClean="0"/>
              <a:t>{[UNIQUE (</a:t>
            </a:r>
            <a:r>
              <a:rPr lang="en-US" altLang="ru-RU" sz="2400" dirty="0" err="1" smtClean="0"/>
              <a:t>listOfColumns</a:t>
            </a:r>
            <a:r>
              <a:rPr lang="en-US" altLang="ru-RU" sz="2400" dirty="0" smtClean="0"/>
              <a:t>),] […,]}</a:t>
            </a:r>
          </a:p>
          <a:p>
            <a:pPr lvl="2" eaLnBrk="1" hangingPunct="1">
              <a:buFontTx/>
              <a:buNone/>
            </a:pPr>
            <a:r>
              <a:rPr lang="en-US" altLang="ru-RU" sz="2400" dirty="0" smtClean="0"/>
              <a:t>{[FOREIGN KEY (</a:t>
            </a:r>
            <a:r>
              <a:rPr lang="en-US" altLang="ru-RU" sz="2400" dirty="0" err="1" smtClean="0"/>
              <a:t>listOfFKColumns</a:t>
            </a:r>
            <a:r>
              <a:rPr lang="en-US" altLang="ru-RU" sz="2400" dirty="0" smtClean="0"/>
              <a:t>)</a:t>
            </a:r>
          </a:p>
          <a:p>
            <a:pPr lvl="2" eaLnBrk="1" hangingPunct="1">
              <a:buFontTx/>
              <a:buNone/>
            </a:pPr>
            <a:r>
              <a:rPr lang="en-US" altLang="ru-RU" sz="2400" dirty="0" smtClean="0"/>
              <a:t>  REFERENCES </a:t>
            </a:r>
            <a:r>
              <a:rPr lang="en-US" altLang="ru-RU" sz="2400" dirty="0" err="1" smtClean="0"/>
              <a:t>ParentTableName</a:t>
            </a:r>
            <a:r>
              <a:rPr lang="en-US" altLang="ru-RU" sz="2400" dirty="0" smtClean="0"/>
              <a:t> [(</a:t>
            </a:r>
            <a:r>
              <a:rPr lang="en-US" altLang="ru-RU" sz="2400" dirty="0" err="1" smtClean="0"/>
              <a:t>listOfCKColumns</a:t>
            </a:r>
            <a:r>
              <a:rPr lang="en-US" altLang="ru-RU" sz="2400" dirty="0" smtClean="0"/>
              <a:t>)],</a:t>
            </a:r>
          </a:p>
          <a:p>
            <a:pPr lvl="2" eaLnBrk="1" hangingPunct="1">
              <a:buFontTx/>
              <a:buNone/>
            </a:pPr>
            <a:r>
              <a:rPr lang="en-US" altLang="ru-RU" sz="2400" dirty="0" smtClean="0"/>
              <a:t>  [ON UPDATE </a:t>
            </a:r>
            <a:r>
              <a:rPr lang="en-US" altLang="ru-RU" sz="2400" dirty="0" err="1" smtClean="0"/>
              <a:t>referentialAction</a:t>
            </a:r>
            <a:r>
              <a:rPr lang="en-US" altLang="ru-RU" sz="2400" dirty="0" smtClean="0"/>
              <a:t>]</a:t>
            </a:r>
          </a:p>
          <a:p>
            <a:pPr lvl="2" eaLnBrk="1" hangingPunct="1">
              <a:buFontTx/>
              <a:buNone/>
            </a:pPr>
            <a:r>
              <a:rPr lang="en-US" altLang="ru-RU" sz="2400" dirty="0" smtClean="0"/>
              <a:t>  [ON DELETE </a:t>
            </a:r>
            <a:r>
              <a:rPr lang="en-US" altLang="ru-RU" sz="2400" dirty="0" err="1" smtClean="0"/>
              <a:t>referentialAction</a:t>
            </a:r>
            <a:r>
              <a:rPr lang="en-US" altLang="ru-RU" sz="2400" dirty="0" smtClean="0"/>
              <a:t> ]] [,…]}</a:t>
            </a:r>
          </a:p>
          <a:p>
            <a:pPr lvl="2" eaLnBrk="1" hangingPunct="1">
              <a:buFontTx/>
              <a:buNone/>
            </a:pPr>
            <a:r>
              <a:rPr lang="en-US" altLang="ru-RU" sz="2400" dirty="0" smtClean="0"/>
              <a:t> {[CHECK (</a:t>
            </a:r>
            <a:r>
              <a:rPr lang="en-US" altLang="ru-RU" sz="2400" dirty="0" err="1" smtClean="0"/>
              <a:t>searchCondition</a:t>
            </a:r>
            <a:r>
              <a:rPr lang="en-US" altLang="ru-RU" sz="2400" dirty="0" smtClean="0"/>
              <a:t>)] [,…] })</a:t>
            </a:r>
          </a:p>
          <a:p>
            <a:pPr eaLnBrk="1" hangingPunct="1">
              <a:lnSpc>
                <a:spcPct val="40000"/>
              </a:lnSpc>
            </a:pPr>
            <a:endParaRPr lang="en-US" altLang="ru-RU" sz="2800" dirty="0" smtClean="0"/>
          </a:p>
        </p:txBody>
      </p:sp>
      <p:sp>
        <p:nvSpPr>
          <p:cNvPr id="31749" name="AutoShape 4"/>
          <p:cNvSpPr>
            <a:spLocks/>
          </p:cNvSpPr>
          <p:nvPr/>
        </p:nvSpPr>
        <p:spPr bwMode="auto">
          <a:xfrm>
            <a:off x="2743200" y="1295400"/>
            <a:ext cx="381000" cy="1219200"/>
          </a:xfrm>
          <a:prstGeom prst="leftBrace">
            <a:avLst>
              <a:gd name="adj1" fmla="val 2666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838200" y="1676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>
                <a:solidFill>
                  <a:srgbClr val="FF0000"/>
                </a:solidFill>
              </a:rPr>
              <a:t>Define fields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228600" y="25146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>
                <a:solidFill>
                  <a:srgbClr val="FF0000"/>
                </a:solidFill>
              </a:rPr>
              <a:t>Identify primary key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28600" y="2971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>
                <a:solidFill>
                  <a:srgbClr val="FF0000"/>
                </a:solidFill>
              </a:rPr>
              <a:t>Identify candidate keys</a:t>
            </a:r>
          </a:p>
        </p:txBody>
      </p:sp>
      <p:sp>
        <p:nvSpPr>
          <p:cNvPr id="31753" name="AutoShape 8"/>
          <p:cNvSpPr>
            <a:spLocks/>
          </p:cNvSpPr>
          <p:nvPr/>
        </p:nvSpPr>
        <p:spPr bwMode="auto">
          <a:xfrm>
            <a:off x="2895600" y="34290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2667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>
                <a:solidFill>
                  <a:srgbClr val="FF0000"/>
                </a:solidFill>
              </a:rPr>
              <a:t>Identify foreign keys, relationships and actions to maintain referential integrity.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304800" y="5562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>
                <a:solidFill>
                  <a:srgbClr val="FF0000"/>
                </a:solidFill>
              </a:rPr>
              <a:t>Business rules</a:t>
            </a:r>
          </a:p>
        </p:txBody>
      </p:sp>
    </p:spTree>
    <p:extLst>
      <p:ext uri="{BB962C8B-B14F-4D97-AF65-F5344CB8AC3E}">
        <p14:creationId xmlns:p14="http://schemas.microsoft.com/office/powerpoint/2010/main" val="13476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97808B-72EC-4F40-87A6-A968E690930D}" type="slidenum">
              <a:rPr lang="en-US" altLang="ru-RU" sz="1400"/>
              <a:pPr eaLnBrk="1" hangingPunct="1"/>
              <a:t>31</a:t>
            </a:fld>
            <a:endParaRPr lang="en-US" altLang="ru-RU" sz="140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400" smtClean="0"/>
              <a:t>CREATE DOMAIN OwnerNumber AS VARCHAR(5)</a:t>
            </a:r>
          </a:p>
          <a:p>
            <a:pPr lvl="1" eaLnBrk="1" hangingPunct="1">
              <a:buFontTx/>
              <a:buNone/>
            </a:pPr>
            <a:r>
              <a:rPr lang="en-US" altLang="ru-RU" sz="2400" smtClean="0"/>
              <a:t>CHECK (VALUE IN (SELECT ownerNo FROM PrivateOwner));</a:t>
            </a:r>
          </a:p>
          <a:p>
            <a:pPr eaLnBrk="1" hangingPunct="1">
              <a:buFontTx/>
              <a:buNone/>
            </a:pPr>
            <a:r>
              <a:rPr lang="en-US" altLang="ru-RU" sz="2400" smtClean="0"/>
              <a:t>CREATE DOMAIN StaffNumber AS VARCHAR(5)</a:t>
            </a:r>
          </a:p>
          <a:p>
            <a:pPr lvl="1" eaLnBrk="1" hangingPunct="1">
              <a:buFontTx/>
              <a:buNone/>
            </a:pPr>
            <a:r>
              <a:rPr lang="en-US" altLang="ru-RU" sz="2400" smtClean="0"/>
              <a:t>CHECK (VALUE IN (SELECT staffNo FROM Staff));</a:t>
            </a:r>
          </a:p>
          <a:p>
            <a:pPr eaLnBrk="1" hangingPunct="1">
              <a:buFontTx/>
              <a:buNone/>
            </a:pPr>
            <a:r>
              <a:rPr lang="en-US" altLang="ru-RU" sz="2400" smtClean="0"/>
              <a:t>CREATE DOMAIN PNumber AS VARCHAR(5);</a:t>
            </a:r>
          </a:p>
          <a:p>
            <a:pPr eaLnBrk="1" hangingPunct="1">
              <a:buFontTx/>
              <a:buNone/>
            </a:pPr>
            <a:r>
              <a:rPr lang="en-US" altLang="ru-RU" sz="2400" smtClean="0"/>
              <a:t>CREATE DOMAIN PRooms AS SMALLINT;</a:t>
            </a:r>
          </a:p>
          <a:p>
            <a:pPr lvl="1" eaLnBrk="1" hangingPunct="1">
              <a:buFontTx/>
              <a:buNone/>
            </a:pPr>
            <a:r>
              <a:rPr lang="en-US" altLang="ru-RU" sz="2400" smtClean="0"/>
              <a:t>	CHECK(VALUE BETWEEN 1 AND 15);</a:t>
            </a:r>
          </a:p>
          <a:p>
            <a:pPr eaLnBrk="1" hangingPunct="1">
              <a:buFontTx/>
              <a:buNone/>
            </a:pPr>
            <a:r>
              <a:rPr lang="en-US" altLang="ru-RU" sz="2400" smtClean="0"/>
              <a:t>CREATE DOMAIN PRent AS DECIMAL(6,2)</a:t>
            </a:r>
          </a:p>
          <a:p>
            <a:pPr lvl="1" eaLnBrk="1" hangingPunct="1">
              <a:buFontTx/>
              <a:buNone/>
            </a:pPr>
            <a:r>
              <a:rPr lang="en-US" altLang="ru-RU" sz="2400" smtClean="0"/>
              <a:t>	CHECK(VALUE BETWEEN 0 AND 9999.99);</a:t>
            </a:r>
          </a:p>
          <a:p>
            <a:pPr eaLnBrk="1" hangingPunct="1"/>
            <a:endParaRPr lang="en-US" altLang="ru-RU" sz="2400" smtClean="0"/>
          </a:p>
        </p:txBody>
      </p:sp>
    </p:spTree>
    <p:extLst>
      <p:ext uri="{BB962C8B-B14F-4D97-AF65-F5344CB8AC3E}">
        <p14:creationId xmlns:p14="http://schemas.microsoft.com/office/powerpoint/2010/main" val="11022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C1ED45-4327-4825-A8C0-B25A3B9C3C56}" type="slidenum">
              <a:rPr lang="en-US" altLang="ru-RU" sz="1400"/>
              <a:pPr eaLnBrk="1" hangingPunct="1"/>
              <a:t>32</a:t>
            </a:fld>
            <a:endParaRPr lang="en-US" altLang="ru-RU" sz="140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915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400" smtClean="0"/>
              <a:t>CREATE TABLE PropertyForRent 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400" smtClean="0"/>
              <a:t>	propertyNo	Pnumber NOT NULL, ….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400" smtClean="0"/>
              <a:t>	rooms Prooms NOT NULL DEFAULT 4,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400" smtClean="0"/>
              <a:t>	rent	Prent NOT NULL, DEFAULT 600,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400" smtClean="0"/>
              <a:t>	ownerNo OwnerNumber NOT NULL,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400" smtClean="0"/>
              <a:t>	staffNo StaffNumber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400" smtClean="0"/>
              <a:t>		Constraint StaffNotHandlingTooMuch ….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400" smtClean="0"/>
              <a:t>	branchNo BranchNumber	NOT NULL,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400" smtClean="0"/>
              <a:t>	PRIMARY KEY (propertyNo),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2400" smtClean="0"/>
              <a:t>	FOREIGN KEY (staffNo) REFERENCES Staff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400" smtClean="0"/>
              <a:t>ON DELETE SET NULL ON UPDATE CASCADE ….);</a:t>
            </a:r>
          </a:p>
          <a:p>
            <a:pPr eaLnBrk="1" hangingPunct="1">
              <a:lnSpc>
                <a:spcPct val="90000"/>
              </a:lnSpc>
            </a:pPr>
            <a:endParaRPr lang="en-US" altLang="ru-RU" sz="2400" smtClean="0"/>
          </a:p>
        </p:txBody>
      </p:sp>
    </p:spTree>
    <p:extLst>
      <p:ext uri="{BB962C8B-B14F-4D97-AF65-F5344CB8AC3E}">
        <p14:creationId xmlns:p14="http://schemas.microsoft.com/office/powerpoint/2010/main" val="5141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DDE261-046E-4429-81E2-37D0D4D04E3C}" type="slidenum">
              <a:rPr lang="en-US" altLang="ru-RU" sz="1400"/>
              <a:pPr eaLnBrk="1" hangingPunct="1"/>
              <a:t>33</a:t>
            </a:fld>
            <a:endParaRPr lang="en-US" altLang="ru-RU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ALTER TABLE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ru-RU" sz="2800" smtClean="0"/>
              <a:t>The ALTER TABLE keyword is used to change the schema (not the instance) of a table.  For example, one can  </a:t>
            </a:r>
          </a:p>
          <a:p>
            <a:pPr lvl="1" algn="just" eaLnBrk="1" hangingPunct="1"/>
            <a:r>
              <a:rPr lang="en-US" altLang="ru-RU" sz="2400" smtClean="0"/>
              <a:t>Add a new column to a table.</a:t>
            </a:r>
          </a:p>
          <a:p>
            <a:pPr lvl="1" algn="just" eaLnBrk="1" hangingPunct="1"/>
            <a:r>
              <a:rPr lang="en-US" altLang="ru-RU" sz="2400" smtClean="0"/>
              <a:t>Drop a column from a table.</a:t>
            </a:r>
          </a:p>
          <a:p>
            <a:pPr lvl="1" algn="just" eaLnBrk="1" hangingPunct="1"/>
            <a:r>
              <a:rPr lang="en-US" altLang="ru-RU" sz="2400" smtClean="0"/>
              <a:t>Add a new table constraint.</a:t>
            </a:r>
          </a:p>
          <a:p>
            <a:pPr lvl="1" algn="just" eaLnBrk="1" hangingPunct="1"/>
            <a:r>
              <a:rPr lang="en-US" altLang="ru-RU" sz="2400" smtClean="0"/>
              <a:t>Drop a table constraint.</a:t>
            </a:r>
          </a:p>
          <a:p>
            <a:pPr lvl="1" algn="just" eaLnBrk="1" hangingPunct="1"/>
            <a:r>
              <a:rPr lang="en-US" altLang="ru-RU" sz="2400" smtClean="0"/>
              <a:t>Set a default for a column.</a:t>
            </a:r>
          </a:p>
          <a:p>
            <a:pPr lvl="1" algn="just" eaLnBrk="1" hangingPunct="1"/>
            <a:r>
              <a:rPr lang="en-US" altLang="ru-RU" sz="2400" smtClean="0"/>
              <a:t>Drop a default for a column.</a:t>
            </a:r>
          </a:p>
          <a:p>
            <a:pPr eaLnBrk="1" hangingPunct="1"/>
            <a:endParaRPr lang="en-US" altLang="ru-RU" sz="2800" smtClean="0"/>
          </a:p>
        </p:txBody>
      </p:sp>
    </p:spTree>
    <p:extLst>
      <p:ext uri="{BB962C8B-B14F-4D97-AF65-F5344CB8AC3E}">
        <p14:creationId xmlns:p14="http://schemas.microsoft.com/office/powerpoint/2010/main" val="33264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An identifier by any other 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ru-RU" sz="2800" dirty="0"/>
              <a:t>An SQL </a:t>
            </a:r>
            <a:r>
              <a:rPr lang="en-US" altLang="ru-RU" sz="2800" b="1" dirty="0"/>
              <a:t>identifier</a:t>
            </a:r>
            <a:r>
              <a:rPr lang="en-US" altLang="ru-RU" sz="2800" dirty="0"/>
              <a:t> is the name assigned to a table, column, view, etc. </a:t>
            </a:r>
          </a:p>
          <a:p>
            <a:pPr lvl="1"/>
            <a:r>
              <a:rPr lang="en-US" altLang="ru-RU" sz="2400" dirty="0"/>
              <a:t>The identifier is a string of characters from some set. </a:t>
            </a:r>
          </a:p>
          <a:p>
            <a:pPr lvl="1"/>
            <a:r>
              <a:rPr lang="en-US" altLang="ru-RU" sz="2400" dirty="0"/>
              <a:t>The string is at most 128 characters long. </a:t>
            </a:r>
          </a:p>
          <a:p>
            <a:pPr lvl="1"/>
            <a:r>
              <a:rPr lang="en-US" altLang="ru-RU" sz="2400" dirty="0"/>
              <a:t>The standard set of characters consists of capital letters (A,B,..), small letters (</a:t>
            </a:r>
            <a:r>
              <a:rPr lang="en-US" altLang="ru-RU" sz="2400" dirty="0" err="1"/>
              <a:t>a,b</a:t>
            </a:r>
            <a:r>
              <a:rPr lang="en-US" altLang="ru-RU" sz="2400" dirty="0"/>
              <a:t>,…), digits (0,1,…) and the underscore character (_).</a:t>
            </a:r>
            <a:r>
              <a:rPr lang="en-US" altLang="ru-RU" dirty="0"/>
              <a:t> </a:t>
            </a:r>
          </a:p>
          <a:p>
            <a:pPr lvl="1"/>
            <a:r>
              <a:rPr lang="en-US" altLang="ru-RU" sz="2400" dirty="0"/>
              <a:t>An identifier starts with a letter. </a:t>
            </a:r>
          </a:p>
          <a:p>
            <a:pPr lvl="1"/>
            <a:r>
              <a:rPr lang="en-US" altLang="ru-RU" sz="2400" dirty="0"/>
              <a:t>An identifier contains no spaces (allowed by Access but not by standard SQL).</a:t>
            </a:r>
            <a:r>
              <a:rPr lang="en-US" altLang="ru-RU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248400" y="620877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55F474-54A2-4E77-8FFA-968DE1113BEE}" type="slidenum">
              <a:rPr lang="en-US" altLang="ru-RU" sz="1400"/>
              <a:pPr eaLnBrk="1" hangingPunct="1"/>
              <a:t>4</a:t>
            </a:fld>
            <a:endParaRPr lang="en-US" altLang="ru-RU" sz="1400"/>
          </a:p>
        </p:txBody>
      </p:sp>
    </p:spTree>
    <p:extLst>
      <p:ext uri="{BB962C8B-B14F-4D97-AF65-F5344CB8AC3E}">
        <p14:creationId xmlns:p14="http://schemas.microsoft.com/office/powerpoint/2010/main" val="42547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9AF6CA-ACC4-44E6-9A7B-CE700220F26B}" type="slidenum">
              <a:rPr lang="en-US" altLang="ru-RU" sz="1400"/>
              <a:pPr eaLnBrk="1" hangingPunct="1"/>
              <a:t>5</a:t>
            </a:fld>
            <a:endParaRPr lang="en-US" altLang="ru-RU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SQL Data Types</a:t>
            </a:r>
          </a:p>
        </p:txBody>
      </p:sp>
      <p:pic>
        <p:nvPicPr>
          <p:cNvPr id="5124" name="Picture 4" descr="DS3-Table 06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24744"/>
            <a:ext cx="7772400" cy="3540125"/>
          </a:xfrm>
          <a:noFill/>
        </p:spPr>
      </p:pic>
    </p:spTree>
    <p:extLst>
      <p:ext uri="{BB962C8B-B14F-4D97-AF65-F5344CB8AC3E}">
        <p14:creationId xmlns:p14="http://schemas.microsoft.com/office/powerpoint/2010/main" val="10217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441F9F-3289-409E-B567-704BC46C6710}" type="slidenum">
              <a:rPr lang="en-US" altLang="ru-RU" sz="1400"/>
              <a:pPr eaLnBrk="1" hangingPunct="1"/>
              <a:t>6</a:t>
            </a:fld>
            <a:endParaRPr lang="en-US" altLang="ru-RU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BOOLEAN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 Boolean variable is one that is either true or false. </a:t>
            </a:r>
          </a:p>
          <a:p>
            <a:pPr lvl="1" eaLnBrk="1" hangingPunct="1"/>
            <a:r>
              <a:rPr lang="en-US" altLang="ru-RU" smtClean="0"/>
              <a:t>In the RealPerson table in the Simpsons database, regular was a Boolean.  Either one is  a regular employee of the Simpsons or one is not. </a:t>
            </a:r>
          </a:p>
          <a:p>
            <a:pPr lvl="1" eaLnBrk="1" hangingPunct="1"/>
            <a:r>
              <a:rPr lang="en-US" altLang="ru-RU" smtClean="0"/>
              <a:t>In some cases, there may be a third choice for a Boolean variable: NULL.  </a:t>
            </a:r>
          </a:p>
        </p:txBody>
      </p:sp>
    </p:spTree>
    <p:extLst>
      <p:ext uri="{BB962C8B-B14F-4D97-AF65-F5344CB8AC3E}">
        <p14:creationId xmlns:p14="http://schemas.microsoft.com/office/powerpoint/2010/main" val="33217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B85D21-AEB3-43EF-90E0-5B82B994C294}" type="slidenum">
              <a:rPr lang="en-US" altLang="ru-RU" sz="1400"/>
              <a:pPr eaLnBrk="1" hangingPunct="1"/>
              <a:t>7</a:t>
            </a:fld>
            <a:endParaRPr lang="en-US" altLang="ru-RU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CHAR and VARCHAR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2800" smtClean="0"/>
              <a:t>CHAR and VARCHAR are character strings </a:t>
            </a:r>
          </a:p>
          <a:p>
            <a:pPr eaLnBrk="1" hangingPunct="1"/>
            <a:r>
              <a:rPr lang="en-US" altLang="ru-RU" sz="2800" smtClean="0"/>
              <a:t>When defining an attribute of the character type, one includes a length</a:t>
            </a:r>
          </a:p>
          <a:p>
            <a:pPr lvl="1" eaLnBrk="1" hangingPunct="1"/>
            <a:r>
              <a:rPr lang="en-US" altLang="ru-RU" sz="2400" smtClean="0"/>
              <a:t>characterID CHAR(6)</a:t>
            </a:r>
          </a:p>
          <a:p>
            <a:pPr lvl="1" eaLnBrk="1" hangingPunct="1"/>
            <a:r>
              <a:rPr lang="en-US" altLang="ru-RU" sz="2400" smtClean="0"/>
              <a:t>fName VARCHAR(30)</a:t>
            </a:r>
          </a:p>
          <a:p>
            <a:pPr eaLnBrk="1" hangingPunct="1">
              <a:buFontTx/>
              <a:buNone/>
            </a:pPr>
            <a:r>
              <a:rPr lang="en-US" altLang="ru-RU" sz="2800" smtClean="0"/>
              <a:t>	the CHAR variable must have the specified length, whereas the VARCHAR variable can be up to the specified length. </a:t>
            </a:r>
          </a:p>
        </p:txBody>
      </p:sp>
    </p:spTree>
    <p:extLst>
      <p:ext uri="{BB962C8B-B14F-4D97-AF65-F5344CB8AC3E}">
        <p14:creationId xmlns:p14="http://schemas.microsoft.com/office/powerpoint/2010/main" val="17966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7BE5717-F558-4A59-86A7-AE0034F7BF63}" type="slidenum">
              <a:rPr lang="en-US" altLang="ru-RU" sz="1400"/>
              <a:pPr eaLnBrk="1" hangingPunct="1"/>
              <a:t>8</a:t>
            </a:fld>
            <a:endParaRPr lang="en-US" altLang="ru-RU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INTEGER and SMALLINT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mtClean="0"/>
              <a:t>Used for whole numbers, such as: 56, 0 or –77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mtClean="0"/>
              <a:t>There is not always a distinction between INTEGER and SMALLINT, but if there is SMALLINT is used if the numbers are fairly small and one wants to save space.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/>
              <a:t>rooms SMALLINT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/>
              <a:t>population INTEGER</a:t>
            </a:r>
          </a:p>
        </p:txBody>
      </p:sp>
    </p:spTree>
    <p:extLst>
      <p:ext uri="{BB962C8B-B14F-4D97-AF65-F5344CB8AC3E}">
        <p14:creationId xmlns:p14="http://schemas.microsoft.com/office/powerpoint/2010/main" val="12610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ru-RU" sz="1400"/>
              <a:t>CSC 240 (Blum)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C16C69-634F-457A-913A-304B26A0C7BB}" type="slidenum">
              <a:rPr lang="en-US" altLang="ru-RU" sz="1400"/>
              <a:pPr eaLnBrk="1" hangingPunct="1"/>
              <a:t>9</a:t>
            </a:fld>
            <a:endParaRPr lang="en-US" altLang="ru-RU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u-RU" smtClean="0"/>
              <a:t>NUMERIC and DECIMAL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ru-RU" sz="2800" smtClean="0"/>
              <a:t>Used for numbers that have an </a:t>
            </a:r>
            <a:r>
              <a:rPr lang="en-US" altLang="ru-RU" sz="2800" i="1" smtClean="0"/>
              <a:t>exact </a:t>
            </a:r>
            <a:r>
              <a:rPr lang="en-US" altLang="ru-RU" sz="2800" smtClean="0"/>
              <a:t>fractional part.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800" smtClean="0"/>
              <a:t>They have a PRECISION (total number of digits) and a SCALE (number of digits after the decimal place).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400" smtClean="0"/>
              <a:t>The number 1234.56789 has a PRECISION of 9 and a SCALE of 5.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800" smtClean="0"/>
              <a:t>The implementation will have a default PRECISION and SCALE to use if they are not specified.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400" smtClean="0"/>
              <a:t>Salary DECIMAL(7,2)</a:t>
            </a:r>
          </a:p>
        </p:txBody>
      </p:sp>
    </p:spTree>
    <p:extLst>
      <p:ext uri="{BB962C8B-B14F-4D97-AF65-F5344CB8AC3E}">
        <p14:creationId xmlns:p14="http://schemas.microsoft.com/office/powerpoint/2010/main" val="13111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566</TotalTime>
  <Words>1658</Words>
  <Application>Microsoft Office PowerPoint</Application>
  <PresentationFormat>Экран (4:3)</PresentationFormat>
  <Paragraphs>249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NewsPrint</vt:lpstr>
      <vt:lpstr>Database management systems</vt:lpstr>
      <vt:lpstr>DDL</vt:lpstr>
      <vt:lpstr>Start with an attribute</vt:lpstr>
      <vt:lpstr>An identifier by any other name</vt:lpstr>
      <vt:lpstr>SQL Data Types</vt:lpstr>
      <vt:lpstr>BOOLEAN</vt:lpstr>
      <vt:lpstr>CHAR and VARCHAR</vt:lpstr>
      <vt:lpstr>INTEGER and SMALLINT</vt:lpstr>
      <vt:lpstr>NUMERIC and DECIMAL</vt:lpstr>
      <vt:lpstr>NUMERICAL vs DECIMAL</vt:lpstr>
      <vt:lpstr>FLOATS, REALS, etc. </vt:lpstr>
      <vt:lpstr>DATE and TIME</vt:lpstr>
      <vt:lpstr>Establishing Domains for Attributes</vt:lpstr>
      <vt:lpstr>NULL or NOT NULL</vt:lpstr>
      <vt:lpstr>NULL is the default</vt:lpstr>
      <vt:lpstr>CHECK: For More Restrictions on Domain</vt:lpstr>
      <vt:lpstr>DOMAIN: making a more restrictive type</vt:lpstr>
      <vt:lpstr>DEFAULT</vt:lpstr>
      <vt:lpstr>Collecting Attributes to make a Table</vt:lpstr>
      <vt:lpstr>PRIMARY KEY</vt:lpstr>
      <vt:lpstr>Candidate Keys</vt:lpstr>
      <vt:lpstr>Foreign Keys</vt:lpstr>
      <vt:lpstr>What happens to old relationships?</vt:lpstr>
      <vt:lpstr>Four choices for maintaining referential integrity</vt:lpstr>
      <vt:lpstr>ON DELETE / ON UPDATE</vt:lpstr>
      <vt:lpstr>Enterprise Constraints</vt:lpstr>
      <vt:lpstr>Imposing Enterprise Constraints</vt:lpstr>
      <vt:lpstr>Main DDL statements</vt:lpstr>
      <vt:lpstr>Environment/Catalog </vt:lpstr>
      <vt:lpstr>Презентация PowerPoint</vt:lpstr>
      <vt:lpstr>Презентация PowerPoint</vt:lpstr>
      <vt:lpstr>Презентация PowerPoint</vt:lpstr>
      <vt:lpstr>ALTER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DEVELOPER</dc:creator>
  <cp:lastModifiedBy>DEVELOPER</cp:lastModifiedBy>
  <cp:revision>51</cp:revision>
  <dcterms:created xsi:type="dcterms:W3CDTF">2015-09-05T06:24:42Z</dcterms:created>
  <dcterms:modified xsi:type="dcterms:W3CDTF">2015-11-10T06:27:18Z</dcterms:modified>
</cp:coreProperties>
</file>