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57" r:id="rId3"/>
    <p:sldId id="258" r:id="rId4"/>
    <p:sldId id="259" r:id="rId5"/>
    <p:sldId id="260" r:id="rId6"/>
    <p:sldId id="333" r:id="rId7"/>
    <p:sldId id="263" r:id="rId8"/>
    <p:sldId id="264" r:id="rId9"/>
    <p:sldId id="334" r:id="rId10"/>
    <p:sldId id="335" r:id="rId11"/>
    <p:sldId id="336" r:id="rId12"/>
    <p:sldId id="268" r:id="rId13"/>
    <p:sldId id="269" r:id="rId14"/>
    <p:sldId id="270" r:id="rId15"/>
    <p:sldId id="271" r:id="rId16"/>
    <p:sldId id="272" r:id="rId17"/>
    <p:sldId id="273" r:id="rId18"/>
    <p:sldId id="274" r:id="rId19"/>
    <p:sldId id="275" r:id="rId20"/>
    <p:sldId id="337" r:id="rId21"/>
    <p:sldId id="277" r:id="rId22"/>
    <p:sldId id="278" r:id="rId23"/>
    <p:sldId id="279" r:id="rId24"/>
    <p:sldId id="280" r:id="rId25"/>
    <p:sldId id="281" r:id="rId26"/>
    <p:sldId id="282" r:id="rId27"/>
    <p:sldId id="283" r:id="rId28"/>
    <p:sldId id="284" r:id="rId29"/>
    <p:sldId id="285" r:id="rId30"/>
    <p:sldId id="338" r:id="rId31"/>
    <p:sldId id="339" r:id="rId32"/>
    <p:sldId id="340" r:id="rId33"/>
    <p:sldId id="289" r:id="rId34"/>
    <p:sldId id="341" r:id="rId35"/>
    <p:sldId id="291" r:id="rId36"/>
    <p:sldId id="292" r:id="rId37"/>
    <p:sldId id="342" r:id="rId38"/>
    <p:sldId id="343" r:id="rId39"/>
    <p:sldId id="344" r:id="rId40"/>
    <p:sldId id="345" r:id="rId41"/>
    <p:sldId id="346" r:id="rId42"/>
    <p:sldId id="347" r:id="rId43"/>
    <p:sldId id="348" r:id="rId44"/>
    <p:sldId id="349" r:id="rId45"/>
    <p:sldId id="350" r:id="rId4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8F03A6-F85C-4848-972F-D67D6CB67D29}" type="datetimeFigureOut">
              <a:rPr lang="ru-RU" smtClean="0"/>
              <a:t>17.11.2015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5E0E-AD93-4946-A1D0-7C5DA33B689D}" type="slidenum">
              <a:rPr lang="ru-RU" smtClean="0"/>
              <a:t>‹#›</a:t>
            </a:fld>
            <a:endParaRPr lang="ru-RU"/>
          </a:p>
        </p:txBody>
      </p:sp>
    </p:spTree>
    <p:extLst>
      <p:ext uri="{BB962C8B-B14F-4D97-AF65-F5344CB8AC3E}">
        <p14:creationId xmlns:p14="http://schemas.microsoft.com/office/powerpoint/2010/main" val="276753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F7996-4C2D-43AD-8A72-8A0E1FAE0B06}" type="slidenum">
              <a:rPr lang="en-US" altLang="ru-RU"/>
              <a:pPr/>
              <a:t>7</a:t>
            </a:fld>
            <a:endParaRPr lang="en-US" altLang="ru-RU"/>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ltLang="ru-RU"/>
              <a:t>A transaction log is a database – therefore it is managed by the DBMS like any other database.  It is subject to database dangers like disk crashes.  The transaction log contains some of the most critical data in a DBMS – attempts to reduce the risk of system failure should be implemented.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BE76C8-50A2-4B1B-808A-EF5285418B3F}" type="slidenum">
              <a:rPr lang="en-US" altLang="ru-RU"/>
              <a:pPr/>
              <a:t>13</a:t>
            </a:fld>
            <a:endParaRPr lang="en-US" altLang="ru-RU"/>
          </a:p>
        </p:txBody>
      </p:sp>
      <p:sp>
        <p:nvSpPr>
          <p:cNvPr id="26626" name="Rectangle 2"/>
          <p:cNvSpPr>
            <a:spLocks noRo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en-US" altLang="ru-RU" b="1" u="sng"/>
              <a:t>2 Operations conflict IF ALL of the following are true:</a:t>
            </a:r>
          </a:p>
          <a:p>
            <a:r>
              <a:rPr lang="en-US" altLang="ru-RU"/>
              <a:t>They belong to different transactions</a:t>
            </a:r>
          </a:p>
          <a:p>
            <a:r>
              <a:rPr lang="en-US" altLang="ru-RU"/>
              <a:t>They access the same data item</a:t>
            </a:r>
          </a:p>
          <a:p>
            <a:r>
              <a:rPr lang="en-US" altLang="ru-RU"/>
              <a:t>At least one of them writes the item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9D912E-BE18-41ED-B1A4-5A2110E052C5}" type="slidenum">
              <a:rPr lang="en-US" altLang="ru-RU"/>
              <a:pPr/>
              <a:t>17</a:t>
            </a:fld>
            <a:endParaRPr lang="en-US" altLang="ru-RU"/>
          </a:p>
        </p:txBody>
      </p:sp>
      <p:sp>
        <p:nvSpPr>
          <p:cNvPr id="40962" name="Rectangle 2"/>
          <p:cNvSpPr>
            <a:spLocks noRo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altLang="ru-RU"/>
              <a:t>Most DBMS’s automatically initiate and enforce locking procedures through the lock manager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27DBDA-4F18-4B92-8981-C4DB5FD14000}" type="slidenum">
              <a:rPr lang="en-US" altLang="ru-RU"/>
              <a:pPr/>
              <a:t>18</a:t>
            </a:fld>
            <a:endParaRPr lang="en-US" altLang="ru-RU"/>
          </a:p>
        </p:txBody>
      </p:sp>
      <p:sp>
        <p:nvSpPr>
          <p:cNvPr id="41986" name="Rectangle 2"/>
          <p:cNvSpPr>
            <a:spLocks noRo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ltLang="ru-RU"/>
              <a:t>Database Level – Good for batch processing, bad for multiuser databases</a:t>
            </a:r>
          </a:p>
          <a:p>
            <a:r>
              <a:rPr lang="en-US" altLang="ru-RU"/>
              <a:t>Table Level – the table is locked, no access to any rows in table with another transaction is using table.  Caused problems with many transactions are waiting to access the same table – again not suitable for multi-user databases</a:t>
            </a:r>
          </a:p>
          <a:p>
            <a:endParaRPr lang="en-US" altLang="ru-RU"/>
          </a:p>
          <a:p>
            <a:r>
              <a:rPr lang="en-US" altLang="ru-RU"/>
              <a:t>Page Level – A diskpage (page) / diskblock is a directly addressable section of a disk.  A page has a fixed size (4K, 8K, etc)  A table can span several pages, a page can contains several rows from one or more tables.</a:t>
            </a:r>
          </a:p>
          <a:p>
            <a:endParaRPr lang="en-US" altLang="ru-RU"/>
          </a:p>
          <a:p>
            <a:r>
              <a:rPr lang="en-US" altLang="ru-RU"/>
              <a:t>Row Level – Much less restrictive,  allows concurrent transactions to access different rows of same table </a:t>
            </a:r>
            <a:r>
              <a:rPr lang="en-US" altLang="ru-RU">
                <a:sym typeface="Wingdings" pitchFamily="2" charset="2"/>
              </a:rPr>
              <a:t> However, HIGH OVERHEAD COST because a lock must exist for every row in every table of the database</a:t>
            </a:r>
          </a:p>
          <a:p>
            <a:endParaRPr lang="en-US" altLang="ru-RU"/>
          </a:p>
          <a:p>
            <a:r>
              <a:rPr lang="en-US" altLang="ru-RU"/>
              <a:t>Field Level – Allows access to the same row as long as accessing different attributes.  MOST flexible, HIGHEST overhead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F9275-319D-47E5-8231-8B55882F53E2}" type="slidenum">
              <a:rPr lang="en-US" altLang="ru-RU"/>
              <a:pPr/>
              <a:t>22</a:t>
            </a:fld>
            <a:endParaRPr lang="en-US" altLang="ru-RU"/>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ltLang="ru-RU"/>
              <a:t>2 Transactions cannot have conflicting locks</a:t>
            </a:r>
          </a:p>
          <a:p>
            <a:r>
              <a:rPr lang="en-US" altLang="ru-RU"/>
              <a:t>No unlock operation can precede a lock operation in the same transaction</a:t>
            </a:r>
          </a:p>
          <a:p>
            <a:r>
              <a:rPr lang="en-US" altLang="ru-RU"/>
              <a:t>No data is modified until all locks are obtained.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5351B-68E1-46A1-B3CF-3E416E1E5C46}" type="slidenum">
              <a:rPr lang="en-US" altLang="ru-RU"/>
              <a:pPr/>
              <a:t>24</a:t>
            </a:fld>
            <a:endParaRPr lang="en-US" altLang="ru-RU"/>
          </a:p>
        </p:txBody>
      </p:sp>
      <p:sp>
        <p:nvSpPr>
          <p:cNvPr id="48130" name="Rectangle 2"/>
          <p:cNvSpPr>
            <a:spLocks noRo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ltLang="ru-RU"/>
              <a:t>Choice of best method depends on the needs and probability of deadlocks within the database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ru-RU" altLang="ru-RU" smtClean="0">
              <a:latin typeface="Book Antiqua" pitchFamily="4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ru-RU" altLang="ru-RU" smtClean="0">
              <a:latin typeface="Book Antiqua" pitchFamily="4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ru-RU" altLang="ru-RU" smtClean="0">
              <a:latin typeface="Book Antiqua" pitchFamily="4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4BFEAD8-B7ED-4CF0-90C4-FB0066D795B8}" type="datetime1">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63CD4F3-4375-4A91-8886-6F9028E0F97A}" type="datetime1">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4B6976A3-EDA8-45E1-B0F2-14420CFEABF2}" type="datetime1">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A66D552-8E2B-408D-A847-A593F9A2DFFE}" type="datetime1">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9E9F46A-5A92-479B-BB15-35CCF7670391}" type="datetime1">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E9F5A57-6D1A-40F9-9FA1-BDE62F239229}" type="slidenum">
              <a:rPr lang="ru-RU" smtClean="0"/>
              <a:t>‹#›</a:t>
            </a:fld>
            <a:endParaRPr lang="ru-RU"/>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Date Placeholder 4"/>
          <p:cNvSpPr>
            <a:spLocks noGrp="1"/>
          </p:cNvSpPr>
          <p:nvPr>
            <p:ph type="dt" sz="half" idx="10"/>
          </p:nvPr>
        </p:nvSpPr>
        <p:spPr/>
        <p:txBody>
          <a:bodyPr/>
          <a:lstStyle/>
          <a:p>
            <a:fld id="{12A04676-8B2A-42F9-8677-C4CD8A432BBF}" type="datetime1">
              <a:rPr lang="ru-RU" smtClean="0"/>
              <a:t>17.11.2015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65FDD115-2162-4142-8E97-5F5F4EF39ECE}" type="datetime1">
              <a:rPr lang="ru-RU" smtClean="0"/>
              <a:t>17.11.2015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E9F5A57-6D1A-40F9-9FA1-BDE62F239229}" type="slidenum">
              <a:rPr lang="ru-RU" smtClean="0"/>
              <a:t>‹#›</a:t>
            </a:fld>
            <a:endParaRPr lang="ru-RU"/>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1B10071-FCE4-4B43-9787-4C084134C2AC}" type="datetime1">
              <a:rPr lang="ru-RU" smtClean="0"/>
              <a:t>17.11.2015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2FDCB-DECD-40C9-83A9-1C10E0DFDD03}" type="datetime1">
              <a:rPr lang="ru-RU" smtClean="0"/>
              <a:t>17.11.2015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ru-RU" smtClean="0"/>
              <a:t>Образец заголовка</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FAD2D7B-88A5-4672-9391-A1D3A00B9A49}" type="datetime1">
              <a:rPr lang="ru-RU" smtClean="0"/>
              <a:t>17.11.2015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ru-RU" smtClean="0"/>
              <a:t>Образец заголовка</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2187DDD-EF5F-4CDF-832F-D4034D8E60D1}" type="datetime1">
              <a:rPr lang="ru-RU" smtClean="0"/>
              <a:t>17.11.2015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E9F5A57-6D1A-40F9-9FA1-BDE62F23922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4E64ED1-4C46-4427-90D9-7244F6D1F650}" type="datetime1">
              <a:rPr lang="ru-RU" smtClean="0"/>
              <a:t>17.11.2015</a:t>
            </a:fld>
            <a:endParaRPr lang="ru-RU"/>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ru-RU"/>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E9F5A57-6D1A-40F9-9FA1-BDE62F239229}" type="slidenum">
              <a:rPr lang="ru-RU" smtClean="0"/>
              <a:t>‹#›</a:t>
            </a:fld>
            <a:endParaRPr lang="ru-RU"/>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sz="4800" dirty="0" smtClean="0"/>
              <a:t>Database management systems</a:t>
            </a:r>
            <a:endParaRPr lang="ru-RU" sz="4800" dirty="0"/>
          </a:p>
        </p:txBody>
      </p:sp>
      <p:sp>
        <p:nvSpPr>
          <p:cNvPr id="3" name="Подзаголовок 2"/>
          <p:cNvSpPr>
            <a:spLocks noGrp="1"/>
          </p:cNvSpPr>
          <p:nvPr>
            <p:ph type="subTitle" idx="1"/>
          </p:nvPr>
        </p:nvSpPr>
        <p:spPr/>
        <p:txBody>
          <a:bodyPr>
            <a:normAutofit lnSpcReduction="10000"/>
          </a:bodyPr>
          <a:lstStyle/>
          <a:p>
            <a:r>
              <a:rPr lang="en-US" dirty="0"/>
              <a:t>lecture </a:t>
            </a:r>
            <a:r>
              <a:rPr lang="en-US" dirty="0" smtClean="0"/>
              <a:t>11. </a:t>
            </a:r>
            <a:r>
              <a:rPr lang="en-US" dirty="0"/>
              <a:t>Transaction management.</a:t>
            </a:r>
            <a:endParaRPr lang="ru-RU" dirty="0"/>
          </a:p>
          <a:p>
            <a:r>
              <a:rPr lang="en-US" dirty="0"/>
              <a:t>Query Processing and Optimization</a:t>
            </a:r>
          </a:p>
        </p:txBody>
      </p:sp>
    </p:spTree>
    <p:extLst>
      <p:ext uri="{BB962C8B-B14F-4D97-AF65-F5344CB8AC3E}">
        <p14:creationId xmlns:p14="http://schemas.microsoft.com/office/powerpoint/2010/main" val="3642542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Uncommitted Data</a:t>
            </a:r>
            <a:endParaRPr lang="ru-RU" dirty="0"/>
          </a:p>
        </p:txBody>
      </p:sp>
      <p:graphicFrame>
        <p:nvGraphicFramePr>
          <p:cNvPr id="4" name="Group 79"/>
          <p:cNvGraphicFramePr>
            <a:graphicFrameLocks noGrp="1"/>
          </p:cNvGraphicFramePr>
          <p:nvPr>
            <p:ph idx="1"/>
            <p:extLst>
              <p:ext uri="{D42A27DB-BD31-4B8C-83A1-F6EECF244321}">
                <p14:modId xmlns:p14="http://schemas.microsoft.com/office/powerpoint/2010/main" val="2490873238"/>
              </p:ext>
            </p:extLst>
          </p:nvPr>
        </p:nvGraphicFramePr>
        <p:xfrm>
          <a:off x="762000" y="592090"/>
          <a:ext cx="7554416" cy="4637110"/>
        </p:xfrm>
        <a:graphic>
          <a:graphicData uri="http://schemas.openxmlformats.org/drawingml/2006/table">
            <a:tbl>
              <a:tblPr/>
              <a:tblGrid>
                <a:gridCol w="781491"/>
                <a:gridCol w="3128679"/>
                <a:gridCol w="2849187"/>
                <a:gridCol w="795059"/>
              </a:tblGrid>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Deposit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Interest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Begin Transaction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Read Bal (1000)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Bal = Bal + 1000 (2000)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Write Bal (2000)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Begin Transaction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Read Bal (2000)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Bal = Bal*1.05 (2100)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Rollback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Write Bal (2100)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71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Commit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40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Inconsistent Retrievals</a:t>
            </a:r>
            <a:endParaRPr lang="ru-RU" dirty="0"/>
          </a:p>
        </p:txBody>
      </p:sp>
      <p:graphicFrame>
        <p:nvGraphicFramePr>
          <p:cNvPr id="4" name="Group 169"/>
          <p:cNvGraphicFramePr>
            <a:graphicFrameLocks noGrp="1"/>
          </p:cNvGraphicFramePr>
          <p:nvPr>
            <p:ph idx="1"/>
            <p:extLst>
              <p:ext uri="{D42A27DB-BD31-4B8C-83A1-F6EECF244321}">
                <p14:modId xmlns:p14="http://schemas.microsoft.com/office/powerpoint/2010/main" val="3269965633"/>
              </p:ext>
            </p:extLst>
          </p:nvPr>
        </p:nvGraphicFramePr>
        <p:xfrm>
          <a:off x="762001" y="548680"/>
          <a:ext cx="7482409" cy="4907280"/>
        </p:xfrm>
        <a:graphic>
          <a:graphicData uri="http://schemas.openxmlformats.org/drawingml/2006/table">
            <a:tbl>
              <a:tblPr/>
              <a:tblGrid>
                <a:gridCol w="692816"/>
                <a:gridCol w="1821039"/>
                <a:gridCol w="2405136"/>
                <a:gridCol w="623534"/>
                <a:gridCol w="623534"/>
                <a:gridCol w="623534"/>
                <a:gridCol w="692816"/>
              </a:tblGrid>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dirty="0" smtClean="0">
                          <a:ln>
                            <a:noFill/>
                          </a:ln>
                          <a:solidFill>
                            <a:schemeClr val="tx1"/>
                          </a:solidFill>
                          <a:effectLst/>
                          <a:latin typeface="Garamond" pitchFamily="18"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SumBal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Transfer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Bal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Bal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Bal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Sum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Begin Trans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Sum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Begin Trans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Read BalA (5000)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107">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Sum = Sum + </a:t>
                      </a:r>
                      <a:br>
                        <a:rPr kumimoji="0" lang="en-US" altLang="ru-RU" sz="1400" b="1" i="0" u="none" strike="noStrike" cap="none" normalizeH="0" baseline="0" smtClean="0">
                          <a:ln>
                            <a:noFill/>
                          </a:ln>
                          <a:solidFill>
                            <a:schemeClr val="tx1"/>
                          </a:solidFill>
                          <a:effectLst/>
                          <a:latin typeface="Garamond" pitchFamily="18" charset="0"/>
                        </a:rPr>
                      </a:br>
                      <a:r>
                        <a:rPr kumimoji="0" lang="en-US" altLang="ru-RU" sz="1400" b="1" i="0" u="none" strike="noStrike" cap="none" normalizeH="0" baseline="0" smtClean="0">
                          <a:ln>
                            <a:noFill/>
                          </a:ln>
                          <a:solidFill>
                            <a:schemeClr val="tx1"/>
                          </a:solidFill>
                          <a:effectLst/>
                          <a:latin typeface="Garamond" pitchFamily="18" charset="0"/>
                        </a:rPr>
                        <a:t>BalA (5000)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Read BalA (5000)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Read BalB (5000)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BalA = BalA -1000 (4000)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107">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Sum = Sum+BalB (10000)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Write BalA (4000)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Read BalC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BalC =BalC + 1000 (6000)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Write BalC (6000)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Read BalC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Commit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107">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Sum=Sum + BalC (16000)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Write Sum (16000)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16000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273">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Commit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14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smtClean="0">
                          <a:ln>
                            <a:noFill/>
                          </a:ln>
                          <a:solidFill>
                            <a:schemeClr val="tx1"/>
                          </a:solidFill>
                          <a:effectLst/>
                          <a:latin typeface="Garamond" pitchFamily="18" charset="0"/>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1400" b="1" i="0" u="none" strike="noStrike" cap="none" normalizeH="0" baseline="0" dirty="0" smtClean="0">
                          <a:ln>
                            <a:noFill/>
                          </a:ln>
                          <a:solidFill>
                            <a:schemeClr val="tx1"/>
                          </a:solidFill>
                          <a:effectLst/>
                          <a:latin typeface="Garamond" pitchFamily="18" charset="0"/>
                        </a:rPr>
                        <a:t>16000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6865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normAutofit fontScale="90000"/>
          </a:bodyPr>
          <a:lstStyle/>
          <a:p>
            <a:r>
              <a:rPr lang="en-US" altLang="ru-RU"/>
              <a:t>Serial Execution of Transactions</a:t>
            </a:r>
          </a:p>
        </p:txBody>
      </p:sp>
      <p:sp>
        <p:nvSpPr>
          <p:cNvPr id="23555" name="Rectangle 3"/>
          <p:cNvSpPr>
            <a:spLocks noGrp="1" noChangeArrowheads="1"/>
          </p:cNvSpPr>
          <p:nvPr>
            <p:ph type="body" idx="1"/>
          </p:nvPr>
        </p:nvSpPr>
        <p:spPr/>
        <p:txBody>
          <a:bodyPr/>
          <a:lstStyle/>
          <a:p>
            <a:r>
              <a:rPr lang="en-US" altLang="ru-RU"/>
              <a:t>Serial Execution of transaction means that the transactions are performed one after another.</a:t>
            </a:r>
          </a:p>
          <a:p>
            <a:r>
              <a:rPr lang="en-US" altLang="ru-RU"/>
              <a:t>No interaction between transactions  - No Concurrency Control Problems</a:t>
            </a:r>
          </a:p>
          <a:p>
            <a:r>
              <a:rPr lang="en-US" altLang="ru-RU"/>
              <a:t>Serial Execution will never leave the database in an inconsistent state </a:t>
            </a:r>
            <a:r>
              <a:rPr lang="en-US" altLang="ru-RU">
                <a:sym typeface="Wingdings" pitchFamily="2" charset="2"/>
              </a:rPr>
              <a:t> Every Serial Execution is considered correct (Even if a different order would cause different results)</a:t>
            </a:r>
            <a:endParaRPr lang="en-US" altLang="ru-RU"/>
          </a:p>
        </p:txBody>
      </p:sp>
    </p:spTree>
    <p:extLst>
      <p:ext uri="{BB962C8B-B14F-4D97-AF65-F5344CB8AC3E}">
        <p14:creationId xmlns:p14="http://schemas.microsoft.com/office/powerpoint/2010/main" val="177814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altLang="ru-RU"/>
              <a:t>Serializability</a:t>
            </a:r>
          </a:p>
        </p:txBody>
      </p:sp>
      <p:sp>
        <p:nvSpPr>
          <p:cNvPr id="24579" name="Rectangle 3"/>
          <p:cNvSpPr>
            <a:spLocks noGrp="1" noChangeArrowheads="1"/>
          </p:cNvSpPr>
          <p:nvPr>
            <p:ph type="body" idx="1"/>
          </p:nvPr>
        </p:nvSpPr>
        <p:spPr/>
        <p:txBody>
          <a:bodyPr/>
          <a:lstStyle/>
          <a:p>
            <a:r>
              <a:rPr lang="en-US" altLang="ru-RU"/>
              <a:t>If 2 Transactions are only reading data items – They do not conflict </a:t>
            </a:r>
            <a:r>
              <a:rPr lang="en-US" altLang="ru-RU">
                <a:sym typeface="Wingdings" pitchFamily="2" charset="2"/>
              </a:rPr>
              <a:t> Order is unimportant</a:t>
            </a:r>
          </a:p>
          <a:p>
            <a:r>
              <a:rPr lang="en-US" altLang="ru-RU">
                <a:sym typeface="Wingdings" pitchFamily="2" charset="2"/>
              </a:rPr>
              <a:t>If 2 Transactions operate (Read/Write) on Separate Data Items </a:t>
            </a:r>
          </a:p>
          <a:p>
            <a:pPr>
              <a:buFont typeface="Wingdings" pitchFamily="2" charset="2"/>
              <a:buNone/>
            </a:pPr>
            <a:r>
              <a:rPr lang="en-US" altLang="ru-RU">
                <a:sym typeface="Wingdings" pitchFamily="2" charset="2"/>
              </a:rPr>
              <a:t>	– They do not conflict  Order is unimportant</a:t>
            </a:r>
          </a:p>
          <a:p>
            <a:r>
              <a:rPr lang="en-US" altLang="ru-RU"/>
              <a:t>If 1 Transaction Writes to a Data Item and Another Reads or Writes to the Same Data Item </a:t>
            </a:r>
            <a:r>
              <a:rPr lang="en-US" altLang="ru-RU">
                <a:sym typeface="Wingdings" pitchFamily="2" charset="2"/>
              </a:rPr>
              <a:t> The Order of Execution IS Important</a:t>
            </a:r>
            <a:endParaRPr lang="en-US" altLang="ru-RU"/>
          </a:p>
        </p:txBody>
      </p:sp>
    </p:spTree>
    <p:extLst>
      <p:ext uri="{BB962C8B-B14F-4D97-AF65-F5344CB8AC3E}">
        <p14:creationId xmlns:p14="http://schemas.microsoft.com/office/powerpoint/2010/main" val="1828483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ltLang="ru-RU"/>
              <a:t>The Scheduler</a:t>
            </a:r>
          </a:p>
        </p:txBody>
      </p:sp>
      <p:sp>
        <p:nvSpPr>
          <p:cNvPr id="25603" name="Rectangle 3"/>
          <p:cNvSpPr>
            <a:spLocks noGrp="1" noChangeArrowheads="1"/>
          </p:cNvSpPr>
          <p:nvPr>
            <p:ph type="body" idx="1"/>
          </p:nvPr>
        </p:nvSpPr>
        <p:spPr/>
        <p:txBody>
          <a:bodyPr/>
          <a:lstStyle/>
          <a:p>
            <a:r>
              <a:rPr lang="en-US" altLang="ru-RU"/>
              <a:t>Special DBMS Program to establish the order of operations in which concurrent transactions are executes</a:t>
            </a:r>
          </a:p>
          <a:p>
            <a:r>
              <a:rPr lang="en-US" altLang="ru-RU"/>
              <a:t>Interleaves the execution of database operations to ensure:</a:t>
            </a:r>
          </a:p>
          <a:p>
            <a:pPr>
              <a:buFont typeface="Wingdings" pitchFamily="2" charset="2"/>
              <a:buNone/>
            </a:pPr>
            <a:r>
              <a:rPr lang="en-US" altLang="ru-RU"/>
              <a:t>		Serializability</a:t>
            </a:r>
          </a:p>
          <a:p>
            <a:pPr>
              <a:buFont typeface="Wingdings" pitchFamily="2" charset="2"/>
              <a:buNone/>
            </a:pPr>
            <a:r>
              <a:rPr lang="en-US" altLang="ru-RU"/>
              <a:t>		Isolation of Transactions</a:t>
            </a:r>
          </a:p>
          <a:p>
            <a:endParaRPr lang="en-US" altLang="ru-RU"/>
          </a:p>
        </p:txBody>
      </p:sp>
    </p:spTree>
    <p:extLst>
      <p:ext uri="{BB962C8B-B14F-4D97-AF65-F5344CB8AC3E}">
        <p14:creationId xmlns:p14="http://schemas.microsoft.com/office/powerpoint/2010/main" val="147615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en-US" altLang="ru-RU"/>
              <a:t>The Scheduler</a:t>
            </a:r>
          </a:p>
        </p:txBody>
      </p:sp>
      <p:sp>
        <p:nvSpPr>
          <p:cNvPr id="27651" name="Rectangle 3"/>
          <p:cNvSpPr>
            <a:spLocks noGrp="1" noChangeArrowheads="1"/>
          </p:cNvSpPr>
          <p:nvPr>
            <p:ph type="body" idx="1"/>
          </p:nvPr>
        </p:nvSpPr>
        <p:spPr/>
        <p:txBody>
          <a:bodyPr/>
          <a:lstStyle/>
          <a:p>
            <a:r>
              <a:rPr lang="en-US" altLang="ru-RU"/>
              <a:t>Bases its actions on Concurrency Control Algorithms (Locking / Time Stamping)</a:t>
            </a:r>
          </a:p>
          <a:p>
            <a:r>
              <a:rPr lang="en-US" altLang="ru-RU"/>
              <a:t>Ensures the CPU is used efficiently (Scheduling Methods)</a:t>
            </a:r>
          </a:p>
          <a:p>
            <a:r>
              <a:rPr lang="en-US" altLang="ru-RU"/>
              <a:t>Facilitates Data Isolation </a:t>
            </a:r>
            <a:r>
              <a:rPr lang="en-US" altLang="ru-RU">
                <a:sym typeface="Wingdings" pitchFamily="2" charset="2"/>
              </a:rPr>
              <a:t> Ensure that 2 transactions do not update the same data at the same time</a:t>
            </a:r>
            <a:endParaRPr lang="en-US" altLang="ru-RU"/>
          </a:p>
        </p:txBody>
      </p:sp>
    </p:spTree>
    <p:extLst>
      <p:ext uri="{BB962C8B-B14F-4D97-AF65-F5344CB8AC3E}">
        <p14:creationId xmlns:p14="http://schemas.microsoft.com/office/powerpoint/2010/main" val="233413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normAutofit fontScale="90000"/>
          </a:bodyPr>
          <a:lstStyle/>
          <a:p>
            <a:r>
              <a:rPr lang="en-US" altLang="ru-RU"/>
              <a:t>Concurrency Control Algorithms</a:t>
            </a:r>
          </a:p>
        </p:txBody>
      </p:sp>
      <p:sp>
        <p:nvSpPr>
          <p:cNvPr id="28675" name="Rectangle 3"/>
          <p:cNvSpPr>
            <a:spLocks noGrp="1" noChangeArrowheads="1"/>
          </p:cNvSpPr>
          <p:nvPr>
            <p:ph type="body" idx="1"/>
          </p:nvPr>
        </p:nvSpPr>
        <p:spPr/>
        <p:txBody>
          <a:bodyPr/>
          <a:lstStyle/>
          <a:p>
            <a:pPr>
              <a:lnSpc>
                <a:spcPct val="90000"/>
              </a:lnSpc>
            </a:pPr>
            <a:r>
              <a:rPr lang="en-US" altLang="ru-RU"/>
              <a:t>Locking</a:t>
            </a:r>
          </a:p>
          <a:p>
            <a:pPr lvl="1">
              <a:lnSpc>
                <a:spcPct val="90000"/>
              </a:lnSpc>
              <a:buFont typeface="Wingdings" pitchFamily="2" charset="2"/>
              <a:buNone/>
            </a:pPr>
            <a:r>
              <a:rPr lang="en-US" altLang="ru-RU"/>
              <a:t>A Transaction “locks” a database object to prevent another object from modifying the object</a:t>
            </a:r>
          </a:p>
          <a:p>
            <a:pPr>
              <a:lnSpc>
                <a:spcPct val="90000"/>
              </a:lnSpc>
            </a:pPr>
            <a:r>
              <a:rPr lang="en-US" altLang="ru-RU"/>
              <a:t>Time-Stamping</a:t>
            </a:r>
          </a:p>
          <a:p>
            <a:pPr>
              <a:lnSpc>
                <a:spcPct val="90000"/>
              </a:lnSpc>
              <a:buFont typeface="Wingdings" pitchFamily="2" charset="2"/>
              <a:buNone/>
            </a:pPr>
            <a:r>
              <a:rPr lang="en-US" altLang="ru-RU"/>
              <a:t>	Assign a global unique time stamp to each transaction</a:t>
            </a:r>
          </a:p>
          <a:p>
            <a:pPr>
              <a:lnSpc>
                <a:spcPct val="90000"/>
              </a:lnSpc>
            </a:pPr>
            <a:r>
              <a:rPr lang="en-US" altLang="ru-RU"/>
              <a:t>Optimistic</a:t>
            </a:r>
          </a:p>
          <a:p>
            <a:pPr>
              <a:lnSpc>
                <a:spcPct val="90000"/>
              </a:lnSpc>
              <a:buFont typeface="Wingdings" pitchFamily="2" charset="2"/>
              <a:buNone/>
            </a:pPr>
            <a:r>
              <a:rPr lang="en-US" altLang="ru-RU"/>
              <a:t>	Assumption that most database operations do not conflict</a:t>
            </a:r>
          </a:p>
        </p:txBody>
      </p:sp>
    </p:spTree>
    <p:extLst>
      <p:ext uri="{BB962C8B-B14F-4D97-AF65-F5344CB8AC3E}">
        <p14:creationId xmlns:p14="http://schemas.microsoft.com/office/powerpoint/2010/main" val="381515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en-US" altLang="ru-RU"/>
              <a:t>Locking</a:t>
            </a:r>
          </a:p>
        </p:txBody>
      </p:sp>
      <p:sp>
        <p:nvSpPr>
          <p:cNvPr id="29699" name="Rectangle 3"/>
          <p:cNvSpPr>
            <a:spLocks noGrp="1" noChangeArrowheads="1"/>
          </p:cNvSpPr>
          <p:nvPr>
            <p:ph type="body" idx="1"/>
          </p:nvPr>
        </p:nvSpPr>
        <p:spPr/>
        <p:txBody>
          <a:bodyPr/>
          <a:lstStyle/>
          <a:p>
            <a:r>
              <a:rPr lang="en-US" altLang="ru-RU"/>
              <a:t>Lock guarantees exclusive use of data item to current transaction</a:t>
            </a:r>
          </a:p>
          <a:p>
            <a:r>
              <a:rPr lang="en-US" altLang="ru-RU"/>
              <a:t>Prevents reading Inconsistent Data</a:t>
            </a:r>
          </a:p>
          <a:p>
            <a:r>
              <a:rPr lang="en-US" altLang="ru-RU"/>
              <a:t>Lock Manager is responsible for assigning and policing the locks used by the transaction</a:t>
            </a:r>
          </a:p>
        </p:txBody>
      </p:sp>
    </p:spTree>
    <p:extLst>
      <p:ext uri="{BB962C8B-B14F-4D97-AF65-F5344CB8AC3E}">
        <p14:creationId xmlns:p14="http://schemas.microsoft.com/office/powerpoint/2010/main" val="1589686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en-US" altLang="ru-RU"/>
              <a:t>Locking Granularity</a:t>
            </a:r>
          </a:p>
        </p:txBody>
      </p:sp>
      <p:sp>
        <p:nvSpPr>
          <p:cNvPr id="30723" name="Rectangle 3"/>
          <p:cNvSpPr>
            <a:spLocks noGrp="1" noChangeArrowheads="1"/>
          </p:cNvSpPr>
          <p:nvPr>
            <p:ph type="body" idx="1"/>
          </p:nvPr>
        </p:nvSpPr>
        <p:spPr/>
        <p:txBody>
          <a:bodyPr/>
          <a:lstStyle/>
          <a:p>
            <a:pPr>
              <a:lnSpc>
                <a:spcPct val="90000"/>
              </a:lnSpc>
              <a:buFont typeface="Wingdings" pitchFamily="2" charset="2"/>
              <a:buNone/>
            </a:pPr>
            <a:r>
              <a:rPr lang="en-US" altLang="ru-RU"/>
              <a:t>Indicates the level of lock use</a:t>
            </a:r>
          </a:p>
          <a:p>
            <a:pPr>
              <a:lnSpc>
                <a:spcPct val="90000"/>
              </a:lnSpc>
            </a:pPr>
            <a:r>
              <a:rPr lang="en-US" altLang="ru-RU"/>
              <a:t>Database Level – Entire Database is Locked</a:t>
            </a:r>
          </a:p>
          <a:p>
            <a:pPr>
              <a:lnSpc>
                <a:spcPct val="90000"/>
              </a:lnSpc>
            </a:pPr>
            <a:r>
              <a:rPr lang="en-US" altLang="ru-RU"/>
              <a:t>Table Level – Entire Table is Locked</a:t>
            </a:r>
          </a:p>
          <a:p>
            <a:pPr>
              <a:lnSpc>
                <a:spcPct val="90000"/>
              </a:lnSpc>
            </a:pPr>
            <a:r>
              <a:rPr lang="en-US" altLang="ru-RU"/>
              <a:t>Page Level – Locks an Entire Diskpage </a:t>
            </a:r>
          </a:p>
          <a:p>
            <a:pPr>
              <a:lnSpc>
                <a:spcPct val="90000"/>
              </a:lnSpc>
              <a:buFont typeface="Wingdings" pitchFamily="2" charset="2"/>
              <a:buNone/>
            </a:pPr>
            <a:r>
              <a:rPr lang="en-US" altLang="ru-RU">
                <a:sym typeface="Wingdings" pitchFamily="2" charset="2"/>
              </a:rPr>
              <a:t>	(Most Frequently Used)</a:t>
            </a:r>
            <a:endParaRPr lang="en-US" altLang="ru-RU"/>
          </a:p>
          <a:p>
            <a:pPr>
              <a:lnSpc>
                <a:spcPct val="90000"/>
              </a:lnSpc>
            </a:pPr>
            <a:r>
              <a:rPr lang="en-US" altLang="ru-RU"/>
              <a:t>Row Level – Locks Single Row of Table</a:t>
            </a:r>
          </a:p>
          <a:p>
            <a:pPr>
              <a:lnSpc>
                <a:spcPct val="90000"/>
              </a:lnSpc>
            </a:pPr>
            <a:r>
              <a:rPr lang="en-US" altLang="ru-RU"/>
              <a:t>Field Level – Locks a Single Attribute of a Single Row (Rarely Done)</a:t>
            </a:r>
          </a:p>
        </p:txBody>
      </p:sp>
    </p:spTree>
    <p:extLst>
      <p:ext uri="{BB962C8B-B14F-4D97-AF65-F5344CB8AC3E}">
        <p14:creationId xmlns:p14="http://schemas.microsoft.com/office/powerpoint/2010/main" val="425065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altLang="ru-RU" sz="4000"/>
              <a:t>Types of Locks:  </a:t>
            </a:r>
            <a:br>
              <a:rPr lang="en-US" altLang="ru-RU" sz="4000"/>
            </a:br>
            <a:r>
              <a:rPr lang="en-US" altLang="ru-RU" sz="4000"/>
              <a:t>Binary</a:t>
            </a:r>
          </a:p>
        </p:txBody>
      </p:sp>
      <p:sp>
        <p:nvSpPr>
          <p:cNvPr id="31747" name="Rectangle 3"/>
          <p:cNvSpPr>
            <a:spLocks noGrp="1" noChangeArrowheads="1"/>
          </p:cNvSpPr>
          <p:nvPr>
            <p:ph type="body" idx="1"/>
          </p:nvPr>
        </p:nvSpPr>
        <p:spPr/>
        <p:txBody>
          <a:bodyPr>
            <a:normAutofit fontScale="92500" lnSpcReduction="10000"/>
          </a:bodyPr>
          <a:lstStyle/>
          <a:p>
            <a:r>
              <a:rPr lang="en-US" altLang="ru-RU" sz="2800"/>
              <a:t>Binary Locks – Lock with 2 States</a:t>
            </a:r>
          </a:p>
          <a:p>
            <a:pPr lvl="1"/>
            <a:r>
              <a:rPr lang="en-US" altLang="ru-RU" sz="2400"/>
              <a:t>Locked – No other transaction can use that object</a:t>
            </a:r>
          </a:p>
          <a:p>
            <a:pPr lvl="1"/>
            <a:r>
              <a:rPr lang="en-US" altLang="ru-RU" sz="2400"/>
              <a:t>Unlocked – Any transaction can lock and use object</a:t>
            </a:r>
          </a:p>
          <a:p>
            <a:pPr lvl="1">
              <a:buFont typeface="Wingdings" pitchFamily="2" charset="2"/>
              <a:buNone/>
            </a:pPr>
            <a:endParaRPr lang="en-US" altLang="ru-RU" sz="2400"/>
          </a:p>
          <a:p>
            <a:pPr lvl="1">
              <a:buFont typeface="Wingdings" pitchFamily="2" charset="2"/>
              <a:buNone/>
            </a:pPr>
            <a:r>
              <a:rPr lang="en-US" altLang="ru-RU" sz="2400"/>
              <a:t>All Transactions require a Lock and Unlock Operation for Each </a:t>
            </a:r>
          </a:p>
          <a:p>
            <a:pPr lvl="1">
              <a:buFont typeface="Wingdings" pitchFamily="2" charset="2"/>
              <a:buNone/>
            </a:pPr>
            <a:r>
              <a:rPr lang="en-US" altLang="ru-RU" sz="2400"/>
              <a:t>Object Accessed (Handled by DBMS)</a:t>
            </a:r>
          </a:p>
          <a:p>
            <a:pPr lvl="1">
              <a:buFont typeface="Wingdings" pitchFamily="2" charset="2"/>
              <a:buNone/>
            </a:pPr>
            <a:endParaRPr lang="en-US" altLang="ru-RU" sz="2400"/>
          </a:p>
          <a:p>
            <a:pPr lvl="1"/>
            <a:r>
              <a:rPr lang="en-US" altLang="ru-RU" sz="2400"/>
              <a:t>Eliminates Lost Updates</a:t>
            </a:r>
          </a:p>
          <a:p>
            <a:pPr lvl="1"/>
            <a:r>
              <a:rPr lang="en-US" altLang="ru-RU" sz="2400"/>
              <a:t>Too Restrictive to Yield Optimal Concurrency Conditions</a:t>
            </a:r>
          </a:p>
        </p:txBody>
      </p:sp>
    </p:spTree>
    <p:extLst>
      <p:ext uri="{BB962C8B-B14F-4D97-AF65-F5344CB8AC3E}">
        <p14:creationId xmlns:p14="http://schemas.microsoft.com/office/powerpoint/2010/main" val="117901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r>
              <a:rPr lang="en-US" altLang="ru-RU"/>
              <a:t>What is a Transaction?</a:t>
            </a:r>
          </a:p>
        </p:txBody>
      </p:sp>
      <p:sp>
        <p:nvSpPr>
          <p:cNvPr id="7171" name="Rectangle 3"/>
          <p:cNvSpPr>
            <a:spLocks noGrp="1" noChangeArrowheads="1"/>
          </p:cNvSpPr>
          <p:nvPr>
            <p:ph type="body" idx="1"/>
          </p:nvPr>
        </p:nvSpPr>
        <p:spPr/>
        <p:txBody>
          <a:bodyPr>
            <a:normAutofit fontScale="92500" lnSpcReduction="10000"/>
          </a:bodyPr>
          <a:lstStyle/>
          <a:p>
            <a:r>
              <a:rPr lang="en-US" altLang="ru-RU" sz="2800"/>
              <a:t>A logical unit of work on a database</a:t>
            </a:r>
          </a:p>
          <a:p>
            <a:pPr lvl="1"/>
            <a:r>
              <a:rPr lang="en-US" altLang="ru-RU" sz="2400"/>
              <a:t>An entire program</a:t>
            </a:r>
          </a:p>
          <a:p>
            <a:pPr lvl="1"/>
            <a:r>
              <a:rPr lang="en-US" altLang="ru-RU" sz="2400"/>
              <a:t>A portion of a program</a:t>
            </a:r>
          </a:p>
          <a:p>
            <a:pPr lvl="1"/>
            <a:r>
              <a:rPr lang="en-US" altLang="ru-RU" sz="2400"/>
              <a:t>A single command</a:t>
            </a:r>
          </a:p>
          <a:p>
            <a:r>
              <a:rPr lang="en-US" altLang="ru-RU" sz="2800"/>
              <a:t>The entire series of steps necessary to accomplish a logical unit of work</a:t>
            </a:r>
          </a:p>
          <a:p>
            <a:r>
              <a:rPr lang="en-US" altLang="ru-RU" sz="2800"/>
              <a:t>Successful transactions change the database from one CONSISTENT STATE to another </a:t>
            </a:r>
          </a:p>
          <a:p>
            <a:pPr>
              <a:buFont typeface="Wingdings" pitchFamily="2" charset="2"/>
              <a:buNone/>
            </a:pPr>
            <a:r>
              <a:rPr lang="en-US" altLang="ru-RU" sz="2800"/>
              <a:t>	(One where all data integrity constraints are satisfied)</a:t>
            </a:r>
          </a:p>
        </p:txBody>
      </p:sp>
    </p:spTree>
    <p:extLst>
      <p:ext uri="{BB962C8B-B14F-4D97-AF65-F5344CB8AC3E}">
        <p14:creationId xmlns:p14="http://schemas.microsoft.com/office/powerpoint/2010/main" val="589105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dirty="0"/>
              <a:t>Types of Locks:</a:t>
            </a:r>
            <a:br>
              <a:rPr lang="en-US" altLang="ru-RU" dirty="0"/>
            </a:br>
            <a:r>
              <a:rPr lang="en-US" altLang="ru-RU" dirty="0"/>
              <a:t>Shared / Exclusive Locks</a:t>
            </a:r>
            <a:endParaRPr lang="ru-RU" dirty="0"/>
          </a:p>
        </p:txBody>
      </p:sp>
      <p:sp>
        <p:nvSpPr>
          <p:cNvPr id="3" name="Объект 2"/>
          <p:cNvSpPr>
            <a:spLocks noGrp="1"/>
          </p:cNvSpPr>
          <p:nvPr>
            <p:ph idx="1"/>
          </p:nvPr>
        </p:nvSpPr>
        <p:spPr/>
        <p:txBody>
          <a:bodyPr>
            <a:normAutofit fontScale="92500" lnSpcReduction="10000"/>
          </a:bodyPr>
          <a:lstStyle/>
          <a:p>
            <a:pPr>
              <a:lnSpc>
                <a:spcPct val="80000"/>
              </a:lnSpc>
            </a:pPr>
            <a:r>
              <a:rPr lang="en-US" altLang="ru-RU" dirty="0"/>
              <a:t>Indicates the Nature of the Lock</a:t>
            </a:r>
          </a:p>
          <a:p>
            <a:pPr>
              <a:lnSpc>
                <a:spcPct val="80000"/>
              </a:lnSpc>
            </a:pPr>
            <a:r>
              <a:rPr lang="en-US" altLang="ru-RU" dirty="0"/>
              <a:t>Shared Lock – Concurrent Transactions are granted READ access on the basis of a common lock</a:t>
            </a:r>
          </a:p>
          <a:p>
            <a:pPr>
              <a:lnSpc>
                <a:spcPct val="80000"/>
              </a:lnSpc>
            </a:pPr>
            <a:r>
              <a:rPr lang="en-US" altLang="ru-RU" dirty="0"/>
              <a:t>Exclusive Lock – Access is reserved for the transaction that locked the object</a:t>
            </a:r>
          </a:p>
          <a:p>
            <a:pPr>
              <a:lnSpc>
                <a:spcPct val="80000"/>
              </a:lnSpc>
            </a:pPr>
            <a:r>
              <a:rPr lang="en-US" altLang="ru-RU" dirty="0"/>
              <a:t>3 States:  Unlocked, Shared (Read), Exclusive (Write)</a:t>
            </a:r>
          </a:p>
          <a:p>
            <a:pPr>
              <a:lnSpc>
                <a:spcPct val="80000"/>
              </a:lnSpc>
            </a:pPr>
            <a:r>
              <a:rPr lang="en-US" altLang="ru-RU" dirty="0"/>
              <a:t>More Efficient Data Access Solution</a:t>
            </a:r>
          </a:p>
          <a:p>
            <a:pPr>
              <a:lnSpc>
                <a:spcPct val="80000"/>
              </a:lnSpc>
            </a:pPr>
            <a:r>
              <a:rPr lang="en-US" altLang="ru-RU" dirty="0"/>
              <a:t>More Overhead for Lock Manager</a:t>
            </a:r>
          </a:p>
          <a:p>
            <a:pPr lvl="1">
              <a:lnSpc>
                <a:spcPct val="80000"/>
              </a:lnSpc>
            </a:pPr>
            <a:r>
              <a:rPr lang="en-US" altLang="ru-RU" sz="2000" dirty="0"/>
              <a:t>Type of lock needed must be known </a:t>
            </a:r>
          </a:p>
          <a:p>
            <a:pPr lvl="1">
              <a:lnSpc>
                <a:spcPct val="80000"/>
              </a:lnSpc>
            </a:pPr>
            <a:r>
              <a:rPr lang="en-US" altLang="ru-RU" sz="2000" dirty="0"/>
              <a:t>3 Operations:  </a:t>
            </a:r>
          </a:p>
          <a:p>
            <a:pPr lvl="2">
              <a:lnSpc>
                <a:spcPct val="80000"/>
              </a:lnSpc>
            </a:pPr>
            <a:r>
              <a:rPr lang="en-US" altLang="ru-RU" sz="1800" dirty="0" err="1"/>
              <a:t>Read_Lock</a:t>
            </a:r>
            <a:r>
              <a:rPr lang="en-US" altLang="ru-RU" sz="1800" dirty="0"/>
              <a:t> – Check to see the type of lock</a:t>
            </a:r>
          </a:p>
          <a:p>
            <a:pPr lvl="2">
              <a:lnSpc>
                <a:spcPct val="80000"/>
              </a:lnSpc>
            </a:pPr>
            <a:r>
              <a:rPr lang="en-US" altLang="ru-RU" sz="1800" dirty="0" err="1"/>
              <a:t>Write_Lock</a:t>
            </a:r>
            <a:r>
              <a:rPr lang="en-US" altLang="ru-RU" sz="1800" dirty="0"/>
              <a:t> – Issue a Lock</a:t>
            </a:r>
          </a:p>
          <a:p>
            <a:pPr lvl="2">
              <a:lnSpc>
                <a:spcPct val="80000"/>
              </a:lnSpc>
            </a:pPr>
            <a:r>
              <a:rPr lang="en-US" altLang="ru-RU" sz="1800" dirty="0"/>
              <a:t>Unlock – Release a Lock</a:t>
            </a:r>
          </a:p>
          <a:p>
            <a:pPr lvl="1">
              <a:lnSpc>
                <a:spcPct val="80000"/>
              </a:lnSpc>
            </a:pPr>
            <a:r>
              <a:rPr lang="en-US" altLang="ru-RU" sz="2000" dirty="0"/>
              <a:t>Allow Upgrading / Downgrading of </a:t>
            </a:r>
            <a:r>
              <a:rPr lang="en-US" altLang="ru-RU" sz="2000" dirty="0" smtClean="0"/>
              <a:t>Locks</a:t>
            </a:r>
            <a:endParaRPr lang="en-US" altLang="ru-RU" sz="2000" dirty="0"/>
          </a:p>
        </p:txBody>
      </p:sp>
    </p:spTree>
    <p:extLst>
      <p:ext uri="{BB962C8B-B14F-4D97-AF65-F5344CB8AC3E}">
        <p14:creationId xmlns:p14="http://schemas.microsoft.com/office/powerpoint/2010/main" val="359946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ltLang="ru-RU"/>
              <a:t>Problems with Locking</a:t>
            </a:r>
          </a:p>
        </p:txBody>
      </p:sp>
      <p:sp>
        <p:nvSpPr>
          <p:cNvPr id="44035" name="Rectangle 3"/>
          <p:cNvSpPr>
            <a:spLocks noGrp="1" noChangeArrowheads="1"/>
          </p:cNvSpPr>
          <p:nvPr>
            <p:ph type="body" idx="1"/>
          </p:nvPr>
        </p:nvSpPr>
        <p:spPr/>
        <p:txBody>
          <a:bodyPr/>
          <a:lstStyle/>
          <a:p>
            <a:r>
              <a:rPr lang="en-US" altLang="ru-RU"/>
              <a:t>Transaction Schedule May Not be Serializable</a:t>
            </a:r>
          </a:p>
          <a:p>
            <a:pPr lvl="1"/>
            <a:r>
              <a:rPr lang="en-US" altLang="ru-RU"/>
              <a:t>Can be solved with 2-Phase Locking</a:t>
            </a:r>
          </a:p>
          <a:p>
            <a:r>
              <a:rPr lang="en-US" altLang="ru-RU"/>
              <a:t>May Cause Deadlocks</a:t>
            </a:r>
          </a:p>
          <a:p>
            <a:pPr lvl="1"/>
            <a:r>
              <a:rPr lang="en-US" altLang="ru-RU"/>
              <a:t>A deadlock is caused when 2 transactions wait for each other to unlock data</a:t>
            </a:r>
          </a:p>
        </p:txBody>
      </p:sp>
    </p:spTree>
    <p:extLst>
      <p:ext uri="{BB962C8B-B14F-4D97-AF65-F5344CB8AC3E}">
        <p14:creationId xmlns:p14="http://schemas.microsoft.com/office/powerpoint/2010/main" val="111483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altLang="ru-RU"/>
              <a:t>Two Phase Locking</a:t>
            </a:r>
          </a:p>
        </p:txBody>
      </p:sp>
      <p:sp>
        <p:nvSpPr>
          <p:cNvPr id="32771" name="Rectangle 3"/>
          <p:cNvSpPr>
            <a:spLocks noGrp="1" noChangeArrowheads="1"/>
          </p:cNvSpPr>
          <p:nvPr>
            <p:ph type="body" idx="1"/>
          </p:nvPr>
        </p:nvSpPr>
        <p:spPr/>
        <p:txBody>
          <a:bodyPr>
            <a:normAutofit fontScale="92500" lnSpcReduction="20000"/>
          </a:bodyPr>
          <a:lstStyle/>
          <a:p>
            <a:pPr marL="609600" indent="-609600"/>
            <a:r>
              <a:rPr lang="en-US" altLang="ru-RU" sz="2800"/>
              <a:t>Defines how transactions Acquire and Relinquish Locks</a:t>
            </a:r>
          </a:p>
          <a:p>
            <a:pPr marL="609600" indent="-609600">
              <a:buFont typeface="Wingdings" pitchFamily="2" charset="2"/>
              <a:buAutoNum type="arabicPeriod"/>
            </a:pPr>
            <a:r>
              <a:rPr lang="en-US" altLang="ru-RU" sz="2800"/>
              <a:t>Growing Phase – The transaction acquires all locks (doesn’t unlock any data)</a:t>
            </a:r>
          </a:p>
          <a:p>
            <a:pPr marL="609600" indent="-609600">
              <a:buFont typeface="Wingdings" pitchFamily="2" charset="2"/>
              <a:buAutoNum type="arabicPeriod"/>
            </a:pPr>
            <a:r>
              <a:rPr lang="en-US" altLang="ru-RU" sz="2800"/>
              <a:t>Shrinking Phase – The transaction releases locks (doesn’t lock any additional data)</a:t>
            </a:r>
          </a:p>
          <a:p>
            <a:pPr marL="609600" indent="-609600"/>
            <a:r>
              <a:rPr lang="en-US" altLang="ru-RU" sz="2800"/>
              <a:t>Transactions acquire all locks it needs until it reaches locked point</a:t>
            </a:r>
          </a:p>
          <a:p>
            <a:pPr marL="609600" indent="-609600"/>
            <a:r>
              <a:rPr lang="en-US" altLang="ru-RU" sz="2800"/>
              <a:t>When locked, data is modified and locks are released</a:t>
            </a:r>
          </a:p>
        </p:txBody>
      </p:sp>
    </p:spTree>
    <p:extLst>
      <p:ext uri="{BB962C8B-B14F-4D97-AF65-F5344CB8AC3E}">
        <p14:creationId xmlns:p14="http://schemas.microsoft.com/office/powerpoint/2010/main" val="399391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altLang="ru-RU"/>
              <a:t>Deadlocks</a:t>
            </a:r>
          </a:p>
        </p:txBody>
      </p:sp>
      <p:sp>
        <p:nvSpPr>
          <p:cNvPr id="33795" name="Rectangle 3"/>
          <p:cNvSpPr>
            <a:spLocks noGrp="1" noChangeArrowheads="1"/>
          </p:cNvSpPr>
          <p:nvPr>
            <p:ph type="body" idx="1"/>
          </p:nvPr>
        </p:nvSpPr>
        <p:spPr/>
        <p:txBody>
          <a:bodyPr>
            <a:normAutofit fontScale="92500" lnSpcReduction="10000"/>
          </a:bodyPr>
          <a:lstStyle/>
          <a:p>
            <a:pPr>
              <a:lnSpc>
                <a:spcPct val="80000"/>
              </a:lnSpc>
            </a:pPr>
            <a:r>
              <a:rPr lang="en-US" altLang="ru-RU" sz="2800"/>
              <a:t>Occur when 2 transactions exist in the following mode:</a:t>
            </a:r>
          </a:p>
          <a:p>
            <a:pPr>
              <a:lnSpc>
                <a:spcPct val="80000"/>
              </a:lnSpc>
              <a:buFont typeface="Wingdings" pitchFamily="2" charset="2"/>
              <a:buNone/>
            </a:pPr>
            <a:r>
              <a:rPr lang="en-US" altLang="ru-RU" sz="2800"/>
              <a:t>	T1 = access data item X and Y</a:t>
            </a:r>
          </a:p>
          <a:p>
            <a:pPr>
              <a:lnSpc>
                <a:spcPct val="80000"/>
              </a:lnSpc>
              <a:buFont typeface="Wingdings" pitchFamily="2" charset="2"/>
              <a:buNone/>
            </a:pPr>
            <a:r>
              <a:rPr lang="en-US" altLang="ru-RU" sz="2800"/>
              <a:t>	T2 = Access data items Y and X</a:t>
            </a:r>
          </a:p>
          <a:p>
            <a:pPr>
              <a:lnSpc>
                <a:spcPct val="80000"/>
              </a:lnSpc>
              <a:buFont typeface="Wingdings" pitchFamily="2" charset="2"/>
              <a:buNone/>
            </a:pPr>
            <a:endParaRPr lang="en-US" altLang="ru-RU" sz="2800"/>
          </a:p>
          <a:p>
            <a:pPr>
              <a:lnSpc>
                <a:spcPct val="80000"/>
              </a:lnSpc>
              <a:buFont typeface="Wingdings" pitchFamily="2" charset="2"/>
              <a:buNone/>
            </a:pPr>
            <a:r>
              <a:rPr lang="en-US" altLang="ru-RU" sz="2800"/>
              <a:t>If T1 does not unlock Y, T2 cannot begin</a:t>
            </a:r>
          </a:p>
          <a:p>
            <a:pPr>
              <a:lnSpc>
                <a:spcPct val="80000"/>
              </a:lnSpc>
              <a:buFont typeface="Wingdings" pitchFamily="2" charset="2"/>
              <a:buNone/>
            </a:pPr>
            <a:r>
              <a:rPr lang="en-US" altLang="ru-RU" sz="2800"/>
              <a:t>If T2 does not unlock X, T1 cannot continue</a:t>
            </a:r>
          </a:p>
          <a:p>
            <a:pPr>
              <a:lnSpc>
                <a:spcPct val="80000"/>
              </a:lnSpc>
              <a:buFont typeface="Wingdings" pitchFamily="2" charset="2"/>
              <a:buNone/>
            </a:pPr>
            <a:endParaRPr lang="en-US" altLang="ru-RU" sz="2800"/>
          </a:p>
          <a:p>
            <a:pPr>
              <a:lnSpc>
                <a:spcPct val="80000"/>
              </a:lnSpc>
              <a:buFont typeface="Wingdings" pitchFamily="2" charset="2"/>
              <a:buNone/>
            </a:pPr>
            <a:r>
              <a:rPr lang="en-US" altLang="ru-RU" sz="2800"/>
              <a:t>T1 &amp; T2 wait indefinitely for each other to unlock data</a:t>
            </a:r>
          </a:p>
          <a:p>
            <a:pPr>
              <a:lnSpc>
                <a:spcPct val="80000"/>
              </a:lnSpc>
            </a:pPr>
            <a:r>
              <a:rPr lang="en-US" altLang="ru-RU" sz="2800"/>
              <a:t>Deadlocks are only possible if a transactions wants an Exclusive Lock (No Deadlocks on Shared Locks)</a:t>
            </a:r>
          </a:p>
        </p:txBody>
      </p:sp>
    </p:spTree>
    <p:extLst>
      <p:ext uri="{BB962C8B-B14F-4D97-AF65-F5344CB8AC3E}">
        <p14:creationId xmlns:p14="http://schemas.microsoft.com/office/powerpoint/2010/main" val="269269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ru-RU"/>
              <a:t>Controlling Deadlocks</a:t>
            </a:r>
          </a:p>
        </p:txBody>
      </p:sp>
      <p:sp>
        <p:nvSpPr>
          <p:cNvPr id="47107" name="Rectangle 3"/>
          <p:cNvSpPr>
            <a:spLocks noGrp="1" noChangeArrowheads="1"/>
          </p:cNvSpPr>
          <p:nvPr>
            <p:ph type="body" idx="1"/>
          </p:nvPr>
        </p:nvSpPr>
        <p:spPr/>
        <p:txBody>
          <a:bodyPr>
            <a:normAutofit lnSpcReduction="10000"/>
          </a:bodyPr>
          <a:lstStyle/>
          <a:p>
            <a:pPr>
              <a:lnSpc>
                <a:spcPct val="90000"/>
              </a:lnSpc>
            </a:pPr>
            <a:r>
              <a:rPr lang="en-US" altLang="ru-RU" sz="2800"/>
              <a:t>Prevention – A transaction requesting a new lock is aborted if there is the possibility of a deadlock – Transaction is rolled back, Locks are released, Transaction is rescheduled</a:t>
            </a:r>
          </a:p>
          <a:p>
            <a:pPr>
              <a:lnSpc>
                <a:spcPct val="90000"/>
              </a:lnSpc>
            </a:pPr>
            <a:r>
              <a:rPr lang="en-US" altLang="ru-RU" sz="2800"/>
              <a:t>Detection – Periodically test the database for deadlocks.  If a deadlock is found, abort / rollback one of the transactions</a:t>
            </a:r>
          </a:p>
          <a:p>
            <a:pPr>
              <a:lnSpc>
                <a:spcPct val="90000"/>
              </a:lnSpc>
            </a:pPr>
            <a:r>
              <a:rPr lang="en-US" altLang="ru-RU" sz="2800"/>
              <a:t>Avoidance – Requires a transaction to obtain all locks needed before it can execute – requires locks to be obtained in succession</a:t>
            </a:r>
          </a:p>
        </p:txBody>
      </p:sp>
    </p:spTree>
    <p:extLst>
      <p:ext uri="{BB962C8B-B14F-4D97-AF65-F5344CB8AC3E}">
        <p14:creationId xmlns:p14="http://schemas.microsoft.com/office/powerpoint/2010/main" val="3436748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en-US" altLang="ru-RU"/>
              <a:t>Time Stamping</a:t>
            </a:r>
          </a:p>
        </p:txBody>
      </p:sp>
      <p:sp>
        <p:nvSpPr>
          <p:cNvPr id="34819" name="Rectangle 3"/>
          <p:cNvSpPr>
            <a:spLocks noGrp="1" noChangeArrowheads="1"/>
          </p:cNvSpPr>
          <p:nvPr>
            <p:ph type="body" idx="1"/>
          </p:nvPr>
        </p:nvSpPr>
        <p:spPr/>
        <p:txBody>
          <a:bodyPr>
            <a:normAutofit fontScale="92500" lnSpcReduction="10000"/>
          </a:bodyPr>
          <a:lstStyle/>
          <a:p>
            <a:pPr marL="609600" indent="-609600">
              <a:lnSpc>
                <a:spcPct val="90000"/>
              </a:lnSpc>
            </a:pPr>
            <a:r>
              <a:rPr lang="en-US" altLang="ru-RU" sz="2400"/>
              <a:t>Creates a specific order in which the transactions are processed by the DBMS</a:t>
            </a:r>
          </a:p>
          <a:p>
            <a:pPr marL="609600" indent="-609600">
              <a:lnSpc>
                <a:spcPct val="90000"/>
              </a:lnSpc>
            </a:pPr>
            <a:r>
              <a:rPr lang="en-US" altLang="ru-RU" sz="2400"/>
              <a:t>2 Main Properties</a:t>
            </a:r>
          </a:p>
          <a:p>
            <a:pPr marL="990600" lvl="1" indent="-533400">
              <a:lnSpc>
                <a:spcPct val="90000"/>
              </a:lnSpc>
              <a:buFont typeface="Wingdings" pitchFamily="2" charset="2"/>
              <a:buAutoNum type="arabicPeriod"/>
            </a:pPr>
            <a:r>
              <a:rPr lang="en-US" altLang="ru-RU" sz="2000"/>
              <a:t>Uniqueness – Assumes that no equal time stamp value can exist (ensures serializability of the transactions)</a:t>
            </a:r>
          </a:p>
          <a:p>
            <a:pPr marL="990600" lvl="1" indent="-533400">
              <a:lnSpc>
                <a:spcPct val="90000"/>
              </a:lnSpc>
              <a:buFont typeface="Wingdings" pitchFamily="2" charset="2"/>
              <a:buAutoNum type="arabicPeriod"/>
            </a:pPr>
            <a:r>
              <a:rPr lang="en-US" altLang="ru-RU" sz="2000"/>
              <a:t>Monotonicity – Ensures that time stamp values always increases</a:t>
            </a:r>
          </a:p>
          <a:p>
            <a:pPr marL="609600" indent="-609600">
              <a:lnSpc>
                <a:spcPct val="90000"/>
              </a:lnSpc>
            </a:pPr>
            <a:r>
              <a:rPr lang="en-US" altLang="ru-RU" sz="2400"/>
              <a:t>All operations within the same transaction have the same time stamp</a:t>
            </a:r>
          </a:p>
          <a:p>
            <a:pPr marL="609600" indent="-609600">
              <a:lnSpc>
                <a:spcPct val="90000"/>
              </a:lnSpc>
            </a:pPr>
            <a:r>
              <a:rPr lang="en-US" altLang="ru-RU" sz="2400"/>
              <a:t>If Transactions conflict, one is rolled back and rescheduled</a:t>
            </a:r>
          </a:p>
          <a:p>
            <a:pPr marL="609600" indent="-609600">
              <a:lnSpc>
                <a:spcPct val="90000"/>
              </a:lnSpc>
            </a:pPr>
            <a:r>
              <a:rPr lang="en-US" altLang="ru-RU" sz="2400"/>
              <a:t>Each value in Database requires 2 Additional Fields:  Last Time Read / Last Time Updated</a:t>
            </a:r>
          </a:p>
          <a:p>
            <a:pPr marL="609600" indent="-609600">
              <a:lnSpc>
                <a:spcPct val="90000"/>
              </a:lnSpc>
            </a:pPr>
            <a:r>
              <a:rPr lang="en-US" altLang="ru-RU" sz="2400"/>
              <a:t>Increases Memory Need and Processing Overhead</a:t>
            </a:r>
          </a:p>
        </p:txBody>
      </p:sp>
    </p:spTree>
    <p:extLst>
      <p:ext uri="{BB962C8B-B14F-4D97-AF65-F5344CB8AC3E}">
        <p14:creationId xmlns:p14="http://schemas.microsoft.com/office/powerpoint/2010/main" val="2130451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normAutofit fontScale="90000"/>
          </a:bodyPr>
          <a:lstStyle/>
          <a:p>
            <a:r>
              <a:rPr lang="en-US" altLang="ru-RU"/>
              <a:t>Time Stamping Schemes</a:t>
            </a:r>
          </a:p>
        </p:txBody>
      </p:sp>
      <p:sp>
        <p:nvSpPr>
          <p:cNvPr id="35843" name="Rectangle 3"/>
          <p:cNvSpPr>
            <a:spLocks noGrp="1" noChangeArrowheads="1"/>
          </p:cNvSpPr>
          <p:nvPr>
            <p:ph type="body" idx="1"/>
          </p:nvPr>
        </p:nvSpPr>
        <p:spPr/>
        <p:txBody>
          <a:bodyPr>
            <a:normAutofit fontScale="92500"/>
          </a:bodyPr>
          <a:lstStyle/>
          <a:p>
            <a:pPr>
              <a:lnSpc>
                <a:spcPct val="90000"/>
              </a:lnSpc>
            </a:pPr>
            <a:r>
              <a:rPr lang="en-US" altLang="ru-RU" sz="2800"/>
              <a:t>Wait /  Die Scheme</a:t>
            </a:r>
            <a:br>
              <a:rPr lang="en-US" altLang="ru-RU" sz="2800"/>
            </a:br>
            <a:r>
              <a:rPr lang="en-US" altLang="ru-RU" sz="2800"/>
              <a:t>	The older transaction will wait	</a:t>
            </a:r>
          </a:p>
          <a:p>
            <a:pPr>
              <a:lnSpc>
                <a:spcPct val="90000"/>
              </a:lnSpc>
              <a:buFont typeface="Wingdings" pitchFamily="2" charset="2"/>
              <a:buNone/>
            </a:pPr>
            <a:r>
              <a:rPr lang="en-US" altLang="ru-RU" sz="2800"/>
              <a:t>		The younger transaction will be rolled back</a:t>
            </a:r>
          </a:p>
          <a:p>
            <a:pPr>
              <a:lnSpc>
                <a:spcPct val="90000"/>
              </a:lnSpc>
            </a:pPr>
            <a:r>
              <a:rPr lang="en-US" altLang="ru-RU" sz="2800"/>
              <a:t>Wound / Wait Scheme</a:t>
            </a:r>
          </a:p>
          <a:p>
            <a:pPr>
              <a:lnSpc>
                <a:spcPct val="90000"/>
              </a:lnSpc>
              <a:buFont typeface="Wingdings" pitchFamily="2" charset="2"/>
              <a:buNone/>
            </a:pPr>
            <a:r>
              <a:rPr lang="en-US" altLang="ru-RU" sz="2800"/>
              <a:t>		The older transaction will preempt (wound) </a:t>
            </a:r>
          </a:p>
          <a:p>
            <a:pPr>
              <a:lnSpc>
                <a:spcPct val="90000"/>
              </a:lnSpc>
              <a:buFont typeface="Wingdings" pitchFamily="2" charset="2"/>
              <a:buNone/>
            </a:pPr>
            <a:r>
              <a:rPr lang="en-US" altLang="ru-RU" sz="2800"/>
              <a:t>			the younger transaction and roll it back</a:t>
            </a:r>
          </a:p>
          <a:p>
            <a:pPr>
              <a:lnSpc>
                <a:spcPct val="90000"/>
              </a:lnSpc>
              <a:buFont typeface="Wingdings" pitchFamily="2" charset="2"/>
              <a:buNone/>
            </a:pPr>
            <a:r>
              <a:rPr lang="en-US" altLang="ru-RU" sz="2800"/>
              <a:t>		The younger transaction waits for the older </a:t>
            </a:r>
          </a:p>
          <a:p>
            <a:pPr>
              <a:lnSpc>
                <a:spcPct val="90000"/>
              </a:lnSpc>
              <a:buFont typeface="Wingdings" pitchFamily="2" charset="2"/>
              <a:buNone/>
            </a:pPr>
            <a:r>
              <a:rPr lang="en-US" altLang="ru-RU" sz="2800"/>
              <a:t>			transaction to release the locks</a:t>
            </a:r>
          </a:p>
          <a:p>
            <a:pPr>
              <a:lnSpc>
                <a:spcPct val="90000"/>
              </a:lnSpc>
            </a:pPr>
            <a:r>
              <a:rPr lang="en-US" altLang="ru-RU" sz="2800"/>
              <a:t>Without time-out values, Deadlocks may be created</a:t>
            </a:r>
          </a:p>
        </p:txBody>
      </p:sp>
    </p:spTree>
    <p:extLst>
      <p:ext uri="{BB962C8B-B14F-4D97-AF65-F5344CB8AC3E}">
        <p14:creationId xmlns:p14="http://schemas.microsoft.com/office/powerpoint/2010/main" val="3108311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US" altLang="ru-RU"/>
              <a:t>Optimistic Method</a:t>
            </a:r>
          </a:p>
        </p:txBody>
      </p:sp>
      <p:sp>
        <p:nvSpPr>
          <p:cNvPr id="37891" name="Rectangle 3"/>
          <p:cNvSpPr>
            <a:spLocks noGrp="1" noChangeArrowheads="1"/>
          </p:cNvSpPr>
          <p:nvPr>
            <p:ph type="body" idx="1"/>
          </p:nvPr>
        </p:nvSpPr>
        <p:spPr/>
        <p:txBody>
          <a:bodyPr>
            <a:normAutofit fontScale="92500" lnSpcReduction="10000"/>
          </a:bodyPr>
          <a:lstStyle/>
          <a:p>
            <a:pPr>
              <a:lnSpc>
                <a:spcPct val="90000"/>
              </a:lnSpc>
            </a:pPr>
            <a:r>
              <a:rPr lang="en-US" altLang="ru-RU" sz="2800"/>
              <a:t>Most database operations do not conflict</a:t>
            </a:r>
          </a:p>
          <a:p>
            <a:pPr>
              <a:lnSpc>
                <a:spcPct val="90000"/>
              </a:lnSpc>
            </a:pPr>
            <a:r>
              <a:rPr lang="en-US" altLang="ru-RU" sz="2800"/>
              <a:t>No locking or time stamping</a:t>
            </a:r>
          </a:p>
          <a:p>
            <a:pPr>
              <a:lnSpc>
                <a:spcPct val="90000"/>
              </a:lnSpc>
            </a:pPr>
            <a:r>
              <a:rPr lang="en-US" altLang="ru-RU" sz="2800"/>
              <a:t>Transactions execute until commit</a:t>
            </a:r>
          </a:p>
          <a:p>
            <a:pPr lvl="1">
              <a:lnSpc>
                <a:spcPct val="90000"/>
              </a:lnSpc>
            </a:pPr>
            <a:r>
              <a:rPr lang="en-US" altLang="ru-RU" sz="2400"/>
              <a:t>Read Phase – Read database, execute computations, make local updates (temporary update file)</a:t>
            </a:r>
          </a:p>
          <a:p>
            <a:pPr lvl="1">
              <a:lnSpc>
                <a:spcPct val="90000"/>
              </a:lnSpc>
            </a:pPr>
            <a:r>
              <a:rPr lang="en-US" altLang="ru-RU" sz="2400"/>
              <a:t>Validate Phase – Transaction is validated to ensure changes will not effect integrity of database</a:t>
            </a:r>
          </a:p>
          <a:p>
            <a:pPr lvl="2">
              <a:lnSpc>
                <a:spcPct val="90000"/>
              </a:lnSpc>
            </a:pPr>
            <a:r>
              <a:rPr lang="en-US" altLang="ru-RU" sz="2000"/>
              <a:t>If  Validated </a:t>
            </a:r>
            <a:r>
              <a:rPr lang="en-US" altLang="ru-RU" sz="2000">
                <a:sym typeface="Wingdings" pitchFamily="2" charset="2"/>
              </a:rPr>
              <a:t> Go to Write Phase</a:t>
            </a:r>
          </a:p>
          <a:p>
            <a:pPr lvl="2">
              <a:lnSpc>
                <a:spcPct val="90000"/>
              </a:lnSpc>
            </a:pPr>
            <a:r>
              <a:rPr lang="en-US" altLang="ru-RU" sz="2000"/>
              <a:t>If Not Validated </a:t>
            </a:r>
            <a:r>
              <a:rPr lang="en-US" altLang="ru-RU" sz="2000">
                <a:sym typeface="Wingdings" pitchFamily="2" charset="2"/>
              </a:rPr>
              <a:t> Restart Transaction and discard initial changes</a:t>
            </a:r>
            <a:endParaRPr lang="en-US" altLang="ru-RU" sz="2000"/>
          </a:p>
          <a:p>
            <a:pPr lvl="1">
              <a:lnSpc>
                <a:spcPct val="90000"/>
              </a:lnSpc>
            </a:pPr>
            <a:r>
              <a:rPr lang="en-US" altLang="ru-RU" sz="2400"/>
              <a:t>Write Phase – Commit Changes to database</a:t>
            </a:r>
          </a:p>
          <a:p>
            <a:pPr>
              <a:lnSpc>
                <a:spcPct val="90000"/>
              </a:lnSpc>
            </a:pPr>
            <a:r>
              <a:rPr lang="en-US" altLang="ru-RU" sz="2800"/>
              <a:t>Good for Read / Query Databases (Few Updates)</a:t>
            </a:r>
          </a:p>
        </p:txBody>
      </p:sp>
    </p:spTree>
    <p:extLst>
      <p:ext uri="{BB962C8B-B14F-4D97-AF65-F5344CB8AC3E}">
        <p14:creationId xmlns:p14="http://schemas.microsoft.com/office/powerpoint/2010/main" val="178983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altLang="ru-RU"/>
              <a:t>Database Recovery</a:t>
            </a:r>
          </a:p>
        </p:txBody>
      </p:sp>
      <p:sp>
        <p:nvSpPr>
          <p:cNvPr id="38915" name="Rectangle 3"/>
          <p:cNvSpPr>
            <a:spLocks noGrp="1" noChangeArrowheads="1"/>
          </p:cNvSpPr>
          <p:nvPr>
            <p:ph type="body" idx="1"/>
          </p:nvPr>
        </p:nvSpPr>
        <p:spPr/>
        <p:txBody>
          <a:bodyPr>
            <a:normAutofit lnSpcReduction="10000"/>
          </a:bodyPr>
          <a:lstStyle/>
          <a:p>
            <a:pPr>
              <a:lnSpc>
                <a:spcPct val="80000"/>
              </a:lnSpc>
            </a:pPr>
            <a:r>
              <a:rPr lang="en-US" altLang="ru-RU" sz="2400"/>
              <a:t>Restore a database from a given state to a previous consistent state</a:t>
            </a:r>
          </a:p>
          <a:p>
            <a:pPr>
              <a:lnSpc>
                <a:spcPct val="80000"/>
              </a:lnSpc>
            </a:pPr>
            <a:r>
              <a:rPr lang="en-US" altLang="ru-RU" sz="2400"/>
              <a:t>Atomic Transaction Property (All or None)</a:t>
            </a:r>
          </a:p>
          <a:p>
            <a:pPr>
              <a:lnSpc>
                <a:spcPct val="80000"/>
              </a:lnSpc>
            </a:pPr>
            <a:r>
              <a:rPr lang="en-US" altLang="ru-RU" sz="2400"/>
              <a:t>Backup Levels:</a:t>
            </a:r>
          </a:p>
          <a:p>
            <a:pPr lvl="1">
              <a:lnSpc>
                <a:spcPct val="80000"/>
              </a:lnSpc>
            </a:pPr>
            <a:r>
              <a:rPr lang="en-US" altLang="ru-RU" sz="2000"/>
              <a:t>Full Backup</a:t>
            </a:r>
          </a:p>
          <a:p>
            <a:pPr lvl="1">
              <a:lnSpc>
                <a:spcPct val="80000"/>
              </a:lnSpc>
            </a:pPr>
            <a:r>
              <a:rPr lang="en-US" altLang="ru-RU" sz="2000"/>
              <a:t>Differential Backup</a:t>
            </a:r>
          </a:p>
          <a:p>
            <a:pPr lvl="1">
              <a:lnSpc>
                <a:spcPct val="80000"/>
              </a:lnSpc>
            </a:pPr>
            <a:r>
              <a:rPr lang="en-US" altLang="ru-RU" sz="2000"/>
              <a:t>Transaction Log Backup</a:t>
            </a:r>
          </a:p>
          <a:p>
            <a:pPr>
              <a:lnSpc>
                <a:spcPct val="80000"/>
              </a:lnSpc>
            </a:pPr>
            <a:r>
              <a:rPr lang="en-US" altLang="ru-RU" sz="2400"/>
              <a:t>Database / System Failures:</a:t>
            </a:r>
          </a:p>
          <a:p>
            <a:pPr lvl="1">
              <a:lnSpc>
                <a:spcPct val="80000"/>
              </a:lnSpc>
            </a:pPr>
            <a:r>
              <a:rPr lang="en-US" altLang="ru-RU" sz="2000"/>
              <a:t>Software (O.S., DBMS, Application Programs, Viruses)</a:t>
            </a:r>
          </a:p>
          <a:p>
            <a:pPr lvl="1">
              <a:lnSpc>
                <a:spcPct val="80000"/>
              </a:lnSpc>
            </a:pPr>
            <a:r>
              <a:rPr lang="en-US" altLang="ru-RU" sz="2000"/>
              <a:t>Hardware (Memory Chips, Disk Crashes, Bad Sectors)</a:t>
            </a:r>
          </a:p>
          <a:p>
            <a:pPr lvl="1">
              <a:lnSpc>
                <a:spcPct val="80000"/>
              </a:lnSpc>
            </a:pPr>
            <a:r>
              <a:rPr lang="en-US" altLang="ru-RU" sz="2000"/>
              <a:t>Programming Exemption (Application Program rollbacks)</a:t>
            </a:r>
          </a:p>
          <a:p>
            <a:pPr lvl="1">
              <a:lnSpc>
                <a:spcPct val="80000"/>
              </a:lnSpc>
            </a:pPr>
            <a:r>
              <a:rPr lang="en-US" altLang="ru-RU" sz="2000"/>
              <a:t>Transaction (Aborting transactions due to deadlock detection)</a:t>
            </a:r>
          </a:p>
          <a:p>
            <a:pPr lvl="1">
              <a:lnSpc>
                <a:spcPct val="80000"/>
              </a:lnSpc>
            </a:pPr>
            <a:r>
              <a:rPr lang="en-US" altLang="ru-RU" sz="2000"/>
              <a:t>External (Fire, Flood, etc)</a:t>
            </a:r>
          </a:p>
        </p:txBody>
      </p:sp>
    </p:spTree>
    <p:extLst>
      <p:ext uri="{BB962C8B-B14F-4D97-AF65-F5344CB8AC3E}">
        <p14:creationId xmlns:p14="http://schemas.microsoft.com/office/powerpoint/2010/main" val="2131390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altLang="ru-RU"/>
              <a:t>Transaction Recovery</a:t>
            </a:r>
          </a:p>
        </p:txBody>
      </p:sp>
      <p:sp>
        <p:nvSpPr>
          <p:cNvPr id="39939" name="Rectangle 3"/>
          <p:cNvSpPr>
            <a:spLocks noGrp="1" noChangeArrowheads="1"/>
          </p:cNvSpPr>
          <p:nvPr>
            <p:ph type="body" idx="1"/>
          </p:nvPr>
        </p:nvSpPr>
        <p:spPr/>
        <p:txBody>
          <a:bodyPr>
            <a:normAutofit fontScale="92500" lnSpcReduction="10000"/>
          </a:bodyPr>
          <a:lstStyle/>
          <a:p>
            <a:pPr>
              <a:lnSpc>
                <a:spcPct val="90000"/>
              </a:lnSpc>
            </a:pPr>
            <a:r>
              <a:rPr lang="en-US" altLang="ru-RU" sz="2400"/>
              <a:t>Recover Database by using data in the Transaction Log</a:t>
            </a:r>
          </a:p>
          <a:p>
            <a:pPr>
              <a:lnSpc>
                <a:spcPct val="90000"/>
              </a:lnSpc>
            </a:pPr>
            <a:r>
              <a:rPr lang="en-US" altLang="ru-RU" sz="2400"/>
              <a:t>Write-Ahead-Log – Transaction logs need to be written before any database data is updated</a:t>
            </a:r>
          </a:p>
          <a:p>
            <a:pPr>
              <a:lnSpc>
                <a:spcPct val="90000"/>
              </a:lnSpc>
            </a:pPr>
            <a:r>
              <a:rPr lang="en-US" altLang="ru-RU" sz="2400"/>
              <a:t>Redundant Transaction Logs – Several copies of log on different devices</a:t>
            </a:r>
          </a:p>
          <a:p>
            <a:pPr>
              <a:lnSpc>
                <a:spcPct val="90000"/>
              </a:lnSpc>
            </a:pPr>
            <a:r>
              <a:rPr lang="en-US" altLang="ru-RU" sz="2400"/>
              <a:t>Database Buffers – Buffers are used to increase processing time on updates instead of accessing data on disk</a:t>
            </a:r>
          </a:p>
          <a:p>
            <a:pPr>
              <a:lnSpc>
                <a:spcPct val="90000"/>
              </a:lnSpc>
            </a:pPr>
            <a:r>
              <a:rPr lang="en-US" altLang="ru-RU" sz="2400"/>
              <a:t>Database Checkpoints – Process of writing all updated buffers to disk </a:t>
            </a:r>
            <a:r>
              <a:rPr lang="en-US" altLang="ru-RU" sz="2400">
                <a:sym typeface="Wingdings" pitchFamily="2" charset="2"/>
              </a:rPr>
              <a:t> While this is taking place, all other requests are not executes</a:t>
            </a:r>
          </a:p>
          <a:p>
            <a:pPr lvl="1">
              <a:lnSpc>
                <a:spcPct val="90000"/>
              </a:lnSpc>
            </a:pPr>
            <a:r>
              <a:rPr lang="en-US" altLang="ru-RU" sz="2000"/>
              <a:t>Scheduled several times per hour</a:t>
            </a:r>
          </a:p>
          <a:p>
            <a:pPr lvl="1">
              <a:lnSpc>
                <a:spcPct val="90000"/>
              </a:lnSpc>
            </a:pPr>
            <a:r>
              <a:rPr lang="en-US" altLang="ru-RU" sz="2000"/>
              <a:t>Checkpoints are registered in the transaction log</a:t>
            </a:r>
          </a:p>
        </p:txBody>
      </p:sp>
    </p:spTree>
    <p:extLst>
      <p:ext uri="{BB962C8B-B14F-4D97-AF65-F5344CB8AC3E}">
        <p14:creationId xmlns:p14="http://schemas.microsoft.com/office/powerpoint/2010/main" val="90453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normAutofit fontScale="90000"/>
          </a:bodyPr>
          <a:lstStyle/>
          <a:p>
            <a:r>
              <a:rPr lang="en-US" altLang="ru-RU"/>
              <a:t>Example of a Transaction</a:t>
            </a:r>
          </a:p>
        </p:txBody>
      </p:sp>
      <p:sp>
        <p:nvSpPr>
          <p:cNvPr id="8195" name="Rectangle 3"/>
          <p:cNvSpPr>
            <a:spLocks noGrp="1" noChangeArrowheads="1"/>
          </p:cNvSpPr>
          <p:nvPr>
            <p:ph type="body" idx="1"/>
          </p:nvPr>
        </p:nvSpPr>
        <p:spPr/>
        <p:txBody>
          <a:bodyPr/>
          <a:lstStyle/>
          <a:p>
            <a:r>
              <a:rPr lang="en-US" altLang="ru-RU"/>
              <a:t>Updating a Record</a:t>
            </a:r>
          </a:p>
          <a:p>
            <a:pPr lvl="1"/>
            <a:r>
              <a:rPr lang="en-US" altLang="ru-RU"/>
              <a:t>Locate the Record on Disk</a:t>
            </a:r>
          </a:p>
          <a:p>
            <a:pPr lvl="1"/>
            <a:r>
              <a:rPr lang="en-US" altLang="ru-RU"/>
              <a:t>Bring record into Buffer</a:t>
            </a:r>
          </a:p>
          <a:p>
            <a:pPr lvl="1"/>
            <a:r>
              <a:rPr lang="en-US" altLang="ru-RU"/>
              <a:t>Update Data in the Buffer</a:t>
            </a:r>
          </a:p>
          <a:p>
            <a:pPr lvl="1"/>
            <a:r>
              <a:rPr lang="en-US" altLang="ru-RU"/>
              <a:t>Writing Data Back to Disk</a:t>
            </a:r>
          </a:p>
        </p:txBody>
      </p:sp>
    </p:spTree>
    <p:extLst>
      <p:ext uri="{BB962C8B-B14F-4D97-AF65-F5344CB8AC3E}">
        <p14:creationId xmlns:p14="http://schemas.microsoft.com/office/powerpoint/2010/main" val="3670808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Review</a:t>
            </a:r>
            <a:endParaRPr lang="ru-RU" dirty="0"/>
          </a:p>
        </p:txBody>
      </p:sp>
      <p:sp>
        <p:nvSpPr>
          <p:cNvPr id="3" name="Объект 2"/>
          <p:cNvSpPr>
            <a:spLocks noGrp="1"/>
          </p:cNvSpPr>
          <p:nvPr>
            <p:ph idx="1"/>
          </p:nvPr>
        </p:nvSpPr>
        <p:spPr/>
        <p:txBody>
          <a:bodyPr anchor="t">
            <a:noAutofit/>
          </a:bodyPr>
          <a:lstStyle/>
          <a:p>
            <a:r>
              <a:rPr lang="en-US" altLang="ru-RU" dirty="0"/>
              <a:t>Implementation of single Relational Operations</a:t>
            </a:r>
          </a:p>
          <a:p>
            <a:r>
              <a:rPr lang="en-US" altLang="ru-RU" dirty="0"/>
              <a:t>Choices depend on indexes, memory, stats,…</a:t>
            </a:r>
          </a:p>
          <a:p>
            <a:r>
              <a:rPr lang="en-US" altLang="ru-RU" dirty="0"/>
              <a:t>Joins</a:t>
            </a:r>
          </a:p>
          <a:p>
            <a:pPr lvl="1"/>
            <a:r>
              <a:rPr lang="en-US" altLang="ru-RU" sz="2400" dirty="0"/>
              <a:t>Blocked nested loops:</a:t>
            </a:r>
          </a:p>
          <a:p>
            <a:pPr lvl="2"/>
            <a:r>
              <a:rPr lang="en-US" altLang="ru-RU" dirty="0"/>
              <a:t>simple, exploits extra memory</a:t>
            </a:r>
          </a:p>
          <a:p>
            <a:pPr lvl="1"/>
            <a:r>
              <a:rPr lang="en-US" altLang="ru-RU" sz="2400" dirty="0"/>
              <a:t>Indexed nested loops:</a:t>
            </a:r>
          </a:p>
          <a:p>
            <a:pPr lvl="2"/>
            <a:r>
              <a:rPr lang="en-US" altLang="ru-RU" dirty="0"/>
              <a:t> best if 1 </a:t>
            </a:r>
            <a:r>
              <a:rPr lang="en-US" altLang="ru-RU" dirty="0" err="1"/>
              <a:t>rel</a:t>
            </a:r>
            <a:r>
              <a:rPr lang="en-US" altLang="ru-RU" dirty="0"/>
              <a:t> small and one indexed</a:t>
            </a:r>
          </a:p>
          <a:p>
            <a:pPr lvl="1"/>
            <a:r>
              <a:rPr lang="en-US" altLang="ru-RU" sz="2400" dirty="0"/>
              <a:t>Sort/Merge Join</a:t>
            </a:r>
          </a:p>
          <a:p>
            <a:pPr lvl="2"/>
            <a:r>
              <a:rPr lang="en-US" altLang="ru-RU" dirty="0"/>
              <a:t>good with small amount of memory, bad with duplicates</a:t>
            </a:r>
          </a:p>
          <a:p>
            <a:pPr lvl="1"/>
            <a:r>
              <a:rPr lang="en-US" altLang="ru-RU" sz="2400" dirty="0"/>
              <a:t>Hash Join</a:t>
            </a:r>
          </a:p>
          <a:p>
            <a:pPr lvl="2"/>
            <a:r>
              <a:rPr lang="en-US" altLang="ru-RU" dirty="0"/>
              <a:t>fast (enough memory), bad with skewed </a:t>
            </a:r>
            <a:r>
              <a:rPr lang="en-US" altLang="ru-RU" dirty="0" smtClean="0"/>
              <a:t>data</a:t>
            </a:r>
            <a:endParaRPr lang="en-US" altLang="ru-RU" dirty="0"/>
          </a:p>
        </p:txBody>
      </p:sp>
    </p:spTree>
    <p:extLst>
      <p:ext uri="{BB962C8B-B14F-4D97-AF65-F5344CB8AC3E}">
        <p14:creationId xmlns:p14="http://schemas.microsoft.com/office/powerpoint/2010/main" val="4001163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fontScale="90000"/>
          </a:bodyPr>
          <a:lstStyle/>
          <a:p>
            <a:r>
              <a:rPr lang="en-US" altLang="ru-RU" dirty="0"/>
              <a:t>Query Optimization Overview</a:t>
            </a:r>
            <a:endParaRPr lang="ru-RU" dirty="0"/>
          </a:p>
        </p:txBody>
      </p:sp>
      <p:sp>
        <p:nvSpPr>
          <p:cNvPr id="7" name="Rectangle 5"/>
          <p:cNvSpPr>
            <a:spLocks noChangeArrowheads="1"/>
          </p:cNvSpPr>
          <p:nvPr/>
        </p:nvSpPr>
        <p:spPr bwMode="auto">
          <a:xfrm>
            <a:off x="399728" y="2132856"/>
            <a:ext cx="4114800" cy="156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2000" dirty="0">
                <a:solidFill>
                  <a:schemeClr val="tx1"/>
                </a:solidFill>
              </a:rPr>
              <a:t>SELECT</a:t>
            </a:r>
            <a:r>
              <a:rPr lang="en-US" altLang="ru-RU" dirty="0">
                <a:solidFill>
                  <a:schemeClr val="tx1"/>
                </a:solidFill>
              </a:rPr>
              <a:t>  </a:t>
            </a:r>
            <a:r>
              <a:rPr lang="en-US" altLang="ru-RU" dirty="0" err="1">
                <a:solidFill>
                  <a:schemeClr val="tx1"/>
                </a:solidFill>
              </a:rPr>
              <a:t>S.sname</a:t>
            </a:r>
            <a:endParaRPr lang="en-US" altLang="ru-RU" dirty="0">
              <a:solidFill>
                <a:schemeClr val="tx1"/>
              </a:solidFill>
            </a:endParaRPr>
          </a:p>
          <a:p>
            <a:r>
              <a:rPr lang="en-US" altLang="ru-RU" sz="2000" dirty="0">
                <a:solidFill>
                  <a:schemeClr val="tx1"/>
                </a:solidFill>
              </a:rPr>
              <a:t>FROM</a:t>
            </a:r>
            <a:r>
              <a:rPr lang="en-US" altLang="ru-RU" dirty="0">
                <a:solidFill>
                  <a:schemeClr val="tx1"/>
                </a:solidFill>
              </a:rPr>
              <a:t>  Reserves R, Sailors S</a:t>
            </a:r>
          </a:p>
          <a:p>
            <a:r>
              <a:rPr lang="en-US" altLang="ru-RU" sz="2000" dirty="0">
                <a:solidFill>
                  <a:schemeClr val="tx1"/>
                </a:solidFill>
              </a:rPr>
              <a:t>WHERE</a:t>
            </a:r>
            <a:r>
              <a:rPr lang="en-US" altLang="ru-RU" dirty="0">
                <a:solidFill>
                  <a:schemeClr val="tx1"/>
                </a:solidFill>
              </a:rPr>
              <a:t>  </a:t>
            </a:r>
            <a:r>
              <a:rPr lang="en-US" altLang="ru-RU" dirty="0" err="1">
                <a:solidFill>
                  <a:schemeClr val="tx1"/>
                </a:solidFill>
              </a:rPr>
              <a:t>R.sid</a:t>
            </a:r>
            <a:r>
              <a:rPr lang="en-US" altLang="ru-RU" dirty="0">
                <a:solidFill>
                  <a:schemeClr val="tx1"/>
                </a:solidFill>
              </a:rPr>
              <a:t>=</a:t>
            </a:r>
            <a:r>
              <a:rPr lang="en-US" altLang="ru-RU" dirty="0" err="1">
                <a:solidFill>
                  <a:schemeClr val="tx1"/>
                </a:solidFill>
              </a:rPr>
              <a:t>S.sid</a:t>
            </a:r>
            <a:r>
              <a:rPr lang="en-US" altLang="ru-RU" dirty="0">
                <a:solidFill>
                  <a:schemeClr val="tx1"/>
                </a:solidFill>
              </a:rPr>
              <a:t> </a:t>
            </a:r>
            <a:r>
              <a:rPr lang="en-US" altLang="ru-RU" sz="2000" dirty="0">
                <a:solidFill>
                  <a:schemeClr val="tx1"/>
                </a:solidFill>
              </a:rPr>
              <a:t>AND</a:t>
            </a:r>
            <a:r>
              <a:rPr lang="en-US" altLang="ru-RU" dirty="0">
                <a:solidFill>
                  <a:schemeClr val="tx1"/>
                </a:solidFill>
              </a:rPr>
              <a:t> </a:t>
            </a:r>
          </a:p>
          <a:p>
            <a:r>
              <a:rPr lang="en-US" altLang="ru-RU" dirty="0">
                <a:solidFill>
                  <a:schemeClr val="tx1"/>
                </a:solidFill>
              </a:rPr>
              <a:t>    </a:t>
            </a:r>
            <a:r>
              <a:rPr lang="en-US" altLang="ru-RU" dirty="0" err="1">
                <a:solidFill>
                  <a:schemeClr val="tx1"/>
                </a:solidFill>
              </a:rPr>
              <a:t>R.bid</a:t>
            </a:r>
            <a:r>
              <a:rPr lang="en-US" altLang="ru-RU" dirty="0">
                <a:solidFill>
                  <a:schemeClr val="tx1"/>
                </a:solidFill>
              </a:rPr>
              <a:t>=100 </a:t>
            </a:r>
            <a:r>
              <a:rPr lang="en-US" altLang="ru-RU" sz="2000" dirty="0">
                <a:solidFill>
                  <a:schemeClr val="tx1"/>
                </a:solidFill>
              </a:rPr>
              <a:t>AND</a:t>
            </a:r>
            <a:r>
              <a:rPr lang="en-US" altLang="ru-RU" dirty="0">
                <a:solidFill>
                  <a:schemeClr val="tx1"/>
                </a:solidFill>
              </a:rPr>
              <a:t> </a:t>
            </a:r>
            <a:r>
              <a:rPr lang="en-US" altLang="ru-RU" dirty="0" err="1">
                <a:solidFill>
                  <a:schemeClr val="tx1"/>
                </a:solidFill>
              </a:rPr>
              <a:t>S.rating</a:t>
            </a:r>
            <a:r>
              <a:rPr lang="en-US" altLang="ru-RU" dirty="0">
                <a:solidFill>
                  <a:schemeClr val="tx1"/>
                </a:solidFill>
              </a:rPr>
              <a:t>&gt;5</a:t>
            </a:r>
          </a:p>
        </p:txBody>
      </p:sp>
      <p:sp>
        <p:nvSpPr>
          <p:cNvPr id="8" name="Rectangle 31"/>
          <p:cNvSpPr txBox="1">
            <a:spLocks noChangeArrowheads="1"/>
          </p:cNvSpPr>
          <p:nvPr/>
        </p:nvSpPr>
        <p:spPr>
          <a:xfrm>
            <a:off x="399728" y="404664"/>
            <a:ext cx="8305800" cy="1752600"/>
          </a:xfrm>
          <a:prstGeom prst="rect">
            <a:avLst/>
          </a:prstGeom>
        </p:spPr>
        <p:txBody>
          <a:bodyPr vert="horz" lIns="91440" tIns="45720" rIns="91440" bIns="45720" rtlCol="0" anchor="ctr" anchorCtr="0">
            <a:normAutofit lnSpcReduction="1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ru-RU" smtClean="0"/>
              <a:t>Query can be converted to relational algebra</a:t>
            </a:r>
          </a:p>
          <a:p>
            <a:r>
              <a:rPr lang="en-US" altLang="ru-RU" smtClean="0"/>
              <a:t>Rel. Algebra converted to tree, joins as branches</a:t>
            </a:r>
          </a:p>
          <a:p>
            <a:r>
              <a:rPr lang="en-US" altLang="ru-RU" smtClean="0">
                <a:solidFill>
                  <a:srgbClr val="FF0000"/>
                </a:solidFill>
              </a:rPr>
              <a:t>Each operator has implementation choices</a:t>
            </a:r>
          </a:p>
          <a:p>
            <a:r>
              <a:rPr lang="en-US" altLang="ru-RU" smtClean="0">
                <a:solidFill>
                  <a:schemeClr val="accent1"/>
                </a:solidFill>
              </a:rPr>
              <a:t>Operators can also be applied in different order!</a:t>
            </a:r>
            <a:endParaRPr lang="en-US" altLang="ru-RU" dirty="0" smtClean="0">
              <a:solidFill>
                <a:schemeClr val="accent1"/>
              </a:solidFill>
            </a:endParaRPr>
          </a:p>
        </p:txBody>
      </p:sp>
      <p:grpSp>
        <p:nvGrpSpPr>
          <p:cNvPr id="9" name="Group 34"/>
          <p:cNvGrpSpPr>
            <a:grpSpLocks/>
          </p:cNvGrpSpPr>
          <p:nvPr/>
        </p:nvGrpSpPr>
        <p:grpSpPr bwMode="auto">
          <a:xfrm>
            <a:off x="107504" y="3738736"/>
            <a:ext cx="5867400" cy="914400"/>
            <a:chOff x="192" y="3360"/>
            <a:chExt cx="3696" cy="576"/>
          </a:xfrm>
        </p:grpSpPr>
        <p:sp>
          <p:nvSpPr>
            <p:cNvPr id="10" name="Text Box 32"/>
            <p:cNvSpPr txBox="1">
              <a:spLocks noChangeArrowheads="1"/>
            </p:cNvSpPr>
            <p:nvPr/>
          </p:nvSpPr>
          <p:spPr bwMode="auto">
            <a:xfrm>
              <a:off x="192" y="3648"/>
              <a:ext cx="3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spcBef>
                  <a:spcPct val="50000"/>
                </a:spcBef>
              </a:pPr>
              <a:r>
                <a:rPr lang="en-US" altLang="ru-RU" dirty="0">
                  <a:solidFill>
                    <a:schemeClr val="tx1"/>
                  </a:solidFill>
                  <a:latin typeface="Times New Roman" pitchFamily="48" charset="0"/>
                  <a:sym typeface="Symbol" pitchFamily="48" charset="2"/>
                </a:rPr>
                <a:t></a:t>
              </a:r>
              <a:r>
                <a:rPr lang="en-US" altLang="ru-RU" baseline="-25000" dirty="0">
                  <a:solidFill>
                    <a:schemeClr val="tx1"/>
                  </a:solidFill>
                  <a:latin typeface="Times New Roman" pitchFamily="48" charset="0"/>
                  <a:sym typeface="Symbol" pitchFamily="48" charset="2"/>
                </a:rPr>
                <a:t>(</a:t>
              </a:r>
              <a:r>
                <a:rPr lang="en-US" altLang="ru-RU" baseline="-25000" dirty="0" err="1">
                  <a:solidFill>
                    <a:schemeClr val="tx1"/>
                  </a:solidFill>
                  <a:latin typeface="Times New Roman" pitchFamily="48" charset="0"/>
                  <a:sym typeface="Symbol" pitchFamily="48" charset="2"/>
                </a:rPr>
                <a:t>sname</a:t>
              </a:r>
              <a:r>
                <a:rPr lang="en-US" altLang="ru-RU" baseline="-25000" dirty="0">
                  <a:solidFill>
                    <a:schemeClr val="tx1"/>
                  </a:solidFill>
                  <a:latin typeface="Times New Roman" pitchFamily="48" charset="0"/>
                  <a:sym typeface="Symbol" pitchFamily="48" charset="2"/>
                </a:rPr>
                <a:t>)</a:t>
              </a:r>
              <a:r>
                <a:rPr lang="en-US" altLang="ru-RU" dirty="0">
                  <a:solidFill>
                    <a:schemeClr val="tx1"/>
                  </a:solidFill>
                  <a:latin typeface="Times New Roman" pitchFamily="48" charset="0"/>
                  <a:sym typeface="Symbol" pitchFamily="48" charset="2"/>
                </a:rPr>
                <a:t></a:t>
              </a:r>
              <a:r>
                <a:rPr lang="en-US" altLang="ru-RU" baseline="-25000" dirty="0">
                  <a:solidFill>
                    <a:schemeClr val="tx1"/>
                  </a:solidFill>
                  <a:latin typeface="Times New Roman" pitchFamily="48" charset="0"/>
                  <a:sym typeface="Symbol" pitchFamily="48" charset="2"/>
                </a:rPr>
                <a:t>(bid=100  rating &gt; 5)</a:t>
              </a:r>
              <a:r>
                <a:rPr lang="en-US" altLang="ru-RU" dirty="0">
                  <a:solidFill>
                    <a:schemeClr val="tx1"/>
                  </a:solidFill>
                  <a:latin typeface="Times New Roman" pitchFamily="48" charset="0"/>
                  <a:sym typeface="Symbol" pitchFamily="48" charset="2"/>
                </a:rPr>
                <a:t> (Reserves </a:t>
              </a:r>
              <a:r>
                <a:rPr lang="en-US" altLang="ru-RU" dirty="0">
                  <a:solidFill>
                    <a:schemeClr val="tx1"/>
                  </a:solidFill>
                  <a:latin typeface="Times New Roman" pitchFamily="48" charset="0"/>
                  <a:sym typeface="MT Extra" pitchFamily="48" charset="0"/>
                </a:rPr>
                <a:t></a:t>
              </a:r>
              <a:r>
                <a:rPr lang="en-US" altLang="ru-RU" dirty="0">
                  <a:solidFill>
                    <a:schemeClr val="tx1"/>
                  </a:solidFill>
                  <a:latin typeface="Times New Roman" pitchFamily="48" charset="0"/>
                  <a:sym typeface="Symbol" pitchFamily="48" charset="2"/>
                </a:rPr>
                <a:t> Sailors)</a:t>
              </a:r>
              <a:endParaRPr lang="en-US" altLang="ru-RU" dirty="0">
                <a:solidFill>
                  <a:schemeClr val="tx1"/>
                </a:solidFill>
                <a:latin typeface="Times New Roman" pitchFamily="48" charset="0"/>
              </a:endParaRPr>
            </a:p>
          </p:txBody>
        </p:sp>
        <p:sp>
          <p:nvSpPr>
            <p:cNvPr id="11" name="Line 33"/>
            <p:cNvSpPr>
              <a:spLocks noChangeShapeType="1"/>
            </p:cNvSpPr>
            <p:nvPr/>
          </p:nvSpPr>
          <p:spPr bwMode="auto">
            <a:xfrm>
              <a:off x="1344" y="3360"/>
              <a:ext cx="0" cy="336"/>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u-RU"/>
            </a:p>
          </p:txBody>
        </p:sp>
      </p:grpSp>
      <p:grpSp>
        <p:nvGrpSpPr>
          <p:cNvPr id="12" name="Group 35"/>
          <p:cNvGrpSpPr>
            <a:grpSpLocks/>
          </p:cNvGrpSpPr>
          <p:nvPr/>
        </p:nvGrpSpPr>
        <p:grpSpPr bwMode="auto">
          <a:xfrm>
            <a:off x="4590728" y="2209056"/>
            <a:ext cx="3975100" cy="3009900"/>
            <a:chOff x="2880" y="2352"/>
            <a:chExt cx="2504" cy="1896"/>
          </a:xfrm>
        </p:grpSpPr>
        <p:grpSp>
          <p:nvGrpSpPr>
            <p:cNvPr id="13" name="Group 6"/>
            <p:cNvGrpSpPr>
              <a:grpSpLocks/>
            </p:cNvGrpSpPr>
            <p:nvPr/>
          </p:nvGrpSpPr>
          <p:grpSpPr bwMode="auto">
            <a:xfrm>
              <a:off x="3312" y="2352"/>
              <a:ext cx="2072" cy="1896"/>
              <a:chOff x="3635" y="82"/>
              <a:chExt cx="2072" cy="1896"/>
            </a:xfrm>
          </p:grpSpPr>
          <p:grpSp>
            <p:nvGrpSpPr>
              <p:cNvPr id="15" name="Group 7"/>
              <p:cNvGrpSpPr>
                <a:grpSpLocks/>
              </p:cNvGrpSpPr>
              <p:nvPr/>
            </p:nvGrpSpPr>
            <p:grpSpPr bwMode="auto">
              <a:xfrm>
                <a:off x="4074" y="82"/>
                <a:ext cx="1633" cy="1896"/>
                <a:chOff x="4074" y="82"/>
                <a:chExt cx="1633" cy="1896"/>
              </a:xfrm>
            </p:grpSpPr>
            <p:sp>
              <p:nvSpPr>
                <p:cNvPr id="17" name="Freeform 8"/>
                <p:cNvSpPr>
                  <a:spLocks/>
                </p:cNvSpPr>
                <p:nvPr/>
              </p:nvSpPr>
              <p:spPr bwMode="auto">
                <a:xfrm>
                  <a:off x="4317" y="599"/>
                  <a:ext cx="68" cy="88"/>
                </a:xfrm>
                <a:custGeom>
                  <a:avLst/>
                  <a:gdLst>
                    <a:gd name="T0" fmla="*/ 67 w 68"/>
                    <a:gd name="T1" fmla="*/ 43 h 88"/>
                    <a:gd name="T2" fmla="*/ 58 w 68"/>
                    <a:gd name="T3" fmla="*/ 13 h 88"/>
                    <a:gd name="T4" fmla="*/ 34 w 68"/>
                    <a:gd name="T5" fmla="*/ 0 h 88"/>
                    <a:gd name="T6" fmla="*/ 10 w 68"/>
                    <a:gd name="T7" fmla="*/ 13 h 88"/>
                    <a:gd name="T8" fmla="*/ 0 w 68"/>
                    <a:gd name="T9" fmla="*/ 43 h 88"/>
                    <a:gd name="T10" fmla="*/ 10 w 68"/>
                    <a:gd name="T11" fmla="*/ 74 h 88"/>
                    <a:gd name="T12" fmla="*/ 34 w 68"/>
                    <a:gd name="T13" fmla="*/ 87 h 88"/>
                    <a:gd name="T14" fmla="*/ 58 w 68"/>
                    <a:gd name="T15" fmla="*/ 74 h 88"/>
                    <a:gd name="T16" fmla="*/ 67 w 68"/>
                    <a:gd name="T17" fmla="*/ 43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88"/>
                    <a:gd name="T29" fmla="*/ 68 w 68"/>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88">
                      <a:moveTo>
                        <a:pt x="67" y="43"/>
                      </a:moveTo>
                      <a:lnTo>
                        <a:pt x="58" y="13"/>
                      </a:lnTo>
                      <a:lnTo>
                        <a:pt x="34" y="0"/>
                      </a:lnTo>
                      <a:lnTo>
                        <a:pt x="10" y="13"/>
                      </a:lnTo>
                      <a:lnTo>
                        <a:pt x="0" y="43"/>
                      </a:lnTo>
                      <a:lnTo>
                        <a:pt x="10" y="74"/>
                      </a:lnTo>
                      <a:lnTo>
                        <a:pt x="34" y="87"/>
                      </a:lnTo>
                      <a:lnTo>
                        <a:pt x="58" y="74"/>
                      </a:lnTo>
                      <a:lnTo>
                        <a:pt x="67" y="4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8" name="Freeform 9"/>
                <p:cNvSpPr>
                  <a:spLocks/>
                </p:cNvSpPr>
                <p:nvPr/>
              </p:nvSpPr>
              <p:spPr bwMode="auto">
                <a:xfrm>
                  <a:off x="4351" y="608"/>
                  <a:ext cx="62" cy="1"/>
                </a:xfrm>
                <a:custGeom>
                  <a:avLst/>
                  <a:gdLst>
                    <a:gd name="T0" fmla="*/ 0 w 62"/>
                    <a:gd name="T1" fmla="*/ 0 h 1"/>
                    <a:gd name="T2" fmla="*/ 61 w 62"/>
                    <a:gd name="T3" fmla="*/ 0 h 1"/>
                    <a:gd name="T4" fmla="*/ 0 w 62"/>
                    <a:gd name="T5" fmla="*/ 0 h 1"/>
                    <a:gd name="T6" fmla="*/ 0 60000 65536"/>
                    <a:gd name="T7" fmla="*/ 0 60000 65536"/>
                    <a:gd name="T8" fmla="*/ 0 60000 65536"/>
                    <a:gd name="T9" fmla="*/ 0 w 62"/>
                    <a:gd name="T10" fmla="*/ 0 h 1"/>
                    <a:gd name="T11" fmla="*/ 62 w 62"/>
                    <a:gd name="T12" fmla="*/ 1 h 1"/>
                  </a:gdLst>
                  <a:ahLst/>
                  <a:cxnLst>
                    <a:cxn ang="T6">
                      <a:pos x="T0" y="T1"/>
                    </a:cxn>
                    <a:cxn ang="T7">
                      <a:pos x="T2" y="T3"/>
                    </a:cxn>
                    <a:cxn ang="T8">
                      <a:pos x="T4" y="T5"/>
                    </a:cxn>
                  </a:cxnLst>
                  <a:rect l="T9" t="T10" r="T11" b="T12"/>
                  <a:pathLst>
                    <a:path w="62" h="1">
                      <a:moveTo>
                        <a:pt x="0" y="0"/>
                      </a:moveTo>
                      <a:lnTo>
                        <a:pt x="61"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9" name="Freeform 10"/>
                <p:cNvSpPr>
                  <a:spLocks/>
                </p:cNvSpPr>
                <p:nvPr/>
              </p:nvSpPr>
              <p:spPr bwMode="auto">
                <a:xfrm>
                  <a:off x="4698" y="90"/>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 name="Freeform 11"/>
                <p:cNvSpPr>
                  <a:spLocks/>
                </p:cNvSpPr>
                <p:nvPr/>
              </p:nvSpPr>
              <p:spPr bwMode="auto">
                <a:xfrm>
                  <a:off x="4750" y="90"/>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1" name="Freeform 12"/>
                <p:cNvSpPr>
                  <a:spLocks/>
                </p:cNvSpPr>
                <p:nvPr/>
              </p:nvSpPr>
              <p:spPr bwMode="auto">
                <a:xfrm>
                  <a:off x="4673" y="82"/>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2" name="Freeform 13"/>
                <p:cNvSpPr>
                  <a:spLocks/>
                </p:cNvSpPr>
                <p:nvPr/>
              </p:nvSpPr>
              <p:spPr bwMode="auto">
                <a:xfrm>
                  <a:off x="4767" y="1203"/>
                  <a:ext cx="1" cy="70"/>
                </a:xfrm>
                <a:custGeom>
                  <a:avLst/>
                  <a:gdLst>
                    <a:gd name="T0" fmla="*/ 0 w 1"/>
                    <a:gd name="T1" fmla="*/ 0 h 70"/>
                    <a:gd name="T2" fmla="*/ 0 w 1"/>
                    <a:gd name="T3" fmla="*/ 69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3" name="Freeform 14"/>
                <p:cNvSpPr>
                  <a:spLocks/>
                </p:cNvSpPr>
                <p:nvPr/>
              </p:nvSpPr>
              <p:spPr bwMode="auto">
                <a:xfrm>
                  <a:off x="4974" y="1203"/>
                  <a:ext cx="1" cy="70"/>
                </a:xfrm>
                <a:custGeom>
                  <a:avLst/>
                  <a:gdLst>
                    <a:gd name="T0" fmla="*/ 0 w 1"/>
                    <a:gd name="T1" fmla="*/ 0 h 70"/>
                    <a:gd name="T2" fmla="*/ 0 w 1"/>
                    <a:gd name="T3" fmla="*/ 69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4" name="Freeform 15"/>
                <p:cNvSpPr>
                  <a:spLocks/>
                </p:cNvSpPr>
                <p:nvPr/>
              </p:nvSpPr>
              <p:spPr bwMode="auto">
                <a:xfrm>
                  <a:off x="4767" y="1203"/>
                  <a:ext cx="208" cy="70"/>
                </a:xfrm>
                <a:custGeom>
                  <a:avLst/>
                  <a:gdLst>
                    <a:gd name="T0" fmla="*/ 0 w 208"/>
                    <a:gd name="T1" fmla="*/ 0 h 70"/>
                    <a:gd name="T2" fmla="*/ 207 w 208"/>
                    <a:gd name="T3" fmla="*/ 69 h 70"/>
                    <a:gd name="T4" fmla="*/ 0 w 208"/>
                    <a:gd name="T5" fmla="*/ 0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0"/>
                      </a:moveTo>
                      <a:lnTo>
                        <a:pt x="207" y="6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5" name="Freeform 16"/>
                <p:cNvSpPr>
                  <a:spLocks/>
                </p:cNvSpPr>
                <p:nvPr/>
              </p:nvSpPr>
              <p:spPr bwMode="auto">
                <a:xfrm>
                  <a:off x="4767" y="1203"/>
                  <a:ext cx="208" cy="70"/>
                </a:xfrm>
                <a:custGeom>
                  <a:avLst/>
                  <a:gdLst>
                    <a:gd name="T0" fmla="*/ 0 w 208"/>
                    <a:gd name="T1" fmla="*/ 69 h 70"/>
                    <a:gd name="T2" fmla="*/ 207 w 208"/>
                    <a:gd name="T3" fmla="*/ 0 h 70"/>
                    <a:gd name="T4" fmla="*/ 0 w 208"/>
                    <a:gd name="T5" fmla="*/ 69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69"/>
                      </a:moveTo>
                      <a:lnTo>
                        <a:pt x="207" y="0"/>
                      </a:lnTo>
                      <a:lnTo>
                        <a:pt x="0" y="6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6" name="Freeform 17"/>
                <p:cNvSpPr>
                  <a:spLocks/>
                </p:cNvSpPr>
                <p:nvPr/>
              </p:nvSpPr>
              <p:spPr bwMode="auto">
                <a:xfrm>
                  <a:off x="4412" y="1487"/>
                  <a:ext cx="399" cy="200"/>
                </a:xfrm>
                <a:custGeom>
                  <a:avLst/>
                  <a:gdLst>
                    <a:gd name="T0" fmla="*/ 0 w 399"/>
                    <a:gd name="T1" fmla="*/ 199 h 200"/>
                    <a:gd name="T2" fmla="*/ 398 w 399"/>
                    <a:gd name="T3" fmla="*/ 0 h 200"/>
                    <a:gd name="T4" fmla="*/ 0 w 399"/>
                    <a:gd name="T5" fmla="*/ 199 h 200"/>
                    <a:gd name="T6" fmla="*/ 0 60000 65536"/>
                    <a:gd name="T7" fmla="*/ 0 60000 65536"/>
                    <a:gd name="T8" fmla="*/ 0 60000 65536"/>
                    <a:gd name="T9" fmla="*/ 0 w 399"/>
                    <a:gd name="T10" fmla="*/ 0 h 200"/>
                    <a:gd name="T11" fmla="*/ 399 w 399"/>
                    <a:gd name="T12" fmla="*/ 200 h 200"/>
                  </a:gdLst>
                  <a:ahLst/>
                  <a:cxnLst>
                    <a:cxn ang="T6">
                      <a:pos x="T0" y="T1"/>
                    </a:cxn>
                    <a:cxn ang="T7">
                      <a:pos x="T2" y="T3"/>
                    </a:cxn>
                    <a:cxn ang="T8">
                      <a:pos x="T4" y="T5"/>
                    </a:cxn>
                  </a:cxnLst>
                  <a:rect l="T9" t="T10" r="T11" b="T12"/>
                  <a:pathLst>
                    <a:path w="399" h="200">
                      <a:moveTo>
                        <a:pt x="0" y="199"/>
                      </a:moveTo>
                      <a:lnTo>
                        <a:pt x="398" y="0"/>
                      </a:lnTo>
                      <a:lnTo>
                        <a:pt x="0" y="19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7" name="Freeform 18"/>
                <p:cNvSpPr>
                  <a:spLocks/>
                </p:cNvSpPr>
                <p:nvPr/>
              </p:nvSpPr>
              <p:spPr bwMode="auto">
                <a:xfrm>
                  <a:off x="4957" y="1487"/>
                  <a:ext cx="408" cy="200"/>
                </a:xfrm>
                <a:custGeom>
                  <a:avLst/>
                  <a:gdLst>
                    <a:gd name="T0" fmla="*/ 0 w 408"/>
                    <a:gd name="T1" fmla="*/ 0 h 200"/>
                    <a:gd name="T2" fmla="*/ 407 w 408"/>
                    <a:gd name="T3" fmla="*/ 199 h 200"/>
                    <a:gd name="T4" fmla="*/ 0 w 408"/>
                    <a:gd name="T5" fmla="*/ 0 h 200"/>
                    <a:gd name="T6" fmla="*/ 0 60000 65536"/>
                    <a:gd name="T7" fmla="*/ 0 60000 65536"/>
                    <a:gd name="T8" fmla="*/ 0 60000 65536"/>
                    <a:gd name="T9" fmla="*/ 0 w 408"/>
                    <a:gd name="T10" fmla="*/ 0 h 200"/>
                    <a:gd name="T11" fmla="*/ 408 w 408"/>
                    <a:gd name="T12" fmla="*/ 200 h 200"/>
                  </a:gdLst>
                  <a:ahLst/>
                  <a:cxnLst>
                    <a:cxn ang="T6">
                      <a:pos x="T0" y="T1"/>
                    </a:cxn>
                    <a:cxn ang="T7">
                      <a:pos x="T2" y="T3"/>
                    </a:cxn>
                    <a:cxn ang="T8">
                      <a:pos x="T4" y="T5"/>
                    </a:cxn>
                  </a:cxnLst>
                  <a:rect l="T9" t="T10" r="T11" b="T12"/>
                  <a:pathLst>
                    <a:path w="408" h="200">
                      <a:moveTo>
                        <a:pt x="0" y="0"/>
                      </a:moveTo>
                      <a:lnTo>
                        <a:pt x="407" y="19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8" name="Freeform 19"/>
                <p:cNvSpPr>
                  <a:spLocks/>
                </p:cNvSpPr>
                <p:nvPr/>
              </p:nvSpPr>
              <p:spPr bwMode="auto">
                <a:xfrm>
                  <a:off x="4872" y="806"/>
                  <a:ext cx="1" cy="312"/>
                </a:xfrm>
                <a:custGeom>
                  <a:avLst/>
                  <a:gdLst>
                    <a:gd name="T0" fmla="*/ 0 w 1"/>
                    <a:gd name="T1" fmla="*/ 0 h 312"/>
                    <a:gd name="T2" fmla="*/ 0 w 1"/>
                    <a:gd name="T3" fmla="*/ 311 h 312"/>
                    <a:gd name="T4" fmla="*/ 0 w 1"/>
                    <a:gd name="T5" fmla="*/ 0 h 312"/>
                    <a:gd name="T6" fmla="*/ 0 60000 65536"/>
                    <a:gd name="T7" fmla="*/ 0 60000 65536"/>
                    <a:gd name="T8" fmla="*/ 0 60000 65536"/>
                    <a:gd name="T9" fmla="*/ 0 w 1"/>
                    <a:gd name="T10" fmla="*/ 0 h 312"/>
                    <a:gd name="T11" fmla="*/ 1 w 1"/>
                    <a:gd name="T12" fmla="*/ 312 h 312"/>
                  </a:gdLst>
                  <a:ahLst/>
                  <a:cxnLst>
                    <a:cxn ang="T6">
                      <a:pos x="T0" y="T1"/>
                    </a:cxn>
                    <a:cxn ang="T7">
                      <a:pos x="T2" y="T3"/>
                    </a:cxn>
                    <a:cxn ang="T8">
                      <a:pos x="T4" y="T5"/>
                    </a:cxn>
                  </a:cxnLst>
                  <a:rect l="T9" t="T10" r="T11" b="T12"/>
                  <a:pathLst>
                    <a:path w="1" h="312">
                      <a:moveTo>
                        <a:pt x="0" y="0"/>
                      </a:moveTo>
                      <a:lnTo>
                        <a:pt x="0" y="311"/>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9" name="Freeform 20"/>
                <p:cNvSpPr>
                  <a:spLocks/>
                </p:cNvSpPr>
                <p:nvPr/>
              </p:nvSpPr>
              <p:spPr bwMode="auto">
                <a:xfrm>
                  <a:off x="4872" y="289"/>
                  <a:ext cx="1" cy="286"/>
                </a:xfrm>
                <a:custGeom>
                  <a:avLst/>
                  <a:gdLst>
                    <a:gd name="T0" fmla="*/ 0 w 1"/>
                    <a:gd name="T1" fmla="*/ 0 h 286"/>
                    <a:gd name="T2" fmla="*/ 0 w 1"/>
                    <a:gd name="T3" fmla="*/ 285 h 286"/>
                    <a:gd name="T4" fmla="*/ 0 w 1"/>
                    <a:gd name="T5" fmla="*/ 0 h 286"/>
                    <a:gd name="T6" fmla="*/ 0 60000 65536"/>
                    <a:gd name="T7" fmla="*/ 0 60000 65536"/>
                    <a:gd name="T8" fmla="*/ 0 60000 65536"/>
                    <a:gd name="T9" fmla="*/ 0 w 1"/>
                    <a:gd name="T10" fmla="*/ 0 h 286"/>
                    <a:gd name="T11" fmla="*/ 1 w 1"/>
                    <a:gd name="T12" fmla="*/ 286 h 286"/>
                  </a:gdLst>
                  <a:ahLst/>
                  <a:cxnLst>
                    <a:cxn ang="T6">
                      <a:pos x="T0" y="T1"/>
                    </a:cxn>
                    <a:cxn ang="T7">
                      <a:pos x="T2" y="T3"/>
                    </a:cxn>
                    <a:cxn ang="T8">
                      <a:pos x="T4" y="T5"/>
                    </a:cxn>
                  </a:cxnLst>
                  <a:rect l="T9" t="T10" r="T11" b="T12"/>
                  <a:pathLst>
                    <a:path w="1" h="286">
                      <a:moveTo>
                        <a:pt x="0" y="0"/>
                      </a:moveTo>
                      <a:lnTo>
                        <a:pt x="0" y="285"/>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0" name="Freeform 21"/>
                <p:cNvSpPr>
                  <a:spLocks/>
                </p:cNvSpPr>
                <p:nvPr/>
              </p:nvSpPr>
              <p:spPr bwMode="auto">
                <a:xfrm>
                  <a:off x="4853" y="632"/>
                  <a:ext cx="45" cy="93"/>
                </a:xfrm>
                <a:custGeom>
                  <a:avLst/>
                  <a:gdLst>
                    <a:gd name="T0" fmla="*/ 0 w 45"/>
                    <a:gd name="T1" fmla="*/ 92 h 93"/>
                    <a:gd name="T2" fmla="*/ 44 w 45"/>
                    <a:gd name="T3" fmla="*/ 0 h 93"/>
                    <a:gd name="T4" fmla="*/ 0 w 45"/>
                    <a:gd name="T5" fmla="*/ 92 h 93"/>
                    <a:gd name="T6" fmla="*/ 0 60000 65536"/>
                    <a:gd name="T7" fmla="*/ 0 60000 65536"/>
                    <a:gd name="T8" fmla="*/ 0 60000 65536"/>
                    <a:gd name="T9" fmla="*/ 0 w 45"/>
                    <a:gd name="T10" fmla="*/ 0 h 93"/>
                    <a:gd name="T11" fmla="*/ 45 w 45"/>
                    <a:gd name="T12" fmla="*/ 93 h 93"/>
                  </a:gdLst>
                  <a:ahLst/>
                  <a:cxnLst>
                    <a:cxn ang="T6">
                      <a:pos x="T0" y="T1"/>
                    </a:cxn>
                    <a:cxn ang="T7">
                      <a:pos x="T2" y="T3"/>
                    </a:cxn>
                    <a:cxn ang="T8">
                      <a:pos x="T4" y="T5"/>
                    </a:cxn>
                  </a:cxnLst>
                  <a:rect l="T9" t="T10" r="T11" b="T12"/>
                  <a:pathLst>
                    <a:path w="45" h="93">
                      <a:moveTo>
                        <a:pt x="0" y="92"/>
                      </a:moveTo>
                      <a:lnTo>
                        <a:pt x="44" y="0"/>
                      </a:lnTo>
                      <a:lnTo>
                        <a:pt x="0" y="9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1" name="Freeform 22"/>
                <p:cNvSpPr>
                  <a:spLocks/>
                </p:cNvSpPr>
                <p:nvPr/>
              </p:nvSpPr>
              <p:spPr bwMode="auto">
                <a:xfrm>
                  <a:off x="4897" y="639"/>
                  <a:ext cx="43" cy="86"/>
                </a:xfrm>
                <a:custGeom>
                  <a:avLst/>
                  <a:gdLst>
                    <a:gd name="T0" fmla="*/ 0 w 43"/>
                    <a:gd name="T1" fmla="*/ 0 h 86"/>
                    <a:gd name="T2" fmla="*/ 42 w 43"/>
                    <a:gd name="T3" fmla="*/ 85 h 86"/>
                    <a:gd name="T4" fmla="*/ 0 w 43"/>
                    <a:gd name="T5" fmla="*/ 0 h 86"/>
                    <a:gd name="T6" fmla="*/ 0 60000 65536"/>
                    <a:gd name="T7" fmla="*/ 0 60000 65536"/>
                    <a:gd name="T8" fmla="*/ 0 60000 65536"/>
                    <a:gd name="T9" fmla="*/ 0 w 43"/>
                    <a:gd name="T10" fmla="*/ 0 h 86"/>
                    <a:gd name="T11" fmla="*/ 43 w 43"/>
                    <a:gd name="T12" fmla="*/ 86 h 86"/>
                  </a:gdLst>
                  <a:ahLst/>
                  <a:cxnLst>
                    <a:cxn ang="T6">
                      <a:pos x="T0" y="T1"/>
                    </a:cxn>
                    <a:cxn ang="T7">
                      <a:pos x="T2" y="T3"/>
                    </a:cxn>
                    <a:cxn ang="T8">
                      <a:pos x="T4" y="T5"/>
                    </a:cxn>
                  </a:cxnLst>
                  <a:rect l="T9" t="T10" r="T11" b="T12"/>
                  <a:pathLst>
                    <a:path w="43" h="86">
                      <a:moveTo>
                        <a:pt x="0" y="0"/>
                      </a:moveTo>
                      <a:lnTo>
                        <a:pt x="42" y="85"/>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2" name="Rectangle 23"/>
                <p:cNvSpPr>
                  <a:spLocks noChangeArrowheads="1"/>
                </p:cNvSpPr>
                <p:nvPr/>
              </p:nvSpPr>
              <p:spPr bwMode="auto">
                <a:xfrm>
                  <a:off x="4074" y="1759"/>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000000"/>
                      </a:solidFill>
                      <a:latin typeface="Arial" charset="0"/>
                    </a:rPr>
                    <a:t>Reserves</a:t>
                  </a:r>
                </a:p>
              </p:txBody>
            </p:sp>
            <p:sp>
              <p:nvSpPr>
                <p:cNvPr id="33" name="Rectangle 24"/>
                <p:cNvSpPr>
                  <a:spLocks noChangeArrowheads="1"/>
                </p:cNvSpPr>
                <p:nvPr/>
              </p:nvSpPr>
              <p:spPr bwMode="auto">
                <a:xfrm>
                  <a:off x="5139" y="1750"/>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000000"/>
                      </a:solidFill>
                      <a:latin typeface="Arial" charset="0"/>
                    </a:rPr>
                    <a:t>Sailors</a:t>
                  </a:r>
                </a:p>
              </p:txBody>
            </p:sp>
            <p:sp>
              <p:nvSpPr>
                <p:cNvPr id="34" name="Rectangle 25"/>
                <p:cNvSpPr>
                  <a:spLocks noChangeArrowheads="1"/>
                </p:cNvSpPr>
                <p:nvPr/>
              </p:nvSpPr>
              <p:spPr bwMode="auto">
                <a:xfrm>
                  <a:off x="4653" y="1340"/>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35" name="Rectangle 26"/>
                <p:cNvSpPr>
                  <a:spLocks noChangeArrowheads="1"/>
                </p:cNvSpPr>
                <p:nvPr/>
              </p:nvSpPr>
              <p:spPr bwMode="auto">
                <a:xfrm>
                  <a:off x="4369" y="657"/>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sp>
              <p:nvSpPr>
                <p:cNvPr id="36" name="Rectangle 27"/>
                <p:cNvSpPr>
                  <a:spLocks noChangeArrowheads="1"/>
                </p:cNvSpPr>
                <p:nvPr/>
              </p:nvSpPr>
              <p:spPr bwMode="auto">
                <a:xfrm>
                  <a:off x="4940" y="640"/>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dirty="0">
                      <a:solidFill>
                        <a:srgbClr val="000000"/>
                      </a:solidFill>
                      <a:latin typeface="Arial" charset="0"/>
                    </a:rPr>
                    <a:t>rating &gt; 5</a:t>
                  </a:r>
                </a:p>
              </p:txBody>
            </p:sp>
            <p:sp>
              <p:nvSpPr>
                <p:cNvPr id="37" name="Rectangle 28"/>
                <p:cNvSpPr>
                  <a:spLocks noChangeArrowheads="1"/>
                </p:cNvSpPr>
                <p:nvPr/>
              </p:nvSpPr>
              <p:spPr bwMode="auto">
                <a:xfrm>
                  <a:off x="4724" y="148"/>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grpSp>
          <p:sp>
            <p:nvSpPr>
              <p:cNvPr id="16" name="Rectangle 29"/>
              <p:cNvSpPr>
                <a:spLocks noChangeArrowheads="1"/>
              </p:cNvSpPr>
              <p:nvPr/>
            </p:nvSpPr>
            <p:spPr bwMode="auto">
              <a:xfrm>
                <a:off x="3635" y="83"/>
                <a:ext cx="11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endParaRPr lang="ru-RU" altLang="ru-RU">
                  <a:solidFill>
                    <a:schemeClr val="accent2"/>
                  </a:solidFill>
                </a:endParaRPr>
              </a:p>
            </p:txBody>
          </p:sp>
        </p:grpSp>
        <p:sp>
          <p:nvSpPr>
            <p:cNvPr id="14" name="Line 34"/>
            <p:cNvSpPr>
              <a:spLocks noChangeShapeType="1"/>
            </p:cNvSpPr>
            <p:nvPr/>
          </p:nvSpPr>
          <p:spPr bwMode="auto">
            <a:xfrm flipV="1">
              <a:off x="2880" y="3264"/>
              <a:ext cx="816" cy="384"/>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u-RU"/>
            </a:p>
          </p:txBody>
        </p:sp>
      </p:grpSp>
    </p:spTree>
    <p:extLst>
      <p:ext uri="{BB962C8B-B14F-4D97-AF65-F5344CB8AC3E}">
        <p14:creationId xmlns:p14="http://schemas.microsoft.com/office/powerpoint/2010/main" val="27849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dirty="0"/>
              <a:t>Query Optimization Overview (cont.)</a:t>
            </a:r>
            <a:endParaRPr lang="ru-RU" dirty="0"/>
          </a:p>
        </p:txBody>
      </p:sp>
      <p:sp>
        <p:nvSpPr>
          <p:cNvPr id="3" name="Объект 2"/>
          <p:cNvSpPr>
            <a:spLocks noGrp="1"/>
          </p:cNvSpPr>
          <p:nvPr>
            <p:ph idx="1"/>
          </p:nvPr>
        </p:nvSpPr>
        <p:spPr/>
        <p:txBody>
          <a:bodyPr>
            <a:normAutofit lnSpcReduction="10000"/>
          </a:bodyPr>
          <a:lstStyle/>
          <a:p>
            <a:pPr>
              <a:lnSpc>
                <a:spcPct val="110000"/>
              </a:lnSpc>
            </a:pPr>
            <a:r>
              <a:rPr lang="en-US" altLang="ru-RU" i="1" u="sng" dirty="0">
                <a:solidFill>
                  <a:schemeClr val="accent2"/>
                </a:solidFill>
              </a:rPr>
              <a:t>Plan</a:t>
            </a:r>
            <a:r>
              <a:rPr lang="en-US" altLang="ru-RU" u="sng" dirty="0">
                <a:solidFill>
                  <a:schemeClr val="accent2"/>
                </a:solidFill>
              </a:rPr>
              <a:t>:</a:t>
            </a:r>
            <a:r>
              <a:rPr lang="en-US" altLang="ru-RU" dirty="0">
                <a:solidFill>
                  <a:schemeClr val="accent2"/>
                </a:solidFill>
              </a:rPr>
              <a:t>  </a:t>
            </a:r>
            <a:r>
              <a:rPr lang="en-US" altLang="ru-RU" i="1" dirty="0">
                <a:solidFill>
                  <a:schemeClr val="accent1"/>
                </a:solidFill>
              </a:rPr>
              <a:t>Tree of R.A. ops (and some others) with choice of algorithm for each op.</a:t>
            </a:r>
          </a:p>
          <a:p>
            <a:pPr lvl="1">
              <a:lnSpc>
                <a:spcPct val="110000"/>
              </a:lnSpc>
              <a:buSzPct val="75000"/>
            </a:pPr>
            <a:r>
              <a:rPr lang="en-US" altLang="ru-RU" dirty="0"/>
              <a:t>Recall: Iterator interface (next()!)</a:t>
            </a:r>
          </a:p>
          <a:p>
            <a:pPr>
              <a:lnSpc>
                <a:spcPct val="110000"/>
              </a:lnSpc>
            </a:pPr>
            <a:r>
              <a:rPr lang="en-US" altLang="ru-RU" dirty="0"/>
              <a:t>Three main issues:</a:t>
            </a:r>
          </a:p>
          <a:p>
            <a:pPr lvl="1">
              <a:lnSpc>
                <a:spcPct val="110000"/>
              </a:lnSpc>
              <a:buSzPct val="75000"/>
            </a:pPr>
            <a:r>
              <a:rPr lang="en-US" altLang="ru-RU" dirty="0"/>
              <a:t>For a given query, </a:t>
            </a:r>
            <a:r>
              <a:rPr lang="en-US" altLang="ru-RU" dirty="0">
                <a:solidFill>
                  <a:schemeClr val="accent2"/>
                </a:solidFill>
              </a:rPr>
              <a:t>what plans are considered</a:t>
            </a:r>
            <a:r>
              <a:rPr lang="en-US" altLang="ru-RU" dirty="0"/>
              <a:t>?</a:t>
            </a:r>
          </a:p>
          <a:p>
            <a:pPr lvl="1">
              <a:lnSpc>
                <a:spcPct val="110000"/>
              </a:lnSpc>
              <a:buSzPct val="75000"/>
            </a:pPr>
            <a:r>
              <a:rPr lang="en-US" altLang="ru-RU" dirty="0"/>
              <a:t>How is the </a:t>
            </a:r>
            <a:r>
              <a:rPr lang="en-US" altLang="ru-RU" dirty="0">
                <a:solidFill>
                  <a:schemeClr val="accent2"/>
                </a:solidFill>
              </a:rPr>
              <a:t>cost of a plan estimated</a:t>
            </a:r>
            <a:r>
              <a:rPr lang="en-US" altLang="ru-RU" dirty="0"/>
              <a:t>?</a:t>
            </a:r>
          </a:p>
          <a:p>
            <a:pPr lvl="1">
              <a:lnSpc>
                <a:spcPct val="110000"/>
              </a:lnSpc>
              <a:buSzPct val="75000"/>
            </a:pPr>
            <a:r>
              <a:rPr lang="en-US" altLang="ru-RU" dirty="0"/>
              <a:t>How do we </a:t>
            </a:r>
            <a:r>
              <a:rPr lang="en-US" altLang="ru-RU" dirty="0">
                <a:solidFill>
                  <a:schemeClr val="accent2"/>
                </a:solidFill>
              </a:rPr>
              <a:t>“search” in the “plan space”?</a:t>
            </a:r>
            <a:endParaRPr lang="en-US" altLang="ru-RU" dirty="0"/>
          </a:p>
          <a:p>
            <a:pPr>
              <a:lnSpc>
                <a:spcPct val="110000"/>
              </a:lnSpc>
            </a:pPr>
            <a:r>
              <a:rPr lang="en-US" altLang="ru-RU" dirty="0">
                <a:solidFill>
                  <a:schemeClr val="accent2"/>
                </a:solidFill>
              </a:rPr>
              <a:t>Ideally: </a:t>
            </a:r>
            <a:r>
              <a:rPr lang="en-US" altLang="ru-RU" dirty="0"/>
              <a:t>Want to find best plan.  </a:t>
            </a:r>
          </a:p>
          <a:p>
            <a:pPr>
              <a:lnSpc>
                <a:spcPct val="110000"/>
              </a:lnSpc>
            </a:pPr>
            <a:r>
              <a:rPr lang="en-US" altLang="ru-RU" dirty="0">
                <a:solidFill>
                  <a:schemeClr val="accent2"/>
                </a:solidFill>
              </a:rPr>
              <a:t>Reality: </a:t>
            </a:r>
            <a:r>
              <a:rPr lang="en-US" altLang="ru-RU" dirty="0"/>
              <a:t>Avoid worst plans!</a:t>
            </a:r>
          </a:p>
          <a:p>
            <a:endParaRPr lang="ru-RU" dirty="0"/>
          </a:p>
        </p:txBody>
      </p:sp>
    </p:spTree>
    <p:extLst>
      <p:ext uri="{BB962C8B-B14F-4D97-AF65-F5344CB8AC3E}">
        <p14:creationId xmlns:p14="http://schemas.microsoft.com/office/powerpoint/2010/main" val="166054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p:txBody>
          <a:bodyPr/>
          <a:lstStyle/>
          <a:p>
            <a:r>
              <a:rPr lang="en-US" altLang="ru-RU" smtClean="0"/>
              <a:t>Issue 1: Plan Space</a:t>
            </a:r>
          </a:p>
        </p:txBody>
      </p:sp>
      <p:sp>
        <p:nvSpPr>
          <p:cNvPr id="146435" name="Oval 3"/>
          <p:cNvSpPr>
            <a:spLocks noChangeArrowheads="1"/>
          </p:cNvSpPr>
          <p:nvPr/>
        </p:nvSpPr>
        <p:spPr bwMode="auto">
          <a:xfrm>
            <a:off x="990600" y="764704"/>
            <a:ext cx="4191000" cy="44958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6436" name="Text Box 4"/>
          <p:cNvSpPr txBox="1">
            <a:spLocks noChangeArrowheads="1"/>
          </p:cNvSpPr>
          <p:nvPr/>
        </p:nvSpPr>
        <p:spPr bwMode="auto">
          <a:xfrm>
            <a:off x="4724400" y="764704"/>
            <a:ext cx="336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a:latin typeface="Arial" charset="0"/>
              </a:rPr>
              <a:t>Programs that compute query</a:t>
            </a:r>
          </a:p>
        </p:txBody>
      </p:sp>
      <p:sp>
        <p:nvSpPr>
          <p:cNvPr id="146437" name="Oval 5"/>
          <p:cNvSpPr>
            <a:spLocks noChangeArrowheads="1"/>
          </p:cNvSpPr>
          <p:nvPr/>
        </p:nvSpPr>
        <p:spPr bwMode="auto">
          <a:xfrm>
            <a:off x="1828800" y="2364904"/>
            <a:ext cx="2286000" cy="24384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6438" name="Text Box 6"/>
          <p:cNvSpPr txBox="1">
            <a:spLocks noChangeArrowheads="1"/>
          </p:cNvSpPr>
          <p:nvPr/>
        </p:nvSpPr>
        <p:spPr bwMode="auto">
          <a:xfrm>
            <a:off x="5181600" y="2364904"/>
            <a:ext cx="336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a:latin typeface="Arial" charset="0"/>
              </a:rPr>
              <a:t>Plans that work with our choice of operators</a:t>
            </a:r>
          </a:p>
        </p:txBody>
      </p:sp>
      <p:sp>
        <p:nvSpPr>
          <p:cNvPr id="146439" name="Line 7"/>
          <p:cNvSpPr>
            <a:spLocks noChangeShapeType="1"/>
          </p:cNvSpPr>
          <p:nvPr/>
        </p:nvSpPr>
        <p:spPr bwMode="auto">
          <a:xfrm flipH="1">
            <a:off x="4457700" y="1145704"/>
            <a:ext cx="228600" cy="76200"/>
          </a:xfrm>
          <a:prstGeom prst="line">
            <a:avLst/>
          </a:prstGeom>
          <a:noFill/>
          <a:ln w="317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6440" name="Line 8"/>
          <p:cNvSpPr>
            <a:spLocks noChangeShapeType="1"/>
          </p:cNvSpPr>
          <p:nvPr/>
        </p:nvSpPr>
        <p:spPr bwMode="auto">
          <a:xfrm flipH="1">
            <a:off x="4114800" y="2593504"/>
            <a:ext cx="1143000" cy="381000"/>
          </a:xfrm>
          <a:prstGeom prst="line">
            <a:avLst/>
          </a:prstGeom>
          <a:noFill/>
          <a:ln w="317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6441" name="Oval 9"/>
          <p:cNvSpPr>
            <a:spLocks noChangeArrowheads="1"/>
          </p:cNvSpPr>
          <p:nvPr/>
        </p:nvSpPr>
        <p:spPr bwMode="auto">
          <a:xfrm>
            <a:off x="2286000" y="3660304"/>
            <a:ext cx="1066800" cy="9906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6442" name="Line 10"/>
          <p:cNvSpPr>
            <a:spLocks noChangeShapeType="1"/>
          </p:cNvSpPr>
          <p:nvPr/>
        </p:nvSpPr>
        <p:spPr bwMode="auto">
          <a:xfrm flipH="1" flipV="1">
            <a:off x="3429000" y="4269904"/>
            <a:ext cx="1676400" cy="152400"/>
          </a:xfrm>
          <a:prstGeom prst="line">
            <a:avLst/>
          </a:prstGeom>
          <a:noFill/>
          <a:ln w="317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6443" name="Text Box 11"/>
          <p:cNvSpPr txBox="1">
            <a:spLocks noChangeArrowheads="1"/>
          </p:cNvSpPr>
          <p:nvPr/>
        </p:nvSpPr>
        <p:spPr bwMode="auto">
          <a:xfrm>
            <a:off x="5105400" y="4193704"/>
            <a:ext cx="336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a:latin typeface="Arial" charset="0"/>
              </a:rPr>
              <a:t>Plans that we may compute the cost of</a:t>
            </a:r>
          </a:p>
        </p:txBody>
      </p:sp>
    </p:spTree>
    <p:extLst>
      <p:ext uri="{BB962C8B-B14F-4D97-AF65-F5344CB8AC3E}">
        <p14:creationId xmlns:p14="http://schemas.microsoft.com/office/powerpoint/2010/main" val="3960676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Issue 2: Cost a Plan</a:t>
            </a:r>
            <a:endParaRPr lang="ru-RU" dirty="0"/>
          </a:p>
        </p:txBody>
      </p:sp>
      <p:grpSp>
        <p:nvGrpSpPr>
          <p:cNvPr id="4" name="Group 6"/>
          <p:cNvGrpSpPr>
            <a:grpSpLocks/>
          </p:cNvGrpSpPr>
          <p:nvPr/>
        </p:nvGrpSpPr>
        <p:grpSpPr bwMode="auto">
          <a:xfrm>
            <a:off x="849709" y="1268760"/>
            <a:ext cx="3722688" cy="3492500"/>
            <a:chOff x="3635" y="82"/>
            <a:chExt cx="1985" cy="1862"/>
          </a:xfrm>
        </p:grpSpPr>
        <p:grpSp>
          <p:nvGrpSpPr>
            <p:cNvPr id="5" name="Group 7"/>
            <p:cNvGrpSpPr>
              <a:grpSpLocks/>
            </p:cNvGrpSpPr>
            <p:nvPr/>
          </p:nvGrpSpPr>
          <p:grpSpPr bwMode="auto">
            <a:xfrm>
              <a:off x="4074" y="82"/>
              <a:ext cx="1546" cy="1862"/>
              <a:chOff x="4074" y="82"/>
              <a:chExt cx="1546" cy="1862"/>
            </a:xfrm>
          </p:grpSpPr>
          <p:sp>
            <p:nvSpPr>
              <p:cNvPr id="7" name="Freeform 8"/>
              <p:cNvSpPr>
                <a:spLocks/>
              </p:cNvSpPr>
              <p:nvPr/>
            </p:nvSpPr>
            <p:spPr bwMode="auto">
              <a:xfrm>
                <a:off x="4317" y="599"/>
                <a:ext cx="68" cy="88"/>
              </a:xfrm>
              <a:custGeom>
                <a:avLst/>
                <a:gdLst>
                  <a:gd name="T0" fmla="*/ 67 w 68"/>
                  <a:gd name="T1" fmla="*/ 43 h 88"/>
                  <a:gd name="T2" fmla="*/ 58 w 68"/>
                  <a:gd name="T3" fmla="*/ 13 h 88"/>
                  <a:gd name="T4" fmla="*/ 34 w 68"/>
                  <a:gd name="T5" fmla="*/ 0 h 88"/>
                  <a:gd name="T6" fmla="*/ 10 w 68"/>
                  <a:gd name="T7" fmla="*/ 13 h 88"/>
                  <a:gd name="T8" fmla="*/ 0 w 68"/>
                  <a:gd name="T9" fmla="*/ 43 h 88"/>
                  <a:gd name="T10" fmla="*/ 10 w 68"/>
                  <a:gd name="T11" fmla="*/ 74 h 88"/>
                  <a:gd name="T12" fmla="*/ 34 w 68"/>
                  <a:gd name="T13" fmla="*/ 87 h 88"/>
                  <a:gd name="T14" fmla="*/ 58 w 68"/>
                  <a:gd name="T15" fmla="*/ 74 h 88"/>
                  <a:gd name="T16" fmla="*/ 67 w 68"/>
                  <a:gd name="T17" fmla="*/ 43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
                  <a:gd name="T28" fmla="*/ 0 h 88"/>
                  <a:gd name="T29" fmla="*/ 68 w 68"/>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 h="88">
                    <a:moveTo>
                      <a:pt x="67" y="43"/>
                    </a:moveTo>
                    <a:lnTo>
                      <a:pt x="58" y="13"/>
                    </a:lnTo>
                    <a:lnTo>
                      <a:pt x="34" y="0"/>
                    </a:lnTo>
                    <a:lnTo>
                      <a:pt x="10" y="13"/>
                    </a:lnTo>
                    <a:lnTo>
                      <a:pt x="0" y="43"/>
                    </a:lnTo>
                    <a:lnTo>
                      <a:pt x="10" y="74"/>
                    </a:lnTo>
                    <a:lnTo>
                      <a:pt x="34" y="87"/>
                    </a:lnTo>
                    <a:lnTo>
                      <a:pt x="58" y="74"/>
                    </a:lnTo>
                    <a:lnTo>
                      <a:pt x="67" y="43"/>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8" name="Freeform 9"/>
              <p:cNvSpPr>
                <a:spLocks/>
              </p:cNvSpPr>
              <p:nvPr/>
            </p:nvSpPr>
            <p:spPr bwMode="auto">
              <a:xfrm>
                <a:off x="4351" y="608"/>
                <a:ext cx="62" cy="1"/>
              </a:xfrm>
              <a:custGeom>
                <a:avLst/>
                <a:gdLst>
                  <a:gd name="T0" fmla="*/ 0 w 62"/>
                  <a:gd name="T1" fmla="*/ 0 h 1"/>
                  <a:gd name="T2" fmla="*/ 61 w 62"/>
                  <a:gd name="T3" fmla="*/ 0 h 1"/>
                  <a:gd name="T4" fmla="*/ 0 w 62"/>
                  <a:gd name="T5" fmla="*/ 0 h 1"/>
                  <a:gd name="T6" fmla="*/ 0 60000 65536"/>
                  <a:gd name="T7" fmla="*/ 0 60000 65536"/>
                  <a:gd name="T8" fmla="*/ 0 60000 65536"/>
                  <a:gd name="T9" fmla="*/ 0 w 62"/>
                  <a:gd name="T10" fmla="*/ 0 h 1"/>
                  <a:gd name="T11" fmla="*/ 62 w 62"/>
                  <a:gd name="T12" fmla="*/ 1 h 1"/>
                </a:gdLst>
                <a:ahLst/>
                <a:cxnLst>
                  <a:cxn ang="T6">
                    <a:pos x="T0" y="T1"/>
                  </a:cxn>
                  <a:cxn ang="T7">
                    <a:pos x="T2" y="T3"/>
                  </a:cxn>
                  <a:cxn ang="T8">
                    <a:pos x="T4" y="T5"/>
                  </a:cxn>
                </a:cxnLst>
                <a:rect l="T9" t="T10" r="T11" b="T12"/>
                <a:pathLst>
                  <a:path w="62" h="1">
                    <a:moveTo>
                      <a:pt x="0" y="0"/>
                    </a:moveTo>
                    <a:lnTo>
                      <a:pt x="61"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 name="Freeform 10"/>
              <p:cNvSpPr>
                <a:spLocks/>
              </p:cNvSpPr>
              <p:nvPr/>
            </p:nvSpPr>
            <p:spPr bwMode="auto">
              <a:xfrm>
                <a:off x="4698" y="90"/>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 name="Freeform 11"/>
              <p:cNvSpPr>
                <a:spLocks/>
              </p:cNvSpPr>
              <p:nvPr/>
            </p:nvSpPr>
            <p:spPr bwMode="auto">
              <a:xfrm>
                <a:off x="4750" y="90"/>
                <a:ext cx="1" cy="97"/>
              </a:xfrm>
              <a:custGeom>
                <a:avLst/>
                <a:gdLst>
                  <a:gd name="T0" fmla="*/ 0 w 1"/>
                  <a:gd name="T1" fmla="*/ 0 h 97"/>
                  <a:gd name="T2" fmla="*/ 0 w 1"/>
                  <a:gd name="T3" fmla="*/ 96 h 97"/>
                  <a:gd name="T4" fmla="*/ 0 w 1"/>
                  <a:gd name="T5" fmla="*/ 0 h 97"/>
                  <a:gd name="T6" fmla="*/ 0 60000 65536"/>
                  <a:gd name="T7" fmla="*/ 0 60000 65536"/>
                  <a:gd name="T8" fmla="*/ 0 60000 65536"/>
                  <a:gd name="T9" fmla="*/ 0 w 1"/>
                  <a:gd name="T10" fmla="*/ 0 h 97"/>
                  <a:gd name="T11" fmla="*/ 1 w 1"/>
                  <a:gd name="T12" fmla="*/ 97 h 97"/>
                </a:gdLst>
                <a:ahLst/>
                <a:cxnLst>
                  <a:cxn ang="T6">
                    <a:pos x="T0" y="T1"/>
                  </a:cxn>
                  <a:cxn ang="T7">
                    <a:pos x="T2" y="T3"/>
                  </a:cxn>
                  <a:cxn ang="T8">
                    <a:pos x="T4" y="T5"/>
                  </a:cxn>
                </a:cxnLst>
                <a:rect l="T9" t="T10" r="T11" b="T12"/>
                <a:pathLst>
                  <a:path w="1" h="97">
                    <a:moveTo>
                      <a:pt x="0" y="0"/>
                    </a:moveTo>
                    <a:lnTo>
                      <a:pt x="0" y="96"/>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1" name="Freeform 12"/>
              <p:cNvSpPr>
                <a:spLocks/>
              </p:cNvSpPr>
              <p:nvPr/>
            </p:nvSpPr>
            <p:spPr bwMode="auto">
              <a:xfrm>
                <a:off x="4673" y="82"/>
                <a:ext cx="103" cy="1"/>
              </a:xfrm>
              <a:custGeom>
                <a:avLst/>
                <a:gdLst>
                  <a:gd name="T0" fmla="*/ 0 w 103"/>
                  <a:gd name="T1" fmla="*/ 0 h 1"/>
                  <a:gd name="T2" fmla="*/ 102 w 103"/>
                  <a:gd name="T3" fmla="*/ 0 h 1"/>
                  <a:gd name="T4" fmla="*/ 0 w 103"/>
                  <a:gd name="T5" fmla="*/ 0 h 1"/>
                  <a:gd name="T6" fmla="*/ 0 60000 65536"/>
                  <a:gd name="T7" fmla="*/ 0 60000 65536"/>
                  <a:gd name="T8" fmla="*/ 0 60000 65536"/>
                  <a:gd name="T9" fmla="*/ 0 w 103"/>
                  <a:gd name="T10" fmla="*/ 0 h 1"/>
                  <a:gd name="T11" fmla="*/ 103 w 103"/>
                  <a:gd name="T12" fmla="*/ 1 h 1"/>
                </a:gdLst>
                <a:ahLst/>
                <a:cxnLst>
                  <a:cxn ang="T6">
                    <a:pos x="T0" y="T1"/>
                  </a:cxn>
                  <a:cxn ang="T7">
                    <a:pos x="T2" y="T3"/>
                  </a:cxn>
                  <a:cxn ang="T8">
                    <a:pos x="T4" y="T5"/>
                  </a:cxn>
                </a:cxnLst>
                <a:rect l="T9" t="T10" r="T11" b="T12"/>
                <a:pathLst>
                  <a:path w="103" h="1">
                    <a:moveTo>
                      <a:pt x="0" y="0"/>
                    </a:moveTo>
                    <a:lnTo>
                      <a:pt x="102"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 name="Freeform 13"/>
              <p:cNvSpPr>
                <a:spLocks/>
              </p:cNvSpPr>
              <p:nvPr/>
            </p:nvSpPr>
            <p:spPr bwMode="auto">
              <a:xfrm>
                <a:off x="4767" y="1203"/>
                <a:ext cx="1" cy="70"/>
              </a:xfrm>
              <a:custGeom>
                <a:avLst/>
                <a:gdLst>
                  <a:gd name="T0" fmla="*/ 0 w 1"/>
                  <a:gd name="T1" fmla="*/ 0 h 70"/>
                  <a:gd name="T2" fmla="*/ 0 w 1"/>
                  <a:gd name="T3" fmla="*/ 69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 name="Freeform 14"/>
              <p:cNvSpPr>
                <a:spLocks/>
              </p:cNvSpPr>
              <p:nvPr/>
            </p:nvSpPr>
            <p:spPr bwMode="auto">
              <a:xfrm>
                <a:off x="4974" y="1203"/>
                <a:ext cx="1" cy="70"/>
              </a:xfrm>
              <a:custGeom>
                <a:avLst/>
                <a:gdLst>
                  <a:gd name="T0" fmla="*/ 0 w 1"/>
                  <a:gd name="T1" fmla="*/ 0 h 70"/>
                  <a:gd name="T2" fmla="*/ 0 w 1"/>
                  <a:gd name="T3" fmla="*/ 69 h 70"/>
                  <a:gd name="T4" fmla="*/ 0 w 1"/>
                  <a:gd name="T5" fmla="*/ 0 h 70"/>
                  <a:gd name="T6" fmla="*/ 0 60000 65536"/>
                  <a:gd name="T7" fmla="*/ 0 60000 65536"/>
                  <a:gd name="T8" fmla="*/ 0 60000 65536"/>
                  <a:gd name="T9" fmla="*/ 0 w 1"/>
                  <a:gd name="T10" fmla="*/ 0 h 70"/>
                  <a:gd name="T11" fmla="*/ 1 w 1"/>
                  <a:gd name="T12" fmla="*/ 70 h 70"/>
                </a:gdLst>
                <a:ahLst/>
                <a:cxnLst>
                  <a:cxn ang="T6">
                    <a:pos x="T0" y="T1"/>
                  </a:cxn>
                  <a:cxn ang="T7">
                    <a:pos x="T2" y="T3"/>
                  </a:cxn>
                  <a:cxn ang="T8">
                    <a:pos x="T4" y="T5"/>
                  </a:cxn>
                </a:cxnLst>
                <a:rect l="T9" t="T10" r="T11" b="T12"/>
                <a:pathLst>
                  <a:path w="1" h="70">
                    <a:moveTo>
                      <a:pt x="0" y="0"/>
                    </a:moveTo>
                    <a:lnTo>
                      <a:pt x="0" y="6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4" name="Freeform 15"/>
              <p:cNvSpPr>
                <a:spLocks/>
              </p:cNvSpPr>
              <p:nvPr/>
            </p:nvSpPr>
            <p:spPr bwMode="auto">
              <a:xfrm>
                <a:off x="4767" y="1203"/>
                <a:ext cx="208" cy="70"/>
              </a:xfrm>
              <a:custGeom>
                <a:avLst/>
                <a:gdLst>
                  <a:gd name="T0" fmla="*/ 0 w 208"/>
                  <a:gd name="T1" fmla="*/ 0 h 70"/>
                  <a:gd name="T2" fmla="*/ 207 w 208"/>
                  <a:gd name="T3" fmla="*/ 69 h 70"/>
                  <a:gd name="T4" fmla="*/ 0 w 208"/>
                  <a:gd name="T5" fmla="*/ 0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0"/>
                    </a:moveTo>
                    <a:lnTo>
                      <a:pt x="207" y="6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5" name="Freeform 16"/>
              <p:cNvSpPr>
                <a:spLocks/>
              </p:cNvSpPr>
              <p:nvPr/>
            </p:nvSpPr>
            <p:spPr bwMode="auto">
              <a:xfrm>
                <a:off x="4767" y="1203"/>
                <a:ext cx="208" cy="70"/>
              </a:xfrm>
              <a:custGeom>
                <a:avLst/>
                <a:gdLst>
                  <a:gd name="T0" fmla="*/ 0 w 208"/>
                  <a:gd name="T1" fmla="*/ 69 h 70"/>
                  <a:gd name="T2" fmla="*/ 207 w 208"/>
                  <a:gd name="T3" fmla="*/ 0 h 70"/>
                  <a:gd name="T4" fmla="*/ 0 w 208"/>
                  <a:gd name="T5" fmla="*/ 69 h 70"/>
                  <a:gd name="T6" fmla="*/ 0 60000 65536"/>
                  <a:gd name="T7" fmla="*/ 0 60000 65536"/>
                  <a:gd name="T8" fmla="*/ 0 60000 65536"/>
                  <a:gd name="T9" fmla="*/ 0 w 208"/>
                  <a:gd name="T10" fmla="*/ 0 h 70"/>
                  <a:gd name="T11" fmla="*/ 208 w 208"/>
                  <a:gd name="T12" fmla="*/ 70 h 70"/>
                </a:gdLst>
                <a:ahLst/>
                <a:cxnLst>
                  <a:cxn ang="T6">
                    <a:pos x="T0" y="T1"/>
                  </a:cxn>
                  <a:cxn ang="T7">
                    <a:pos x="T2" y="T3"/>
                  </a:cxn>
                  <a:cxn ang="T8">
                    <a:pos x="T4" y="T5"/>
                  </a:cxn>
                </a:cxnLst>
                <a:rect l="T9" t="T10" r="T11" b="T12"/>
                <a:pathLst>
                  <a:path w="208" h="70">
                    <a:moveTo>
                      <a:pt x="0" y="69"/>
                    </a:moveTo>
                    <a:lnTo>
                      <a:pt x="207" y="0"/>
                    </a:lnTo>
                    <a:lnTo>
                      <a:pt x="0" y="6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 name="Freeform 17"/>
              <p:cNvSpPr>
                <a:spLocks/>
              </p:cNvSpPr>
              <p:nvPr/>
            </p:nvSpPr>
            <p:spPr bwMode="auto">
              <a:xfrm>
                <a:off x="4412" y="1487"/>
                <a:ext cx="399" cy="200"/>
              </a:xfrm>
              <a:custGeom>
                <a:avLst/>
                <a:gdLst>
                  <a:gd name="T0" fmla="*/ 0 w 399"/>
                  <a:gd name="T1" fmla="*/ 199 h 200"/>
                  <a:gd name="T2" fmla="*/ 398 w 399"/>
                  <a:gd name="T3" fmla="*/ 0 h 200"/>
                  <a:gd name="T4" fmla="*/ 0 w 399"/>
                  <a:gd name="T5" fmla="*/ 199 h 200"/>
                  <a:gd name="T6" fmla="*/ 0 60000 65536"/>
                  <a:gd name="T7" fmla="*/ 0 60000 65536"/>
                  <a:gd name="T8" fmla="*/ 0 60000 65536"/>
                  <a:gd name="T9" fmla="*/ 0 w 399"/>
                  <a:gd name="T10" fmla="*/ 0 h 200"/>
                  <a:gd name="T11" fmla="*/ 399 w 399"/>
                  <a:gd name="T12" fmla="*/ 200 h 200"/>
                </a:gdLst>
                <a:ahLst/>
                <a:cxnLst>
                  <a:cxn ang="T6">
                    <a:pos x="T0" y="T1"/>
                  </a:cxn>
                  <a:cxn ang="T7">
                    <a:pos x="T2" y="T3"/>
                  </a:cxn>
                  <a:cxn ang="T8">
                    <a:pos x="T4" y="T5"/>
                  </a:cxn>
                </a:cxnLst>
                <a:rect l="T9" t="T10" r="T11" b="T12"/>
                <a:pathLst>
                  <a:path w="399" h="200">
                    <a:moveTo>
                      <a:pt x="0" y="199"/>
                    </a:moveTo>
                    <a:lnTo>
                      <a:pt x="398" y="0"/>
                    </a:lnTo>
                    <a:lnTo>
                      <a:pt x="0" y="19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7" name="Freeform 18"/>
              <p:cNvSpPr>
                <a:spLocks/>
              </p:cNvSpPr>
              <p:nvPr/>
            </p:nvSpPr>
            <p:spPr bwMode="auto">
              <a:xfrm>
                <a:off x="4957" y="1487"/>
                <a:ext cx="408" cy="200"/>
              </a:xfrm>
              <a:custGeom>
                <a:avLst/>
                <a:gdLst>
                  <a:gd name="T0" fmla="*/ 0 w 408"/>
                  <a:gd name="T1" fmla="*/ 0 h 200"/>
                  <a:gd name="T2" fmla="*/ 407 w 408"/>
                  <a:gd name="T3" fmla="*/ 199 h 200"/>
                  <a:gd name="T4" fmla="*/ 0 w 408"/>
                  <a:gd name="T5" fmla="*/ 0 h 200"/>
                  <a:gd name="T6" fmla="*/ 0 60000 65536"/>
                  <a:gd name="T7" fmla="*/ 0 60000 65536"/>
                  <a:gd name="T8" fmla="*/ 0 60000 65536"/>
                  <a:gd name="T9" fmla="*/ 0 w 408"/>
                  <a:gd name="T10" fmla="*/ 0 h 200"/>
                  <a:gd name="T11" fmla="*/ 408 w 408"/>
                  <a:gd name="T12" fmla="*/ 200 h 200"/>
                </a:gdLst>
                <a:ahLst/>
                <a:cxnLst>
                  <a:cxn ang="T6">
                    <a:pos x="T0" y="T1"/>
                  </a:cxn>
                  <a:cxn ang="T7">
                    <a:pos x="T2" y="T3"/>
                  </a:cxn>
                  <a:cxn ang="T8">
                    <a:pos x="T4" y="T5"/>
                  </a:cxn>
                </a:cxnLst>
                <a:rect l="T9" t="T10" r="T11" b="T12"/>
                <a:pathLst>
                  <a:path w="408" h="200">
                    <a:moveTo>
                      <a:pt x="0" y="0"/>
                    </a:moveTo>
                    <a:lnTo>
                      <a:pt x="407" y="199"/>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8" name="Freeform 19"/>
              <p:cNvSpPr>
                <a:spLocks/>
              </p:cNvSpPr>
              <p:nvPr/>
            </p:nvSpPr>
            <p:spPr bwMode="auto">
              <a:xfrm>
                <a:off x="4872" y="806"/>
                <a:ext cx="1" cy="312"/>
              </a:xfrm>
              <a:custGeom>
                <a:avLst/>
                <a:gdLst>
                  <a:gd name="T0" fmla="*/ 0 w 1"/>
                  <a:gd name="T1" fmla="*/ 0 h 312"/>
                  <a:gd name="T2" fmla="*/ 0 w 1"/>
                  <a:gd name="T3" fmla="*/ 311 h 312"/>
                  <a:gd name="T4" fmla="*/ 0 w 1"/>
                  <a:gd name="T5" fmla="*/ 0 h 312"/>
                  <a:gd name="T6" fmla="*/ 0 60000 65536"/>
                  <a:gd name="T7" fmla="*/ 0 60000 65536"/>
                  <a:gd name="T8" fmla="*/ 0 60000 65536"/>
                  <a:gd name="T9" fmla="*/ 0 w 1"/>
                  <a:gd name="T10" fmla="*/ 0 h 312"/>
                  <a:gd name="T11" fmla="*/ 1 w 1"/>
                  <a:gd name="T12" fmla="*/ 312 h 312"/>
                </a:gdLst>
                <a:ahLst/>
                <a:cxnLst>
                  <a:cxn ang="T6">
                    <a:pos x="T0" y="T1"/>
                  </a:cxn>
                  <a:cxn ang="T7">
                    <a:pos x="T2" y="T3"/>
                  </a:cxn>
                  <a:cxn ang="T8">
                    <a:pos x="T4" y="T5"/>
                  </a:cxn>
                </a:cxnLst>
                <a:rect l="T9" t="T10" r="T11" b="T12"/>
                <a:pathLst>
                  <a:path w="1" h="312">
                    <a:moveTo>
                      <a:pt x="0" y="0"/>
                    </a:moveTo>
                    <a:lnTo>
                      <a:pt x="0" y="311"/>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9" name="Freeform 20"/>
              <p:cNvSpPr>
                <a:spLocks/>
              </p:cNvSpPr>
              <p:nvPr/>
            </p:nvSpPr>
            <p:spPr bwMode="auto">
              <a:xfrm>
                <a:off x="4872" y="289"/>
                <a:ext cx="1" cy="286"/>
              </a:xfrm>
              <a:custGeom>
                <a:avLst/>
                <a:gdLst>
                  <a:gd name="T0" fmla="*/ 0 w 1"/>
                  <a:gd name="T1" fmla="*/ 0 h 286"/>
                  <a:gd name="T2" fmla="*/ 0 w 1"/>
                  <a:gd name="T3" fmla="*/ 285 h 286"/>
                  <a:gd name="T4" fmla="*/ 0 w 1"/>
                  <a:gd name="T5" fmla="*/ 0 h 286"/>
                  <a:gd name="T6" fmla="*/ 0 60000 65536"/>
                  <a:gd name="T7" fmla="*/ 0 60000 65536"/>
                  <a:gd name="T8" fmla="*/ 0 60000 65536"/>
                  <a:gd name="T9" fmla="*/ 0 w 1"/>
                  <a:gd name="T10" fmla="*/ 0 h 286"/>
                  <a:gd name="T11" fmla="*/ 1 w 1"/>
                  <a:gd name="T12" fmla="*/ 286 h 286"/>
                </a:gdLst>
                <a:ahLst/>
                <a:cxnLst>
                  <a:cxn ang="T6">
                    <a:pos x="T0" y="T1"/>
                  </a:cxn>
                  <a:cxn ang="T7">
                    <a:pos x="T2" y="T3"/>
                  </a:cxn>
                  <a:cxn ang="T8">
                    <a:pos x="T4" y="T5"/>
                  </a:cxn>
                </a:cxnLst>
                <a:rect l="T9" t="T10" r="T11" b="T12"/>
                <a:pathLst>
                  <a:path w="1" h="286">
                    <a:moveTo>
                      <a:pt x="0" y="0"/>
                    </a:moveTo>
                    <a:lnTo>
                      <a:pt x="0" y="285"/>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 name="Freeform 21"/>
              <p:cNvSpPr>
                <a:spLocks/>
              </p:cNvSpPr>
              <p:nvPr/>
            </p:nvSpPr>
            <p:spPr bwMode="auto">
              <a:xfrm>
                <a:off x="4853" y="632"/>
                <a:ext cx="45" cy="93"/>
              </a:xfrm>
              <a:custGeom>
                <a:avLst/>
                <a:gdLst>
                  <a:gd name="T0" fmla="*/ 0 w 45"/>
                  <a:gd name="T1" fmla="*/ 92 h 93"/>
                  <a:gd name="T2" fmla="*/ 44 w 45"/>
                  <a:gd name="T3" fmla="*/ 0 h 93"/>
                  <a:gd name="T4" fmla="*/ 0 w 45"/>
                  <a:gd name="T5" fmla="*/ 92 h 93"/>
                  <a:gd name="T6" fmla="*/ 0 60000 65536"/>
                  <a:gd name="T7" fmla="*/ 0 60000 65536"/>
                  <a:gd name="T8" fmla="*/ 0 60000 65536"/>
                  <a:gd name="T9" fmla="*/ 0 w 45"/>
                  <a:gd name="T10" fmla="*/ 0 h 93"/>
                  <a:gd name="T11" fmla="*/ 45 w 45"/>
                  <a:gd name="T12" fmla="*/ 93 h 93"/>
                </a:gdLst>
                <a:ahLst/>
                <a:cxnLst>
                  <a:cxn ang="T6">
                    <a:pos x="T0" y="T1"/>
                  </a:cxn>
                  <a:cxn ang="T7">
                    <a:pos x="T2" y="T3"/>
                  </a:cxn>
                  <a:cxn ang="T8">
                    <a:pos x="T4" y="T5"/>
                  </a:cxn>
                </a:cxnLst>
                <a:rect l="T9" t="T10" r="T11" b="T12"/>
                <a:pathLst>
                  <a:path w="45" h="93">
                    <a:moveTo>
                      <a:pt x="0" y="92"/>
                    </a:moveTo>
                    <a:lnTo>
                      <a:pt x="44" y="0"/>
                    </a:lnTo>
                    <a:lnTo>
                      <a:pt x="0" y="9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1" name="Freeform 22"/>
              <p:cNvSpPr>
                <a:spLocks/>
              </p:cNvSpPr>
              <p:nvPr/>
            </p:nvSpPr>
            <p:spPr bwMode="auto">
              <a:xfrm>
                <a:off x="4897" y="639"/>
                <a:ext cx="43" cy="86"/>
              </a:xfrm>
              <a:custGeom>
                <a:avLst/>
                <a:gdLst>
                  <a:gd name="T0" fmla="*/ 0 w 43"/>
                  <a:gd name="T1" fmla="*/ 0 h 86"/>
                  <a:gd name="T2" fmla="*/ 42 w 43"/>
                  <a:gd name="T3" fmla="*/ 85 h 86"/>
                  <a:gd name="T4" fmla="*/ 0 w 43"/>
                  <a:gd name="T5" fmla="*/ 0 h 86"/>
                  <a:gd name="T6" fmla="*/ 0 60000 65536"/>
                  <a:gd name="T7" fmla="*/ 0 60000 65536"/>
                  <a:gd name="T8" fmla="*/ 0 60000 65536"/>
                  <a:gd name="T9" fmla="*/ 0 w 43"/>
                  <a:gd name="T10" fmla="*/ 0 h 86"/>
                  <a:gd name="T11" fmla="*/ 43 w 43"/>
                  <a:gd name="T12" fmla="*/ 86 h 86"/>
                </a:gdLst>
                <a:ahLst/>
                <a:cxnLst>
                  <a:cxn ang="T6">
                    <a:pos x="T0" y="T1"/>
                  </a:cxn>
                  <a:cxn ang="T7">
                    <a:pos x="T2" y="T3"/>
                  </a:cxn>
                  <a:cxn ang="T8">
                    <a:pos x="T4" y="T5"/>
                  </a:cxn>
                </a:cxnLst>
                <a:rect l="T9" t="T10" r="T11" b="T12"/>
                <a:pathLst>
                  <a:path w="43" h="86">
                    <a:moveTo>
                      <a:pt x="0" y="0"/>
                    </a:moveTo>
                    <a:lnTo>
                      <a:pt x="42" y="85"/>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2" name="Rectangle 23"/>
              <p:cNvSpPr>
                <a:spLocks noChangeArrowheads="1"/>
              </p:cNvSpPr>
              <p:nvPr/>
            </p:nvSpPr>
            <p:spPr bwMode="auto">
              <a:xfrm>
                <a:off x="4074" y="1759"/>
                <a:ext cx="60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000000"/>
                    </a:solidFill>
                    <a:latin typeface="Arial" charset="0"/>
                  </a:rPr>
                  <a:t>Reserves</a:t>
                </a:r>
              </a:p>
            </p:txBody>
          </p:sp>
          <p:sp>
            <p:nvSpPr>
              <p:cNvPr id="23" name="Rectangle 24"/>
              <p:cNvSpPr>
                <a:spLocks noChangeArrowheads="1"/>
              </p:cNvSpPr>
              <p:nvPr/>
            </p:nvSpPr>
            <p:spPr bwMode="auto">
              <a:xfrm>
                <a:off x="5139" y="1750"/>
                <a:ext cx="48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000000"/>
                    </a:solidFill>
                    <a:latin typeface="Arial" charset="0"/>
                  </a:rPr>
                  <a:t>Sailors</a:t>
                </a:r>
              </a:p>
            </p:txBody>
          </p:sp>
          <p:sp>
            <p:nvSpPr>
              <p:cNvPr id="24" name="Rectangle 25"/>
              <p:cNvSpPr>
                <a:spLocks noChangeArrowheads="1"/>
              </p:cNvSpPr>
              <p:nvPr/>
            </p:nvSpPr>
            <p:spPr bwMode="auto">
              <a:xfrm>
                <a:off x="4653" y="1340"/>
                <a:ext cx="42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25" name="Rectangle 26"/>
              <p:cNvSpPr>
                <a:spLocks noChangeArrowheads="1"/>
              </p:cNvSpPr>
              <p:nvPr/>
            </p:nvSpPr>
            <p:spPr bwMode="auto">
              <a:xfrm>
                <a:off x="4369" y="657"/>
                <a:ext cx="47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sp>
            <p:nvSpPr>
              <p:cNvPr id="26" name="Rectangle 27"/>
              <p:cNvSpPr>
                <a:spLocks noChangeArrowheads="1"/>
              </p:cNvSpPr>
              <p:nvPr/>
            </p:nvSpPr>
            <p:spPr bwMode="auto">
              <a:xfrm>
                <a:off x="4940" y="640"/>
                <a:ext cx="52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dirty="0">
                    <a:solidFill>
                      <a:srgbClr val="000000"/>
                    </a:solidFill>
                    <a:latin typeface="Arial" charset="0"/>
                  </a:rPr>
                  <a:t>rating &gt; 5</a:t>
                </a:r>
              </a:p>
            </p:txBody>
          </p:sp>
          <p:sp>
            <p:nvSpPr>
              <p:cNvPr id="27" name="Rectangle 28"/>
              <p:cNvSpPr>
                <a:spLocks noChangeArrowheads="1"/>
              </p:cNvSpPr>
              <p:nvPr/>
            </p:nvSpPr>
            <p:spPr bwMode="auto">
              <a:xfrm>
                <a:off x="4724" y="148"/>
                <a:ext cx="39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grpSp>
        <p:sp>
          <p:nvSpPr>
            <p:cNvPr id="6" name="Rectangle 29"/>
            <p:cNvSpPr>
              <a:spLocks noChangeArrowheads="1"/>
            </p:cNvSpPr>
            <p:nvPr/>
          </p:nvSpPr>
          <p:spPr bwMode="auto">
            <a:xfrm>
              <a:off x="3635" y="83"/>
              <a:ext cx="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endParaRPr lang="ru-RU" altLang="ru-RU">
                <a:solidFill>
                  <a:schemeClr val="accent2"/>
                </a:solidFill>
              </a:endParaRPr>
            </a:p>
          </p:txBody>
        </p:sp>
      </p:grpSp>
      <p:sp>
        <p:nvSpPr>
          <p:cNvPr id="28" name="Text Box 37"/>
          <p:cNvSpPr txBox="1">
            <a:spLocks noChangeArrowheads="1"/>
          </p:cNvSpPr>
          <p:nvPr/>
        </p:nvSpPr>
        <p:spPr bwMode="auto">
          <a:xfrm>
            <a:off x="3602434" y="3643660"/>
            <a:ext cx="1133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600">
                <a:latin typeface="Arial" charset="0"/>
              </a:rPr>
              <a:t>(hash join)</a:t>
            </a:r>
          </a:p>
        </p:txBody>
      </p:sp>
      <p:sp>
        <p:nvSpPr>
          <p:cNvPr id="29" name="Text Box 38"/>
          <p:cNvSpPr txBox="1">
            <a:spLocks noChangeArrowheads="1"/>
          </p:cNvSpPr>
          <p:nvPr/>
        </p:nvSpPr>
        <p:spPr bwMode="auto">
          <a:xfrm>
            <a:off x="3364309" y="1586260"/>
            <a:ext cx="1323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600">
                <a:latin typeface="Arial" charset="0"/>
              </a:rPr>
              <a:t>(sort project)</a:t>
            </a:r>
          </a:p>
        </p:txBody>
      </p:sp>
      <p:sp>
        <p:nvSpPr>
          <p:cNvPr id="30" name="Text Box 39"/>
          <p:cNvSpPr txBox="1">
            <a:spLocks noChangeArrowheads="1"/>
          </p:cNvSpPr>
          <p:nvPr/>
        </p:nvSpPr>
        <p:spPr bwMode="auto">
          <a:xfrm>
            <a:off x="3211909" y="2653060"/>
            <a:ext cx="1652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1600">
                <a:latin typeface="Arial" charset="0"/>
              </a:rPr>
              <a:t>(inline selection)</a:t>
            </a:r>
          </a:p>
        </p:txBody>
      </p:sp>
      <p:sp>
        <p:nvSpPr>
          <p:cNvPr id="31" name="Text Box 40"/>
          <p:cNvSpPr txBox="1">
            <a:spLocks noChangeArrowheads="1"/>
          </p:cNvSpPr>
          <p:nvPr/>
        </p:nvSpPr>
        <p:spPr bwMode="auto">
          <a:xfrm>
            <a:off x="5269309" y="1891060"/>
            <a:ext cx="2759075" cy="2667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sz="2800">
                <a:solidFill>
                  <a:srgbClr val="FF0000"/>
                </a:solidFill>
                <a:latin typeface="Arial" charset="0"/>
              </a:rPr>
              <a:t>“This will cost about 6472 disk acccess, given what I know about the database!”</a:t>
            </a:r>
          </a:p>
        </p:txBody>
      </p:sp>
    </p:spTree>
    <p:extLst>
      <p:ext uri="{BB962C8B-B14F-4D97-AF65-F5344CB8AC3E}">
        <p14:creationId xmlns:p14="http://schemas.microsoft.com/office/powerpoint/2010/main" val="312836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p:txBody>
          <a:bodyPr>
            <a:normAutofit fontScale="90000"/>
          </a:bodyPr>
          <a:lstStyle/>
          <a:p>
            <a:r>
              <a:rPr lang="en-US" altLang="ru-RU" smtClean="0"/>
              <a:t>Issue 3: Plan Search (AI 101!)</a:t>
            </a:r>
          </a:p>
        </p:txBody>
      </p:sp>
      <p:sp>
        <p:nvSpPr>
          <p:cNvPr id="144389" name="Oval 5"/>
          <p:cNvSpPr>
            <a:spLocks noChangeArrowheads="1"/>
          </p:cNvSpPr>
          <p:nvPr/>
        </p:nvSpPr>
        <p:spPr bwMode="auto">
          <a:xfrm>
            <a:off x="609600" y="558403"/>
            <a:ext cx="3505200" cy="38100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390" name="Text Box 6"/>
          <p:cNvSpPr txBox="1">
            <a:spLocks noChangeArrowheads="1"/>
          </p:cNvSpPr>
          <p:nvPr/>
        </p:nvSpPr>
        <p:spPr bwMode="auto">
          <a:xfrm>
            <a:off x="4876800" y="558403"/>
            <a:ext cx="336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a:latin typeface="Arial" charset="0"/>
              </a:rPr>
              <a:t>Plans that work with our choice of operators</a:t>
            </a:r>
          </a:p>
        </p:txBody>
      </p:sp>
      <p:sp>
        <p:nvSpPr>
          <p:cNvPr id="144393" name="Line 9"/>
          <p:cNvSpPr>
            <a:spLocks noChangeShapeType="1"/>
          </p:cNvSpPr>
          <p:nvPr/>
        </p:nvSpPr>
        <p:spPr bwMode="auto">
          <a:xfrm flipH="1">
            <a:off x="3824288" y="787003"/>
            <a:ext cx="1143000" cy="381000"/>
          </a:xfrm>
          <a:prstGeom prst="line">
            <a:avLst/>
          </a:prstGeom>
          <a:noFill/>
          <a:ln w="317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394" name="Oval 10"/>
          <p:cNvSpPr>
            <a:spLocks noChangeArrowheads="1"/>
          </p:cNvSpPr>
          <p:nvPr/>
        </p:nvSpPr>
        <p:spPr bwMode="auto">
          <a:xfrm>
            <a:off x="1143000" y="2463403"/>
            <a:ext cx="2209800" cy="175260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395" name="Line 11"/>
          <p:cNvSpPr>
            <a:spLocks noChangeShapeType="1"/>
          </p:cNvSpPr>
          <p:nvPr/>
        </p:nvSpPr>
        <p:spPr bwMode="auto">
          <a:xfrm flipH="1" flipV="1">
            <a:off x="3429000" y="3835003"/>
            <a:ext cx="1676400" cy="152400"/>
          </a:xfrm>
          <a:prstGeom prst="line">
            <a:avLst/>
          </a:prstGeom>
          <a:noFill/>
          <a:ln w="317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396" name="Text Box 12"/>
          <p:cNvSpPr txBox="1">
            <a:spLocks noChangeArrowheads="1"/>
          </p:cNvSpPr>
          <p:nvPr/>
        </p:nvSpPr>
        <p:spPr bwMode="auto">
          <a:xfrm>
            <a:off x="5105400" y="3758803"/>
            <a:ext cx="336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a:latin typeface="Arial" charset="0"/>
              </a:rPr>
              <a:t>Plans that we may compute the cost of</a:t>
            </a:r>
          </a:p>
        </p:txBody>
      </p:sp>
      <p:sp>
        <p:nvSpPr>
          <p:cNvPr id="144397" name="Oval 13"/>
          <p:cNvSpPr>
            <a:spLocks noChangeArrowheads="1"/>
          </p:cNvSpPr>
          <p:nvPr/>
        </p:nvSpPr>
        <p:spPr bwMode="auto">
          <a:xfrm>
            <a:off x="1600200" y="3758803"/>
            <a:ext cx="228600" cy="2286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398" name="Oval 14"/>
          <p:cNvSpPr>
            <a:spLocks noChangeArrowheads="1"/>
          </p:cNvSpPr>
          <p:nvPr/>
        </p:nvSpPr>
        <p:spPr bwMode="auto">
          <a:xfrm>
            <a:off x="2514600" y="2996803"/>
            <a:ext cx="228600" cy="2286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399" name="Oval 15"/>
          <p:cNvSpPr>
            <a:spLocks noChangeArrowheads="1"/>
          </p:cNvSpPr>
          <p:nvPr/>
        </p:nvSpPr>
        <p:spPr bwMode="auto">
          <a:xfrm>
            <a:off x="1828800" y="3073003"/>
            <a:ext cx="228600" cy="2286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400" name="Oval 16"/>
          <p:cNvSpPr>
            <a:spLocks noChangeArrowheads="1"/>
          </p:cNvSpPr>
          <p:nvPr/>
        </p:nvSpPr>
        <p:spPr bwMode="auto">
          <a:xfrm>
            <a:off x="2362200" y="3606403"/>
            <a:ext cx="228600" cy="2286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401" name="AutoShape 17"/>
          <p:cNvSpPr>
            <a:spLocks noChangeArrowheads="1"/>
          </p:cNvSpPr>
          <p:nvPr/>
        </p:nvSpPr>
        <p:spPr bwMode="auto">
          <a:xfrm rot="-1373130">
            <a:off x="1905000" y="3758803"/>
            <a:ext cx="381000" cy="152400"/>
          </a:xfrm>
          <a:prstGeom prst="rightArrow">
            <a:avLst>
              <a:gd name="adj1" fmla="val 50000"/>
              <a:gd name="adj2" fmla="val 625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402" name="AutoShape 18"/>
          <p:cNvSpPr>
            <a:spLocks noChangeArrowheads="1"/>
          </p:cNvSpPr>
          <p:nvPr/>
        </p:nvSpPr>
        <p:spPr bwMode="auto">
          <a:xfrm rot="-808788">
            <a:off x="2133600" y="3073003"/>
            <a:ext cx="381000" cy="152400"/>
          </a:xfrm>
          <a:prstGeom prst="rightArrow">
            <a:avLst>
              <a:gd name="adj1" fmla="val 50000"/>
              <a:gd name="adj2" fmla="val 625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44403" name="AutoShape 19"/>
          <p:cNvSpPr>
            <a:spLocks noChangeArrowheads="1"/>
          </p:cNvSpPr>
          <p:nvPr/>
        </p:nvSpPr>
        <p:spPr bwMode="auto">
          <a:xfrm rot="-4227225">
            <a:off x="1638300" y="3415903"/>
            <a:ext cx="381000" cy="152400"/>
          </a:xfrm>
          <a:prstGeom prst="rightArrow">
            <a:avLst>
              <a:gd name="adj1" fmla="val 50000"/>
              <a:gd name="adj2" fmla="val 625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extLst>
      <p:ext uri="{BB962C8B-B14F-4D97-AF65-F5344CB8AC3E}">
        <p14:creationId xmlns:p14="http://schemas.microsoft.com/office/powerpoint/2010/main" val="1721317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endParaRPr lang="en-US" altLang="ru-RU" sz="1200">
              <a:solidFill>
                <a:schemeClr val="tx1"/>
              </a:solidFill>
              <a:latin typeface="Times New Roman" pitchFamily="48" charset="0"/>
            </a:endParaRPr>
          </a:p>
          <a:p>
            <a:endParaRPr lang="en-US" altLang="ru-RU" sz="1200">
              <a:solidFill>
                <a:schemeClr val="tx2"/>
              </a:solidFill>
              <a:latin typeface="Times New Roman" pitchFamily="48" charset="0"/>
            </a:endParaRPr>
          </a:p>
        </p:txBody>
      </p:sp>
      <p:sp>
        <p:nvSpPr>
          <p:cNvPr id="20483" name="Rectangle 2"/>
          <p:cNvSpPr>
            <a:spLocks noGrp="1" noChangeArrowheads="1"/>
          </p:cNvSpPr>
          <p:nvPr>
            <p:ph type="title"/>
          </p:nvPr>
        </p:nvSpPr>
        <p:spPr>
          <a:xfrm>
            <a:off x="1138238" y="234603"/>
            <a:ext cx="7772400" cy="746125"/>
          </a:xfrm>
        </p:spPr>
        <p:txBody>
          <a:bodyPr/>
          <a:lstStyle/>
          <a:p>
            <a:r>
              <a:rPr lang="en-US" altLang="ru-RU" sz="4000" dirty="0" smtClean="0"/>
              <a:t>Cost-based Query Sub-System</a:t>
            </a:r>
            <a:endParaRPr lang="en-US" altLang="ru-RU" sz="4000" dirty="0" smtClean="0"/>
          </a:p>
        </p:txBody>
      </p:sp>
      <p:sp>
        <p:nvSpPr>
          <p:cNvPr id="20484" name="Rectangle 3"/>
          <p:cNvSpPr>
            <a:spLocks noGrp="1" noChangeArrowheads="1"/>
          </p:cNvSpPr>
          <p:nvPr>
            <p:ph type="body" idx="1"/>
          </p:nvPr>
        </p:nvSpPr>
        <p:spPr>
          <a:xfrm>
            <a:off x="685800" y="2527300"/>
            <a:ext cx="7772400" cy="4114800"/>
          </a:xfrm>
          <a:noFill/>
        </p:spPr>
        <p:txBody>
          <a:bodyPr/>
          <a:lstStyle/>
          <a:p>
            <a:pPr>
              <a:buFontTx/>
              <a:buNone/>
            </a:pPr>
            <a:r>
              <a:rPr lang="en-US" altLang="ru-RU" smtClean="0"/>
              <a:t> </a:t>
            </a:r>
          </a:p>
        </p:txBody>
      </p:sp>
      <p:sp>
        <p:nvSpPr>
          <p:cNvPr id="20485" name="Text Box 4"/>
          <p:cNvSpPr txBox="1">
            <a:spLocks noChangeArrowheads="1"/>
          </p:cNvSpPr>
          <p:nvPr/>
        </p:nvSpPr>
        <p:spPr bwMode="auto">
          <a:xfrm>
            <a:off x="2166938" y="2398713"/>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spcBef>
                <a:spcPct val="50000"/>
              </a:spcBef>
            </a:pPr>
            <a:r>
              <a:rPr lang="en-US" altLang="ru-RU">
                <a:solidFill>
                  <a:schemeClr val="tx1"/>
                </a:solidFill>
                <a:latin typeface="Times New Roman" pitchFamily="48" charset="0"/>
              </a:rPr>
              <a:t>Query Parser</a:t>
            </a:r>
          </a:p>
        </p:txBody>
      </p:sp>
      <p:sp>
        <p:nvSpPr>
          <p:cNvPr id="20486" name="Text Box 5"/>
          <p:cNvSpPr txBox="1">
            <a:spLocks noChangeArrowheads="1"/>
          </p:cNvSpPr>
          <p:nvPr/>
        </p:nvSpPr>
        <p:spPr bwMode="auto">
          <a:xfrm>
            <a:off x="1524000" y="33655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spcBef>
                <a:spcPct val="50000"/>
              </a:spcBef>
            </a:pPr>
            <a:r>
              <a:rPr lang="en-US" altLang="ru-RU">
                <a:solidFill>
                  <a:schemeClr val="tx1"/>
                </a:solidFill>
                <a:latin typeface="Times New Roman" pitchFamily="48" charset="0"/>
              </a:rPr>
              <a:t>Query Optimizer</a:t>
            </a:r>
          </a:p>
        </p:txBody>
      </p:sp>
      <p:sp>
        <p:nvSpPr>
          <p:cNvPr id="20487" name="Text Box 6"/>
          <p:cNvSpPr txBox="1">
            <a:spLocks noChangeArrowheads="1"/>
          </p:cNvSpPr>
          <p:nvPr/>
        </p:nvSpPr>
        <p:spPr bwMode="auto">
          <a:xfrm>
            <a:off x="1676400" y="4203700"/>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spcBef>
                <a:spcPct val="50000"/>
              </a:spcBef>
            </a:pPr>
            <a:r>
              <a:rPr lang="en-US" altLang="ru-RU" dirty="0">
                <a:solidFill>
                  <a:schemeClr val="tx1"/>
                </a:solidFill>
                <a:latin typeface="Times New Roman" pitchFamily="48" charset="0"/>
              </a:rPr>
              <a:t>Plan Generator</a:t>
            </a:r>
          </a:p>
        </p:txBody>
      </p:sp>
      <p:sp>
        <p:nvSpPr>
          <p:cNvPr id="20488" name="Text Box 7"/>
          <p:cNvSpPr txBox="1">
            <a:spLocks noChangeArrowheads="1"/>
          </p:cNvSpPr>
          <p:nvPr/>
        </p:nvSpPr>
        <p:spPr bwMode="auto">
          <a:xfrm>
            <a:off x="3352800" y="420370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spcBef>
                <a:spcPct val="50000"/>
              </a:spcBef>
            </a:pPr>
            <a:r>
              <a:rPr lang="en-US" altLang="ru-RU">
                <a:solidFill>
                  <a:schemeClr val="tx1"/>
                </a:solidFill>
                <a:latin typeface="Times New Roman" pitchFamily="48" charset="0"/>
              </a:rPr>
              <a:t>Plan Cost Estimator</a:t>
            </a:r>
          </a:p>
        </p:txBody>
      </p:sp>
      <p:sp>
        <p:nvSpPr>
          <p:cNvPr id="20489" name="Text Box 8"/>
          <p:cNvSpPr txBox="1">
            <a:spLocks noChangeArrowheads="1"/>
          </p:cNvSpPr>
          <p:nvPr/>
        </p:nvSpPr>
        <p:spPr bwMode="auto">
          <a:xfrm>
            <a:off x="1676400" y="60325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spcBef>
                <a:spcPct val="50000"/>
              </a:spcBef>
            </a:pPr>
            <a:r>
              <a:rPr lang="en-US" altLang="ru-RU">
                <a:solidFill>
                  <a:schemeClr val="tx1"/>
                </a:solidFill>
                <a:latin typeface="Times New Roman" pitchFamily="48" charset="0"/>
              </a:rPr>
              <a:t>Query Executor</a:t>
            </a:r>
          </a:p>
        </p:txBody>
      </p:sp>
      <p:sp>
        <p:nvSpPr>
          <p:cNvPr id="20490" name="Rectangle 9"/>
          <p:cNvSpPr>
            <a:spLocks noChangeArrowheads="1"/>
          </p:cNvSpPr>
          <p:nvPr/>
        </p:nvSpPr>
        <p:spPr bwMode="auto">
          <a:xfrm>
            <a:off x="1970088" y="2311400"/>
            <a:ext cx="22098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491" name="Rectangle 10"/>
          <p:cNvSpPr>
            <a:spLocks noChangeArrowheads="1"/>
          </p:cNvSpPr>
          <p:nvPr/>
        </p:nvSpPr>
        <p:spPr bwMode="auto">
          <a:xfrm>
            <a:off x="1676400" y="4203700"/>
            <a:ext cx="1371600"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492" name="Rectangle 11"/>
          <p:cNvSpPr>
            <a:spLocks noChangeArrowheads="1"/>
          </p:cNvSpPr>
          <p:nvPr/>
        </p:nvSpPr>
        <p:spPr bwMode="auto">
          <a:xfrm>
            <a:off x="3276600" y="4203700"/>
            <a:ext cx="1447800"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493" name="Rectangle 12"/>
          <p:cNvSpPr>
            <a:spLocks noChangeArrowheads="1"/>
          </p:cNvSpPr>
          <p:nvPr/>
        </p:nvSpPr>
        <p:spPr bwMode="auto">
          <a:xfrm>
            <a:off x="1524000" y="3365500"/>
            <a:ext cx="3581400" cy="2133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nvGrpSpPr>
          <p:cNvPr id="20494" name="Group 13"/>
          <p:cNvGrpSpPr>
            <a:grpSpLocks/>
          </p:cNvGrpSpPr>
          <p:nvPr/>
        </p:nvGrpSpPr>
        <p:grpSpPr bwMode="auto">
          <a:xfrm>
            <a:off x="5638800" y="4279900"/>
            <a:ext cx="2438400" cy="609600"/>
            <a:chOff x="3600" y="1968"/>
            <a:chExt cx="1536" cy="384"/>
          </a:xfrm>
        </p:grpSpPr>
        <p:sp>
          <p:nvSpPr>
            <p:cNvPr id="20519" name="Text Box 14"/>
            <p:cNvSpPr txBox="1">
              <a:spLocks noChangeArrowheads="1"/>
            </p:cNvSpPr>
            <p:nvPr/>
          </p:nvSpPr>
          <p:spPr bwMode="auto">
            <a:xfrm>
              <a:off x="3600" y="1968"/>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spcBef>
                  <a:spcPct val="50000"/>
                </a:spcBef>
              </a:pPr>
              <a:r>
                <a:rPr lang="en-US" altLang="ru-RU">
                  <a:solidFill>
                    <a:schemeClr val="tx1"/>
                  </a:solidFill>
                  <a:latin typeface="Times New Roman" pitchFamily="48" charset="0"/>
                </a:rPr>
                <a:t>Catalog Manager</a:t>
              </a:r>
            </a:p>
          </p:txBody>
        </p:sp>
        <p:sp>
          <p:nvSpPr>
            <p:cNvPr id="20520" name="Rectangle 15"/>
            <p:cNvSpPr>
              <a:spLocks noChangeArrowheads="1"/>
            </p:cNvSpPr>
            <p:nvPr/>
          </p:nvSpPr>
          <p:spPr bwMode="auto">
            <a:xfrm>
              <a:off x="3600" y="1968"/>
              <a:ext cx="1488"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20495" name="Rectangle 16"/>
          <p:cNvSpPr>
            <a:spLocks noChangeArrowheads="1"/>
          </p:cNvSpPr>
          <p:nvPr/>
        </p:nvSpPr>
        <p:spPr bwMode="auto">
          <a:xfrm>
            <a:off x="1600200" y="6032500"/>
            <a:ext cx="30480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496" name="Line 17"/>
          <p:cNvSpPr>
            <a:spLocks noChangeShapeType="1"/>
          </p:cNvSpPr>
          <p:nvPr/>
        </p:nvSpPr>
        <p:spPr bwMode="auto">
          <a:xfrm>
            <a:off x="2971800" y="54991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u-RU"/>
          </a:p>
        </p:txBody>
      </p:sp>
      <p:sp>
        <p:nvSpPr>
          <p:cNvPr id="20497" name="Line 18"/>
          <p:cNvSpPr>
            <a:spLocks noChangeShapeType="1"/>
          </p:cNvSpPr>
          <p:nvPr/>
        </p:nvSpPr>
        <p:spPr bwMode="auto">
          <a:xfrm flipV="1">
            <a:off x="5097463" y="4584700"/>
            <a:ext cx="541337"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ru-RU"/>
          </a:p>
        </p:txBody>
      </p:sp>
      <p:sp>
        <p:nvSpPr>
          <p:cNvPr id="20498" name="Line 19"/>
          <p:cNvSpPr>
            <a:spLocks noChangeShapeType="1"/>
          </p:cNvSpPr>
          <p:nvPr/>
        </p:nvSpPr>
        <p:spPr bwMode="auto">
          <a:xfrm>
            <a:off x="3048000" y="29083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ru-RU"/>
          </a:p>
        </p:txBody>
      </p:sp>
      <p:sp>
        <p:nvSpPr>
          <p:cNvPr id="20499" name="AutoShape 20"/>
          <p:cNvSpPr>
            <a:spLocks noChangeArrowheads="1"/>
          </p:cNvSpPr>
          <p:nvPr/>
        </p:nvSpPr>
        <p:spPr bwMode="auto">
          <a:xfrm>
            <a:off x="2362200" y="5118100"/>
            <a:ext cx="2057400" cy="304800"/>
          </a:xfrm>
          <a:prstGeom prst="curvedUpArrow">
            <a:avLst>
              <a:gd name="adj1" fmla="val 135000"/>
              <a:gd name="adj2" fmla="val 270000"/>
              <a:gd name="adj3" fmla="val 33333"/>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500" name="AutoShape 21"/>
          <p:cNvSpPr>
            <a:spLocks noChangeArrowheads="1"/>
          </p:cNvSpPr>
          <p:nvPr/>
        </p:nvSpPr>
        <p:spPr bwMode="auto">
          <a:xfrm rot="10800000">
            <a:off x="2133600" y="3975100"/>
            <a:ext cx="2133600" cy="228600"/>
          </a:xfrm>
          <a:prstGeom prst="curvedUpArrow">
            <a:avLst>
              <a:gd name="adj1" fmla="val 186667"/>
              <a:gd name="adj2" fmla="val 373333"/>
              <a:gd name="adj3" fmla="val 33333"/>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501" name="Text Box 22"/>
          <p:cNvSpPr txBox="1">
            <a:spLocks noChangeArrowheads="1"/>
          </p:cNvSpPr>
          <p:nvPr/>
        </p:nvSpPr>
        <p:spPr bwMode="auto">
          <a:xfrm>
            <a:off x="5473700" y="1546225"/>
            <a:ext cx="3021013" cy="1565275"/>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r>
              <a:rPr lang="en-US" altLang="ru-RU"/>
              <a:t>Usually there is a</a:t>
            </a:r>
          </a:p>
          <a:p>
            <a:pPr eaLnBrk="1" hangingPunct="1"/>
            <a:r>
              <a:rPr lang="en-US" altLang="ru-RU"/>
              <a:t>heuristics-based</a:t>
            </a:r>
          </a:p>
          <a:p>
            <a:pPr eaLnBrk="1" hangingPunct="1"/>
            <a:r>
              <a:rPr lang="en-US" altLang="ru-RU" u="sng"/>
              <a:t>rewriting</a:t>
            </a:r>
            <a:r>
              <a:rPr lang="en-US" altLang="ru-RU"/>
              <a:t> step before</a:t>
            </a:r>
          </a:p>
          <a:p>
            <a:pPr eaLnBrk="1" hangingPunct="1"/>
            <a:r>
              <a:rPr lang="en-US" altLang="ru-RU"/>
              <a:t>the cost-based steps.</a:t>
            </a:r>
          </a:p>
        </p:txBody>
      </p:sp>
      <p:grpSp>
        <p:nvGrpSpPr>
          <p:cNvPr id="20502" name="Group 23"/>
          <p:cNvGrpSpPr>
            <a:grpSpLocks/>
          </p:cNvGrpSpPr>
          <p:nvPr/>
        </p:nvGrpSpPr>
        <p:grpSpPr bwMode="auto">
          <a:xfrm>
            <a:off x="5691188" y="5310188"/>
            <a:ext cx="1077912" cy="1025525"/>
            <a:chOff x="3585" y="3001"/>
            <a:chExt cx="679" cy="646"/>
          </a:xfrm>
        </p:grpSpPr>
        <p:sp>
          <p:nvSpPr>
            <p:cNvPr id="20516" name="Rectangle 24"/>
            <p:cNvSpPr>
              <a:spLocks noChangeArrowheads="1"/>
            </p:cNvSpPr>
            <p:nvPr/>
          </p:nvSpPr>
          <p:spPr bwMode="auto">
            <a:xfrm>
              <a:off x="3585" y="3085"/>
              <a:ext cx="675" cy="465"/>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517" name="Oval 25"/>
            <p:cNvSpPr>
              <a:spLocks noChangeArrowheads="1"/>
            </p:cNvSpPr>
            <p:nvPr/>
          </p:nvSpPr>
          <p:spPr bwMode="auto">
            <a:xfrm>
              <a:off x="3585" y="3001"/>
              <a:ext cx="674" cy="19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518" name="Oval 26"/>
            <p:cNvSpPr>
              <a:spLocks noChangeArrowheads="1"/>
            </p:cNvSpPr>
            <p:nvPr/>
          </p:nvSpPr>
          <p:spPr bwMode="auto">
            <a:xfrm>
              <a:off x="3590" y="3457"/>
              <a:ext cx="674" cy="19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20503" name="Text Box 27"/>
          <p:cNvSpPr txBox="1">
            <a:spLocks noChangeArrowheads="1"/>
          </p:cNvSpPr>
          <p:nvPr/>
        </p:nvSpPr>
        <p:spPr bwMode="auto">
          <a:xfrm>
            <a:off x="5680075" y="5618163"/>
            <a:ext cx="111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r>
              <a:rPr lang="en-US" altLang="ru-RU" sz="2000"/>
              <a:t>Schema</a:t>
            </a:r>
          </a:p>
        </p:txBody>
      </p:sp>
      <p:grpSp>
        <p:nvGrpSpPr>
          <p:cNvPr id="20504" name="Group 28"/>
          <p:cNvGrpSpPr>
            <a:grpSpLocks/>
          </p:cNvGrpSpPr>
          <p:nvPr/>
        </p:nvGrpSpPr>
        <p:grpSpPr bwMode="auto">
          <a:xfrm>
            <a:off x="7019925" y="5324475"/>
            <a:ext cx="1077913" cy="1025525"/>
            <a:chOff x="3585" y="3001"/>
            <a:chExt cx="679" cy="646"/>
          </a:xfrm>
        </p:grpSpPr>
        <p:sp>
          <p:nvSpPr>
            <p:cNvPr id="20513" name="Rectangle 29"/>
            <p:cNvSpPr>
              <a:spLocks noChangeArrowheads="1"/>
            </p:cNvSpPr>
            <p:nvPr/>
          </p:nvSpPr>
          <p:spPr bwMode="auto">
            <a:xfrm>
              <a:off x="3585" y="3085"/>
              <a:ext cx="675" cy="465"/>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514" name="Oval 30"/>
            <p:cNvSpPr>
              <a:spLocks noChangeArrowheads="1"/>
            </p:cNvSpPr>
            <p:nvPr/>
          </p:nvSpPr>
          <p:spPr bwMode="auto">
            <a:xfrm>
              <a:off x="3585" y="3001"/>
              <a:ext cx="674" cy="19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515" name="Oval 31"/>
            <p:cNvSpPr>
              <a:spLocks noChangeArrowheads="1"/>
            </p:cNvSpPr>
            <p:nvPr/>
          </p:nvSpPr>
          <p:spPr bwMode="auto">
            <a:xfrm>
              <a:off x="3590" y="3457"/>
              <a:ext cx="674" cy="190"/>
            </a:xfrm>
            <a:prstGeom prst="ellipse">
              <a:avLst/>
            </a:prstGeom>
            <a:solidFill>
              <a:schemeClr val="bg1"/>
            </a:solidFill>
            <a:ln w="12700">
              <a:solidFill>
                <a:schemeClr val="tx1"/>
              </a:solidFill>
              <a:round/>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20505" name="Text Box 32"/>
          <p:cNvSpPr txBox="1">
            <a:spLocks noChangeArrowheads="1"/>
          </p:cNvSpPr>
          <p:nvPr/>
        </p:nvSpPr>
        <p:spPr bwMode="auto">
          <a:xfrm>
            <a:off x="6980238" y="5632450"/>
            <a:ext cx="1249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r>
              <a:rPr lang="en-US" altLang="ru-RU" sz="2000"/>
              <a:t>Statistics</a:t>
            </a:r>
          </a:p>
        </p:txBody>
      </p:sp>
      <p:sp>
        <p:nvSpPr>
          <p:cNvPr id="20506" name="Line 33"/>
          <p:cNvSpPr>
            <a:spLocks noChangeShapeType="1"/>
          </p:cNvSpPr>
          <p:nvPr/>
        </p:nvSpPr>
        <p:spPr bwMode="auto">
          <a:xfrm>
            <a:off x="6197600" y="4902200"/>
            <a:ext cx="0" cy="368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0507" name="Line 34"/>
          <p:cNvSpPr>
            <a:spLocks noChangeShapeType="1"/>
          </p:cNvSpPr>
          <p:nvPr/>
        </p:nvSpPr>
        <p:spPr bwMode="auto">
          <a:xfrm>
            <a:off x="7493000" y="4889500"/>
            <a:ext cx="0" cy="444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ru-RU"/>
          </a:p>
        </p:txBody>
      </p:sp>
      <p:sp>
        <p:nvSpPr>
          <p:cNvPr id="20508" name="Line 35"/>
          <p:cNvSpPr>
            <a:spLocks noChangeShapeType="1"/>
          </p:cNvSpPr>
          <p:nvPr/>
        </p:nvSpPr>
        <p:spPr bwMode="auto">
          <a:xfrm>
            <a:off x="4221163" y="2717800"/>
            <a:ext cx="2789237" cy="15494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ru-RU"/>
          </a:p>
        </p:txBody>
      </p:sp>
      <p:sp>
        <p:nvSpPr>
          <p:cNvPr id="20509" name="Text Box 36"/>
          <p:cNvSpPr txBox="1">
            <a:spLocks noChangeArrowheads="1"/>
          </p:cNvSpPr>
          <p:nvPr/>
        </p:nvSpPr>
        <p:spPr bwMode="auto">
          <a:xfrm>
            <a:off x="1851025" y="915988"/>
            <a:ext cx="2513013" cy="838200"/>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r>
              <a:rPr lang="en-US" altLang="ru-RU" sz="1600" dirty="0">
                <a:solidFill>
                  <a:schemeClr val="tx1"/>
                </a:solidFill>
                <a:latin typeface="Courier New" pitchFamily="48" charset="0"/>
              </a:rPr>
              <a:t>Select *</a:t>
            </a:r>
          </a:p>
          <a:p>
            <a:pPr eaLnBrk="1" hangingPunct="1"/>
            <a:r>
              <a:rPr lang="en-US" altLang="ru-RU" sz="1600" dirty="0">
                <a:solidFill>
                  <a:schemeClr val="tx1"/>
                </a:solidFill>
                <a:latin typeface="Courier New" pitchFamily="48" charset="0"/>
              </a:rPr>
              <a:t>From Blah B</a:t>
            </a:r>
          </a:p>
          <a:p>
            <a:pPr eaLnBrk="1" hangingPunct="1"/>
            <a:r>
              <a:rPr lang="en-US" altLang="ru-RU" sz="1600" dirty="0">
                <a:solidFill>
                  <a:schemeClr val="tx1"/>
                </a:solidFill>
                <a:latin typeface="Courier New" pitchFamily="48" charset="0"/>
              </a:rPr>
              <a:t>Where </a:t>
            </a:r>
            <a:r>
              <a:rPr lang="en-US" altLang="ru-RU" sz="1600" dirty="0" err="1">
                <a:solidFill>
                  <a:schemeClr val="tx1"/>
                </a:solidFill>
                <a:latin typeface="Courier New" pitchFamily="48" charset="0"/>
              </a:rPr>
              <a:t>B.blah</a:t>
            </a:r>
            <a:r>
              <a:rPr lang="en-US" altLang="ru-RU" sz="1600" dirty="0">
                <a:solidFill>
                  <a:schemeClr val="tx1"/>
                </a:solidFill>
                <a:latin typeface="Courier New" pitchFamily="48" charset="0"/>
              </a:rPr>
              <a:t> = blah</a:t>
            </a:r>
          </a:p>
        </p:txBody>
      </p:sp>
      <p:sp>
        <p:nvSpPr>
          <p:cNvPr id="20510" name="Text Box 37"/>
          <p:cNvSpPr txBox="1">
            <a:spLocks noChangeArrowheads="1"/>
          </p:cNvSpPr>
          <p:nvPr/>
        </p:nvSpPr>
        <p:spPr bwMode="auto">
          <a:xfrm>
            <a:off x="593725" y="1106488"/>
            <a:ext cx="1238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r>
              <a:rPr lang="en-US" altLang="ru-RU" dirty="0"/>
              <a:t>Queries</a:t>
            </a:r>
          </a:p>
        </p:txBody>
      </p:sp>
      <p:sp>
        <p:nvSpPr>
          <p:cNvPr id="20511" name="Freeform 38"/>
          <p:cNvSpPr>
            <a:spLocks/>
          </p:cNvSpPr>
          <p:nvPr/>
        </p:nvSpPr>
        <p:spPr bwMode="auto">
          <a:xfrm>
            <a:off x="2209800" y="1778000"/>
            <a:ext cx="698500" cy="520700"/>
          </a:xfrm>
          <a:custGeom>
            <a:avLst/>
            <a:gdLst>
              <a:gd name="T0" fmla="*/ 344 w 440"/>
              <a:gd name="T1" fmla="*/ 0 h 328"/>
              <a:gd name="T2" fmla="*/ 16 w 440"/>
              <a:gd name="T3" fmla="*/ 128 h 328"/>
              <a:gd name="T4" fmla="*/ 440 w 440"/>
              <a:gd name="T5" fmla="*/ 328 h 328"/>
              <a:gd name="T6" fmla="*/ 0 60000 65536"/>
              <a:gd name="T7" fmla="*/ 0 60000 65536"/>
              <a:gd name="T8" fmla="*/ 0 60000 65536"/>
              <a:gd name="T9" fmla="*/ 0 w 440"/>
              <a:gd name="T10" fmla="*/ 0 h 328"/>
              <a:gd name="T11" fmla="*/ 440 w 440"/>
              <a:gd name="T12" fmla="*/ 328 h 328"/>
            </a:gdLst>
            <a:ahLst/>
            <a:cxnLst>
              <a:cxn ang="T6">
                <a:pos x="T0" y="T1"/>
              </a:cxn>
              <a:cxn ang="T7">
                <a:pos x="T2" y="T3"/>
              </a:cxn>
              <a:cxn ang="T8">
                <a:pos x="T4" y="T5"/>
              </a:cxn>
            </a:cxnLst>
            <a:rect l="T9" t="T10" r="T11" b="T12"/>
            <a:pathLst>
              <a:path w="440" h="328">
                <a:moveTo>
                  <a:pt x="344" y="0"/>
                </a:moveTo>
                <a:cubicBezTo>
                  <a:pt x="172" y="36"/>
                  <a:pt x="0" y="73"/>
                  <a:pt x="16" y="128"/>
                </a:cubicBezTo>
                <a:cubicBezTo>
                  <a:pt x="32" y="183"/>
                  <a:pt x="236" y="255"/>
                  <a:pt x="440" y="328"/>
                </a:cubicBezTo>
              </a:path>
            </a:pathLst>
          </a:custGeom>
          <a:noFill/>
          <a:ln w="127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512" name="AutoShape 39"/>
          <p:cNvSpPr>
            <a:spLocks noChangeArrowheads="1"/>
          </p:cNvSpPr>
          <p:nvPr/>
        </p:nvSpPr>
        <p:spPr bwMode="auto">
          <a:xfrm>
            <a:off x="228600" y="4191000"/>
            <a:ext cx="1168400" cy="495300"/>
          </a:xfrm>
          <a:prstGeom prst="rightArrow">
            <a:avLst>
              <a:gd name="adj1" fmla="val 50000"/>
              <a:gd name="adj2" fmla="val 58974"/>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Tree>
    <p:extLst>
      <p:ext uri="{BB962C8B-B14F-4D97-AF65-F5344CB8AC3E}">
        <p14:creationId xmlns:p14="http://schemas.microsoft.com/office/powerpoint/2010/main" val="1778696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Schema for Examples</a:t>
            </a:r>
            <a:endParaRPr lang="ru-RU" dirty="0"/>
          </a:p>
        </p:txBody>
      </p:sp>
      <p:sp>
        <p:nvSpPr>
          <p:cNvPr id="3" name="Объект 2"/>
          <p:cNvSpPr>
            <a:spLocks noGrp="1"/>
          </p:cNvSpPr>
          <p:nvPr>
            <p:ph idx="1"/>
          </p:nvPr>
        </p:nvSpPr>
        <p:spPr>
          <a:xfrm>
            <a:off x="844624" y="1270992"/>
            <a:ext cx="7543800" cy="3886200"/>
          </a:xfrm>
        </p:spPr>
        <p:txBody>
          <a:bodyPr anchor="ctr"/>
          <a:lstStyle/>
          <a:p>
            <a:pPr>
              <a:lnSpc>
                <a:spcPct val="90000"/>
              </a:lnSpc>
            </a:pPr>
            <a:r>
              <a:rPr lang="en-US" altLang="ru-RU" dirty="0"/>
              <a:t>As seen in previous lectures…</a:t>
            </a:r>
          </a:p>
          <a:p>
            <a:pPr>
              <a:lnSpc>
                <a:spcPct val="90000"/>
              </a:lnSpc>
            </a:pPr>
            <a:r>
              <a:rPr lang="en-US" altLang="ru-RU" dirty="0"/>
              <a:t>Reserves:</a:t>
            </a:r>
          </a:p>
          <a:p>
            <a:pPr lvl="1">
              <a:lnSpc>
                <a:spcPct val="90000"/>
              </a:lnSpc>
              <a:buSzPct val="75000"/>
            </a:pPr>
            <a:r>
              <a:rPr lang="en-US" altLang="ru-RU" dirty="0"/>
              <a:t>Each tuple is 40 bytes long,  100 tuples per page, 1000 pages.</a:t>
            </a:r>
          </a:p>
          <a:p>
            <a:pPr lvl="1">
              <a:lnSpc>
                <a:spcPct val="90000"/>
              </a:lnSpc>
              <a:buSzPct val="75000"/>
            </a:pPr>
            <a:r>
              <a:rPr lang="en-US" altLang="ru-RU" dirty="0"/>
              <a:t>Assume there are 100 boats</a:t>
            </a:r>
          </a:p>
          <a:p>
            <a:pPr>
              <a:lnSpc>
                <a:spcPct val="90000"/>
              </a:lnSpc>
            </a:pPr>
            <a:r>
              <a:rPr lang="en-US" altLang="ru-RU" dirty="0"/>
              <a:t>Sailors:</a:t>
            </a:r>
          </a:p>
          <a:p>
            <a:pPr lvl="1">
              <a:lnSpc>
                <a:spcPct val="90000"/>
              </a:lnSpc>
              <a:buSzPct val="75000"/>
            </a:pPr>
            <a:r>
              <a:rPr lang="en-US" altLang="ru-RU" dirty="0"/>
              <a:t>Each tuple is 50 bytes long,  80 tuples per page, 500 pages.</a:t>
            </a:r>
          </a:p>
          <a:p>
            <a:pPr lvl="1">
              <a:lnSpc>
                <a:spcPct val="90000"/>
              </a:lnSpc>
              <a:buSzPct val="75000"/>
            </a:pPr>
            <a:r>
              <a:rPr lang="en-US" altLang="ru-RU" dirty="0"/>
              <a:t>Assume there are 10 different ratings </a:t>
            </a:r>
          </a:p>
          <a:p>
            <a:pPr>
              <a:lnSpc>
                <a:spcPct val="90000"/>
              </a:lnSpc>
              <a:buSzPct val="75000"/>
            </a:pPr>
            <a:r>
              <a:rPr lang="en-US" altLang="ru-RU" dirty="0"/>
              <a:t>Assume we have 5 pages in our buffer pool</a:t>
            </a:r>
            <a:r>
              <a:rPr lang="en-US" altLang="ru-RU" dirty="0" smtClean="0"/>
              <a:t>!</a:t>
            </a:r>
            <a:endParaRPr lang="en-US" altLang="ru-RU" dirty="0"/>
          </a:p>
        </p:txBody>
      </p:sp>
      <p:sp>
        <p:nvSpPr>
          <p:cNvPr id="4" name="Rectangle 6"/>
          <p:cNvSpPr>
            <a:spLocks noChangeArrowheads="1"/>
          </p:cNvSpPr>
          <p:nvPr/>
        </p:nvSpPr>
        <p:spPr bwMode="auto">
          <a:xfrm>
            <a:off x="727492" y="476672"/>
            <a:ext cx="80660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dirty="0">
                <a:solidFill>
                  <a:schemeClr val="tx1"/>
                </a:solidFill>
              </a:rPr>
              <a:t>Sailors (</a:t>
            </a:r>
            <a:r>
              <a:rPr lang="en-US" altLang="ru-RU" i="1" u="sng" dirty="0" err="1">
                <a:solidFill>
                  <a:schemeClr val="tx1"/>
                </a:solidFill>
              </a:rPr>
              <a:t>sid</a:t>
            </a:r>
            <a:r>
              <a:rPr lang="en-US" altLang="ru-RU" u="sng" dirty="0">
                <a:solidFill>
                  <a:schemeClr val="tx1"/>
                </a:solidFill>
              </a:rPr>
              <a:t>: integer</a:t>
            </a:r>
            <a:r>
              <a:rPr lang="en-US" altLang="ru-RU" dirty="0">
                <a:solidFill>
                  <a:schemeClr val="tx1"/>
                </a:solidFill>
              </a:rPr>
              <a:t>, </a:t>
            </a:r>
            <a:r>
              <a:rPr lang="en-US" altLang="ru-RU" i="1" dirty="0" err="1">
                <a:solidFill>
                  <a:schemeClr val="tx1"/>
                </a:solidFill>
              </a:rPr>
              <a:t>sname</a:t>
            </a:r>
            <a:r>
              <a:rPr lang="en-US" altLang="ru-RU" dirty="0">
                <a:solidFill>
                  <a:schemeClr val="tx1"/>
                </a:solidFill>
              </a:rPr>
              <a:t>: string, </a:t>
            </a:r>
            <a:r>
              <a:rPr lang="en-US" altLang="ru-RU" i="1" dirty="0">
                <a:solidFill>
                  <a:schemeClr val="tx1"/>
                </a:solidFill>
              </a:rPr>
              <a:t>rating</a:t>
            </a:r>
            <a:r>
              <a:rPr lang="en-US" altLang="ru-RU" dirty="0">
                <a:solidFill>
                  <a:schemeClr val="tx1"/>
                </a:solidFill>
              </a:rPr>
              <a:t>: integer, </a:t>
            </a:r>
            <a:r>
              <a:rPr lang="en-US" altLang="ru-RU" i="1" dirty="0">
                <a:solidFill>
                  <a:schemeClr val="tx1"/>
                </a:solidFill>
              </a:rPr>
              <a:t>age</a:t>
            </a:r>
            <a:r>
              <a:rPr lang="en-US" altLang="ru-RU" dirty="0">
                <a:solidFill>
                  <a:schemeClr val="tx1"/>
                </a:solidFill>
              </a:rPr>
              <a:t>: real)</a:t>
            </a:r>
          </a:p>
          <a:p>
            <a:r>
              <a:rPr lang="en-US" altLang="ru-RU" dirty="0">
                <a:solidFill>
                  <a:schemeClr val="tx1"/>
                </a:solidFill>
              </a:rPr>
              <a:t>Reserves (</a:t>
            </a:r>
            <a:r>
              <a:rPr lang="en-US" altLang="ru-RU" i="1" u="sng" dirty="0" err="1">
                <a:solidFill>
                  <a:schemeClr val="tx1"/>
                </a:solidFill>
              </a:rPr>
              <a:t>sid</a:t>
            </a:r>
            <a:r>
              <a:rPr lang="en-US" altLang="ru-RU" u="sng" dirty="0">
                <a:solidFill>
                  <a:schemeClr val="tx1"/>
                </a:solidFill>
              </a:rPr>
              <a:t>: integer, </a:t>
            </a:r>
            <a:r>
              <a:rPr lang="en-US" altLang="ru-RU" i="1" u="sng" dirty="0">
                <a:solidFill>
                  <a:schemeClr val="tx1"/>
                </a:solidFill>
              </a:rPr>
              <a:t>bid</a:t>
            </a:r>
            <a:r>
              <a:rPr lang="en-US" altLang="ru-RU" u="sng" dirty="0">
                <a:solidFill>
                  <a:schemeClr val="tx1"/>
                </a:solidFill>
              </a:rPr>
              <a:t>: integer, </a:t>
            </a:r>
            <a:r>
              <a:rPr lang="en-US" altLang="ru-RU" i="1" u="sng" dirty="0">
                <a:solidFill>
                  <a:schemeClr val="tx1"/>
                </a:solidFill>
              </a:rPr>
              <a:t>day</a:t>
            </a:r>
            <a:r>
              <a:rPr lang="en-US" altLang="ru-RU" u="sng" dirty="0">
                <a:solidFill>
                  <a:schemeClr val="tx1"/>
                </a:solidFill>
              </a:rPr>
              <a:t>: dates</a:t>
            </a:r>
            <a:r>
              <a:rPr lang="en-US" altLang="ru-RU" dirty="0">
                <a:solidFill>
                  <a:schemeClr val="tx1"/>
                </a:solidFill>
              </a:rPr>
              <a:t>, </a:t>
            </a:r>
            <a:r>
              <a:rPr lang="en-US" altLang="ru-RU" i="1" dirty="0" err="1">
                <a:solidFill>
                  <a:schemeClr val="tx1"/>
                </a:solidFill>
              </a:rPr>
              <a:t>rname</a:t>
            </a:r>
            <a:r>
              <a:rPr lang="en-US" altLang="ru-RU" dirty="0">
                <a:solidFill>
                  <a:schemeClr val="tx1"/>
                </a:solidFill>
              </a:rPr>
              <a:t>: string)</a:t>
            </a:r>
          </a:p>
        </p:txBody>
      </p:sp>
    </p:spTree>
    <p:extLst>
      <p:ext uri="{BB962C8B-B14F-4D97-AF65-F5344CB8AC3E}">
        <p14:creationId xmlns:p14="http://schemas.microsoft.com/office/powerpoint/2010/main" val="2030232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altLang="ru-RU" dirty="0"/>
              <a:t>Motivating Example</a:t>
            </a:r>
            <a:endParaRPr lang="ru-RU" dirty="0"/>
          </a:p>
        </p:txBody>
      </p:sp>
      <p:sp>
        <p:nvSpPr>
          <p:cNvPr id="7" name="Rectangle 5"/>
          <p:cNvSpPr txBox="1">
            <a:spLocks noChangeArrowheads="1"/>
          </p:cNvSpPr>
          <p:nvPr/>
        </p:nvSpPr>
        <p:spPr>
          <a:xfrm>
            <a:off x="235272" y="1797224"/>
            <a:ext cx="5105400" cy="3619500"/>
          </a:xfrm>
          <a:prstGeom prst="rect">
            <a:avLst/>
          </a:prstGeom>
          <a:noFill/>
        </p:spPr>
        <p:txBody>
          <a:bodyPr vert="horz" lIns="90488" tIns="44450" rIns="90488" bIns="4445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ru-RU" sz="2000" smtClean="0">
                <a:solidFill>
                  <a:schemeClr val="accent2"/>
                </a:solidFill>
              </a:rPr>
              <a:t>Cost:  500+500*1000 I/Os</a:t>
            </a:r>
          </a:p>
          <a:p>
            <a:r>
              <a:rPr lang="en-US" altLang="ru-RU" sz="2000" smtClean="0"/>
              <a:t>By no means the worst plan! </a:t>
            </a:r>
          </a:p>
          <a:p>
            <a:r>
              <a:rPr lang="en-US" altLang="ru-RU" sz="2000" smtClean="0"/>
              <a:t>Misses several opportunities: selections could have been `pushed’ earlier, no use is made of any available indexes, etc.</a:t>
            </a:r>
          </a:p>
          <a:p>
            <a:r>
              <a:rPr lang="en-US" altLang="ru-RU" sz="2000" i="1" smtClean="0"/>
              <a:t>Goal of optimization:  </a:t>
            </a:r>
            <a:r>
              <a:rPr lang="en-US" altLang="ru-RU" sz="2000" smtClean="0"/>
              <a:t>To find more efficient plans that compute the same answer. </a:t>
            </a:r>
            <a:endParaRPr lang="en-US" altLang="ru-RU" sz="2000" smtClean="0"/>
          </a:p>
        </p:txBody>
      </p:sp>
      <p:sp>
        <p:nvSpPr>
          <p:cNvPr id="8" name="Rectangle 6"/>
          <p:cNvSpPr>
            <a:spLocks noChangeArrowheads="1"/>
          </p:cNvSpPr>
          <p:nvPr/>
        </p:nvSpPr>
        <p:spPr bwMode="auto">
          <a:xfrm>
            <a:off x="595635" y="673257"/>
            <a:ext cx="4267200" cy="156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2000" dirty="0">
                <a:solidFill>
                  <a:schemeClr val="tx1"/>
                </a:solidFill>
              </a:rPr>
              <a:t>SELECT</a:t>
            </a:r>
            <a:r>
              <a:rPr lang="en-US" altLang="ru-RU" dirty="0">
                <a:solidFill>
                  <a:schemeClr val="tx1"/>
                </a:solidFill>
              </a:rPr>
              <a:t>  </a:t>
            </a:r>
            <a:r>
              <a:rPr lang="en-US" altLang="ru-RU" dirty="0" err="1">
                <a:solidFill>
                  <a:schemeClr val="tx1"/>
                </a:solidFill>
              </a:rPr>
              <a:t>S.sname</a:t>
            </a:r>
            <a:endParaRPr lang="en-US" altLang="ru-RU" dirty="0">
              <a:solidFill>
                <a:schemeClr val="tx1"/>
              </a:solidFill>
            </a:endParaRPr>
          </a:p>
          <a:p>
            <a:r>
              <a:rPr lang="en-US" altLang="ru-RU" sz="2000" dirty="0">
                <a:solidFill>
                  <a:schemeClr val="tx1"/>
                </a:solidFill>
              </a:rPr>
              <a:t>FROM</a:t>
            </a:r>
            <a:r>
              <a:rPr lang="en-US" altLang="ru-RU" dirty="0">
                <a:solidFill>
                  <a:schemeClr val="tx1"/>
                </a:solidFill>
              </a:rPr>
              <a:t>  Reserves R, Sailors S</a:t>
            </a:r>
          </a:p>
          <a:p>
            <a:r>
              <a:rPr lang="en-US" altLang="ru-RU" sz="2000" dirty="0">
                <a:solidFill>
                  <a:schemeClr val="tx1"/>
                </a:solidFill>
              </a:rPr>
              <a:t>WHERE</a:t>
            </a:r>
            <a:r>
              <a:rPr lang="en-US" altLang="ru-RU" dirty="0">
                <a:solidFill>
                  <a:schemeClr val="tx1"/>
                </a:solidFill>
              </a:rPr>
              <a:t>  </a:t>
            </a:r>
            <a:r>
              <a:rPr lang="en-US" altLang="ru-RU" dirty="0" err="1">
                <a:solidFill>
                  <a:schemeClr val="tx1"/>
                </a:solidFill>
              </a:rPr>
              <a:t>R.sid</a:t>
            </a:r>
            <a:r>
              <a:rPr lang="en-US" altLang="ru-RU" dirty="0">
                <a:solidFill>
                  <a:schemeClr val="tx1"/>
                </a:solidFill>
              </a:rPr>
              <a:t>=</a:t>
            </a:r>
            <a:r>
              <a:rPr lang="en-US" altLang="ru-RU" dirty="0" err="1">
                <a:solidFill>
                  <a:schemeClr val="tx1"/>
                </a:solidFill>
              </a:rPr>
              <a:t>S.sid</a:t>
            </a:r>
            <a:r>
              <a:rPr lang="en-US" altLang="ru-RU" dirty="0">
                <a:solidFill>
                  <a:schemeClr val="tx1"/>
                </a:solidFill>
              </a:rPr>
              <a:t> </a:t>
            </a:r>
            <a:r>
              <a:rPr lang="en-US" altLang="ru-RU" sz="2000" dirty="0">
                <a:solidFill>
                  <a:schemeClr val="tx1"/>
                </a:solidFill>
              </a:rPr>
              <a:t>AND</a:t>
            </a:r>
            <a:r>
              <a:rPr lang="en-US" altLang="ru-RU" dirty="0">
                <a:solidFill>
                  <a:schemeClr val="tx1"/>
                </a:solidFill>
              </a:rPr>
              <a:t> </a:t>
            </a:r>
          </a:p>
          <a:p>
            <a:r>
              <a:rPr lang="en-US" altLang="ru-RU" dirty="0">
                <a:solidFill>
                  <a:schemeClr val="tx1"/>
                </a:solidFill>
              </a:rPr>
              <a:t>    </a:t>
            </a:r>
            <a:r>
              <a:rPr lang="en-US" altLang="ru-RU" dirty="0" err="1">
                <a:solidFill>
                  <a:schemeClr val="tx1"/>
                </a:solidFill>
              </a:rPr>
              <a:t>R.bid</a:t>
            </a:r>
            <a:r>
              <a:rPr lang="en-US" altLang="ru-RU" dirty="0">
                <a:solidFill>
                  <a:schemeClr val="tx1"/>
                </a:solidFill>
              </a:rPr>
              <a:t>=100 </a:t>
            </a:r>
            <a:r>
              <a:rPr lang="en-US" altLang="ru-RU" sz="2000" dirty="0">
                <a:solidFill>
                  <a:schemeClr val="tx1"/>
                </a:solidFill>
              </a:rPr>
              <a:t>AND</a:t>
            </a:r>
            <a:r>
              <a:rPr lang="en-US" altLang="ru-RU" dirty="0">
                <a:solidFill>
                  <a:schemeClr val="tx1"/>
                </a:solidFill>
              </a:rPr>
              <a:t> </a:t>
            </a:r>
            <a:r>
              <a:rPr lang="en-US" altLang="ru-RU" dirty="0" err="1">
                <a:solidFill>
                  <a:schemeClr val="tx1"/>
                </a:solidFill>
              </a:rPr>
              <a:t>S.rating</a:t>
            </a:r>
            <a:r>
              <a:rPr lang="en-US" altLang="ru-RU" dirty="0">
                <a:solidFill>
                  <a:schemeClr val="tx1"/>
                </a:solidFill>
              </a:rPr>
              <a:t>&gt;5</a:t>
            </a:r>
          </a:p>
        </p:txBody>
      </p:sp>
      <p:grpSp>
        <p:nvGrpSpPr>
          <p:cNvPr id="9" name="Group 7"/>
          <p:cNvGrpSpPr>
            <a:grpSpLocks/>
          </p:cNvGrpSpPr>
          <p:nvPr/>
        </p:nvGrpSpPr>
        <p:grpSpPr bwMode="auto">
          <a:xfrm>
            <a:off x="4959672" y="1873424"/>
            <a:ext cx="3860800" cy="3384550"/>
            <a:chOff x="3016" y="2054"/>
            <a:chExt cx="2432" cy="2132"/>
          </a:xfrm>
        </p:grpSpPr>
        <p:sp>
          <p:nvSpPr>
            <p:cNvPr id="10" name="Freeform 8"/>
            <p:cNvSpPr>
              <a:spLocks/>
            </p:cNvSpPr>
            <p:nvPr/>
          </p:nvSpPr>
          <p:spPr bwMode="auto">
            <a:xfrm>
              <a:off x="3269" y="2688"/>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1" name="Freeform 9"/>
            <p:cNvSpPr>
              <a:spLocks/>
            </p:cNvSpPr>
            <p:nvPr/>
          </p:nvSpPr>
          <p:spPr bwMode="auto">
            <a:xfrm>
              <a:off x="3306" y="269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 name="Freeform 10"/>
            <p:cNvSpPr>
              <a:spLocks/>
            </p:cNvSpPr>
            <p:nvPr/>
          </p:nvSpPr>
          <p:spPr bwMode="auto">
            <a:xfrm>
              <a:off x="3671"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 name="Freeform 11"/>
            <p:cNvSpPr>
              <a:spLocks/>
            </p:cNvSpPr>
            <p:nvPr/>
          </p:nvSpPr>
          <p:spPr bwMode="auto">
            <a:xfrm>
              <a:off x="3726"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4" name="Freeform 12"/>
            <p:cNvSpPr>
              <a:spLocks/>
            </p:cNvSpPr>
            <p:nvPr/>
          </p:nvSpPr>
          <p:spPr bwMode="auto">
            <a:xfrm>
              <a:off x="3645" y="2103"/>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5" name="Freeform 13"/>
            <p:cNvSpPr>
              <a:spLocks/>
            </p:cNvSpPr>
            <p:nvPr/>
          </p:nvSpPr>
          <p:spPr bwMode="auto">
            <a:xfrm>
              <a:off x="3745"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 name="Freeform 14"/>
            <p:cNvSpPr>
              <a:spLocks/>
            </p:cNvSpPr>
            <p:nvPr/>
          </p:nvSpPr>
          <p:spPr bwMode="auto">
            <a:xfrm>
              <a:off x="3964"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7" name="Freeform 15"/>
            <p:cNvSpPr>
              <a:spLocks/>
            </p:cNvSpPr>
            <p:nvPr/>
          </p:nvSpPr>
          <p:spPr bwMode="auto">
            <a:xfrm>
              <a:off x="3745" y="337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8" name="Freeform 16"/>
            <p:cNvSpPr>
              <a:spLocks/>
            </p:cNvSpPr>
            <p:nvPr/>
          </p:nvSpPr>
          <p:spPr bwMode="auto">
            <a:xfrm>
              <a:off x="3745" y="337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9" name="Freeform 17"/>
            <p:cNvSpPr>
              <a:spLocks/>
            </p:cNvSpPr>
            <p:nvPr/>
          </p:nvSpPr>
          <p:spPr bwMode="auto">
            <a:xfrm>
              <a:off x="3370" y="369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 name="Freeform 18"/>
            <p:cNvSpPr>
              <a:spLocks/>
            </p:cNvSpPr>
            <p:nvPr/>
          </p:nvSpPr>
          <p:spPr bwMode="auto">
            <a:xfrm>
              <a:off x="3947" y="369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1" name="Freeform 19"/>
            <p:cNvSpPr>
              <a:spLocks/>
            </p:cNvSpPr>
            <p:nvPr/>
          </p:nvSpPr>
          <p:spPr bwMode="auto">
            <a:xfrm>
              <a:off x="3856" y="292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2" name="Freeform 20"/>
            <p:cNvSpPr>
              <a:spLocks/>
            </p:cNvSpPr>
            <p:nvPr/>
          </p:nvSpPr>
          <p:spPr bwMode="auto">
            <a:xfrm>
              <a:off x="3856" y="2338"/>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3" name="Freeform 21"/>
            <p:cNvSpPr>
              <a:spLocks/>
            </p:cNvSpPr>
            <p:nvPr/>
          </p:nvSpPr>
          <p:spPr bwMode="auto">
            <a:xfrm>
              <a:off x="3828" y="2741"/>
              <a:ext cx="55" cy="100"/>
            </a:xfrm>
            <a:custGeom>
              <a:avLst/>
              <a:gdLst>
                <a:gd name="T0" fmla="*/ 0 w 55"/>
                <a:gd name="T1" fmla="*/ 99 h 100"/>
                <a:gd name="T2" fmla="*/ 54 w 55"/>
                <a:gd name="T3" fmla="*/ 0 h 100"/>
                <a:gd name="T4" fmla="*/ 0 w 55"/>
                <a:gd name="T5" fmla="*/ 99 h 100"/>
                <a:gd name="T6" fmla="*/ 0 60000 65536"/>
                <a:gd name="T7" fmla="*/ 0 60000 65536"/>
                <a:gd name="T8" fmla="*/ 0 60000 65536"/>
                <a:gd name="T9" fmla="*/ 0 w 55"/>
                <a:gd name="T10" fmla="*/ 0 h 100"/>
                <a:gd name="T11" fmla="*/ 55 w 55"/>
                <a:gd name="T12" fmla="*/ 100 h 100"/>
              </a:gdLst>
              <a:ahLst/>
              <a:cxnLst>
                <a:cxn ang="T6">
                  <a:pos x="T0" y="T1"/>
                </a:cxn>
                <a:cxn ang="T7">
                  <a:pos x="T2" y="T3"/>
                </a:cxn>
                <a:cxn ang="T8">
                  <a:pos x="T4" y="T5"/>
                </a:cxn>
              </a:cxnLst>
              <a:rect l="T9" t="T10" r="T11" b="T12"/>
              <a:pathLst>
                <a:path w="55" h="100">
                  <a:moveTo>
                    <a:pt x="0" y="99"/>
                  </a:moveTo>
                  <a:lnTo>
                    <a:pt x="54" y="0"/>
                  </a:lnTo>
                  <a:lnTo>
                    <a:pt x="0" y="9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4" name="Freeform 22"/>
            <p:cNvSpPr>
              <a:spLocks/>
            </p:cNvSpPr>
            <p:nvPr/>
          </p:nvSpPr>
          <p:spPr bwMode="auto">
            <a:xfrm>
              <a:off x="3882" y="2749"/>
              <a:ext cx="48" cy="92"/>
            </a:xfrm>
            <a:custGeom>
              <a:avLst/>
              <a:gdLst>
                <a:gd name="T0" fmla="*/ 0 w 48"/>
                <a:gd name="T1" fmla="*/ 0 h 92"/>
                <a:gd name="T2" fmla="*/ 47 w 48"/>
                <a:gd name="T3" fmla="*/ 91 h 92"/>
                <a:gd name="T4" fmla="*/ 0 w 48"/>
                <a:gd name="T5" fmla="*/ 0 h 92"/>
                <a:gd name="T6" fmla="*/ 0 60000 65536"/>
                <a:gd name="T7" fmla="*/ 0 60000 65536"/>
                <a:gd name="T8" fmla="*/ 0 60000 65536"/>
                <a:gd name="T9" fmla="*/ 0 w 48"/>
                <a:gd name="T10" fmla="*/ 0 h 92"/>
                <a:gd name="T11" fmla="*/ 48 w 48"/>
                <a:gd name="T12" fmla="*/ 92 h 92"/>
              </a:gdLst>
              <a:ahLst/>
              <a:cxnLst>
                <a:cxn ang="T6">
                  <a:pos x="T0" y="T1"/>
                </a:cxn>
                <a:cxn ang="T7">
                  <a:pos x="T2" y="T3"/>
                </a:cxn>
                <a:cxn ang="T8">
                  <a:pos x="T4" y="T5"/>
                </a:cxn>
              </a:cxnLst>
              <a:rect l="T9" t="T10" r="T11" b="T12"/>
              <a:pathLst>
                <a:path w="48" h="92">
                  <a:moveTo>
                    <a:pt x="0" y="0"/>
                  </a:moveTo>
                  <a:lnTo>
                    <a:pt x="47" y="91"/>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5" name="Rectangle 23"/>
            <p:cNvSpPr>
              <a:spLocks noChangeArrowheads="1"/>
            </p:cNvSpPr>
            <p:nvPr/>
          </p:nvSpPr>
          <p:spPr bwMode="auto">
            <a:xfrm>
              <a:off x="3016" y="3967"/>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26" name="Rectangle 24"/>
            <p:cNvSpPr>
              <a:spLocks noChangeArrowheads="1"/>
            </p:cNvSpPr>
            <p:nvPr/>
          </p:nvSpPr>
          <p:spPr bwMode="auto">
            <a:xfrm>
              <a:off x="4141" y="3957"/>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27" name="Rectangle 25"/>
            <p:cNvSpPr>
              <a:spLocks noChangeArrowheads="1"/>
            </p:cNvSpPr>
            <p:nvPr/>
          </p:nvSpPr>
          <p:spPr bwMode="auto">
            <a:xfrm>
              <a:off x="3629" y="3500"/>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28" name="Rectangle 26"/>
            <p:cNvSpPr>
              <a:spLocks noChangeArrowheads="1"/>
            </p:cNvSpPr>
            <p:nvPr/>
          </p:nvSpPr>
          <p:spPr bwMode="auto">
            <a:xfrm>
              <a:off x="3327" y="2729"/>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sp>
          <p:nvSpPr>
            <p:cNvPr id="29" name="Rectangle 27"/>
            <p:cNvSpPr>
              <a:spLocks noChangeArrowheads="1"/>
            </p:cNvSpPr>
            <p:nvPr/>
          </p:nvSpPr>
          <p:spPr bwMode="auto">
            <a:xfrm>
              <a:off x="3931" y="2708"/>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30" name="Rectangle 28"/>
            <p:cNvSpPr>
              <a:spLocks noChangeArrowheads="1"/>
            </p:cNvSpPr>
            <p:nvPr/>
          </p:nvSpPr>
          <p:spPr bwMode="auto">
            <a:xfrm>
              <a:off x="3702" y="2153"/>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31" name="Rectangle 29"/>
            <p:cNvSpPr>
              <a:spLocks noChangeArrowheads="1"/>
            </p:cNvSpPr>
            <p:nvPr/>
          </p:nvSpPr>
          <p:spPr bwMode="auto">
            <a:xfrm>
              <a:off x="4096" y="3302"/>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32" name="Rectangle 30"/>
            <p:cNvSpPr>
              <a:spLocks noChangeArrowheads="1"/>
            </p:cNvSpPr>
            <p:nvPr/>
          </p:nvSpPr>
          <p:spPr bwMode="auto">
            <a:xfrm>
              <a:off x="4601" y="2688"/>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sp>
          <p:nvSpPr>
            <p:cNvPr id="33" name="Rectangle 31"/>
            <p:cNvSpPr>
              <a:spLocks noChangeArrowheads="1"/>
            </p:cNvSpPr>
            <p:nvPr/>
          </p:nvSpPr>
          <p:spPr bwMode="auto">
            <a:xfrm>
              <a:off x="4581" y="2054"/>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34" name="Rectangle 32"/>
          <p:cNvSpPr>
            <a:spLocks noChangeArrowheads="1"/>
          </p:cNvSpPr>
          <p:nvPr/>
        </p:nvSpPr>
        <p:spPr bwMode="auto">
          <a:xfrm>
            <a:off x="4862835" y="1928987"/>
            <a:ext cx="860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a:solidFill>
                  <a:schemeClr val="accent2"/>
                </a:solidFill>
              </a:rPr>
              <a:t>Plan:</a:t>
            </a:r>
          </a:p>
        </p:txBody>
      </p:sp>
    </p:spTree>
    <p:extLst>
      <p:ext uri="{BB962C8B-B14F-4D97-AF65-F5344CB8AC3E}">
        <p14:creationId xmlns:p14="http://schemas.microsoft.com/office/powerpoint/2010/main" val="3993370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normAutofit fontScale="90000"/>
          </a:bodyPr>
          <a:lstStyle/>
          <a:p>
            <a:r>
              <a:rPr lang="en-US" altLang="ru-RU" dirty="0"/>
              <a:t>Page-Oriented Nested Loops Join</a:t>
            </a:r>
            <a:endParaRPr lang="ru-RU" dirty="0"/>
          </a:p>
        </p:txBody>
      </p:sp>
      <p:sp>
        <p:nvSpPr>
          <p:cNvPr id="9" name="Footer Placeholder 3"/>
          <p:cNvSpPr txBox="1">
            <a:spLocks noGrp="1"/>
          </p:cNvSpPr>
          <p:nvPr/>
        </p:nvSpPr>
        <p:spPr bwMode="auto">
          <a:xfrm>
            <a:off x="633413" y="5809085"/>
            <a:ext cx="2895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endParaRPr lang="en-US" altLang="ru-RU" sz="1200">
              <a:solidFill>
                <a:schemeClr val="tx1"/>
              </a:solidFill>
              <a:latin typeface="Times New Roman" pitchFamily="48" charset="0"/>
            </a:endParaRPr>
          </a:p>
          <a:p>
            <a:endParaRPr lang="en-US" altLang="ru-RU" sz="1200">
              <a:solidFill>
                <a:schemeClr val="tx2"/>
              </a:solidFill>
              <a:latin typeface="Times New Roman" pitchFamily="48" charset="0"/>
            </a:endParaRPr>
          </a:p>
        </p:txBody>
      </p:sp>
      <p:sp>
        <p:nvSpPr>
          <p:cNvPr id="10" name="Rectangle 3"/>
          <p:cNvSpPr>
            <a:spLocks noChangeArrowheads="1"/>
          </p:cNvSpPr>
          <p:nvPr/>
        </p:nvSpPr>
        <p:spPr bwMode="auto">
          <a:xfrm>
            <a:off x="685800" y="5604297"/>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1" name="Rectangle 4"/>
          <p:cNvSpPr>
            <a:spLocks noChangeArrowheads="1"/>
          </p:cNvSpPr>
          <p:nvPr/>
        </p:nvSpPr>
        <p:spPr bwMode="auto">
          <a:xfrm>
            <a:off x="3124200" y="5604297"/>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 name="Rectangle 6"/>
          <p:cNvSpPr txBox="1">
            <a:spLocks noChangeArrowheads="1"/>
          </p:cNvSpPr>
          <p:nvPr/>
        </p:nvSpPr>
        <p:spPr>
          <a:xfrm>
            <a:off x="152400" y="1988840"/>
            <a:ext cx="8991600" cy="3325812"/>
          </a:xfrm>
          <a:prstGeom prst="rect">
            <a:avLst/>
          </a:prstGeom>
          <a:noFill/>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buFontTx/>
              <a:buNone/>
            </a:pPr>
            <a:r>
              <a:rPr lang="en-US" altLang="ru-RU" dirty="0" smtClean="0"/>
              <a:t>Cost = </a:t>
            </a:r>
            <a:r>
              <a:rPr lang="en-US" altLang="ru-RU" dirty="0" smtClean="0">
                <a:solidFill>
                  <a:srgbClr val="800000"/>
                </a:solidFill>
              </a:rPr>
              <a:t>[R]*[S]</a:t>
            </a:r>
            <a:r>
              <a:rPr lang="en-US" altLang="ru-RU" dirty="0" smtClean="0">
                <a:solidFill>
                  <a:schemeClr val="accent2"/>
                </a:solidFill>
              </a:rPr>
              <a:t> + [R] </a:t>
            </a:r>
            <a:r>
              <a:rPr lang="en-US" altLang="ru-RU" dirty="0" smtClean="0"/>
              <a:t>= </a:t>
            </a:r>
            <a:r>
              <a:rPr lang="en-US" altLang="ru-RU" dirty="0" smtClean="0">
                <a:solidFill>
                  <a:srgbClr val="FF0000"/>
                </a:solidFill>
              </a:rPr>
              <a:t>1000*500</a:t>
            </a:r>
            <a:r>
              <a:rPr lang="en-US" altLang="ru-RU" dirty="0" smtClean="0"/>
              <a:t> </a:t>
            </a:r>
            <a:r>
              <a:rPr lang="en-US" altLang="ru-RU" dirty="0" smtClean="0">
                <a:solidFill>
                  <a:srgbClr val="FF0000"/>
                </a:solidFill>
              </a:rPr>
              <a:t>+ 1000</a:t>
            </a:r>
          </a:p>
          <a:p>
            <a:r>
              <a:rPr lang="en-US" altLang="ru-RU" dirty="0" smtClean="0"/>
              <a:t>If smaller relation (S) is outer, cost = 500*1000 + 500</a:t>
            </a:r>
          </a:p>
          <a:p>
            <a:r>
              <a:rPr lang="en-US" altLang="ru-RU" dirty="0" smtClean="0"/>
              <a:t>Much better than naïve per-tuple approach!</a:t>
            </a:r>
            <a:endParaRPr lang="en-US" altLang="ru-RU" dirty="0" smtClean="0"/>
          </a:p>
        </p:txBody>
      </p:sp>
      <p:sp>
        <p:nvSpPr>
          <p:cNvPr id="13" name="Rectangle 7"/>
          <p:cNvSpPr>
            <a:spLocks noChangeArrowheads="1"/>
          </p:cNvSpPr>
          <p:nvPr/>
        </p:nvSpPr>
        <p:spPr bwMode="auto">
          <a:xfrm>
            <a:off x="1445891" y="719212"/>
            <a:ext cx="6942534" cy="19396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dirty="0" err="1">
                <a:solidFill>
                  <a:srgbClr val="663300"/>
                </a:solidFill>
              </a:rPr>
              <a:t>foreach</a:t>
            </a:r>
            <a:r>
              <a:rPr lang="en-US" altLang="ru-RU" dirty="0">
                <a:solidFill>
                  <a:srgbClr val="663300"/>
                </a:solidFill>
              </a:rPr>
              <a:t> </a:t>
            </a:r>
            <a:r>
              <a:rPr lang="en-US" altLang="ru-RU" dirty="0">
                <a:solidFill>
                  <a:schemeClr val="accent2"/>
                </a:solidFill>
              </a:rPr>
              <a:t>page</a:t>
            </a:r>
            <a:r>
              <a:rPr lang="en-US" altLang="ru-RU" dirty="0">
                <a:solidFill>
                  <a:srgbClr val="663300"/>
                </a:solidFill>
              </a:rPr>
              <a:t> </a:t>
            </a:r>
            <a:r>
              <a:rPr lang="en-US" altLang="ru-RU" dirty="0" err="1">
                <a:solidFill>
                  <a:srgbClr val="663300"/>
                </a:solidFill>
              </a:rPr>
              <a:t>b</a:t>
            </a:r>
            <a:r>
              <a:rPr lang="en-US" altLang="ru-RU" baseline="-25000" dirty="0" err="1">
                <a:solidFill>
                  <a:srgbClr val="663300"/>
                </a:solidFill>
              </a:rPr>
              <a:t>R</a:t>
            </a:r>
            <a:r>
              <a:rPr lang="en-US" altLang="ru-RU" dirty="0">
                <a:solidFill>
                  <a:srgbClr val="663300"/>
                </a:solidFill>
              </a:rPr>
              <a:t> in R do</a:t>
            </a:r>
          </a:p>
          <a:p>
            <a:r>
              <a:rPr lang="en-US" altLang="ru-RU" dirty="0">
                <a:solidFill>
                  <a:srgbClr val="663300"/>
                </a:solidFill>
              </a:rPr>
              <a:t>    </a:t>
            </a:r>
            <a:r>
              <a:rPr lang="en-US" altLang="ru-RU" dirty="0" err="1">
                <a:solidFill>
                  <a:srgbClr val="663300"/>
                </a:solidFill>
              </a:rPr>
              <a:t>foreach</a:t>
            </a:r>
            <a:r>
              <a:rPr lang="en-US" altLang="ru-RU" dirty="0">
                <a:solidFill>
                  <a:srgbClr val="663300"/>
                </a:solidFill>
              </a:rPr>
              <a:t> </a:t>
            </a:r>
            <a:r>
              <a:rPr lang="en-US" altLang="ru-RU" dirty="0">
                <a:solidFill>
                  <a:schemeClr val="accent2"/>
                </a:solidFill>
              </a:rPr>
              <a:t>page</a:t>
            </a:r>
            <a:r>
              <a:rPr lang="en-US" altLang="ru-RU" dirty="0">
                <a:solidFill>
                  <a:srgbClr val="663300"/>
                </a:solidFill>
              </a:rPr>
              <a:t> </a:t>
            </a:r>
            <a:r>
              <a:rPr lang="en-US" altLang="ru-RU" dirty="0" err="1">
                <a:solidFill>
                  <a:srgbClr val="663300"/>
                </a:solidFill>
              </a:rPr>
              <a:t>b</a:t>
            </a:r>
            <a:r>
              <a:rPr lang="en-US" altLang="ru-RU" baseline="-25000" dirty="0" err="1">
                <a:solidFill>
                  <a:srgbClr val="663300"/>
                </a:solidFill>
              </a:rPr>
              <a:t>S</a:t>
            </a:r>
            <a:r>
              <a:rPr lang="en-US" altLang="ru-RU" dirty="0">
                <a:solidFill>
                  <a:srgbClr val="663300"/>
                </a:solidFill>
              </a:rPr>
              <a:t> in S do</a:t>
            </a:r>
          </a:p>
          <a:p>
            <a:r>
              <a:rPr lang="en-US" altLang="ru-RU" dirty="0">
                <a:solidFill>
                  <a:srgbClr val="663300"/>
                </a:solidFill>
              </a:rPr>
              <a:t>         </a:t>
            </a:r>
            <a:r>
              <a:rPr lang="en-US" altLang="ru-RU" dirty="0" err="1">
                <a:solidFill>
                  <a:srgbClr val="663300"/>
                </a:solidFill>
              </a:rPr>
              <a:t>foreach</a:t>
            </a:r>
            <a:r>
              <a:rPr lang="en-US" altLang="ru-RU" dirty="0">
                <a:solidFill>
                  <a:srgbClr val="663300"/>
                </a:solidFill>
              </a:rPr>
              <a:t> </a:t>
            </a:r>
            <a:r>
              <a:rPr lang="en-US" altLang="ru-RU" dirty="0">
                <a:solidFill>
                  <a:srgbClr val="FF0000"/>
                </a:solidFill>
              </a:rPr>
              <a:t>tuple</a:t>
            </a:r>
            <a:r>
              <a:rPr lang="en-US" altLang="ru-RU" dirty="0">
                <a:solidFill>
                  <a:srgbClr val="663300"/>
                </a:solidFill>
              </a:rPr>
              <a:t> r in </a:t>
            </a:r>
            <a:r>
              <a:rPr lang="en-US" altLang="ru-RU" dirty="0" err="1">
                <a:solidFill>
                  <a:srgbClr val="663300"/>
                </a:solidFill>
              </a:rPr>
              <a:t>b</a:t>
            </a:r>
            <a:r>
              <a:rPr lang="en-US" altLang="ru-RU" baseline="-25000" dirty="0" err="1">
                <a:solidFill>
                  <a:srgbClr val="663300"/>
                </a:solidFill>
              </a:rPr>
              <a:t>R</a:t>
            </a:r>
            <a:r>
              <a:rPr lang="en-US" altLang="ru-RU" dirty="0">
                <a:solidFill>
                  <a:srgbClr val="663300"/>
                </a:solidFill>
              </a:rPr>
              <a:t> do</a:t>
            </a:r>
          </a:p>
          <a:p>
            <a:r>
              <a:rPr lang="en-US" altLang="ru-RU" dirty="0">
                <a:solidFill>
                  <a:srgbClr val="663300"/>
                </a:solidFill>
              </a:rPr>
              <a:t>	</a:t>
            </a:r>
            <a:r>
              <a:rPr lang="en-US" altLang="ru-RU" dirty="0" err="1">
                <a:solidFill>
                  <a:srgbClr val="663300"/>
                </a:solidFill>
              </a:rPr>
              <a:t>foreach</a:t>
            </a:r>
            <a:r>
              <a:rPr lang="en-US" altLang="ru-RU" dirty="0">
                <a:solidFill>
                  <a:srgbClr val="663300"/>
                </a:solidFill>
              </a:rPr>
              <a:t> </a:t>
            </a:r>
            <a:r>
              <a:rPr lang="en-US" altLang="ru-RU" dirty="0">
                <a:solidFill>
                  <a:srgbClr val="FF0000"/>
                </a:solidFill>
              </a:rPr>
              <a:t>tuple</a:t>
            </a:r>
            <a:r>
              <a:rPr lang="en-US" altLang="ru-RU" dirty="0">
                <a:solidFill>
                  <a:srgbClr val="663300"/>
                </a:solidFill>
              </a:rPr>
              <a:t> s in </a:t>
            </a:r>
            <a:r>
              <a:rPr lang="en-US" altLang="ru-RU" dirty="0" err="1">
                <a:solidFill>
                  <a:srgbClr val="663300"/>
                </a:solidFill>
              </a:rPr>
              <a:t>b</a:t>
            </a:r>
            <a:r>
              <a:rPr lang="en-US" altLang="ru-RU" baseline="-25000" dirty="0" err="1">
                <a:solidFill>
                  <a:srgbClr val="663300"/>
                </a:solidFill>
              </a:rPr>
              <a:t>S</a:t>
            </a:r>
            <a:r>
              <a:rPr lang="en-US" altLang="ru-RU" dirty="0" err="1">
                <a:solidFill>
                  <a:srgbClr val="663300"/>
                </a:solidFill>
              </a:rPr>
              <a:t>do</a:t>
            </a:r>
            <a:endParaRPr lang="en-US" altLang="ru-RU" dirty="0">
              <a:solidFill>
                <a:srgbClr val="663300"/>
              </a:solidFill>
            </a:endParaRPr>
          </a:p>
          <a:p>
            <a:r>
              <a:rPr lang="en-US" altLang="ru-RU" dirty="0">
                <a:solidFill>
                  <a:srgbClr val="663300"/>
                </a:solidFill>
              </a:rPr>
              <a:t>		if </a:t>
            </a:r>
            <a:r>
              <a:rPr lang="en-US" altLang="ru-RU" dirty="0" err="1">
                <a:solidFill>
                  <a:srgbClr val="663300"/>
                </a:solidFill>
              </a:rPr>
              <a:t>r</a:t>
            </a:r>
            <a:r>
              <a:rPr lang="en-US" altLang="ru-RU" baseline="-10000" dirty="0" err="1">
                <a:solidFill>
                  <a:srgbClr val="663300"/>
                </a:solidFill>
              </a:rPr>
              <a:t>i</a:t>
            </a:r>
            <a:r>
              <a:rPr lang="en-US" altLang="ru-RU" dirty="0">
                <a:solidFill>
                  <a:srgbClr val="663300"/>
                </a:solidFill>
              </a:rPr>
              <a:t> == </a:t>
            </a:r>
            <a:r>
              <a:rPr lang="en-US" altLang="ru-RU" dirty="0" err="1">
                <a:solidFill>
                  <a:srgbClr val="663300"/>
                </a:solidFill>
              </a:rPr>
              <a:t>s</a:t>
            </a:r>
            <a:r>
              <a:rPr lang="en-US" altLang="ru-RU" baseline="-10000" dirty="0" err="1">
                <a:solidFill>
                  <a:srgbClr val="663300"/>
                </a:solidFill>
              </a:rPr>
              <a:t>j</a:t>
            </a:r>
            <a:r>
              <a:rPr lang="en-US" altLang="ru-RU" baseline="-10000" dirty="0">
                <a:solidFill>
                  <a:srgbClr val="663300"/>
                </a:solidFill>
              </a:rPr>
              <a:t> </a:t>
            </a:r>
            <a:r>
              <a:rPr lang="en-US" altLang="ru-RU" dirty="0">
                <a:solidFill>
                  <a:srgbClr val="663300"/>
                </a:solidFill>
              </a:rPr>
              <a:t> then add &lt;r, s&gt; to result</a:t>
            </a:r>
          </a:p>
        </p:txBody>
      </p:sp>
      <p:graphicFrame>
        <p:nvGraphicFramePr>
          <p:cNvPr id="14" name="Object 2"/>
          <p:cNvGraphicFramePr>
            <a:graphicFrameLocks/>
          </p:cNvGraphicFramePr>
          <p:nvPr>
            <p:extLst>
              <p:ext uri="{D42A27DB-BD31-4B8C-83A1-F6EECF244321}">
                <p14:modId xmlns:p14="http://schemas.microsoft.com/office/powerpoint/2010/main" val="943743303"/>
              </p:ext>
            </p:extLst>
          </p:nvPr>
        </p:nvGraphicFramePr>
        <p:xfrm>
          <a:off x="669603" y="820812"/>
          <a:ext cx="427038" cy="261938"/>
        </p:xfrm>
        <a:graphic>
          <a:graphicData uri="http://schemas.openxmlformats.org/presentationml/2006/ole">
            <mc:AlternateContent xmlns:mc="http://schemas.openxmlformats.org/markup-compatibility/2006">
              <mc:Choice xmlns:v="urn:schemas-microsoft-com:vml" Requires="v">
                <p:oleObj spid="_x0000_s3075" name="Equation" r:id="rId3" imgW="426960" imgH="261720" progId="Equation.3">
                  <p:embed/>
                </p:oleObj>
              </mc:Choice>
              <mc:Fallback>
                <p:oleObj name="Equation" r:id="rId3" imgW="426960" imgH="2617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603" y="820812"/>
                        <a:ext cx="427038"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3"/>
          <p:cNvSpPr>
            <a:spLocks noChangeArrowheads="1"/>
          </p:cNvSpPr>
          <p:nvPr/>
        </p:nvSpPr>
        <p:spPr bwMode="auto">
          <a:xfrm>
            <a:off x="323528" y="720800"/>
            <a:ext cx="1157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r>
              <a:rPr lang="en-US" altLang="ru-RU" dirty="0">
                <a:solidFill>
                  <a:schemeClr val="tx1"/>
                </a:solidFill>
              </a:rPr>
              <a:t>R       S:</a:t>
            </a:r>
          </a:p>
        </p:txBody>
      </p:sp>
    </p:spTree>
    <p:extLst>
      <p:ext uri="{BB962C8B-B14F-4D97-AF65-F5344CB8AC3E}">
        <p14:creationId xmlns:p14="http://schemas.microsoft.com/office/powerpoint/2010/main" val="124791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fontScale="90000"/>
          </a:bodyPr>
          <a:lstStyle/>
          <a:p>
            <a:r>
              <a:rPr lang="en-US" altLang="ru-RU"/>
              <a:t>4 Properties of a Transaction</a:t>
            </a:r>
          </a:p>
        </p:txBody>
      </p:sp>
      <p:sp>
        <p:nvSpPr>
          <p:cNvPr id="9219" name="Rectangle 3"/>
          <p:cNvSpPr>
            <a:spLocks noGrp="1" noChangeArrowheads="1"/>
          </p:cNvSpPr>
          <p:nvPr>
            <p:ph type="body" idx="1"/>
          </p:nvPr>
        </p:nvSpPr>
        <p:spPr/>
        <p:txBody>
          <a:bodyPr/>
          <a:lstStyle/>
          <a:p>
            <a:r>
              <a:rPr lang="en-US" altLang="ru-RU"/>
              <a:t>Atomic – All or Nothing</a:t>
            </a:r>
          </a:p>
          <a:p>
            <a:pPr>
              <a:buFont typeface="Wingdings" pitchFamily="2" charset="2"/>
              <a:buNone/>
            </a:pPr>
            <a:r>
              <a:rPr lang="en-US" altLang="ru-RU"/>
              <a:t>	All parts of the transaction must be completed and committed or it must be aborted and rolled back</a:t>
            </a:r>
          </a:p>
          <a:p>
            <a:r>
              <a:rPr lang="en-US" altLang="ru-RU"/>
              <a:t>Consistent </a:t>
            </a:r>
          </a:p>
          <a:p>
            <a:pPr>
              <a:buFont typeface="Wingdings" pitchFamily="2" charset="2"/>
              <a:buNone/>
            </a:pPr>
            <a:r>
              <a:rPr lang="en-US" altLang="ru-RU"/>
              <a:t>	Each user is responsible to ensure that their transaction (if executed by itself) would leave the database in a consistent state</a:t>
            </a:r>
          </a:p>
        </p:txBody>
      </p:sp>
    </p:spTree>
    <p:extLst>
      <p:ext uri="{BB962C8B-B14F-4D97-AF65-F5344CB8AC3E}">
        <p14:creationId xmlns:p14="http://schemas.microsoft.com/office/powerpoint/2010/main" val="3285468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5229200"/>
            <a:ext cx="6781800" cy="1600200"/>
          </a:xfrm>
        </p:spPr>
        <p:txBody>
          <a:bodyPr>
            <a:normAutofit fontScale="90000"/>
          </a:bodyPr>
          <a:lstStyle/>
          <a:p>
            <a:r>
              <a:rPr lang="en-US" altLang="ru-RU" dirty="0"/>
              <a:t>Alternative Plans – Push Selects </a:t>
            </a:r>
            <a:r>
              <a:rPr lang="en-US" altLang="ru-RU" dirty="0" smtClean="0"/>
              <a:t>(</a:t>
            </a:r>
            <a:r>
              <a:rPr lang="en-US" altLang="ru-RU" dirty="0"/>
              <a:t>No Indexes)</a:t>
            </a:r>
            <a:endParaRPr lang="ru-RU" dirty="0"/>
          </a:p>
        </p:txBody>
      </p:sp>
      <p:sp>
        <p:nvSpPr>
          <p:cNvPr id="4" name="Footer Placeholder 4"/>
          <p:cNvSpPr>
            <a:spLocks noGrp="1"/>
          </p:cNvSpPr>
          <p:nvPr>
            <p:ph type="ftr" sz="quarter" idx="10"/>
          </p:nvPr>
        </p:nvSpPr>
        <p:spPr>
          <a:xfrm>
            <a:off x="761999" y="5084032"/>
            <a:ext cx="487386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endParaRPr lang="en-US" altLang="ru-RU" sz="1200">
              <a:solidFill>
                <a:schemeClr val="tx1"/>
              </a:solidFill>
              <a:latin typeface="Times New Roman" pitchFamily="48" charset="0"/>
            </a:endParaRPr>
          </a:p>
          <a:p>
            <a:endParaRPr lang="en-US" altLang="ru-RU" sz="1200">
              <a:solidFill>
                <a:schemeClr val="tx2"/>
              </a:solidFill>
              <a:latin typeface="Times New Roman" pitchFamily="48" charset="0"/>
            </a:endParaRPr>
          </a:p>
        </p:txBody>
      </p:sp>
      <p:sp>
        <p:nvSpPr>
          <p:cNvPr id="5" name="Rectangle 2"/>
          <p:cNvSpPr>
            <a:spLocks noChangeArrowheads="1"/>
          </p:cNvSpPr>
          <p:nvPr/>
        </p:nvSpPr>
        <p:spPr bwMode="auto">
          <a:xfrm>
            <a:off x="685800" y="474265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500,500 IOs</a:t>
            </a:r>
          </a:p>
        </p:txBody>
      </p:sp>
      <p:sp>
        <p:nvSpPr>
          <p:cNvPr id="6" name="Rectangle 3"/>
          <p:cNvSpPr>
            <a:spLocks noChangeArrowheads="1"/>
          </p:cNvSpPr>
          <p:nvPr/>
        </p:nvSpPr>
        <p:spPr bwMode="auto">
          <a:xfrm>
            <a:off x="3048000" y="5276056"/>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nvGrpSpPr>
          <p:cNvPr id="7" name="Group 5"/>
          <p:cNvGrpSpPr>
            <a:grpSpLocks/>
          </p:cNvGrpSpPr>
          <p:nvPr/>
        </p:nvGrpSpPr>
        <p:grpSpPr bwMode="auto">
          <a:xfrm>
            <a:off x="304800" y="900906"/>
            <a:ext cx="3860800" cy="3384550"/>
            <a:chOff x="3016" y="2054"/>
            <a:chExt cx="2432" cy="2132"/>
          </a:xfrm>
        </p:grpSpPr>
        <p:sp>
          <p:nvSpPr>
            <p:cNvPr id="8" name="Freeform 6"/>
            <p:cNvSpPr>
              <a:spLocks/>
            </p:cNvSpPr>
            <p:nvPr/>
          </p:nvSpPr>
          <p:spPr bwMode="auto">
            <a:xfrm>
              <a:off x="3269" y="2688"/>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 name="Freeform 7"/>
            <p:cNvSpPr>
              <a:spLocks/>
            </p:cNvSpPr>
            <p:nvPr/>
          </p:nvSpPr>
          <p:spPr bwMode="auto">
            <a:xfrm>
              <a:off x="3306" y="269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 name="Freeform 8"/>
            <p:cNvSpPr>
              <a:spLocks/>
            </p:cNvSpPr>
            <p:nvPr/>
          </p:nvSpPr>
          <p:spPr bwMode="auto">
            <a:xfrm>
              <a:off x="3671"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1" name="Freeform 9"/>
            <p:cNvSpPr>
              <a:spLocks/>
            </p:cNvSpPr>
            <p:nvPr/>
          </p:nvSpPr>
          <p:spPr bwMode="auto">
            <a:xfrm>
              <a:off x="3726" y="2113"/>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 name="Freeform 10"/>
            <p:cNvSpPr>
              <a:spLocks/>
            </p:cNvSpPr>
            <p:nvPr/>
          </p:nvSpPr>
          <p:spPr bwMode="auto">
            <a:xfrm>
              <a:off x="3645" y="2103"/>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 name="Freeform 11"/>
            <p:cNvSpPr>
              <a:spLocks/>
            </p:cNvSpPr>
            <p:nvPr/>
          </p:nvSpPr>
          <p:spPr bwMode="auto">
            <a:xfrm>
              <a:off x="3745"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4" name="Freeform 12"/>
            <p:cNvSpPr>
              <a:spLocks/>
            </p:cNvSpPr>
            <p:nvPr/>
          </p:nvSpPr>
          <p:spPr bwMode="auto">
            <a:xfrm>
              <a:off x="3964" y="337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5" name="Freeform 13"/>
            <p:cNvSpPr>
              <a:spLocks/>
            </p:cNvSpPr>
            <p:nvPr/>
          </p:nvSpPr>
          <p:spPr bwMode="auto">
            <a:xfrm>
              <a:off x="3745" y="337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 name="Freeform 14"/>
            <p:cNvSpPr>
              <a:spLocks/>
            </p:cNvSpPr>
            <p:nvPr/>
          </p:nvSpPr>
          <p:spPr bwMode="auto">
            <a:xfrm>
              <a:off x="3745" y="337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7" name="Freeform 15"/>
            <p:cNvSpPr>
              <a:spLocks/>
            </p:cNvSpPr>
            <p:nvPr/>
          </p:nvSpPr>
          <p:spPr bwMode="auto">
            <a:xfrm>
              <a:off x="3370" y="369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8" name="Freeform 16"/>
            <p:cNvSpPr>
              <a:spLocks/>
            </p:cNvSpPr>
            <p:nvPr/>
          </p:nvSpPr>
          <p:spPr bwMode="auto">
            <a:xfrm>
              <a:off x="3947" y="369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9" name="Freeform 17"/>
            <p:cNvSpPr>
              <a:spLocks/>
            </p:cNvSpPr>
            <p:nvPr/>
          </p:nvSpPr>
          <p:spPr bwMode="auto">
            <a:xfrm>
              <a:off x="3856" y="292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0" name="Freeform 18"/>
            <p:cNvSpPr>
              <a:spLocks/>
            </p:cNvSpPr>
            <p:nvPr/>
          </p:nvSpPr>
          <p:spPr bwMode="auto">
            <a:xfrm>
              <a:off x="3856" y="2338"/>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1" name="Freeform 19"/>
            <p:cNvSpPr>
              <a:spLocks/>
            </p:cNvSpPr>
            <p:nvPr/>
          </p:nvSpPr>
          <p:spPr bwMode="auto">
            <a:xfrm>
              <a:off x="3828" y="2741"/>
              <a:ext cx="55" cy="100"/>
            </a:xfrm>
            <a:custGeom>
              <a:avLst/>
              <a:gdLst>
                <a:gd name="T0" fmla="*/ 0 w 55"/>
                <a:gd name="T1" fmla="*/ 99 h 100"/>
                <a:gd name="T2" fmla="*/ 54 w 55"/>
                <a:gd name="T3" fmla="*/ 0 h 100"/>
                <a:gd name="T4" fmla="*/ 0 w 55"/>
                <a:gd name="T5" fmla="*/ 99 h 100"/>
                <a:gd name="T6" fmla="*/ 0 60000 65536"/>
                <a:gd name="T7" fmla="*/ 0 60000 65536"/>
                <a:gd name="T8" fmla="*/ 0 60000 65536"/>
                <a:gd name="T9" fmla="*/ 0 w 55"/>
                <a:gd name="T10" fmla="*/ 0 h 100"/>
                <a:gd name="T11" fmla="*/ 55 w 55"/>
                <a:gd name="T12" fmla="*/ 100 h 100"/>
              </a:gdLst>
              <a:ahLst/>
              <a:cxnLst>
                <a:cxn ang="T6">
                  <a:pos x="T0" y="T1"/>
                </a:cxn>
                <a:cxn ang="T7">
                  <a:pos x="T2" y="T3"/>
                </a:cxn>
                <a:cxn ang="T8">
                  <a:pos x="T4" y="T5"/>
                </a:cxn>
              </a:cxnLst>
              <a:rect l="T9" t="T10" r="T11" b="T12"/>
              <a:pathLst>
                <a:path w="55" h="100">
                  <a:moveTo>
                    <a:pt x="0" y="99"/>
                  </a:moveTo>
                  <a:lnTo>
                    <a:pt x="54" y="0"/>
                  </a:lnTo>
                  <a:lnTo>
                    <a:pt x="0" y="9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2" name="Freeform 20"/>
            <p:cNvSpPr>
              <a:spLocks/>
            </p:cNvSpPr>
            <p:nvPr/>
          </p:nvSpPr>
          <p:spPr bwMode="auto">
            <a:xfrm>
              <a:off x="3882" y="2749"/>
              <a:ext cx="48" cy="92"/>
            </a:xfrm>
            <a:custGeom>
              <a:avLst/>
              <a:gdLst>
                <a:gd name="T0" fmla="*/ 0 w 48"/>
                <a:gd name="T1" fmla="*/ 0 h 92"/>
                <a:gd name="T2" fmla="*/ 47 w 48"/>
                <a:gd name="T3" fmla="*/ 91 h 92"/>
                <a:gd name="T4" fmla="*/ 0 w 48"/>
                <a:gd name="T5" fmla="*/ 0 h 92"/>
                <a:gd name="T6" fmla="*/ 0 60000 65536"/>
                <a:gd name="T7" fmla="*/ 0 60000 65536"/>
                <a:gd name="T8" fmla="*/ 0 60000 65536"/>
                <a:gd name="T9" fmla="*/ 0 w 48"/>
                <a:gd name="T10" fmla="*/ 0 h 92"/>
                <a:gd name="T11" fmla="*/ 48 w 48"/>
                <a:gd name="T12" fmla="*/ 92 h 92"/>
              </a:gdLst>
              <a:ahLst/>
              <a:cxnLst>
                <a:cxn ang="T6">
                  <a:pos x="T0" y="T1"/>
                </a:cxn>
                <a:cxn ang="T7">
                  <a:pos x="T2" y="T3"/>
                </a:cxn>
                <a:cxn ang="T8">
                  <a:pos x="T4" y="T5"/>
                </a:cxn>
              </a:cxnLst>
              <a:rect l="T9" t="T10" r="T11" b="T12"/>
              <a:pathLst>
                <a:path w="48" h="92">
                  <a:moveTo>
                    <a:pt x="0" y="0"/>
                  </a:moveTo>
                  <a:lnTo>
                    <a:pt x="47" y="91"/>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23" name="Rectangle 21"/>
            <p:cNvSpPr>
              <a:spLocks noChangeArrowheads="1"/>
            </p:cNvSpPr>
            <p:nvPr/>
          </p:nvSpPr>
          <p:spPr bwMode="auto">
            <a:xfrm>
              <a:off x="3016" y="3967"/>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24" name="Rectangle 22"/>
            <p:cNvSpPr>
              <a:spLocks noChangeArrowheads="1"/>
            </p:cNvSpPr>
            <p:nvPr/>
          </p:nvSpPr>
          <p:spPr bwMode="auto">
            <a:xfrm>
              <a:off x="4141" y="3957"/>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25" name="Rectangle 23"/>
            <p:cNvSpPr>
              <a:spLocks noChangeArrowheads="1"/>
            </p:cNvSpPr>
            <p:nvPr/>
          </p:nvSpPr>
          <p:spPr bwMode="auto">
            <a:xfrm>
              <a:off x="3629" y="3500"/>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26" name="Rectangle 24"/>
            <p:cNvSpPr>
              <a:spLocks noChangeArrowheads="1"/>
            </p:cNvSpPr>
            <p:nvPr/>
          </p:nvSpPr>
          <p:spPr bwMode="auto">
            <a:xfrm>
              <a:off x="3327" y="2729"/>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sp>
          <p:nvSpPr>
            <p:cNvPr id="27" name="Rectangle 25"/>
            <p:cNvSpPr>
              <a:spLocks noChangeArrowheads="1"/>
            </p:cNvSpPr>
            <p:nvPr/>
          </p:nvSpPr>
          <p:spPr bwMode="auto">
            <a:xfrm>
              <a:off x="3931" y="2708"/>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28" name="Rectangle 26"/>
            <p:cNvSpPr>
              <a:spLocks noChangeArrowheads="1"/>
            </p:cNvSpPr>
            <p:nvPr/>
          </p:nvSpPr>
          <p:spPr bwMode="auto">
            <a:xfrm>
              <a:off x="3702" y="2153"/>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29" name="Rectangle 27"/>
            <p:cNvSpPr>
              <a:spLocks noChangeArrowheads="1"/>
            </p:cNvSpPr>
            <p:nvPr/>
          </p:nvSpPr>
          <p:spPr bwMode="auto">
            <a:xfrm>
              <a:off x="4096" y="3302"/>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30" name="Rectangle 28"/>
            <p:cNvSpPr>
              <a:spLocks noChangeArrowheads="1"/>
            </p:cNvSpPr>
            <p:nvPr/>
          </p:nvSpPr>
          <p:spPr bwMode="auto">
            <a:xfrm>
              <a:off x="4601" y="2688"/>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sp>
          <p:nvSpPr>
            <p:cNvPr id="31" name="Rectangle 29"/>
            <p:cNvSpPr>
              <a:spLocks noChangeArrowheads="1"/>
            </p:cNvSpPr>
            <p:nvPr/>
          </p:nvSpPr>
          <p:spPr bwMode="auto">
            <a:xfrm>
              <a:off x="4581" y="2054"/>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grpSp>
        <p:nvGrpSpPr>
          <p:cNvPr id="32" name="Group 30"/>
          <p:cNvGrpSpPr>
            <a:grpSpLocks/>
          </p:cNvGrpSpPr>
          <p:nvPr/>
        </p:nvGrpSpPr>
        <p:grpSpPr bwMode="auto">
          <a:xfrm>
            <a:off x="4614863" y="323056"/>
            <a:ext cx="4149725" cy="4157663"/>
            <a:chOff x="2736" y="912"/>
            <a:chExt cx="2614" cy="2619"/>
          </a:xfrm>
        </p:grpSpPr>
        <p:sp>
          <p:nvSpPr>
            <p:cNvPr id="33" name="Freeform 31"/>
            <p:cNvSpPr>
              <a:spLocks/>
            </p:cNvSpPr>
            <p:nvPr/>
          </p:nvSpPr>
          <p:spPr bwMode="auto">
            <a:xfrm>
              <a:off x="3593"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4" name="Freeform 32"/>
            <p:cNvSpPr>
              <a:spLocks/>
            </p:cNvSpPr>
            <p:nvPr/>
          </p:nvSpPr>
          <p:spPr bwMode="auto">
            <a:xfrm>
              <a:off x="3648"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5" name="Freeform 33"/>
            <p:cNvSpPr>
              <a:spLocks/>
            </p:cNvSpPr>
            <p:nvPr/>
          </p:nvSpPr>
          <p:spPr bwMode="auto">
            <a:xfrm>
              <a:off x="3567" y="961"/>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6" name="Freeform 34"/>
            <p:cNvSpPr>
              <a:spLocks/>
            </p:cNvSpPr>
            <p:nvPr/>
          </p:nvSpPr>
          <p:spPr bwMode="auto">
            <a:xfrm>
              <a:off x="3667"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7" name="Freeform 35"/>
            <p:cNvSpPr>
              <a:spLocks/>
            </p:cNvSpPr>
            <p:nvPr/>
          </p:nvSpPr>
          <p:spPr bwMode="auto">
            <a:xfrm>
              <a:off x="3886"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8" name="Freeform 36"/>
            <p:cNvSpPr>
              <a:spLocks/>
            </p:cNvSpPr>
            <p:nvPr/>
          </p:nvSpPr>
          <p:spPr bwMode="auto">
            <a:xfrm>
              <a:off x="3667" y="2229"/>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39" name="Freeform 37"/>
            <p:cNvSpPr>
              <a:spLocks/>
            </p:cNvSpPr>
            <p:nvPr/>
          </p:nvSpPr>
          <p:spPr bwMode="auto">
            <a:xfrm>
              <a:off x="3667" y="2229"/>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40" name="Freeform 38"/>
            <p:cNvSpPr>
              <a:spLocks/>
            </p:cNvSpPr>
            <p:nvPr/>
          </p:nvSpPr>
          <p:spPr bwMode="auto">
            <a:xfrm>
              <a:off x="3264" y="2544"/>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41" name="Freeform 39"/>
            <p:cNvSpPr>
              <a:spLocks/>
            </p:cNvSpPr>
            <p:nvPr/>
          </p:nvSpPr>
          <p:spPr bwMode="auto">
            <a:xfrm>
              <a:off x="3869" y="2551"/>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42" name="Freeform 40"/>
            <p:cNvSpPr>
              <a:spLocks/>
            </p:cNvSpPr>
            <p:nvPr/>
          </p:nvSpPr>
          <p:spPr bwMode="auto">
            <a:xfrm>
              <a:off x="3778" y="1780"/>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43" name="Freeform 41"/>
            <p:cNvSpPr>
              <a:spLocks/>
            </p:cNvSpPr>
            <p:nvPr/>
          </p:nvSpPr>
          <p:spPr bwMode="auto">
            <a:xfrm>
              <a:off x="3778" y="1196"/>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44" name="Rectangle 42"/>
            <p:cNvSpPr>
              <a:spLocks noChangeArrowheads="1"/>
            </p:cNvSpPr>
            <p:nvPr/>
          </p:nvSpPr>
          <p:spPr bwMode="auto">
            <a:xfrm>
              <a:off x="2832" y="3312"/>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45" name="Rectangle 43"/>
            <p:cNvSpPr>
              <a:spLocks noChangeArrowheads="1"/>
            </p:cNvSpPr>
            <p:nvPr/>
          </p:nvSpPr>
          <p:spPr bwMode="auto">
            <a:xfrm>
              <a:off x="4128" y="2832"/>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46" name="Rectangle 44"/>
            <p:cNvSpPr>
              <a:spLocks noChangeArrowheads="1"/>
            </p:cNvSpPr>
            <p:nvPr/>
          </p:nvSpPr>
          <p:spPr bwMode="auto">
            <a:xfrm>
              <a:off x="3551" y="2358"/>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47" name="Rectangle 45"/>
            <p:cNvSpPr>
              <a:spLocks noChangeArrowheads="1"/>
            </p:cNvSpPr>
            <p:nvPr/>
          </p:nvSpPr>
          <p:spPr bwMode="auto">
            <a:xfrm>
              <a:off x="2784" y="2784"/>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48" name="Rectangle 46"/>
            <p:cNvSpPr>
              <a:spLocks noChangeArrowheads="1"/>
            </p:cNvSpPr>
            <p:nvPr/>
          </p:nvSpPr>
          <p:spPr bwMode="auto">
            <a:xfrm>
              <a:off x="3624" y="1011"/>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49" name="Rectangle 47"/>
            <p:cNvSpPr>
              <a:spLocks noChangeArrowheads="1"/>
            </p:cNvSpPr>
            <p:nvPr/>
          </p:nvSpPr>
          <p:spPr bwMode="auto">
            <a:xfrm>
              <a:off x="4018" y="2160"/>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50" name="Rectangle 48"/>
            <p:cNvSpPr>
              <a:spLocks noChangeArrowheads="1"/>
            </p:cNvSpPr>
            <p:nvPr/>
          </p:nvSpPr>
          <p:spPr bwMode="auto">
            <a:xfrm>
              <a:off x="3312" y="2832"/>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sp>
          <p:nvSpPr>
            <p:cNvPr id="51" name="Rectangle 49"/>
            <p:cNvSpPr>
              <a:spLocks noChangeArrowheads="1"/>
            </p:cNvSpPr>
            <p:nvPr/>
          </p:nvSpPr>
          <p:spPr bwMode="auto">
            <a:xfrm>
              <a:off x="4503" y="912"/>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nvGrpSpPr>
            <p:cNvPr id="52" name="Group 50"/>
            <p:cNvGrpSpPr>
              <a:grpSpLocks/>
            </p:cNvGrpSpPr>
            <p:nvPr/>
          </p:nvGrpSpPr>
          <p:grpSpPr bwMode="auto">
            <a:xfrm>
              <a:off x="3504" y="1538"/>
              <a:ext cx="102" cy="105"/>
              <a:chOff x="2941" y="1989"/>
              <a:chExt cx="102" cy="105"/>
            </a:xfrm>
          </p:grpSpPr>
          <p:sp>
            <p:nvSpPr>
              <p:cNvPr id="59" name="Freeform 51"/>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60" name="Freeform 52"/>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53" name="Rectangle 53"/>
            <p:cNvSpPr>
              <a:spLocks noChangeArrowheads="1"/>
            </p:cNvSpPr>
            <p:nvPr/>
          </p:nvSpPr>
          <p:spPr bwMode="auto">
            <a:xfrm>
              <a:off x="3600" y="1586"/>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grpSp>
          <p:nvGrpSpPr>
            <p:cNvPr id="54" name="Group 54"/>
            <p:cNvGrpSpPr>
              <a:grpSpLocks/>
            </p:cNvGrpSpPr>
            <p:nvPr/>
          </p:nvGrpSpPr>
          <p:grpSpPr bwMode="auto">
            <a:xfrm>
              <a:off x="2736" y="2784"/>
              <a:ext cx="102" cy="105"/>
              <a:chOff x="2941" y="1989"/>
              <a:chExt cx="102" cy="105"/>
            </a:xfrm>
          </p:grpSpPr>
          <p:sp>
            <p:nvSpPr>
              <p:cNvPr id="57" name="Freeform 55"/>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58" name="Freeform 56"/>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55" name="Freeform 57"/>
            <p:cNvSpPr>
              <a:spLocks/>
            </p:cNvSpPr>
            <p:nvPr/>
          </p:nvSpPr>
          <p:spPr bwMode="auto">
            <a:xfrm>
              <a:off x="312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56" name="Rectangle 58"/>
            <p:cNvSpPr>
              <a:spLocks noChangeArrowheads="1"/>
            </p:cNvSpPr>
            <p:nvPr/>
          </p:nvSpPr>
          <p:spPr bwMode="auto">
            <a:xfrm>
              <a:off x="4272" y="1584"/>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61" name="Rectangle 59"/>
          <p:cNvSpPr>
            <a:spLocks noChangeArrowheads="1"/>
          </p:cNvSpPr>
          <p:nvPr/>
        </p:nvSpPr>
        <p:spPr bwMode="auto">
          <a:xfrm>
            <a:off x="5334000" y="474265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250,500 IOs</a:t>
            </a:r>
          </a:p>
        </p:txBody>
      </p:sp>
      <p:grpSp>
        <p:nvGrpSpPr>
          <p:cNvPr id="62" name="Group 64"/>
          <p:cNvGrpSpPr>
            <a:grpSpLocks/>
          </p:cNvGrpSpPr>
          <p:nvPr/>
        </p:nvGrpSpPr>
        <p:grpSpPr bwMode="auto">
          <a:xfrm>
            <a:off x="3505200" y="4742656"/>
            <a:ext cx="990600" cy="381000"/>
            <a:chOff x="2208" y="3696"/>
            <a:chExt cx="624" cy="240"/>
          </a:xfrm>
        </p:grpSpPr>
        <p:sp>
          <p:nvSpPr>
            <p:cNvPr id="63" name="Oval 61"/>
            <p:cNvSpPr>
              <a:spLocks noChangeArrowheads="1"/>
            </p:cNvSpPr>
            <p:nvPr/>
          </p:nvSpPr>
          <p:spPr bwMode="auto">
            <a:xfrm>
              <a:off x="2208" y="3792"/>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4" name="Oval 62"/>
            <p:cNvSpPr>
              <a:spLocks noChangeArrowheads="1"/>
            </p:cNvSpPr>
            <p:nvPr/>
          </p:nvSpPr>
          <p:spPr bwMode="auto">
            <a:xfrm>
              <a:off x="2688" y="3696"/>
              <a:ext cx="144" cy="144"/>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65" name="AutoShape 63"/>
            <p:cNvSpPr>
              <a:spLocks noChangeArrowheads="1"/>
            </p:cNvSpPr>
            <p:nvPr/>
          </p:nvSpPr>
          <p:spPr bwMode="auto">
            <a:xfrm rot="-22399191">
              <a:off x="2400" y="3792"/>
              <a:ext cx="240" cy="96"/>
            </a:xfrm>
            <a:prstGeom prst="rightArrow">
              <a:avLst>
                <a:gd name="adj1" fmla="val 50000"/>
                <a:gd name="adj2" fmla="val 625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Tree>
    <p:extLst>
      <p:ext uri="{BB962C8B-B14F-4D97-AF65-F5344CB8AC3E}">
        <p14:creationId xmlns:p14="http://schemas.microsoft.com/office/powerpoint/2010/main" val="283961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dissolve">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5229200"/>
            <a:ext cx="6781800" cy="1600200"/>
          </a:xfrm>
        </p:spPr>
        <p:txBody>
          <a:bodyPr>
            <a:normAutofit fontScale="90000"/>
          </a:bodyPr>
          <a:lstStyle/>
          <a:p>
            <a:r>
              <a:rPr lang="en-US" altLang="ru-RU" dirty="0"/>
              <a:t>Alternative Plans – Push Selects </a:t>
            </a:r>
            <a:r>
              <a:rPr lang="en-US" altLang="ru-RU" dirty="0" smtClean="0"/>
              <a:t>(</a:t>
            </a:r>
            <a:r>
              <a:rPr lang="en-US" altLang="ru-RU" dirty="0"/>
              <a:t>No Indexes)</a:t>
            </a:r>
            <a:endParaRPr lang="ru-RU" dirty="0"/>
          </a:p>
        </p:txBody>
      </p:sp>
      <p:sp>
        <p:nvSpPr>
          <p:cNvPr id="6" name="Rectangle 3"/>
          <p:cNvSpPr>
            <a:spLocks noChangeArrowheads="1"/>
          </p:cNvSpPr>
          <p:nvPr/>
        </p:nvSpPr>
        <p:spPr bwMode="auto">
          <a:xfrm>
            <a:off x="3048000" y="5276056"/>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66" name="Footer Placeholder 4"/>
          <p:cNvSpPr>
            <a:spLocks noGrp="1"/>
          </p:cNvSpPr>
          <p:nvPr>
            <p:ph type="ftr" sz="quarter" idx="10"/>
          </p:nvPr>
        </p:nvSpPr>
        <p:spPr>
          <a:xfrm>
            <a:off x="761999" y="5004856"/>
            <a:ext cx="487386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endParaRPr lang="en-US" altLang="ru-RU" sz="1200">
              <a:solidFill>
                <a:schemeClr val="tx1"/>
              </a:solidFill>
              <a:latin typeface="Times New Roman" pitchFamily="48" charset="0"/>
            </a:endParaRPr>
          </a:p>
          <a:p>
            <a:endParaRPr lang="en-US" altLang="ru-RU" sz="1200">
              <a:solidFill>
                <a:schemeClr val="tx2"/>
              </a:solidFill>
              <a:latin typeface="Times New Roman" pitchFamily="48" charset="0"/>
            </a:endParaRPr>
          </a:p>
        </p:txBody>
      </p:sp>
      <p:sp>
        <p:nvSpPr>
          <p:cNvPr id="67" name="Rectangle 2"/>
          <p:cNvSpPr>
            <a:spLocks noChangeArrowheads="1"/>
          </p:cNvSpPr>
          <p:nvPr/>
        </p:nvSpPr>
        <p:spPr bwMode="auto">
          <a:xfrm>
            <a:off x="3048000" y="519688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nvGrpSpPr>
          <p:cNvPr id="68" name="Group 3"/>
          <p:cNvGrpSpPr>
            <a:grpSpLocks/>
          </p:cNvGrpSpPr>
          <p:nvPr/>
        </p:nvGrpSpPr>
        <p:grpSpPr bwMode="auto">
          <a:xfrm>
            <a:off x="271463" y="624880"/>
            <a:ext cx="4149725" cy="4157663"/>
            <a:chOff x="2736" y="912"/>
            <a:chExt cx="2614" cy="2619"/>
          </a:xfrm>
        </p:grpSpPr>
        <p:sp>
          <p:nvSpPr>
            <p:cNvPr id="69" name="Freeform 4"/>
            <p:cNvSpPr>
              <a:spLocks/>
            </p:cNvSpPr>
            <p:nvPr/>
          </p:nvSpPr>
          <p:spPr bwMode="auto">
            <a:xfrm>
              <a:off x="3593"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0" name="Freeform 5"/>
            <p:cNvSpPr>
              <a:spLocks/>
            </p:cNvSpPr>
            <p:nvPr/>
          </p:nvSpPr>
          <p:spPr bwMode="auto">
            <a:xfrm>
              <a:off x="3648" y="971"/>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1" name="Freeform 6"/>
            <p:cNvSpPr>
              <a:spLocks/>
            </p:cNvSpPr>
            <p:nvPr/>
          </p:nvSpPr>
          <p:spPr bwMode="auto">
            <a:xfrm>
              <a:off x="3567" y="961"/>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2" name="Freeform 7"/>
            <p:cNvSpPr>
              <a:spLocks/>
            </p:cNvSpPr>
            <p:nvPr/>
          </p:nvSpPr>
          <p:spPr bwMode="auto">
            <a:xfrm>
              <a:off x="3667"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3" name="Freeform 8"/>
            <p:cNvSpPr>
              <a:spLocks/>
            </p:cNvSpPr>
            <p:nvPr/>
          </p:nvSpPr>
          <p:spPr bwMode="auto">
            <a:xfrm>
              <a:off x="3886" y="2229"/>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4" name="Freeform 9"/>
            <p:cNvSpPr>
              <a:spLocks/>
            </p:cNvSpPr>
            <p:nvPr/>
          </p:nvSpPr>
          <p:spPr bwMode="auto">
            <a:xfrm>
              <a:off x="3667" y="2229"/>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5" name="Freeform 10"/>
            <p:cNvSpPr>
              <a:spLocks/>
            </p:cNvSpPr>
            <p:nvPr/>
          </p:nvSpPr>
          <p:spPr bwMode="auto">
            <a:xfrm>
              <a:off x="3667" y="2229"/>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6" name="Freeform 11"/>
            <p:cNvSpPr>
              <a:spLocks/>
            </p:cNvSpPr>
            <p:nvPr/>
          </p:nvSpPr>
          <p:spPr bwMode="auto">
            <a:xfrm>
              <a:off x="3264" y="2544"/>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7" name="Freeform 12"/>
            <p:cNvSpPr>
              <a:spLocks/>
            </p:cNvSpPr>
            <p:nvPr/>
          </p:nvSpPr>
          <p:spPr bwMode="auto">
            <a:xfrm>
              <a:off x="3869" y="2551"/>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8" name="Freeform 13"/>
            <p:cNvSpPr>
              <a:spLocks/>
            </p:cNvSpPr>
            <p:nvPr/>
          </p:nvSpPr>
          <p:spPr bwMode="auto">
            <a:xfrm>
              <a:off x="3778" y="1780"/>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9" name="Freeform 14"/>
            <p:cNvSpPr>
              <a:spLocks/>
            </p:cNvSpPr>
            <p:nvPr/>
          </p:nvSpPr>
          <p:spPr bwMode="auto">
            <a:xfrm>
              <a:off x="3778" y="1196"/>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80" name="Rectangle 15"/>
            <p:cNvSpPr>
              <a:spLocks noChangeArrowheads="1"/>
            </p:cNvSpPr>
            <p:nvPr/>
          </p:nvSpPr>
          <p:spPr bwMode="auto">
            <a:xfrm>
              <a:off x="2832" y="3312"/>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81" name="Rectangle 16"/>
            <p:cNvSpPr>
              <a:spLocks noChangeArrowheads="1"/>
            </p:cNvSpPr>
            <p:nvPr/>
          </p:nvSpPr>
          <p:spPr bwMode="auto">
            <a:xfrm>
              <a:off x="4128" y="2832"/>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82" name="Rectangle 17"/>
            <p:cNvSpPr>
              <a:spLocks noChangeArrowheads="1"/>
            </p:cNvSpPr>
            <p:nvPr/>
          </p:nvSpPr>
          <p:spPr bwMode="auto">
            <a:xfrm>
              <a:off x="3551" y="2358"/>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83" name="Rectangle 18"/>
            <p:cNvSpPr>
              <a:spLocks noChangeArrowheads="1"/>
            </p:cNvSpPr>
            <p:nvPr/>
          </p:nvSpPr>
          <p:spPr bwMode="auto">
            <a:xfrm>
              <a:off x="2784" y="2784"/>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84" name="Rectangle 19"/>
            <p:cNvSpPr>
              <a:spLocks noChangeArrowheads="1"/>
            </p:cNvSpPr>
            <p:nvPr/>
          </p:nvSpPr>
          <p:spPr bwMode="auto">
            <a:xfrm>
              <a:off x="3624" y="1011"/>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85" name="Rectangle 20"/>
            <p:cNvSpPr>
              <a:spLocks noChangeArrowheads="1"/>
            </p:cNvSpPr>
            <p:nvPr/>
          </p:nvSpPr>
          <p:spPr bwMode="auto">
            <a:xfrm>
              <a:off x="4018" y="2160"/>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86" name="Rectangle 21"/>
            <p:cNvSpPr>
              <a:spLocks noChangeArrowheads="1"/>
            </p:cNvSpPr>
            <p:nvPr/>
          </p:nvSpPr>
          <p:spPr bwMode="auto">
            <a:xfrm>
              <a:off x="3312" y="2832"/>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sp>
          <p:nvSpPr>
            <p:cNvPr id="87" name="Rectangle 22"/>
            <p:cNvSpPr>
              <a:spLocks noChangeArrowheads="1"/>
            </p:cNvSpPr>
            <p:nvPr/>
          </p:nvSpPr>
          <p:spPr bwMode="auto">
            <a:xfrm>
              <a:off x="4503" y="912"/>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nvGrpSpPr>
            <p:cNvPr id="88" name="Group 23"/>
            <p:cNvGrpSpPr>
              <a:grpSpLocks/>
            </p:cNvGrpSpPr>
            <p:nvPr/>
          </p:nvGrpSpPr>
          <p:grpSpPr bwMode="auto">
            <a:xfrm>
              <a:off x="3504" y="1538"/>
              <a:ext cx="102" cy="105"/>
              <a:chOff x="2941" y="1989"/>
              <a:chExt cx="102" cy="105"/>
            </a:xfrm>
          </p:grpSpPr>
          <p:sp>
            <p:nvSpPr>
              <p:cNvPr id="95" name="Freeform 24"/>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6" name="Freeform 25"/>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89" name="Rectangle 26"/>
            <p:cNvSpPr>
              <a:spLocks noChangeArrowheads="1"/>
            </p:cNvSpPr>
            <p:nvPr/>
          </p:nvSpPr>
          <p:spPr bwMode="auto">
            <a:xfrm>
              <a:off x="3600" y="1586"/>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grpSp>
          <p:nvGrpSpPr>
            <p:cNvPr id="90" name="Group 27"/>
            <p:cNvGrpSpPr>
              <a:grpSpLocks/>
            </p:cNvGrpSpPr>
            <p:nvPr/>
          </p:nvGrpSpPr>
          <p:grpSpPr bwMode="auto">
            <a:xfrm>
              <a:off x="2736" y="2784"/>
              <a:ext cx="102" cy="105"/>
              <a:chOff x="2941" y="1989"/>
              <a:chExt cx="102" cy="105"/>
            </a:xfrm>
          </p:grpSpPr>
          <p:sp>
            <p:nvSpPr>
              <p:cNvPr id="93" name="Freeform 28"/>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4" name="Freeform 29"/>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91" name="Freeform 30"/>
            <p:cNvSpPr>
              <a:spLocks/>
            </p:cNvSpPr>
            <p:nvPr/>
          </p:nvSpPr>
          <p:spPr bwMode="auto">
            <a:xfrm>
              <a:off x="312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2" name="Rectangle 31"/>
            <p:cNvSpPr>
              <a:spLocks noChangeArrowheads="1"/>
            </p:cNvSpPr>
            <p:nvPr/>
          </p:nvSpPr>
          <p:spPr bwMode="auto">
            <a:xfrm>
              <a:off x="4272" y="1584"/>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97" name="Rectangle 32"/>
          <p:cNvSpPr>
            <a:spLocks noChangeArrowheads="1"/>
          </p:cNvSpPr>
          <p:nvPr/>
        </p:nvSpPr>
        <p:spPr bwMode="auto">
          <a:xfrm>
            <a:off x="5486400" y="481588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6000 IOs</a:t>
            </a:r>
          </a:p>
        </p:txBody>
      </p:sp>
      <p:grpSp>
        <p:nvGrpSpPr>
          <p:cNvPr id="98" name="Group 33"/>
          <p:cNvGrpSpPr>
            <a:grpSpLocks/>
          </p:cNvGrpSpPr>
          <p:nvPr/>
        </p:nvGrpSpPr>
        <p:grpSpPr bwMode="auto">
          <a:xfrm>
            <a:off x="4495800" y="548680"/>
            <a:ext cx="4149725" cy="4157663"/>
            <a:chOff x="2832" y="1008"/>
            <a:chExt cx="2614" cy="2619"/>
          </a:xfrm>
        </p:grpSpPr>
        <p:sp>
          <p:nvSpPr>
            <p:cNvPr id="99" name="Freeform 34"/>
            <p:cNvSpPr>
              <a:spLocks/>
            </p:cNvSpPr>
            <p:nvPr/>
          </p:nvSpPr>
          <p:spPr bwMode="auto">
            <a:xfrm>
              <a:off x="3689"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0" name="Freeform 35"/>
            <p:cNvSpPr>
              <a:spLocks/>
            </p:cNvSpPr>
            <p:nvPr/>
          </p:nvSpPr>
          <p:spPr bwMode="auto">
            <a:xfrm>
              <a:off x="3744"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1" name="Freeform 36"/>
            <p:cNvSpPr>
              <a:spLocks/>
            </p:cNvSpPr>
            <p:nvPr/>
          </p:nvSpPr>
          <p:spPr bwMode="auto">
            <a:xfrm>
              <a:off x="3663" y="1057"/>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2" name="Freeform 37"/>
            <p:cNvSpPr>
              <a:spLocks/>
            </p:cNvSpPr>
            <p:nvPr/>
          </p:nvSpPr>
          <p:spPr bwMode="auto">
            <a:xfrm>
              <a:off x="3763"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3" name="Freeform 38"/>
            <p:cNvSpPr>
              <a:spLocks/>
            </p:cNvSpPr>
            <p:nvPr/>
          </p:nvSpPr>
          <p:spPr bwMode="auto">
            <a:xfrm>
              <a:off x="3982"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4" name="Freeform 39"/>
            <p:cNvSpPr>
              <a:spLocks/>
            </p:cNvSpPr>
            <p:nvPr/>
          </p:nvSpPr>
          <p:spPr bwMode="auto">
            <a:xfrm>
              <a:off x="3763" y="2325"/>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5" name="Freeform 40"/>
            <p:cNvSpPr>
              <a:spLocks/>
            </p:cNvSpPr>
            <p:nvPr/>
          </p:nvSpPr>
          <p:spPr bwMode="auto">
            <a:xfrm>
              <a:off x="3763" y="2325"/>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6" name="Freeform 41"/>
            <p:cNvSpPr>
              <a:spLocks/>
            </p:cNvSpPr>
            <p:nvPr/>
          </p:nvSpPr>
          <p:spPr bwMode="auto">
            <a:xfrm>
              <a:off x="3360" y="2640"/>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7" name="Freeform 42"/>
            <p:cNvSpPr>
              <a:spLocks/>
            </p:cNvSpPr>
            <p:nvPr/>
          </p:nvSpPr>
          <p:spPr bwMode="auto">
            <a:xfrm>
              <a:off x="3965" y="2647"/>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8" name="Freeform 43"/>
            <p:cNvSpPr>
              <a:spLocks/>
            </p:cNvSpPr>
            <p:nvPr/>
          </p:nvSpPr>
          <p:spPr bwMode="auto">
            <a:xfrm>
              <a:off x="3874" y="18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9" name="Freeform 44"/>
            <p:cNvSpPr>
              <a:spLocks/>
            </p:cNvSpPr>
            <p:nvPr/>
          </p:nvSpPr>
          <p:spPr bwMode="auto">
            <a:xfrm>
              <a:off x="3874" y="1292"/>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10" name="Rectangle 45"/>
            <p:cNvSpPr>
              <a:spLocks noChangeArrowheads="1"/>
            </p:cNvSpPr>
            <p:nvPr/>
          </p:nvSpPr>
          <p:spPr bwMode="auto">
            <a:xfrm>
              <a:off x="4320" y="2880"/>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111" name="Rectangle 46"/>
            <p:cNvSpPr>
              <a:spLocks noChangeArrowheads="1"/>
            </p:cNvSpPr>
            <p:nvPr/>
          </p:nvSpPr>
          <p:spPr bwMode="auto">
            <a:xfrm>
              <a:off x="2832" y="3408"/>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112" name="Rectangle 47"/>
            <p:cNvSpPr>
              <a:spLocks noChangeArrowheads="1"/>
            </p:cNvSpPr>
            <p:nvPr/>
          </p:nvSpPr>
          <p:spPr bwMode="auto">
            <a:xfrm>
              <a:off x="3647" y="2454"/>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113" name="Rectangle 48"/>
            <p:cNvSpPr>
              <a:spLocks noChangeArrowheads="1"/>
            </p:cNvSpPr>
            <p:nvPr/>
          </p:nvSpPr>
          <p:spPr bwMode="auto">
            <a:xfrm>
              <a:off x="3648" y="1680"/>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114" name="Rectangle 49"/>
            <p:cNvSpPr>
              <a:spLocks noChangeArrowheads="1"/>
            </p:cNvSpPr>
            <p:nvPr/>
          </p:nvSpPr>
          <p:spPr bwMode="auto">
            <a:xfrm>
              <a:off x="3720" y="1107"/>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115" name="Rectangle 50"/>
            <p:cNvSpPr>
              <a:spLocks noChangeArrowheads="1"/>
            </p:cNvSpPr>
            <p:nvPr/>
          </p:nvSpPr>
          <p:spPr bwMode="auto">
            <a:xfrm>
              <a:off x="4114" y="2256"/>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116" name="Rectangle 51"/>
            <p:cNvSpPr>
              <a:spLocks noChangeArrowheads="1"/>
            </p:cNvSpPr>
            <p:nvPr/>
          </p:nvSpPr>
          <p:spPr bwMode="auto">
            <a:xfrm>
              <a:off x="3408" y="2928"/>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sp>
          <p:nvSpPr>
            <p:cNvPr id="117" name="Rectangle 52"/>
            <p:cNvSpPr>
              <a:spLocks noChangeArrowheads="1"/>
            </p:cNvSpPr>
            <p:nvPr/>
          </p:nvSpPr>
          <p:spPr bwMode="auto">
            <a:xfrm>
              <a:off x="4599" y="1008"/>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nvGrpSpPr>
            <p:cNvPr id="118" name="Group 53"/>
            <p:cNvGrpSpPr>
              <a:grpSpLocks/>
            </p:cNvGrpSpPr>
            <p:nvPr/>
          </p:nvGrpSpPr>
          <p:grpSpPr bwMode="auto">
            <a:xfrm>
              <a:off x="2832" y="2832"/>
              <a:ext cx="102" cy="105"/>
              <a:chOff x="2941" y="1989"/>
              <a:chExt cx="102" cy="105"/>
            </a:xfrm>
          </p:grpSpPr>
          <p:sp>
            <p:nvSpPr>
              <p:cNvPr id="125" name="Freeform 54"/>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6" name="Freeform 55"/>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19" name="Rectangle 56"/>
            <p:cNvSpPr>
              <a:spLocks noChangeArrowheads="1"/>
            </p:cNvSpPr>
            <p:nvPr/>
          </p:nvSpPr>
          <p:spPr bwMode="auto">
            <a:xfrm>
              <a:off x="2928" y="2880"/>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grpSp>
          <p:nvGrpSpPr>
            <p:cNvPr id="120" name="Group 57"/>
            <p:cNvGrpSpPr>
              <a:grpSpLocks/>
            </p:cNvGrpSpPr>
            <p:nvPr/>
          </p:nvGrpSpPr>
          <p:grpSpPr bwMode="auto">
            <a:xfrm>
              <a:off x="3600" y="1680"/>
              <a:ext cx="102" cy="105"/>
              <a:chOff x="2941" y="1989"/>
              <a:chExt cx="102" cy="105"/>
            </a:xfrm>
          </p:grpSpPr>
          <p:sp>
            <p:nvSpPr>
              <p:cNvPr id="123" name="Freeform 58"/>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4" name="Freeform 59"/>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21" name="Freeform 60"/>
            <p:cNvSpPr>
              <a:spLocks/>
            </p:cNvSpPr>
            <p:nvPr/>
          </p:nvSpPr>
          <p:spPr bwMode="auto">
            <a:xfrm>
              <a:off x="3216" y="307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2" name="Rectangle 61"/>
            <p:cNvSpPr>
              <a:spLocks noChangeArrowheads="1"/>
            </p:cNvSpPr>
            <p:nvPr/>
          </p:nvSpPr>
          <p:spPr bwMode="auto">
            <a:xfrm>
              <a:off x="4368" y="1680"/>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127" name="Rectangle 62"/>
          <p:cNvSpPr>
            <a:spLocks noChangeArrowheads="1"/>
          </p:cNvSpPr>
          <p:nvPr/>
        </p:nvSpPr>
        <p:spPr bwMode="auto">
          <a:xfrm>
            <a:off x="609600" y="496828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250,500 IOs</a:t>
            </a:r>
          </a:p>
        </p:txBody>
      </p:sp>
    </p:spTree>
    <p:extLst>
      <p:ext uri="{BB962C8B-B14F-4D97-AF65-F5344CB8AC3E}">
        <p14:creationId xmlns:p14="http://schemas.microsoft.com/office/powerpoint/2010/main" val="235215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dissolve">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dissolve">
                                      <p:cBhvr>
                                        <p:cTn id="1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5229200"/>
            <a:ext cx="6781800" cy="1600200"/>
          </a:xfrm>
        </p:spPr>
        <p:txBody>
          <a:bodyPr>
            <a:normAutofit fontScale="90000"/>
          </a:bodyPr>
          <a:lstStyle/>
          <a:p>
            <a:r>
              <a:rPr lang="en-US" altLang="ru-RU" dirty="0"/>
              <a:t>Alternative Plans – Push Selects </a:t>
            </a:r>
            <a:r>
              <a:rPr lang="en-US" altLang="ru-RU" dirty="0" smtClean="0"/>
              <a:t>(</a:t>
            </a:r>
            <a:r>
              <a:rPr lang="en-US" altLang="ru-RU" dirty="0"/>
              <a:t>No Indexes)</a:t>
            </a:r>
            <a:endParaRPr lang="ru-RU" dirty="0"/>
          </a:p>
        </p:txBody>
      </p:sp>
      <p:sp>
        <p:nvSpPr>
          <p:cNvPr id="128" name="Footer Placeholder 4"/>
          <p:cNvSpPr>
            <a:spLocks noGrp="1"/>
          </p:cNvSpPr>
          <p:nvPr>
            <p:ph type="ftr" sz="quarter" idx="10"/>
          </p:nvPr>
        </p:nvSpPr>
        <p:spPr>
          <a:xfrm>
            <a:off x="889767" y="5072672"/>
            <a:ext cx="487386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endParaRPr lang="en-US" altLang="ru-RU" sz="1200">
              <a:solidFill>
                <a:schemeClr val="tx1"/>
              </a:solidFill>
              <a:latin typeface="Times New Roman" pitchFamily="48" charset="0"/>
            </a:endParaRPr>
          </a:p>
          <a:p>
            <a:endParaRPr lang="en-US" altLang="ru-RU" sz="1200">
              <a:solidFill>
                <a:schemeClr val="tx2"/>
              </a:solidFill>
              <a:latin typeface="Times New Roman" pitchFamily="48" charset="0"/>
            </a:endParaRPr>
          </a:p>
        </p:txBody>
      </p:sp>
      <p:sp>
        <p:nvSpPr>
          <p:cNvPr id="129" name="Rectangle 2"/>
          <p:cNvSpPr>
            <a:spLocks noChangeArrowheads="1"/>
          </p:cNvSpPr>
          <p:nvPr/>
        </p:nvSpPr>
        <p:spPr bwMode="auto">
          <a:xfrm>
            <a:off x="3175768" y="5264696"/>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nvGrpSpPr>
          <p:cNvPr id="130" name="Group 3"/>
          <p:cNvGrpSpPr>
            <a:grpSpLocks/>
          </p:cNvGrpSpPr>
          <p:nvPr/>
        </p:nvGrpSpPr>
        <p:grpSpPr bwMode="auto">
          <a:xfrm>
            <a:off x="4547368" y="1302296"/>
            <a:ext cx="4129088" cy="3243263"/>
            <a:chOff x="2784" y="1536"/>
            <a:chExt cx="2601" cy="2043"/>
          </a:xfrm>
        </p:grpSpPr>
        <p:sp>
          <p:nvSpPr>
            <p:cNvPr id="131" name="Freeform 4"/>
            <p:cNvSpPr>
              <a:spLocks/>
            </p:cNvSpPr>
            <p:nvPr/>
          </p:nvSpPr>
          <p:spPr bwMode="auto">
            <a:xfrm>
              <a:off x="3593"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2" name="Freeform 5"/>
            <p:cNvSpPr>
              <a:spLocks/>
            </p:cNvSpPr>
            <p:nvPr/>
          </p:nvSpPr>
          <p:spPr bwMode="auto">
            <a:xfrm>
              <a:off x="3648"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3" name="Freeform 6"/>
            <p:cNvSpPr>
              <a:spLocks/>
            </p:cNvSpPr>
            <p:nvPr/>
          </p:nvSpPr>
          <p:spPr bwMode="auto">
            <a:xfrm>
              <a:off x="3567" y="1585"/>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4" name="Freeform 7"/>
            <p:cNvSpPr>
              <a:spLocks/>
            </p:cNvSpPr>
            <p:nvPr/>
          </p:nvSpPr>
          <p:spPr bwMode="auto">
            <a:xfrm>
              <a:off x="3667"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5" name="Freeform 8"/>
            <p:cNvSpPr>
              <a:spLocks/>
            </p:cNvSpPr>
            <p:nvPr/>
          </p:nvSpPr>
          <p:spPr bwMode="auto">
            <a:xfrm>
              <a:off x="3886"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6" name="Freeform 9"/>
            <p:cNvSpPr>
              <a:spLocks/>
            </p:cNvSpPr>
            <p:nvPr/>
          </p:nvSpPr>
          <p:spPr bwMode="auto">
            <a:xfrm>
              <a:off x="3667" y="218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7" name="Freeform 10"/>
            <p:cNvSpPr>
              <a:spLocks/>
            </p:cNvSpPr>
            <p:nvPr/>
          </p:nvSpPr>
          <p:spPr bwMode="auto">
            <a:xfrm>
              <a:off x="3667" y="218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8" name="Freeform 11"/>
            <p:cNvSpPr>
              <a:spLocks/>
            </p:cNvSpPr>
            <p:nvPr/>
          </p:nvSpPr>
          <p:spPr bwMode="auto">
            <a:xfrm>
              <a:off x="3292" y="250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39" name="Freeform 12"/>
            <p:cNvSpPr>
              <a:spLocks/>
            </p:cNvSpPr>
            <p:nvPr/>
          </p:nvSpPr>
          <p:spPr bwMode="auto">
            <a:xfrm>
              <a:off x="3869" y="250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40" name="Freeform 13"/>
            <p:cNvSpPr>
              <a:spLocks/>
            </p:cNvSpPr>
            <p:nvPr/>
          </p:nvSpPr>
          <p:spPr bwMode="auto">
            <a:xfrm>
              <a:off x="3778" y="1820"/>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41" name="Rectangle 14"/>
            <p:cNvSpPr>
              <a:spLocks noChangeArrowheads="1"/>
            </p:cNvSpPr>
            <p:nvPr/>
          </p:nvSpPr>
          <p:spPr bwMode="auto">
            <a:xfrm>
              <a:off x="4272" y="3360"/>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142" name="Rectangle 15"/>
            <p:cNvSpPr>
              <a:spLocks noChangeArrowheads="1"/>
            </p:cNvSpPr>
            <p:nvPr/>
          </p:nvSpPr>
          <p:spPr bwMode="auto">
            <a:xfrm>
              <a:off x="2784" y="3360"/>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143" name="Rectangle 16"/>
            <p:cNvSpPr>
              <a:spLocks noChangeArrowheads="1"/>
            </p:cNvSpPr>
            <p:nvPr/>
          </p:nvSpPr>
          <p:spPr bwMode="auto">
            <a:xfrm>
              <a:off x="3551" y="2310"/>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144" name="Rectangle 17"/>
            <p:cNvSpPr>
              <a:spLocks noChangeArrowheads="1"/>
            </p:cNvSpPr>
            <p:nvPr/>
          </p:nvSpPr>
          <p:spPr bwMode="auto">
            <a:xfrm>
              <a:off x="4168" y="2736"/>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145" name="Rectangle 18"/>
            <p:cNvSpPr>
              <a:spLocks noChangeArrowheads="1"/>
            </p:cNvSpPr>
            <p:nvPr/>
          </p:nvSpPr>
          <p:spPr bwMode="auto">
            <a:xfrm>
              <a:off x="3624" y="1635"/>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146" name="Rectangle 19"/>
            <p:cNvSpPr>
              <a:spLocks noChangeArrowheads="1"/>
            </p:cNvSpPr>
            <p:nvPr/>
          </p:nvSpPr>
          <p:spPr bwMode="auto">
            <a:xfrm>
              <a:off x="4018" y="2112"/>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147" name="Rectangle 20"/>
            <p:cNvSpPr>
              <a:spLocks noChangeArrowheads="1"/>
            </p:cNvSpPr>
            <p:nvPr/>
          </p:nvSpPr>
          <p:spPr bwMode="auto">
            <a:xfrm>
              <a:off x="4503" y="1536"/>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nvGrpSpPr>
            <p:cNvPr id="148" name="Group 21"/>
            <p:cNvGrpSpPr>
              <a:grpSpLocks/>
            </p:cNvGrpSpPr>
            <p:nvPr/>
          </p:nvGrpSpPr>
          <p:grpSpPr bwMode="auto">
            <a:xfrm>
              <a:off x="2880" y="2764"/>
              <a:ext cx="102" cy="105"/>
              <a:chOff x="2941" y="1989"/>
              <a:chExt cx="102" cy="105"/>
            </a:xfrm>
          </p:grpSpPr>
          <p:sp>
            <p:nvSpPr>
              <p:cNvPr id="157" name="Freeform 22"/>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58" name="Freeform 23"/>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49" name="Rectangle 24"/>
            <p:cNvSpPr>
              <a:spLocks noChangeArrowheads="1"/>
            </p:cNvSpPr>
            <p:nvPr/>
          </p:nvSpPr>
          <p:spPr bwMode="auto">
            <a:xfrm>
              <a:off x="2938" y="2784"/>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grpSp>
          <p:nvGrpSpPr>
            <p:cNvPr id="150" name="Group 25"/>
            <p:cNvGrpSpPr>
              <a:grpSpLocks/>
            </p:cNvGrpSpPr>
            <p:nvPr/>
          </p:nvGrpSpPr>
          <p:grpSpPr bwMode="auto">
            <a:xfrm>
              <a:off x="4072" y="2688"/>
              <a:ext cx="102" cy="105"/>
              <a:chOff x="2941" y="1989"/>
              <a:chExt cx="102" cy="105"/>
            </a:xfrm>
          </p:grpSpPr>
          <p:sp>
            <p:nvSpPr>
              <p:cNvPr id="155" name="Freeform 26"/>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56" name="Freeform 27"/>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51" name="Freeform 28"/>
            <p:cNvSpPr>
              <a:spLocks/>
            </p:cNvSpPr>
            <p:nvPr/>
          </p:nvSpPr>
          <p:spPr bwMode="auto">
            <a:xfrm>
              <a:off x="313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52" name="Rectangle 29"/>
            <p:cNvSpPr>
              <a:spLocks noChangeArrowheads="1"/>
            </p:cNvSpPr>
            <p:nvPr/>
          </p:nvSpPr>
          <p:spPr bwMode="auto">
            <a:xfrm>
              <a:off x="4704" y="2592"/>
              <a:ext cx="681"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(Scan &amp;</a:t>
              </a:r>
            </a:p>
            <a:p>
              <a:r>
                <a:rPr lang="en-US" altLang="ru-RU" sz="1700" b="1">
                  <a:solidFill>
                    <a:srgbClr val="FF0000"/>
                  </a:solidFill>
                  <a:latin typeface="Arial" charset="0"/>
                </a:rPr>
                <a:t>Write to</a:t>
              </a:r>
            </a:p>
            <a:p>
              <a:r>
                <a:rPr lang="en-US" altLang="ru-RU" sz="1700" b="1">
                  <a:solidFill>
                    <a:srgbClr val="FF0000"/>
                  </a:solidFill>
                  <a:latin typeface="Arial" charset="0"/>
                </a:rPr>
                <a:t>temp T2)</a:t>
              </a:r>
            </a:p>
          </p:txBody>
        </p:sp>
        <p:sp>
          <p:nvSpPr>
            <p:cNvPr id="153" name="Freeform 30"/>
            <p:cNvSpPr>
              <a:spLocks/>
            </p:cNvSpPr>
            <p:nvPr/>
          </p:nvSpPr>
          <p:spPr bwMode="auto">
            <a:xfrm>
              <a:off x="4456"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54" name="Rectangle 31"/>
            <p:cNvSpPr>
              <a:spLocks noChangeArrowheads="1"/>
            </p:cNvSpPr>
            <p:nvPr/>
          </p:nvSpPr>
          <p:spPr bwMode="auto">
            <a:xfrm>
              <a:off x="3264" y="2976"/>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159" name="Rectangle 32"/>
          <p:cNvSpPr>
            <a:spLocks noChangeArrowheads="1"/>
          </p:cNvSpPr>
          <p:nvPr/>
        </p:nvSpPr>
        <p:spPr bwMode="auto">
          <a:xfrm>
            <a:off x="1118368" y="488369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6000 IOs</a:t>
            </a:r>
          </a:p>
        </p:txBody>
      </p:sp>
      <p:grpSp>
        <p:nvGrpSpPr>
          <p:cNvPr id="160" name="Group 33"/>
          <p:cNvGrpSpPr>
            <a:grpSpLocks/>
          </p:cNvGrpSpPr>
          <p:nvPr/>
        </p:nvGrpSpPr>
        <p:grpSpPr bwMode="auto">
          <a:xfrm>
            <a:off x="323031" y="692696"/>
            <a:ext cx="4149725" cy="4157663"/>
            <a:chOff x="2832" y="1008"/>
            <a:chExt cx="2614" cy="2619"/>
          </a:xfrm>
        </p:grpSpPr>
        <p:sp>
          <p:nvSpPr>
            <p:cNvPr id="161" name="Freeform 34"/>
            <p:cNvSpPr>
              <a:spLocks/>
            </p:cNvSpPr>
            <p:nvPr/>
          </p:nvSpPr>
          <p:spPr bwMode="auto">
            <a:xfrm>
              <a:off x="3689"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2" name="Freeform 35"/>
            <p:cNvSpPr>
              <a:spLocks/>
            </p:cNvSpPr>
            <p:nvPr/>
          </p:nvSpPr>
          <p:spPr bwMode="auto">
            <a:xfrm>
              <a:off x="3744" y="1067"/>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3" name="Freeform 36"/>
            <p:cNvSpPr>
              <a:spLocks/>
            </p:cNvSpPr>
            <p:nvPr/>
          </p:nvSpPr>
          <p:spPr bwMode="auto">
            <a:xfrm>
              <a:off x="3663" y="1057"/>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4" name="Freeform 37"/>
            <p:cNvSpPr>
              <a:spLocks/>
            </p:cNvSpPr>
            <p:nvPr/>
          </p:nvSpPr>
          <p:spPr bwMode="auto">
            <a:xfrm>
              <a:off x="3763"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5" name="Freeform 38"/>
            <p:cNvSpPr>
              <a:spLocks/>
            </p:cNvSpPr>
            <p:nvPr/>
          </p:nvSpPr>
          <p:spPr bwMode="auto">
            <a:xfrm>
              <a:off x="3982" y="2325"/>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6" name="Freeform 39"/>
            <p:cNvSpPr>
              <a:spLocks/>
            </p:cNvSpPr>
            <p:nvPr/>
          </p:nvSpPr>
          <p:spPr bwMode="auto">
            <a:xfrm>
              <a:off x="3763" y="2325"/>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7" name="Freeform 40"/>
            <p:cNvSpPr>
              <a:spLocks/>
            </p:cNvSpPr>
            <p:nvPr/>
          </p:nvSpPr>
          <p:spPr bwMode="auto">
            <a:xfrm>
              <a:off x="3763" y="2325"/>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8" name="Freeform 41"/>
            <p:cNvSpPr>
              <a:spLocks/>
            </p:cNvSpPr>
            <p:nvPr/>
          </p:nvSpPr>
          <p:spPr bwMode="auto">
            <a:xfrm>
              <a:off x="3360" y="2640"/>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69" name="Freeform 42"/>
            <p:cNvSpPr>
              <a:spLocks/>
            </p:cNvSpPr>
            <p:nvPr/>
          </p:nvSpPr>
          <p:spPr bwMode="auto">
            <a:xfrm>
              <a:off x="3965" y="2647"/>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70" name="Freeform 43"/>
            <p:cNvSpPr>
              <a:spLocks/>
            </p:cNvSpPr>
            <p:nvPr/>
          </p:nvSpPr>
          <p:spPr bwMode="auto">
            <a:xfrm>
              <a:off x="3874" y="18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71" name="Freeform 44"/>
            <p:cNvSpPr>
              <a:spLocks/>
            </p:cNvSpPr>
            <p:nvPr/>
          </p:nvSpPr>
          <p:spPr bwMode="auto">
            <a:xfrm>
              <a:off x="3874" y="1292"/>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72" name="Rectangle 45"/>
            <p:cNvSpPr>
              <a:spLocks noChangeArrowheads="1"/>
            </p:cNvSpPr>
            <p:nvPr/>
          </p:nvSpPr>
          <p:spPr bwMode="auto">
            <a:xfrm>
              <a:off x="4320" y="2880"/>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173" name="Rectangle 46"/>
            <p:cNvSpPr>
              <a:spLocks noChangeArrowheads="1"/>
            </p:cNvSpPr>
            <p:nvPr/>
          </p:nvSpPr>
          <p:spPr bwMode="auto">
            <a:xfrm>
              <a:off x="2832" y="3408"/>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174" name="Rectangle 47"/>
            <p:cNvSpPr>
              <a:spLocks noChangeArrowheads="1"/>
            </p:cNvSpPr>
            <p:nvPr/>
          </p:nvSpPr>
          <p:spPr bwMode="auto">
            <a:xfrm>
              <a:off x="3647" y="2454"/>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175" name="Rectangle 48"/>
            <p:cNvSpPr>
              <a:spLocks noChangeArrowheads="1"/>
            </p:cNvSpPr>
            <p:nvPr/>
          </p:nvSpPr>
          <p:spPr bwMode="auto">
            <a:xfrm>
              <a:off x="3648" y="1680"/>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176" name="Rectangle 49"/>
            <p:cNvSpPr>
              <a:spLocks noChangeArrowheads="1"/>
            </p:cNvSpPr>
            <p:nvPr/>
          </p:nvSpPr>
          <p:spPr bwMode="auto">
            <a:xfrm>
              <a:off x="3720" y="1107"/>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177" name="Rectangle 50"/>
            <p:cNvSpPr>
              <a:spLocks noChangeArrowheads="1"/>
            </p:cNvSpPr>
            <p:nvPr/>
          </p:nvSpPr>
          <p:spPr bwMode="auto">
            <a:xfrm>
              <a:off x="4114" y="2256"/>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178" name="Rectangle 51"/>
            <p:cNvSpPr>
              <a:spLocks noChangeArrowheads="1"/>
            </p:cNvSpPr>
            <p:nvPr/>
          </p:nvSpPr>
          <p:spPr bwMode="auto">
            <a:xfrm>
              <a:off x="3408" y="2928"/>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sp>
          <p:nvSpPr>
            <p:cNvPr id="179" name="Rectangle 52"/>
            <p:cNvSpPr>
              <a:spLocks noChangeArrowheads="1"/>
            </p:cNvSpPr>
            <p:nvPr/>
          </p:nvSpPr>
          <p:spPr bwMode="auto">
            <a:xfrm>
              <a:off x="4599" y="1008"/>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nvGrpSpPr>
            <p:cNvPr id="180" name="Group 53"/>
            <p:cNvGrpSpPr>
              <a:grpSpLocks/>
            </p:cNvGrpSpPr>
            <p:nvPr/>
          </p:nvGrpSpPr>
          <p:grpSpPr bwMode="auto">
            <a:xfrm>
              <a:off x="2832" y="2832"/>
              <a:ext cx="102" cy="105"/>
              <a:chOff x="2941" y="1989"/>
              <a:chExt cx="102" cy="105"/>
            </a:xfrm>
          </p:grpSpPr>
          <p:sp>
            <p:nvSpPr>
              <p:cNvPr id="187" name="Freeform 54"/>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88" name="Freeform 55"/>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81" name="Rectangle 56"/>
            <p:cNvSpPr>
              <a:spLocks noChangeArrowheads="1"/>
            </p:cNvSpPr>
            <p:nvPr/>
          </p:nvSpPr>
          <p:spPr bwMode="auto">
            <a:xfrm>
              <a:off x="2928" y="2880"/>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grpSp>
          <p:nvGrpSpPr>
            <p:cNvPr id="182" name="Group 57"/>
            <p:cNvGrpSpPr>
              <a:grpSpLocks/>
            </p:cNvGrpSpPr>
            <p:nvPr/>
          </p:nvGrpSpPr>
          <p:grpSpPr bwMode="auto">
            <a:xfrm>
              <a:off x="3600" y="1680"/>
              <a:ext cx="102" cy="105"/>
              <a:chOff x="2941" y="1989"/>
              <a:chExt cx="102" cy="105"/>
            </a:xfrm>
          </p:grpSpPr>
          <p:sp>
            <p:nvSpPr>
              <p:cNvPr id="185" name="Freeform 58"/>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86" name="Freeform 59"/>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83" name="Freeform 60"/>
            <p:cNvSpPr>
              <a:spLocks/>
            </p:cNvSpPr>
            <p:nvPr/>
          </p:nvSpPr>
          <p:spPr bwMode="auto">
            <a:xfrm>
              <a:off x="3216" y="3072"/>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84" name="Rectangle 61"/>
            <p:cNvSpPr>
              <a:spLocks noChangeArrowheads="1"/>
            </p:cNvSpPr>
            <p:nvPr/>
          </p:nvSpPr>
          <p:spPr bwMode="auto">
            <a:xfrm>
              <a:off x="4368" y="1680"/>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189" name="Rectangle 63"/>
          <p:cNvSpPr>
            <a:spLocks noChangeArrowheads="1"/>
          </p:cNvSpPr>
          <p:nvPr/>
        </p:nvSpPr>
        <p:spPr bwMode="auto">
          <a:xfrm>
            <a:off x="5309368" y="480749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4250 IOs</a:t>
            </a:r>
          </a:p>
          <a:p>
            <a:pPr algn="ctr" eaLnBrk="1" hangingPunct="1"/>
            <a:r>
              <a:rPr lang="en-US" altLang="ru-RU"/>
              <a:t>1000 + 500+ 250 + (10 * 250)</a:t>
            </a:r>
          </a:p>
        </p:txBody>
      </p:sp>
    </p:spTree>
    <p:extLst>
      <p:ext uri="{BB962C8B-B14F-4D97-AF65-F5344CB8AC3E}">
        <p14:creationId xmlns:p14="http://schemas.microsoft.com/office/powerpoint/2010/main" val="382988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dissolve">
                                      <p:cBhvr>
                                        <p:cTn id="12"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5229200"/>
            <a:ext cx="6781800" cy="1600200"/>
          </a:xfrm>
        </p:spPr>
        <p:txBody>
          <a:bodyPr>
            <a:normAutofit fontScale="90000"/>
          </a:bodyPr>
          <a:lstStyle/>
          <a:p>
            <a:r>
              <a:rPr lang="en-US" altLang="ru-RU" dirty="0"/>
              <a:t>Alternative Plans – Push Selects </a:t>
            </a:r>
            <a:r>
              <a:rPr lang="en-US" altLang="ru-RU" dirty="0" smtClean="0"/>
              <a:t>(</a:t>
            </a:r>
            <a:r>
              <a:rPr lang="en-US" altLang="ru-RU" dirty="0"/>
              <a:t>No Indexes)</a:t>
            </a:r>
            <a:endParaRPr lang="ru-RU" dirty="0"/>
          </a:p>
        </p:txBody>
      </p:sp>
      <p:grpSp>
        <p:nvGrpSpPr>
          <p:cNvPr id="67" name="Group 3"/>
          <p:cNvGrpSpPr>
            <a:grpSpLocks/>
          </p:cNvGrpSpPr>
          <p:nvPr/>
        </p:nvGrpSpPr>
        <p:grpSpPr bwMode="auto">
          <a:xfrm>
            <a:off x="4557713" y="856456"/>
            <a:ext cx="4129087" cy="3243263"/>
            <a:chOff x="2784" y="1536"/>
            <a:chExt cx="2601" cy="2043"/>
          </a:xfrm>
        </p:grpSpPr>
        <p:sp>
          <p:nvSpPr>
            <p:cNvPr id="68" name="Freeform 4"/>
            <p:cNvSpPr>
              <a:spLocks/>
            </p:cNvSpPr>
            <p:nvPr/>
          </p:nvSpPr>
          <p:spPr bwMode="auto">
            <a:xfrm>
              <a:off x="3593"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69" name="Freeform 5"/>
            <p:cNvSpPr>
              <a:spLocks/>
            </p:cNvSpPr>
            <p:nvPr/>
          </p:nvSpPr>
          <p:spPr bwMode="auto">
            <a:xfrm>
              <a:off x="3648"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0" name="Freeform 6"/>
            <p:cNvSpPr>
              <a:spLocks/>
            </p:cNvSpPr>
            <p:nvPr/>
          </p:nvSpPr>
          <p:spPr bwMode="auto">
            <a:xfrm>
              <a:off x="3567" y="1585"/>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1" name="Freeform 7"/>
            <p:cNvSpPr>
              <a:spLocks/>
            </p:cNvSpPr>
            <p:nvPr/>
          </p:nvSpPr>
          <p:spPr bwMode="auto">
            <a:xfrm>
              <a:off x="3667"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2" name="Freeform 8"/>
            <p:cNvSpPr>
              <a:spLocks/>
            </p:cNvSpPr>
            <p:nvPr/>
          </p:nvSpPr>
          <p:spPr bwMode="auto">
            <a:xfrm>
              <a:off x="3886"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3" name="Freeform 9"/>
            <p:cNvSpPr>
              <a:spLocks/>
            </p:cNvSpPr>
            <p:nvPr/>
          </p:nvSpPr>
          <p:spPr bwMode="auto">
            <a:xfrm>
              <a:off x="3667" y="218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4" name="Freeform 10"/>
            <p:cNvSpPr>
              <a:spLocks/>
            </p:cNvSpPr>
            <p:nvPr/>
          </p:nvSpPr>
          <p:spPr bwMode="auto">
            <a:xfrm>
              <a:off x="3667" y="218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5" name="Freeform 11"/>
            <p:cNvSpPr>
              <a:spLocks/>
            </p:cNvSpPr>
            <p:nvPr/>
          </p:nvSpPr>
          <p:spPr bwMode="auto">
            <a:xfrm>
              <a:off x="3292" y="250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6" name="Freeform 12"/>
            <p:cNvSpPr>
              <a:spLocks/>
            </p:cNvSpPr>
            <p:nvPr/>
          </p:nvSpPr>
          <p:spPr bwMode="auto">
            <a:xfrm>
              <a:off x="3869" y="250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7" name="Freeform 13"/>
            <p:cNvSpPr>
              <a:spLocks/>
            </p:cNvSpPr>
            <p:nvPr/>
          </p:nvSpPr>
          <p:spPr bwMode="auto">
            <a:xfrm>
              <a:off x="3778" y="1820"/>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78" name="Rectangle 14"/>
            <p:cNvSpPr>
              <a:spLocks noChangeArrowheads="1"/>
            </p:cNvSpPr>
            <p:nvPr/>
          </p:nvSpPr>
          <p:spPr bwMode="auto">
            <a:xfrm>
              <a:off x="4272" y="3360"/>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79" name="Rectangle 15"/>
            <p:cNvSpPr>
              <a:spLocks noChangeArrowheads="1"/>
            </p:cNvSpPr>
            <p:nvPr/>
          </p:nvSpPr>
          <p:spPr bwMode="auto">
            <a:xfrm>
              <a:off x="2784" y="3360"/>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80" name="Rectangle 16"/>
            <p:cNvSpPr>
              <a:spLocks noChangeArrowheads="1"/>
            </p:cNvSpPr>
            <p:nvPr/>
          </p:nvSpPr>
          <p:spPr bwMode="auto">
            <a:xfrm>
              <a:off x="3551" y="2310"/>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81" name="Rectangle 17"/>
            <p:cNvSpPr>
              <a:spLocks noChangeArrowheads="1"/>
            </p:cNvSpPr>
            <p:nvPr/>
          </p:nvSpPr>
          <p:spPr bwMode="auto">
            <a:xfrm>
              <a:off x="4168" y="2736"/>
              <a:ext cx="53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a:t>
              </a:r>
            </a:p>
          </p:txBody>
        </p:sp>
        <p:sp>
          <p:nvSpPr>
            <p:cNvPr id="82" name="Rectangle 18"/>
            <p:cNvSpPr>
              <a:spLocks noChangeArrowheads="1"/>
            </p:cNvSpPr>
            <p:nvPr/>
          </p:nvSpPr>
          <p:spPr bwMode="auto">
            <a:xfrm>
              <a:off x="3624" y="1635"/>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83" name="Rectangle 19"/>
            <p:cNvSpPr>
              <a:spLocks noChangeArrowheads="1"/>
            </p:cNvSpPr>
            <p:nvPr/>
          </p:nvSpPr>
          <p:spPr bwMode="auto">
            <a:xfrm>
              <a:off x="4018" y="2112"/>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84" name="Rectangle 20"/>
            <p:cNvSpPr>
              <a:spLocks noChangeArrowheads="1"/>
            </p:cNvSpPr>
            <p:nvPr/>
          </p:nvSpPr>
          <p:spPr bwMode="auto">
            <a:xfrm>
              <a:off x="4503" y="1536"/>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nvGrpSpPr>
            <p:cNvPr id="85" name="Group 21"/>
            <p:cNvGrpSpPr>
              <a:grpSpLocks/>
            </p:cNvGrpSpPr>
            <p:nvPr/>
          </p:nvGrpSpPr>
          <p:grpSpPr bwMode="auto">
            <a:xfrm>
              <a:off x="2880" y="2764"/>
              <a:ext cx="102" cy="105"/>
              <a:chOff x="2941" y="1989"/>
              <a:chExt cx="102" cy="105"/>
            </a:xfrm>
          </p:grpSpPr>
          <p:sp>
            <p:nvSpPr>
              <p:cNvPr id="94" name="Freeform 22"/>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5" name="Freeform 23"/>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86" name="Rectangle 24"/>
            <p:cNvSpPr>
              <a:spLocks noChangeArrowheads="1"/>
            </p:cNvSpPr>
            <p:nvPr/>
          </p:nvSpPr>
          <p:spPr bwMode="auto">
            <a:xfrm>
              <a:off x="2938" y="2784"/>
              <a:ext cx="58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rating&gt;5 </a:t>
              </a:r>
            </a:p>
          </p:txBody>
        </p:sp>
        <p:grpSp>
          <p:nvGrpSpPr>
            <p:cNvPr id="87" name="Group 25"/>
            <p:cNvGrpSpPr>
              <a:grpSpLocks/>
            </p:cNvGrpSpPr>
            <p:nvPr/>
          </p:nvGrpSpPr>
          <p:grpSpPr bwMode="auto">
            <a:xfrm>
              <a:off x="4072" y="2688"/>
              <a:ext cx="102" cy="105"/>
              <a:chOff x="2941" y="1989"/>
              <a:chExt cx="102" cy="105"/>
            </a:xfrm>
          </p:grpSpPr>
          <p:sp>
            <p:nvSpPr>
              <p:cNvPr id="92" name="Freeform 26"/>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3" name="Freeform 27"/>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88" name="Freeform 28"/>
            <p:cNvSpPr>
              <a:spLocks/>
            </p:cNvSpPr>
            <p:nvPr/>
          </p:nvSpPr>
          <p:spPr bwMode="auto">
            <a:xfrm>
              <a:off x="313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89" name="Rectangle 29"/>
            <p:cNvSpPr>
              <a:spLocks noChangeArrowheads="1"/>
            </p:cNvSpPr>
            <p:nvPr/>
          </p:nvSpPr>
          <p:spPr bwMode="auto">
            <a:xfrm>
              <a:off x="4704" y="2592"/>
              <a:ext cx="681"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(Scan &amp;</a:t>
              </a:r>
            </a:p>
            <a:p>
              <a:r>
                <a:rPr lang="en-US" altLang="ru-RU" sz="1700" b="1">
                  <a:solidFill>
                    <a:schemeClr val="accent1"/>
                  </a:solidFill>
                  <a:latin typeface="Arial" charset="0"/>
                </a:rPr>
                <a:t>Write to</a:t>
              </a:r>
            </a:p>
            <a:p>
              <a:r>
                <a:rPr lang="en-US" altLang="ru-RU" sz="1700" b="1">
                  <a:solidFill>
                    <a:schemeClr val="accent1"/>
                  </a:solidFill>
                  <a:latin typeface="Arial" charset="0"/>
                </a:rPr>
                <a:t>temp T2)</a:t>
              </a:r>
            </a:p>
          </p:txBody>
        </p:sp>
        <p:sp>
          <p:nvSpPr>
            <p:cNvPr id="90" name="Freeform 30"/>
            <p:cNvSpPr>
              <a:spLocks/>
            </p:cNvSpPr>
            <p:nvPr/>
          </p:nvSpPr>
          <p:spPr bwMode="auto">
            <a:xfrm>
              <a:off x="4456"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1" name="Rectangle 31"/>
            <p:cNvSpPr>
              <a:spLocks noChangeArrowheads="1"/>
            </p:cNvSpPr>
            <p:nvPr/>
          </p:nvSpPr>
          <p:spPr bwMode="auto">
            <a:xfrm>
              <a:off x="3264" y="2976"/>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96" name="Rectangle 33"/>
          <p:cNvSpPr>
            <a:spLocks noChangeArrowheads="1"/>
          </p:cNvSpPr>
          <p:nvPr/>
        </p:nvSpPr>
        <p:spPr bwMode="auto">
          <a:xfrm>
            <a:off x="5715000" y="443785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4010 IOs</a:t>
            </a:r>
          </a:p>
          <a:p>
            <a:pPr algn="ctr" eaLnBrk="1" hangingPunct="1"/>
            <a:r>
              <a:rPr lang="en-US" altLang="ru-RU"/>
              <a:t>500 + 1000 +10 +(250 *10)</a:t>
            </a:r>
          </a:p>
        </p:txBody>
      </p:sp>
      <p:grpSp>
        <p:nvGrpSpPr>
          <p:cNvPr id="97" name="Group 34"/>
          <p:cNvGrpSpPr>
            <a:grpSpLocks/>
          </p:cNvGrpSpPr>
          <p:nvPr/>
        </p:nvGrpSpPr>
        <p:grpSpPr bwMode="auto">
          <a:xfrm>
            <a:off x="304800" y="856456"/>
            <a:ext cx="4129088" cy="3243263"/>
            <a:chOff x="2784" y="1536"/>
            <a:chExt cx="2601" cy="2043"/>
          </a:xfrm>
        </p:grpSpPr>
        <p:sp>
          <p:nvSpPr>
            <p:cNvPr id="98" name="Freeform 35"/>
            <p:cNvSpPr>
              <a:spLocks/>
            </p:cNvSpPr>
            <p:nvPr/>
          </p:nvSpPr>
          <p:spPr bwMode="auto">
            <a:xfrm>
              <a:off x="3593"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99" name="Freeform 36"/>
            <p:cNvSpPr>
              <a:spLocks/>
            </p:cNvSpPr>
            <p:nvPr/>
          </p:nvSpPr>
          <p:spPr bwMode="auto">
            <a:xfrm>
              <a:off x="3648" y="1595"/>
              <a:ext cx="1" cy="109"/>
            </a:xfrm>
            <a:custGeom>
              <a:avLst/>
              <a:gdLst>
                <a:gd name="T0" fmla="*/ 0 w 1"/>
                <a:gd name="T1" fmla="*/ 0 h 109"/>
                <a:gd name="T2" fmla="*/ 0 w 1"/>
                <a:gd name="T3" fmla="*/ 108 h 109"/>
                <a:gd name="T4" fmla="*/ 0 w 1"/>
                <a:gd name="T5" fmla="*/ 0 h 109"/>
                <a:gd name="T6" fmla="*/ 0 60000 65536"/>
                <a:gd name="T7" fmla="*/ 0 60000 65536"/>
                <a:gd name="T8" fmla="*/ 0 60000 65536"/>
                <a:gd name="T9" fmla="*/ 0 w 1"/>
                <a:gd name="T10" fmla="*/ 0 h 109"/>
                <a:gd name="T11" fmla="*/ 1 w 1"/>
                <a:gd name="T12" fmla="*/ 109 h 109"/>
              </a:gdLst>
              <a:ahLst/>
              <a:cxnLst>
                <a:cxn ang="T6">
                  <a:pos x="T0" y="T1"/>
                </a:cxn>
                <a:cxn ang="T7">
                  <a:pos x="T2" y="T3"/>
                </a:cxn>
                <a:cxn ang="T8">
                  <a:pos x="T4" y="T5"/>
                </a:cxn>
              </a:cxnLst>
              <a:rect l="T9" t="T10" r="T11" b="T12"/>
              <a:pathLst>
                <a:path w="1" h="109">
                  <a:moveTo>
                    <a:pt x="0" y="0"/>
                  </a:moveTo>
                  <a:lnTo>
                    <a:pt x="0" y="1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0" name="Freeform 37"/>
            <p:cNvSpPr>
              <a:spLocks/>
            </p:cNvSpPr>
            <p:nvPr/>
          </p:nvSpPr>
          <p:spPr bwMode="auto">
            <a:xfrm>
              <a:off x="3567" y="1585"/>
              <a:ext cx="110" cy="1"/>
            </a:xfrm>
            <a:custGeom>
              <a:avLst/>
              <a:gdLst>
                <a:gd name="T0" fmla="*/ 0 w 110"/>
                <a:gd name="T1" fmla="*/ 0 h 1"/>
                <a:gd name="T2" fmla="*/ 109 w 110"/>
                <a:gd name="T3" fmla="*/ 0 h 1"/>
                <a:gd name="T4" fmla="*/ 0 w 110"/>
                <a:gd name="T5" fmla="*/ 0 h 1"/>
                <a:gd name="T6" fmla="*/ 0 60000 65536"/>
                <a:gd name="T7" fmla="*/ 0 60000 65536"/>
                <a:gd name="T8" fmla="*/ 0 60000 65536"/>
                <a:gd name="T9" fmla="*/ 0 w 110"/>
                <a:gd name="T10" fmla="*/ 0 h 1"/>
                <a:gd name="T11" fmla="*/ 110 w 110"/>
                <a:gd name="T12" fmla="*/ 1 h 1"/>
              </a:gdLst>
              <a:ahLst/>
              <a:cxnLst>
                <a:cxn ang="T6">
                  <a:pos x="T0" y="T1"/>
                </a:cxn>
                <a:cxn ang="T7">
                  <a:pos x="T2" y="T3"/>
                </a:cxn>
                <a:cxn ang="T8">
                  <a:pos x="T4" y="T5"/>
                </a:cxn>
              </a:cxnLst>
              <a:rect l="T9" t="T10" r="T11" b="T12"/>
              <a:pathLst>
                <a:path w="110" h="1">
                  <a:moveTo>
                    <a:pt x="0" y="0"/>
                  </a:moveTo>
                  <a:lnTo>
                    <a:pt x="109"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1" name="Freeform 38"/>
            <p:cNvSpPr>
              <a:spLocks/>
            </p:cNvSpPr>
            <p:nvPr/>
          </p:nvSpPr>
          <p:spPr bwMode="auto">
            <a:xfrm>
              <a:off x="3667"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2" name="Freeform 39"/>
            <p:cNvSpPr>
              <a:spLocks/>
            </p:cNvSpPr>
            <p:nvPr/>
          </p:nvSpPr>
          <p:spPr bwMode="auto">
            <a:xfrm>
              <a:off x="3886" y="2181"/>
              <a:ext cx="1" cy="78"/>
            </a:xfrm>
            <a:custGeom>
              <a:avLst/>
              <a:gdLst>
                <a:gd name="T0" fmla="*/ 0 w 1"/>
                <a:gd name="T1" fmla="*/ 0 h 78"/>
                <a:gd name="T2" fmla="*/ 0 w 1"/>
                <a:gd name="T3" fmla="*/ 77 h 78"/>
                <a:gd name="T4" fmla="*/ 0 w 1"/>
                <a:gd name="T5" fmla="*/ 0 h 78"/>
                <a:gd name="T6" fmla="*/ 0 60000 65536"/>
                <a:gd name="T7" fmla="*/ 0 60000 65536"/>
                <a:gd name="T8" fmla="*/ 0 60000 65536"/>
                <a:gd name="T9" fmla="*/ 0 w 1"/>
                <a:gd name="T10" fmla="*/ 0 h 78"/>
                <a:gd name="T11" fmla="*/ 1 w 1"/>
                <a:gd name="T12" fmla="*/ 78 h 78"/>
              </a:gdLst>
              <a:ahLst/>
              <a:cxnLst>
                <a:cxn ang="T6">
                  <a:pos x="T0" y="T1"/>
                </a:cxn>
                <a:cxn ang="T7">
                  <a:pos x="T2" y="T3"/>
                </a:cxn>
                <a:cxn ang="T8">
                  <a:pos x="T4" y="T5"/>
                </a:cxn>
              </a:cxnLst>
              <a:rect l="T9" t="T10" r="T11" b="T12"/>
              <a:pathLst>
                <a:path w="1" h="78">
                  <a:moveTo>
                    <a:pt x="0" y="0"/>
                  </a:moveTo>
                  <a:lnTo>
                    <a:pt x="0"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3" name="Freeform 40"/>
            <p:cNvSpPr>
              <a:spLocks/>
            </p:cNvSpPr>
            <p:nvPr/>
          </p:nvSpPr>
          <p:spPr bwMode="auto">
            <a:xfrm>
              <a:off x="3667" y="2181"/>
              <a:ext cx="220" cy="78"/>
            </a:xfrm>
            <a:custGeom>
              <a:avLst/>
              <a:gdLst>
                <a:gd name="T0" fmla="*/ 0 w 220"/>
                <a:gd name="T1" fmla="*/ 0 h 78"/>
                <a:gd name="T2" fmla="*/ 219 w 220"/>
                <a:gd name="T3" fmla="*/ 77 h 78"/>
                <a:gd name="T4" fmla="*/ 0 w 220"/>
                <a:gd name="T5" fmla="*/ 0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0"/>
                  </a:moveTo>
                  <a:lnTo>
                    <a:pt x="219" y="77"/>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4" name="Freeform 41"/>
            <p:cNvSpPr>
              <a:spLocks/>
            </p:cNvSpPr>
            <p:nvPr/>
          </p:nvSpPr>
          <p:spPr bwMode="auto">
            <a:xfrm>
              <a:off x="3667" y="2181"/>
              <a:ext cx="220" cy="78"/>
            </a:xfrm>
            <a:custGeom>
              <a:avLst/>
              <a:gdLst>
                <a:gd name="T0" fmla="*/ 0 w 220"/>
                <a:gd name="T1" fmla="*/ 77 h 78"/>
                <a:gd name="T2" fmla="*/ 219 w 220"/>
                <a:gd name="T3" fmla="*/ 0 h 78"/>
                <a:gd name="T4" fmla="*/ 0 w 220"/>
                <a:gd name="T5" fmla="*/ 77 h 78"/>
                <a:gd name="T6" fmla="*/ 0 60000 65536"/>
                <a:gd name="T7" fmla="*/ 0 60000 65536"/>
                <a:gd name="T8" fmla="*/ 0 60000 65536"/>
                <a:gd name="T9" fmla="*/ 0 w 220"/>
                <a:gd name="T10" fmla="*/ 0 h 78"/>
                <a:gd name="T11" fmla="*/ 220 w 220"/>
                <a:gd name="T12" fmla="*/ 78 h 78"/>
              </a:gdLst>
              <a:ahLst/>
              <a:cxnLst>
                <a:cxn ang="T6">
                  <a:pos x="T0" y="T1"/>
                </a:cxn>
                <a:cxn ang="T7">
                  <a:pos x="T2" y="T3"/>
                </a:cxn>
                <a:cxn ang="T8">
                  <a:pos x="T4" y="T5"/>
                </a:cxn>
              </a:cxnLst>
              <a:rect l="T9" t="T10" r="T11" b="T12"/>
              <a:pathLst>
                <a:path w="220" h="78">
                  <a:moveTo>
                    <a:pt x="0" y="77"/>
                  </a:moveTo>
                  <a:lnTo>
                    <a:pt x="219" y="0"/>
                  </a:lnTo>
                  <a:lnTo>
                    <a:pt x="0" y="7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5" name="Freeform 42"/>
            <p:cNvSpPr>
              <a:spLocks/>
            </p:cNvSpPr>
            <p:nvPr/>
          </p:nvSpPr>
          <p:spPr bwMode="auto">
            <a:xfrm>
              <a:off x="3292" y="2503"/>
              <a:ext cx="422" cy="225"/>
            </a:xfrm>
            <a:custGeom>
              <a:avLst/>
              <a:gdLst>
                <a:gd name="T0" fmla="*/ 0 w 422"/>
                <a:gd name="T1" fmla="*/ 224 h 225"/>
                <a:gd name="T2" fmla="*/ 421 w 422"/>
                <a:gd name="T3" fmla="*/ 0 h 225"/>
                <a:gd name="T4" fmla="*/ 0 w 422"/>
                <a:gd name="T5" fmla="*/ 224 h 225"/>
                <a:gd name="T6" fmla="*/ 0 60000 65536"/>
                <a:gd name="T7" fmla="*/ 0 60000 65536"/>
                <a:gd name="T8" fmla="*/ 0 60000 65536"/>
                <a:gd name="T9" fmla="*/ 0 w 422"/>
                <a:gd name="T10" fmla="*/ 0 h 225"/>
                <a:gd name="T11" fmla="*/ 422 w 422"/>
                <a:gd name="T12" fmla="*/ 225 h 225"/>
              </a:gdLst>
              <a:ahLst/>
              <a:cxnLst>
                <a:cxn ang="T6">
                  <a:pos x="T0" y="T1"/>
                </a:cxn>
                <a:cxn ang="T7">
                  <a:pos x="T2" y="T3"/>
                </a:cxn>
                <a:cxn ang="T8">
                  <a:pos x="T4" y="T5"/>
                </a:cxn>
              </a:cxnLst>
              <a:rect l="T9" t="T10" r="T11" b="T12"/>
              <a:pathLst>
                <a:path w="422" h="225">
                  <a:moveTo>
                    <a:pt x="0" y="224"/>
                  </a:moveTo>
                  <a:lnTo>
                    <a:pt x="421" y="0"/>
                  </a:lnTo>
                  <a:lnTo>
                    <a:pt x="0" y="22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6" name="Freeform 43"/>
            <p:cNvSpPr>
              <a:spLocks/>
            </p:cNvSpPr>
            <p:nvPr/>
          </p:nvSpPr>
          <p:spPr bwMode="auto">
            <a:xfrm>
              <a:off x="3869" y="2503"/>
              <a:ext cx="431" cy="225"/>
            </a:xfrm>
            <a:custGeom>
              <a:avLst/>
              <a:gdLst>
                <a:gd name="T0" fmla="*/ 0 w 431"/>
                <a:gd name="T1" fmla="*/ 0 h 225"/>
                <a:gd name="T2" fmla="*/ 430 w 431"/>
                <a:gd name="T3" fmla="*/ 224 h 225"/>
                <a:gd name="T4" fmla="*/ 0 w 431"/>
                <a:gd name="T5" fmla="*/ 0 h 225"/>
                <a:gd name="T6" fmla="*/ 0 60000 65536"/>
                <a:gd name="T7" fmla="*/ 0 60000 65536"/>
                <a:gd name="T8" fmla="*/ 0 60000 65536"/>
                <a:gd name="T9" fmla="*/ 0 w 431"/>
                <a:gd name="T10" fmla="*/ 0 h 225"/>
                <a:gd name="T11" fmla="*/ 431 w 431"/>
                <a:gd name="T12" fmla="*/ 225 h 225"/>
              </a:gdLst>
              <a:ahLst/>
              <a:cxnLst>
                <a:cxn ang="T6">
                  <a:pos x="T0" y="T1"/>
                </a:cxn>
                <a:cxn ang="T7">
                  <a:pos x="T2" y="T3"/>
                </a:cxn>
                <a:cxn ang="T8">
                  <a:pos x="T4" y="T5"/>
                </a:cxn>
              </a:cxnLst>
              <a:rect l="T9" t="T10" r="T11" b="T12"/>
              <a:pathLst>
                <a:path w="431" h="225">
                  <a:moveTo>
                    <a:pt x="0" y="0"/>
                  </a:moveTo>
                  <a:lnTo>
                    <a:pt x="430" y="224"/>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7" name="Freeform 44"/>
            <p:cNvSpPr>
              <a:spLocks/>
            </p:cNvSpPr>
            <p:nvPr/>
          </p:nvSpPr>
          <p:spPr bwMode="auto">
            <a:xfrm>
              <a:off x="3778" y="1820"/>
              <a:ext cx="1" cy="323"/>
            </a:xfrm>
            <a:custGeom>
              <a:avLst/>
              <a:gdLst>
                <a:gd name="T0" fmla="*/ 0 w 1"/>
                <a:gd name="T1" fmla="*/ 0 h 323"/>
                <a:gd name="T2" fmla="*/ 0 w 1"/>
                <a:gd name="T3" fmla="*/ 322 h 323"/>
                <a:gd name="T4" fmla="*/ 0 w 1"/>
                <a:gd name="T5" fmla="*/ 0 h 323"/>
                <a:gd name="T6" fmla="*/ 0 60000 65536"/>
                <a:gd name="T7" fmla="*/ 0 60000 65536"/>
                <a:gd name="T8" fmla="*/ 0 60000 65536"/>
                <a:gd name="T9" fmla="*/ 0 w 1"/>
                <a:gd name="T10" fmla="*/ 0 h 323"/>
                <a:gd name="T11" fmla="*/ 1 w 1"/>
                <a:gd name="T12" fmla="*/ 323 h 323"/>
              </a:gdLst>
              <a:ahLst/>
              <a:cxnLst>
                <a:cxn ang="T6">
                  <a:pos x="T0" y="T1"/>
                </a:cxn>
                <a:cxn ang="T7">
                  <a:pos x="T2" y="T3"/>
                </a:cxn>
                <a:cxn ang="T8">
                  <a:pos x="T4" y="T5"/>
                </a:cxn>
              </a:cxnLst>
              <a:rect l="T9" t="T10" r="T11" b="T12"/>
              <a:pathLst>
                <a:path w="1" h="323">
                  <a:moveTo>
                    <a:pt x="0" y="0"/>
                  </a:moveTo>
                  <a:lnTo>
                    <a:pt x="0" y="32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08" name="Rectangle 45"/>
            <p:cNvSpPr>
              <a:spLocks noChangeArrowheads="1"/>
            </p:cNvSpPr>
            <p:nvPr/>
          </p:nvSpPr>
          <p:spPr bwMode="auto">
            <a:xfrm>
              <a:off x="4272" y="3360"/>
              <a:ext cx="56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Sailors</a:t>
              </a:r>
            </a:p>
          </p:txBody>
        </p:sp>
        <p:sp>
          <p:nvSpPr>
            <p:cNvPr id="109" name="Rectangle 46"/>
            <p:cNvSpPr>
              <a:spLocks noChangeArrowheads="1"/>
            </p:cNvSpPr>
            <p:nvPr/>
          </p:nvSpPr>
          <p:spPr bwMode="auto">
            <a:xfrm>
              <a:off x="2784" y="3360"/>
              <a:ext cx="71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2"/>
                  </a:solidFill>
                  <a:latin typeface="Arial" charset="0"/>
                </a:rPr>
                <a:t>Reserves</a:t>
              </a:r>
            </a:p>
          </p:txBody>
        </p:sp>
        <p:sp>
          <p:nvSpPr>
            <p:cNvPr id="110" name="Rectangle 47"/>
            <p:cNvSpPr>
              <a:spLocks noChangeArrowheads="1"/>
            </p:cNvSpPr>
            <p:nvPr/>
          </p:nvSpPr>
          <p:spPr bwMode="auto">
            <a:xfrm>
              <a:off x="3551" y="2310"/>
              <a:ext cx="5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sid=sid</a:t>
              </a:r>
            </a:p>
          </p:txBody>
        </p:sp>
        <p:sp>
          <p:nvSpPr>
            <p:cNvPr id="111" name="Rectangle 48"/>
            <p:cNvSpPr>
              <a:spLocks noChangeArrowheads="1"/>
            </p:cNvSpPr>
            <p:nvPr/>
          </p:nvSpPr>
          <p:spPr bwMode="auto">
            <a:xfrm>
              <a:off x="4168" y="2736"/>
              <a:ext cx="61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rating &gt; 5</a:t>
              </a:r>
            </a:p>
          </p:txBody>
        </p:sp>
        <p:sp>
          <p:nvSpPr>
            <p:cNvPr id="112" name="Rectangle 49"/>
            <p:cNvSpPr>
              <a:spLocks noChangeArrowheads="1"/>
            </p:cNvSpPr>
            <p:nvPr/>
          </p:nvSpPr>
          <p:spPr bwMode="auto">
            <a:xfrm>
              <a:off x="3624" y="1635"/>
              <a:ext cx="4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sname</a:t>
              </a:r>
            </a:p>
          </p:txBody>
        </p:sp>
        <p:sp>
          <p:nvSpPr>
            <p:cNvPr id="113" name="Rectangle 50"/>
            <p:cNvSpPr>
              <a:spLocks noChangeArrowheads="1"/>
            </p:cNvSpPr>
            <p:nvPr/>
          </p:nvSpPr>
          <p:spPr bwMode="auto">
            <a:xfrm>
              <a:off x="4018" y="2112"/>
              <a:ext cx="108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(Page-Oriented</a:t>
              </a:r>
            </a:p>
            <a:p>
              <a:r>
                <a:rPr lang="en-US" altLang="ru-RU" sz="1700" b="1">
                  <a:solidFill>
                    <a:schemeClr val="accent1"/>
                  </a:solidFill>
                  <a:latin typeface="Arial" charset="0"/>
                </a:rPr>
                <a:t> Nested  loops)</a:t>
              </a:r>
            </a:p>
          </p:txBody>
        </p:sp>
        <p:sp>
          <p:nvSpPr>
            <p:cNvPr id="114" name="Rectangle 51"/>
            <p:cNvSpPr>
              <a:spLocks noChangeArrowheads="1"/>
            </p:cNvSpPr>
            <p:nvPr/>
          </p:nvSpPr>
          <p:spPr bwMode="auto">
            <a:xfrm>
              <a:off x="4503" y="1536"/>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nvGrpSpPr>
            <p:cNvPr id="115" name="Group 52"/>
            <p:cNvGrpSpPr>
              <a:grpSpLocks/>
            </p:cNvGrpSpPr>
            <p:nvPr/>
          </p:nvGrpSpPr>
          <p:grpSpPr bwMode="auto">
            <a:xfrm>
              <a:off x="2880" y="2764"/>
              <a:ext cx="102" cy="105"/>
              <a:chOff x="2941" y="1989"/>
              <a:chExt cx="102" cy="105"/>
            </a:xfrm>
          </p:grpSpPr>
          <p:sp>
            <p:nvSpPr>
              <p:cNvPr id="124" name="Freeform 53"/>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5" name="Freeform 54"/>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16" name="Rectangle 55"/>
            <p:cNvSpPr>
              <a:spLocks noChangeArrowheads="1"/>
            </p:cNvSpPr>
            <p:nvPr/>
          </p:nvSpPr>
          <p:spPr bwMode="auto">
            <a:xfrm>
              <a:off x="2938" y="2784"/>
              <a:ext cx="56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400" b="1">
                  <a:solidFill>
                    <a:srgbClr val="000000"/>
                  </a:solidFill>
                  <a:latin typeface="Arial" charset="0"/>
                </a:rPr>
                <a:t>bid=100 </a:t>
              </a:r>
            </a:p>
          </p:txBody>
        </p:sp>
        <p:grpSp>
          <p:nvGrpSpPr>
            <p:cNvPr id="117" name="Group 56"/>
            <p:cNvGrpSpPr>
              <a:grpSpLocks/>
            </p:cNvGrpSpPr>
            <p:nvPr/>
          </p:nvGrpSpPr>
          <p:grpSpPr bwMode="auto">
            <a:xfrm>
              <a:off x="4072" y="2688"/>
              <a:ext cx="102" cy="105"/>
              <a:chOff x="2941" y="1989"/>
              <a:chExt cx="102" cy="105"/>
            </a:xfrm>
          </p:grpSpPr>
          <p:sp>
            <p:nvSpPr>
              <p:cNvPr id="122" name="Freeform 57"/>
              <p:cNvSpPr>
                <a:spLocks/>
              </p:cNvSpPr>
              <p:nvPr/>
            </p:nvSpPr>
            <p:spPr bwMode="auto">
              <a:xfrm>
                <a:off x="2941" y="1994"/>
                <a:ext cx="73" cy="100"/>
              </a:xfrm>
              <a:custGeom>
                <a:avLst/>
                <a:gdLst>
                  <a:gd name="T0" fmla="*/ 72 w 73"/>
                  <a:gd name="T1" fmla="*/ 50 h 100"/>
                  <a:gd name="T2" fmla="*/ 62 w 73"/>
                  <a:gd name="T3" fmla="*/ 15 h 100"/>
                  <a:gd name="T4" fmla="*/ 36 w 73"/>
                  <a:gd name="T5" fmla="*/ 0 h 100"/>
                  <a:gd name="T6" fmla="*/ 11 w 73"/>
                  <a:gd name="T7" fmla="*/ 15 h 100"/>
                  <a:gd name="T8" fmla="*/ 0 w 73"/>
                  <a:gd name="T9" fmla="*/ 50 h 100"/>
                  <a:gd name="T10" fmla="*/ 11 w 73"/>
                  <a:gd name="T11" fmla="*/ 84 h 100"/>
                  <a:gd name="T12" fmla="*/ 36 w 73"/>
                  <a:gd name="T13" fmla="*/ 99 h 100"/>
                  <a:gd name="T14" fmla="*/ 62 w 73"/>
                  <a:gd name="T15" fmla="*/ 84 h 100"/>
                  <a:gd name="T16" fmla="*/ 72 w 73"/>
                  <a:gd name="T17" fmla="*/ 5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00"/>
                  <a:gd name="T29" fmla="*/ 73 w 73"/>
                  <a:gd name="T30" fmla="*/ 100 h 1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00">
                    <a:moveTo>
                      <a:pt x="72" y="50"/>
                    </a:moveTo>
                    <a:lnTo>
                      <a:pt x="62" y="15"/>
                    </a:lnTo>
                    <a:lnTo>
                      <a:pt x="36" y="0"/>
                    </a:lnTo>
                    <a:lnTo>
                      <a:pt x="11" y="15"/>
                    </a:lnTo>
                    <a:lnTo>
                      <a:pt x="0" y="50"/>
                    </a:lnTo>
                    <a:lnTo>
                      <a:pt x="11" y="84"/>
                    </a:lnTo>
                    <a:lnTo>
                      <a:pt x="36" y="99"/>
                    </a:lnTo>
                    <a:lnTo>
                      <a:pt x="62" y="84"/>
                    </a:lnTo>
                    <a:lnTo>
                      <a:pt x="72" y="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3" name="Freeform 58"/>
              <p:cNvSpPr>
                <a:spLocks/>
              </p:cNvSpPr>
              <p:nvPr/>
            </p:nvSpPr>
            <p:spPr bwMode="auto">
              <a:xfrm>
                <a:off x="2978" y="1989"/>
                <a:ext cx="65" cy="1"/>
              </a:xfrm>
              <a:custGeom>
                <a:avLst/>
                <a:gdLst>
                  <a:gd name="T0" fmla="*/ 0 w 65"/>
                  <a:gd name="T1" fmla="*/ 0 h 1"/>
                  <a:gd name="T2" fmla="*/ 64 w 65"/>
                  <a:gd name="T3" fmla="*/ 0 h 1"/>
                  <a:gd name="T4" fmla="*/ 0 w 65"/>
                  <a:gd name="T5" fmla="*/ 0 h 1"/>
                  <a:gd name="T6" fmla="*/ 0 60000 65536"/>
                  <a:gd name="T7" fmla="*/ 0 60000 65536"/>
                  <a:gd name="T8" fmla="*/ 0 60000 65536"/>
                  <a:gd name="T9" fmla="*/ 0 w 65"/>
                  <a:gd name="T10" fmla="*/ 0 h 1"/>
                  <a:gd name="T11" fmla="*/ 65 w 65"/>
                  <a:gd name="T12" fmla="*/ 1 h 1"/>
                </a:gdLst>
                <a:ahLst/>
                <a:cxnLst>
                  <a:cxn ang="T6">
                    <a:pos x="T0" y="T1"/>
                  </a:cxn>
                  <a:cxn ang="T7">
                    <a:pos x="T2" y="T3"/>
                  </a:cxn>
                  <a:cxn ang="T8">
                    <a:pos x="T4" y="T5"/>
                  </a:cxn>
                </a:cxnLst>
                <a:rect l="T9" t="T10" r="T11" b="T12"/>
                <a:pathLst>
                  <a:path w="65" h="1">
                    <a:moveTo>
                      <a:pt x="0" y="0"/>
                    </a:moveTo>
                    <a:lnTo>
                      <a:pt x="64" y="0"/>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grpSp>
        <p:sp>
          <p:nvSpPr>
            <p:cNvPr id="118" name="Freeform 59"/>
            <p:cNvSpPr>
              <a:spLocks/>
            </p:cNvSpPr>
            <p:nvPr/>
          </p:nvSpPr>
          <p:spPr bwMode="auto">
            <a:xfrm>
              <a:off x="3130"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19" name="Rectangle 60"/>
            <p:cNvSpPr>
              <a:spLocks noChangeArrowheads="1"/>
            </p:cNvSpPr>
            <p:nvPr/>
          </p:nvSpPr>
          <p:spPr bwMode="auto">
            <a:xfrm>
              <a:off x="4704" y="2592"/>
              <a:ext cx="681"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rgbClr val="FF0000"/>
                  </a:solidFill>
                  <a:latin typeface="Arial" charset="0"/>
                </a:rPr>
                <a:t>(Scan &amp;</a:t>
              </a:r>
            </a:p>
            <a:p>
              <a:r>
                <a:rPr lang="en-US" altLang="ru-RU" sz="1700" b="1">
                  <a:solidFill>
                    <a:srgbClr val="FF0000"/>
                  </a:solidFill>
                  <a:latin typeface="Arial" charset="0"/>
                </a:rPr>
                <a:t>Write to</a:t>
              </a:r>
            </a:p>
            <a:p>
              <a:r>
                <a:rPr lang="en-US" altLang="ru-RU" sz="1700" b="1">
                  <a:solidFill>
                    <a:srgbClr val="FF0000"/>
                  </a:solidFill>
                  <a:latin typeface="Arial" charset="0"/>
                </a:rPr>
                <a:t>temp T2)</a:t>
              </a:r>
            </a:p>
          </p:txBody>
        </p:sp>
        <p:sp>
          <p:nvSpPr>
            <p:cNvPr id="120" name="Freeform 61"/>
            <p:cNvSpPr>
              <a:spLocks/>
            </p:cNvSpPr>
            <p:nvPr/>
          </p:nvSpPr>
          <p:spPr bwMode="auto">
            <a:xfrm>
              <a:off x="4456" y="2976"/>
              <a:ext cx="1" cy="353"/>
            </a:xfrm>
            <a:custGeom>
              <a:avLst/>
              <a:gdLst>
                <a:gd name="T0" fmla="*/ 0 w 1"/>
                <a:gd name="T1" fmla="*/ 0 h 353"/>
                <a:gd name="T2" fmla="*/ 0 w 1"/>
                <a:gd name="T3" fmla="*/ 352 h 353"/>
                <a:gd name="T4" fmla="*/ 0 w 1"/>
                <a:gd name="T5" fmla="*/ 0 h 353"/>
                <a:gd name="T6" fmla="*/ 0 60000 65536"/>
                <a:gd name="T7" fmla="*/ 0 60000 65536"/>
                <a:gd name="T8" fmla="*/ 0 60000 65536"/>
                <a:gd name="T9" fmla="*/ 0 w 1"/>
                <a:gd name="T10" fmla="*/ 0 h 353"/>
                <a:gd name="T11" fmla="*/ 1 w 1"/>
                <a:gd name="T12" fmla="*/ 353 h 353"/>
              </a:gdLst>
              <a:ahLst/>
              <a:cxnLst>
                <a:cxn ang="T6">
                  <a:pos x="T0" y="T1"/>
                </a:cxn>
                <a:cxn ang="T7">
                  <a:pos x="T2" y="T3"/>
                </a:cxn>
                <a:cxn ang="T8">
                  <a:pos x="T4" y="T5"/>
                </a:cxn>
              </a:cxnLst>
              <a:rect l="T9" t="T10" r="T11" b="T12"/>
              <a:pathLst>
                <a:path w="1" h="353">
                  <a:moveTo>
                    <a:pt x="0" y="0"/>
                  </a:moveTo>
                  <a:lnTo>
                    <a:pt x="0" y="352"/>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eaLnBrk="1" hangingPunct="1"/>
              <a:endParaRPr lang="ru-RU" altLang="ru-RU"/>
            </a:p>
          </p:txBody>
        </p:sp>
        <p:sp>
          <p:nvSpPr>
            <p:cNvPr id="121" name="Rectangle 62"/>
            <p:cNvSpPr>
              <a:spLocks noChangeArrowheads="1"/>
            </p:cNvSpPr>
            <p:nvPr/>
          </p:nvSpPr>
          <p:spPr bwMode="auto">
            <a:xfrm>
              <a:off x="3264" y="2976"/>
              <a:ext cx="84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r>
                <a:rPr lang="en-US" altLang="ru-RU" sz="1700" b="1">
                  <a:solidFill>
                    <a:schemeClr val="accent1"/>
                  </a:solidFill>
                  <a:latin typeface="Arial" charset="0"/>
                </a:rPr>
                <a:t>(On-the-fly)</a:t>
              </a:r>
            </a:p>
          </p:txBody>
        </p:sp>
      </p:grpSp>
      <p:sp>
        <p:nvSpPr>
          <p:cNvPr id="126" name="Rectangle 63"/>
          <p:cNvSpPr>
            <a:spLocks noChangeArrowheads="1"/>
          </p:cNvSpPr>
          <p:nvPr/>
        </p:nvSpPr>
        <p:spPr bwMode="auto">
          <a:xfrm>
            <a:off x="1066800" y="436165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rgbClr val="CF0E30"/>
                </a:solidFill>
                <a:latin typeface="Book Antiqua" pitchFamily="48" charset="0"/>
              </a:defRPr>
            </a:lvl1pPr>
            <a:lvl2pPr marL="742950" indent="-285750" eaLnBrk="0" hangingPunct="0">
              <a:defRPr sz="2400">
                <a:solidFill>
                  <a:srgbClr val="CF0E30"/>
                </a:solidFill>
                <a:latin typeface="Book Antiqua" pitchFamily="48" charset="0"/>
              </a:defRPr>
            </a:lvl2pPr>
            <a:lvl3pPr marL="1143000" indent="-228600" eaLnBrk="0" hangingPunct="0">
              <a:defRPr sz="2400">
                <a:solidFill>
                  <a:srgbClr val="CF0E30"/>
                </a:solidFill>
                <a:latin typeface="Book Antiqua" pitchFamily="48" charset="0"/>
              </a:defRPr>
            </a:lvl3pPr>
            <a:lvl4pPr marL="1600200" indent="-228600" eaLnBrk="0" hangingPunct="0">
              <a:defRPr sz="2400">
                <a:solidFill>
                  <a:srgbClr val="CF0E30"/>
                </a:solidFill>
                <a:latin typeface="Book Antiqua" pitchFamily="48" charset="0"/>
              </a:defRPr>
            </a:lvl4pPr>
            <a:lvl5pPr marL="2057400" indent="-228600" eaLnBrk="0" hangingPunct="0">
              <a:defRPr sz="2400">
                <a:solidFill>
                  <a:srgbClr val="CF0E30"/>
                </a:solidFill>
                <a:latin typeface="Book Antiqua" pitchFamily="48" charset="0"/>
              </a:defRPr>
            </a:lvl5pPr>
            <a:lvl6pPr marL="2514600" indent="-228600" eaLnBrk="0" fontAlgn="base" hangingPunct="0">
              <a:spcBef>
                <a:spcPct val="0"/>
              </a:spcBef>
              <a:spcAft>
                <a:spcPct val="0"/>
              </a:spcAft>
              <a:defRPr sz="2400">
                <a:solidFill>
                  <a:srgbClr val="CF0E30"/>
                </a:solidFill>
                <a:latin typeface="Book Antiqua" pitchFamily="48" charset="0"/>
              </a:defRPr>
            </a:lvl6pPr>
            <a:lvl7pPr marL="2971800" indent="-228600" eaLnBrk="0" fontAlgn="base" hangingPunct="0">
              <a:spcBef>
                <a:spcPct val="0"/>
              </a:spcBef>
              <a:spcAft>
                <a:spcPct val="0"/>
              </a:spcAft>
              <a:defRPr sz="2400">
                <a:solidFill>
                  <a:srgbClr val="CF0E30"/>
                </a:solidFill>
                <a:latin typeface="Book Antiqua" pitchFamily="48" charset="0"/>
              </a:defRPr>
            </a:lvl7pPr>
            <a:lvl8pPr marL="3429000" indent="-228600" eaLnBrk="0" fontAlgn="base" hangingPunct="0">
              <a:spcBef>
                <a:spcPct val="0"/>
              </a:spcBef>
              <a:spcAft>
                <a:spcPct val="0"/>
              </a:spcAft>
              <a:defRPr sz="2400">
                <a:solidFill>
                  <a:srgbClr val="CF0E30"/>
                </a:solidFill>
                <a:latin typeface="Book Antiqua" pitchFamily="48" charset="0"/>
              </a:defRPr>
            </a:lvl8pPr>
            <a:lvl9pPr marL="3886200" indent="-228600" eaLnBrk="0" fontAlgn="base" hangingPunct="0">
              <a:spcBef>
                <a:spcPct val="0"/>
              </a:spcBef>
              <a:spcAft>
                <a:spcPct val="0"/>
              </a:spcAft>
              <a:defRPr sz="2400">
                <a:solidFill>
                  <a:srgbClr val="CF0E30"/>
                </a:solidFill>
                <a:latin typeface="Book Antiqua" pitchFamily="48" charset="0"/>
              </a:defRPr>
            </a:lvl9pPr>
          </a:lstStyle>
          <a:p>
            <a:pPr algn="ctr" eaLnBrk="1" hangingPunct="1"/>
            <a:r>
              <a:rPr lang="en-US" altLang="ru-RU"/>
              <a:t>4250 IOs</a:t>
            </a:r>
          </a:p>
        </p:txBody>
      </p:sp>
    </p:spTree>
    <p:extLst>
      <p:ext uri="{BB962C8B-B14F-4D97-AF65-F5344CB8AC3E}">
        <p14:creationId xmlns:p14="http://schemas.microsoft.com/office/powerpoint/2010/main" val="230000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dirty="0"/>
              <a:t>What is needed for optimization?</a:t>
            </a:r>
            <a:endParaRPr lang="ru-RU" dirty="0"/>
          </a:p>
        </p:txBody>
      </p:sp>
      <p:sp>
        <p:nvSpPr>
          <p:cNvPr id="3" name="Объект 2"/>
          <p:cNvSpPr>
            <a:spLocks noGrp="1"/>
          </p:cNvSpPr>
          <p:nvPr>
            <p:ph idx="1"/>
          </p:nvPr>
        </p:nvSpPr>
        <p:spPr/>
        <p:txBody>
          <a:bodyPr>
            <a:normAutofit fontScale="92500" lnSpcReduction="10000"/>
          </a:bodyPr>
          <a:lstStyle/>
          <a:p>
            <a:pPr>
              <a:lnSpc>
                <a:spcPct val="90000"/>
              </a:lnSpc>
            </a:pPr>
            <a:r>
              <a:rPr lang="en-US" altLang="ru-RU" dirty="0"/>
              <a:t>A closed set of operators </a:t>
            </a:r>
          </a:p>
          <a:p>
            <a:pPr lvl="1">
              <a:lnSpc>
                <a:spcPct val="90000"/>
              </a:lnSpc>
            </a:pPr>
            <a:r>
              <a:rPr lang="en-US" altLang="ru-RU" dirty="0"/>
              <a:t>Relational ops (table in, table out)</a:t>
            </a:r>
          </a:p>
          <a:p>
            <a:pPr lvl="1">
              <a:lnSpc>
                <a:spcPct val="90000"/>
              </a:lnSpc>
            </a:pPr>
            <a:r>
              <a:rPr lang="en-US" altLang="ru-RU" dirty="0"/>
              <a:t>Encapsulation based on iterators</a:t>
            </a:r>
          </a:p>
          <a:p>
            <a:pPr>
              <a:lnSpc>
                <a:spcPct val="90000"/>
              </a:lnSpc>
            </a:pPr>
            <a:r>
              <a:rPr lang="en-US" altLang="ru-RU" dirty="0"/>
              <a:t>Plan space, based on</a:t>
            </a:r>
          </a:p>
          <a:p>
            <a:pPr lvl="1">
              <a:lnSpc>
                <a:spcPct val="90000"/>
              </a:lnSpc>
            </a:pPr>
            <a:r>
              <a:rPr lang="en-US" altLang="ru-RU" dirty="0"/>
              <a:t>Based on relational equivalences, different implementations</a:t>
            </a:r>
          </a:p>
          <a:p>
            <a:pPr>
              <a:lnSpc>
                <a:spcPct val="90000"/>
              </a:lnSpc>
            </a:pPr>
            <a:r>
              <a:rPr lang="en-US" altLang="ru-RU" dirty="0"/>
              <a:t>Cost Estimation, based on</a:t>
            </a:r>
          </a:p>
          <a:p>
            <a:pPr lvl="1">
              <a:lnSpc>
                <a:spcPct val="90000"/>
              </a:lnSpc>
            </a:pPr>
            <a:r>
              <a:rPr lang="en-US" altLang="ru-RU" dirty="0"/>
              <a:t>Cost formulas</a:t>
            </a:r>
          </a:p>
          <a:p>
            <a:pPr lvl="1">
              <a:lnSpc>
                <a:spcPct val="90000"/>
              </a:lnSpc>
            </a:pPr>
            <a:r>
              <a:rPr lang="en-US" altLang="ru-RU" dirty="0"/>
              <a:t>Size estimation, based on </a:t>
            </a:r>
          </a:p>
          <a:p>
            <a:pPr lvl="2">
              <a:lnSpc>
                <a:spcPct val="90000"/>
              </a:lnSpc>
            </a:pPr>
            <a:r>
              <a:rPr lang="en-US" altLang="ru-RU" dirty="0"/>
              <a:t>Catalog information on base tables</a:t>
            </a:r>
          </a:p>
          <a:p>
            <a:pPr lvl="2">
              <a:lnSpc>
                <a:spcPct val="90000"/>
              </a:lnSpc>
            </a:pPr>
            <a:r>
              <a:rPr lang="en-US" altLang="ru-RU" dirty="0"/>
              <a:t>Selectivity (Reduction Factor) estimation</a:t>
            </a:r>
          </a:p>
          <a:p>
            <a:pPr>
              <a:lnSpc>
                <a:spcPct val="90000"/>
              </a:lnSpc>
            </a:pPr>
            <a:r>
              <a:rPr lang="en-US" altLang="ru-RU" dirty="0"/>
              <a:t>A search algorithm</a:t>
            </a:r>
          </a:p>
          <a:p>
            <a:pPr lvl="1">
              <a:lnSpc>
                <a:spcPct val="90000"/>
              </a:lnSpc>
            </a:pPr>
            <a:r>
              <a:rPr lang="en-US" altLang="ru-RU" dirty="0"/>
              <a:t>To sift through the plan space based on cost</a:t>
            </a:r>
            <a:r>
              <a:rPr lang="en-US" altLang="ru-RU" dirty="0" smtClean="0"/>
              <a:t>!</a:t>
            </a:r>
            <a:endParaRPr lang="en-US" altLang="ru-RU" dirty="0"/>
          </a:p>
        </p:txBody>
      </p:sp>
    </p:spTree>
    <p:extLst>
      <p:ext uri="{BB962C8B-B14F-4D97-AF65-F5344CB8AC3E}">
        <p14:creationId xmlns:p14="http://schemas.microsoft.com/office/powerpoint/2010/main" val="3577098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Summary</a:t>
            </a:r>
            <a:endParaRPr lang="ru-RU" dirty="0"/>
          </a:p>
        </p:txBody>
      </p:sp>
      <p:sp>
        <p:nvSpPr>
          <p:cNvPr id="3" name="Объект 2"/>
          <p:cNvSpPr>
            <a:spLocks noGrp="1"/>
          </p:cNvSpPr>
          <p:nvPr>
            <p:ph idx="1"/>
          </p:nvPr>
        </p:nvSpPr>
        <p:spPr/>
        <p:txBody>
          <a:bodyPr>
            <a:noAutofit/>
          </a:bodyPr>
          <a:lstStyle/>
          <a:p>
            <a:r>
              <a:rPr lang="en-US" altLang="ru-RU" dirty="0"/>
              <a:t>Query optimization is an important task in a relational DBMS.</a:t>
            </a:r>
          </a:p>
          <a:p>
            <a:r>
              <a:rPr lang="en-US" altLang="ru-RU" dirty="0"/>
              <a:t>Must understand optimization in order to understand the performance impact of a given database design (relations, indexes) on a workload (set of queries).</a:t>
            </a:r>
          </a:p>
          <a:p>
            <a:r>
              <a:rPr lang="en-US" altLang="ru-RU" dirty="0"/>
              <a:t>Two parts to optimizing a query:</a:t>
            </a:r>
          </a:p>
          <a:p>
            <a:pPr lvl="1">
              <a:buSzPct val="75000"/>
            </a:pPr>
            <a:r>
              <a:rPr lang="en-US" altLang="ru-RU" sz="2000" dirty="0"/>
              <a:t>Consider a set of alternative plans.</a:t>
            </a:r>
          </a:p>
          <a:p>
            <a:pPr lvl="2"/>
            <a:r>
              <a:rPr lang="en-US" altLang="ru-RU" dirty="0"/>
              <a:t>Must prune search space; typically, </a:t>
            </a:r>
            <a:r>
              <a:rPr lang="en-US" altLang="ru-RU" i="1" dirty="0"/>
              <a:t>left-deep plans</a:t>
            </a:r>
            <a:r>
              <a:rPr lang="en-US" altLang="ru-RU" dirty="0"/>
              <a:t>  only.</a:t>
            </a:r>
          </a:p>
          <a:p>
            <a:pPr lvl="1">
              <a:buSzPct val="75000"/>
            </a:pPr>
            <a:r>
              <a:rPr lang="en-US" altLang="ru-RU" sz="2000" dirty="0"/>
              <a:t>Must estimate cost of each plan that is considered.</a:t>
            </a:r>
          </a:p>
          <a:p>
            <a:pPr lvl="2"/>
            <a:r>
              <a:rPr lang="en-US" altLang="ru-RU" dirty="0"/>
              <a:t>Must estimate size of result and cost for each plan node.</a:t>
            </a:r>
          </a:p>
          <a:p>
            <a:pPr lvl="2"/>
            <a:r>
              <a:rPr lang="en-US" altLang="ru-RU" i="1" dirty="0"/>
              <a:t>Key issues</a:t>
            </a:r>
            <a:r>
              <a:rPr lang="en-US" altLang="ru-RU" dirty="0"/>
              <a:t>: Statistics, indexes, operator implementations</a:t>
            </a:r>
            <a:r>
              <a:rPr lang="en-US" altLang="ru-RU" dirty="0" smtClean="0"/>
              <a:t>.</a:t>
            </a:r>
            <a:endParaRPr lang="en-US" altLang="ru-RU" dirty="0"/>
          </a:p>
        </p:txBody>
      </p:sp>
    </p:spTree>
    <p:extLst>
      <p:ext uri="{BB962C8B-B14F-4D97-AF65-F5344CB8AC3E}">
        <p14:creationId xmlns:p14="http://schemas.microsoft.com/office/powerpoint/2010/main" val="263154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fontScale="90000"/>
          </a:bodyPr>
          <a:lstStyle/>
          <a:p>
            <a:r>
              <a:rPr lang="en-US" altLang="ru-RU"/>
              <a:t>4 Properties of a Transaction</a:t>
            </a:r>
          </a:p>
        </p:txBody>
      </p:sp>
      <p:sp>
        <p:nvSpPr>
          <p:cNvPr id="10243" name="Rectangle 3"/>
          <p:cNvSpPr>
            <a:spLocks noGrp="1" noChangeArrowheads="1"/>
          </p:cNvSpPr>
          <p:nvPr>
            <p:ph type="body" idx="1"/>
          </p:nvPr>
        </p:nvSpPr>
        <p:spPr/>
        <p:txBody>
          <a:bodyPr/>
          <a:lstStyle/>
          <a:p>
            <a:pPr>
              <a:lnSpc>
                <a:spcPct val="90000"/>
              </a:lnSpc>
            </a:pPr>
            <a:r>
              <a:rPr lang="en-US" altLang="ru-RU"/>
              <a:t>Isolation</a:t>
            </a:r>
          </a:p>
          <a:p>
            <a:pPr>
              <a:lnSpc>
                <a:spcPct val="90000"/>
              </a:lnSpc>
              <a:buFont typeface="Wingdings" pitchFamily="2" charset="2"/>
              <a:buNone/>
            </a:pPr>
            <a:r>
              <a:rPr lang="en-US" altLang="ru-RU"/>
              <a:t>	The final effects of multiple simultaneous transactions must be the same as if they were executed one right after the other</a:t>
            </a:r>
          </a:p>
          <a:p>
            <a:pPr>
              <a:lnSpc>
                <a:spcPct val="90000"/>
              </a:lnSpc>
            </a:pPr>
            <a:r>
              <a:rPr lang="en-US" altLang="ru-RU"/>
              <a:t>Durability</a:t>
            </a:r>
          </a:p>
          <a:p>
            <a:pPr>
              <a:lnSpc>
                <a:spcPct val="90000"/>
              </a:lnSpc>
              <a:buFont typeface="Wingdings" pitchFamily="2" charset="2"/>
              <a:buNone/>
            </a:pPr>
            <a:r>
              <a:rPr lang="en-US" altLang="ru-RU"/>
              <a:t>	If a transaction has been committed, the DBMS must ensure that its effects are permanently recorded in the database (even if the system crashes)</a:t>
            </a:r>
          </a:p>
        </p:txBody>
      </p:sp>
    </p:spTree>
    <p:extLst>
      <p:ext uri="{BB962C8B-B14F-4D97-AF65-F5344CB8AC3E}">
        <p14:creationId xmlns:p14="http://schemas.microsoft.com/office/powerpoint/2010/main" val="180479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ru-RU" dirty="0"/>
              <a:t>Transaction Management with SQL</a:t>
            </a:r>
            <a:endParaRPr lang="ru-RU" dirty="0"/>
          </a:p>
        </p:txBody>
      </p:sp>
      <p:sp>
        <p:nvSpPr>
          <p:cNvPr id="3" name="Объект 2"/>
          <p:cNvSpPr>
            <a:spLocks noGrp="1"/>
          </p:cNvSpPr>
          <p:nvPr>
            <p:ph idx="1"/>
          </p:nvPr>
        </p:nvSpPr>
        <p:spPr/>
        <p:txBody>
          <a:bodyPr/>
          <a:lstStyle/>
          <a:p>
            <a:pPr marL="609600" indent="-609600"/>
            <a:r>
              <a:rPr lang="en-US" altLang="ru-RU" dirty="0"/>
              <a:t>SQL Statements </a:t>
            </a:r>
            <a:r>
              <a:rPr lang="en-US" altLang="ru-RU" dirty="0">
                <a:sym typeface="Wingdings" pitchFamily="2" charset="2"/>
              </a:rPr>
              <a:t> Commit / Rollback</a:t>
            </a:r>
            <a:endParaRPr lang="en-US" altLang="ru-RU" dirty="0"/>
          </a:p>
          <a:p>
            <a:pPr marL="609600" indent="-609600"/>
            <a:r>
              <a:rPr lang="en-US" altLang="ru-RU" dirty="0"/>
              <a:t>When a transaction sequence is initiated it must continue through all succeeding SQL statements until:</a:t>
            </a:r>
          </a:p>
          <a:p>
            <a:pPr marL="990600" lvl="1" indent="-533400">
              <a:buFont typeface="Wingdings" pitchFamily="2" charset="2"/>
              <a:buAutoNum type="arabicPeriod"/>
            </a:pPr>
            <a:r>
              <a:rPr lang="en-US" altLang="ru-RU" dirty="0"/>
              <a:t>A Commit Statement is Reached</a:t>
            </a:r>
          </a:p>
          <a:p>
            <a:pPr marL="990600" lvl="1" indent="-533400">
              <a:buFont typeface="Wingdings" pitchFamily="2" charset="2"/>
              <a:buAutoNum type="arabicPeriod"/>
            </a:pPr>
            <a:r>
              <a:rPr lang="en-US" altLang="ru-RU" dirty="0"/>
              <a:t>A Rollback Statement is Reached</a:t>
            </a:r>
          </a:p>
          <a:p>
            <a:pPr marL="990600" lvl="1" indent="-533400">
              <a:buFont typeface="Wingdings" pitchFamily="2" charset="2"/>
              <a:buAutoNum type="arabicPeriod"/>
            </a:pPr>
            <a:r>
              <a:rPr lang="en-US" altLang="ru-RU" dirty="0"/>
              <a:t>The End of the Program is Reached (Commit)</a:t>
            </a:r>
          </a:p>
          <a:p>
            <a:pPr marL="990600" lvl="1" indent="-533400">
              <a:buFont typeface="Wingdings" pitchFamily="2" charset="2"/>
              <a:buAutoNum type="arabicPeriod"/>
            </a:pPr>
            <a:r>
              <a:rPr lang="en-US" altLang="ru-RU" dirty="0"/>
              <a:t>The Program  is Abnormally Terminated (Rollback)</a:t>
            </a:r>
          </a:p>
          <a:p>
            <a:endParaRPr lang="ru-RU" dirty="0"/>
          </a:p>
        </p:txBody>
      </p:sp>
    </p:spTree>
    <p:extLst>
      <p:ext uri="{BB962C8B-B14F-4D97-AF65-F5344CB8AC3E}">
        <p14:creationId xmlns:p14="http://schemas.microsoft.com/office/powerpoint/2010/main" val="311376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ltLang="ru-RU"/>
              <a:t>Transaction Log</a:t>
            </a:r>
          </a:p>
        </p:txBody>
      </p:sp>
      <p:sp>
        <p:nvSpPr>
          <p:cNvPr id="12291" name="Rectangle 3"/>
          <p:cNvSpPr>
            <a:spLocks noGrp="1" noChangeArrowheads="1"/>
          </p:cNvSpPr>
          <p:nvPr>
            <p:ph type="body" idx="1"/>
          </p:nvPr>
        </p:nvSpPr>
        <p:spPr/>
        <p:txBody>
          <a:bodyPr>
            <a:normAutofit fontScale="92500" lnSpcReduction="10000"/>
          </a:bodyPr>
          <a:lstStyle/>
          <a:p>
            <a:r>
              <a:rPr lang="en-US" altLang="ru-RU" sz="2800"/>
              <a:t>Keeps track of all transactions that update the database</a:t>
            </a:r>
          </a:p>
          <a:p>
            <a:pPr lvl="1"/>
            <a:r>
              <a:rPr lang="en-US" altLang="ru-RU" sz="2400"/>
              <a:t>Record for the beginning of the transaction</a:t>
            </a:r>
          </a:p>
          <a:p>
            <a:pPr lvl="1"/>
            <a:r>
              <a:rPr lang="en-US" altLang="ru-RU" sz="2400"/>
              <a:t>Type of operation (insert / update / delete)</a:t>
            </a:r>
          </a:p>
          <a:p>
            <a:pPr lvl="1"/>
            <a:r>
              <a:rPr lang="en-US" altLang="ru-RU" sz="2400"/>
              <a:t>Names of objects/tables affected by the transaction</a:t>
            </a:r>
          </a:p>
          <a:p>
            <a:pPr lvl="1"/>
            <a:r>
              <a:rPr lang="en-US" altLang="ru-RU" sz="2400"/>
              <a:t>Before and After Values for Updated Fields</a:t>
            </a:r>
          </a:p>
          <a:p>
            <a:pPr lvl="1"/>
            <a:r>
              <a:rPr lang="en-US" altLang="ru-RU" sz="2400"/>
              <a:t>Pointers to Previous and Next Transaction Log Entries for the same transaction</a:t>
            </a:r>
          </a:p>
          <a:p>
            <a:pPr lvl="1"/>
            <a:r>
              <a:rPr lang="en-US" altLang="ru-RU" sz="2400"/>
              <a:t>The Ending of the Transaction (Commit)</a:t>
            </a:r>
          </a:p>
          <a:p>
            <a:r>
              <a:rPr lang="en-US" altLang="ru-RU" sz="2800"/>
              <a:t>Used for recovery in case of a Rollback</a:t>
            </a:r>
          </a:p>
        </p:txBody>
      </p:sp>
    </p:spTree>
    <p:extLst>
      <p:ext uri="{BB962C8B-B14F-4D97-AF65-F5344CB8AC3E}">
        <p14:creationId xmlns:p14="http://schemas.microsoft.com/office/powerpoint/2010/main" val="95423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en-US" altLang="ru-RU"/>
              <a:t>Concurrency Control	</a:t>
            </a:r>
          </a:p>
        </p:txBody>
      </p:sp>
      <p:sp>
        <p:nvSpPr>
          <p:cNvPr id="15363" name="Rectangle 3"/>
          <p:cNvSpPr>
            <a:spLocks noGrp="1" noChangeArrowheads="1"/>
          </p:cNvSpPr>
          <p:nvPr>
            <p:ph type="body" idx="1"/>
          </p:nvPr>
        </p:nvSpPr>
        <p:spPr/>
        <p:txBody>
          <a:bodyPr/>
          <a:lstStyle/>
          <a:p>
            <a:pPr>
              <a:lnSpc>
                <a:spcPct val="90000"/>
              </a:lnSpc>
            </a:pPr>
            <a:r>
              <a:rPr lang="en-US" altLang="ru-RU"/>
              <a:t>Coordination of simultaneous transaction execution in a multiprocessing database system</a:t>
            </a:r>
          </a:p>
          <a:p>
            <a:pPr>
              <a:lnSpc>
                <a:spcPct val="90000"/>
              </a:lnSpc>
            </a:pPr>
            <a:r>
              <a:rPr lang="en-US" altLang="ru-RU"/>
              <a:t>Ensure transaction serializability in a multi-user database</a:t>
            </a:r>
          </a:p>
          <a:p>
            <a:pPr>
              <a:lnSpc>
                <a:spcPct val="90000"/>
              </a:lnSpc>
            </a:pPr>
            <a:r>
              <a:rPr lang="en-US" altLang="ru-RU"/>
              <a:t>Lack of Concurrency Control can create data integrity and consistency problems:</a:t>
            </a:r>
          </a:p>
          <a:p>
            <a:pPr lvl="1">
              <a:lnSpc>
                <a:spcPct val="90000"/>
              </a:lnSpc>
            </a:pPr>
            <a:r>
              <a:rPr lang="en-US" altLang="ru-RU"/>
              <a:t>Lost Updates</a:t>
            </a:r>
          </a:p>
          <a:p>
            <a:pPr lvl="1">
              <a:lnSpc>
                <a:spcPct val="90000"/>
              </a:lnSpc>
            </a:pPr>
            <a:r>
              <a:rPr lang="en-US" altLang="ru-RU"/>
              <a:t>Uncommitted Data</a:t>
            </a:r>
          </a:p>
          <a:p>
            <a:pPr lvl="1">
              <a:lnSpc>
                <a:spcPct val="90000"/>
              </a:lnSpc>
            </a:pPr>
            <a:r>
              <a:rPr lang="en-US" altLang="ru-RU"/>
              <a:t>Inconsistent Retrievals</a:t>
            </a:r>
          </a:p>
        </p:txBody>
      </p:sp>
    </p:spTree>
    <p:extLst>
      <p:ext uri="{BB962C8B-B14F-4D97-AF65-F5344CB8AC3E}">
        <p14:creationId xmlns:p14="http://schemas.microsoft.com/office/powerpoint/2010/main" val="190576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ltLang="ru-RU" dirty="0"/>
              <a:t>Lost Updates</a:t>
            </a:r>
            <a:endParaRPr lang="ru-RU" dirty="0"/>
          </a:p>
        </p:txBody>
      </p:sp>
      <p:graphicFrame>
        <p:nvGraphicFramePr>
          <p:cNvPr id="4" name="Group 67"/>
          <p:cNvGraphicFramePr>
            <a:graphicFrameLocks noGrp="1"/>
          </p:cNvGraphicFramePr>
          <p:nvPr>
            <p:ph idx="1"/>
            <p:extLst>
              <p:ext uri="{D42A27DB-BD31-4B8C-83A1-F6EECF244321}">
                <p14:modId xmlns:p14="http://schemas.microsoft.com/office/powerpoint/2010/main" val="1276600765"/>
              </p:ext>
            </p:extLst>
          </p:nvPr>
        </p:nvGraphicFramePr>
        <p:xfrm>
          <a:off x="762000" y="685800"/>
          <a:ext cx="7554417" cy="4255367"/>
        </p:xfrm>
        <a:graphic>
          <a:graphicData uri="http://schemas.openxmlformats.org/drawingml/2006/table">
            <a:tbl>
              <a:tblPr/>
              <a:tblGrid>
                <a:gridCol w="839380"/>
                <a:gridCol w="2727984"/>
                <a:gridCol w="2727984"/>
                <a:gridCol w="1259069"/>
              </a:tblGrid>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sng" strike="noStrike" cap="none" normalizeH="0" baseline="0" dirty="0" smtClean="0">
                          <a:ln>
                            <a:noFill/>
                          </a:ln>
                          <a:solidFill>
                            <a:schemeClr val="tx1"/>
                          </a:solidFill>
                          <a:effectLst/>
                          <a:latin typeface="Garamond" pitchFamily="18" charset="0"/>
                        </a:rPr>
                        <a:t>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sng" strike="noStrike" cap="none" normalizeH="0" baseline="0" smtClean="0">
                          <a:ln>
                            <a:noFill/>
                          </a:ln>
                          <a:solidFill>
                            <a:schemeClr val="tx1"/>
                          </a:solidFill>
                          <a:effectLst/>
                          <a:latin typeface="Garamond" pitchFamily="18" charset="0"/>
                        </a:rPr>
                        <a:t>Jack’s Trans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sng" strike="noStrike" cap="none" normalizeH="0" baseline="0" smtClean="0">
                          <a:ln>
                            <a:noFill/>
                          </a:ln>
                          <a:solidFill>
                            <a:schemeClr val="tx1"/>
                          </a:solidFill>
                          <a:effectLst/>
                          <a:latin typeface="Garamond" pitchFamily="18" charset="0"/>
                        </a:rPr>
                        <a:t>Jill’s Trans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sng" strike="noStrike" cap="none" normalizeH="0" baseline="0" dirty="0" smtClean="0">
                          <a:ln>
                            <a:noFill/>
                          </a:ln>
                          <a:solidFill>
                            <a:schemeClr val="tx1"/>
                          </a:solidFill>
                          <a:effectLst/>
                          <a:latin typeface="Garamond" pitchFamily="18" charset="0"/>
                        </a:rPr>
                        <a:t>Balance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Begin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Read Balance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Begin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Read Balance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Bal = Bal – 50 (950)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9919">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Write Bal (950)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Bal = Bal + 100 (1100)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950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Commit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950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Write Bal (1100)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81">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ru-RU" altLang="ru-RU" sz="2000" b="1" i="0" u="none" strike="noStrike" cap="none" normalizeH="0" baseline="0" dirty="0" smtClean="0">
                        <a:ln>
                          <a:noFill/>
                        </a:ln>
                        <a:solidFill>
                          <a:schemeClr val="tx1"/>
                        </a:solidFill>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smtClean="0">
                          <a:ln>
                            <a:noFill/>
                          </a:ln>
                          <a:solidFill>
                            <a:schemeClr val="tx1"/>
                          </a:solidFill>
                          <a:effectLst/>
                          <a:latin typeface="Garamond" pitchFamily="18" charset="0"/>
                        </a:rPr>
                        <a:t>Commit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itchFamily="2" charset="2"/>
                        <a:defRPr sz="2800">
                          <a:solidFill>
                            <a:schemeClr val="tx1"/>
                          </a:solidFill>
                          <a:effectLst>
                            <a:outerShdw blurRad="38100" dist="38100" dir="2700000" algn="tl">
                              <a:srgbClr val="000000"/>
                            </a:outerShdw>
                          </a:effectLst>
                          <a:latin typeface="Garamond" pitchFamily="18" charset="0"/>
                        </a:defRPr>
                      </a:lvl1pPr>
                      <a:lvl2pPr>
                        <a:spcBef>
                          <a:spcPct val="20000"/>
                        </a:spcBef>
                        <a:buClr>
                          <a:schemeClr val="accent2"/>
                        </a:buClr>
                        <a:buSzPct val="70000"/>
                        <a:buFont typeface="Wingdings" pitchFamily="2" charset="2"/>
                        <a:defRPr sz="2400">
                          <a:solidFill>
                            <a:schemeClr val="tx1"/>
                          </a:solidFill>
                          <a:effectLst>
                            <a:outerShdw blurRad="38100" dist="38100" dir="2700000" algn="tl">
                              <a:srgbClr val="000000"/>
                            </a:outerShdw>
                          </a:effectLst>
                          <a:latin typeface="Garamond" pitchFamily="18" charset="0"/>
                        </a:defRPr>
                      </a:lvl2pPr>
                      <a:lvl3pPr>
                        <a:spcBef>
                          <a:spcPct val="20000"/>
                        </a:spcBef>
                        <a:buClr>
                          <a:schemeClr val="tx2"/>
                        </a:buClr>
                        <a:buSzPct val="70000"/>
                        <a:buFont typeface="Wingdings" pitchFamily="2" charset="2"/>
                        <a:defRPr sz="2000">
                          <a:solidFill>
                            <a:schemeClr val="tx1"/>
                          </a:solidFill>
                          <a:effectLst>
                            <a:outerShdw blurRad="38100" dist="38100" dir="2700000" algn="tl">
                              <a:srgbClr val="000000"/>
                            </a:outerShdw>
                          </a:effectLst>
                          <a:latin typeface="Garamond" pitchFamily="18" charset="0"/>
                        </a:defRPr>
                      </a:lvl3pPr>
                      <a:lvl4pPr>
                        <a:spcBef>
                          <a:spcPct val="20000"/>
                        </a:spcBef>
                        <a:buClr>
                          <a:schemeClr val="accent2"/>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4pPr>
                      <a:lvl5pPr>
                        <a:spcBef>
                          <a:spcPct val="20000"/>
                        </a:spcBef>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5pPr>
                      <a:lvl6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6pPr>
                      <a:lvl7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7pPr>
                      <a:lvl8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8pPr>
                      <a:lvl9pPr fontAlgn="base">
                        <a:spcBef>
                          <a:spcPct val="20000"/>
                        </a:spcBef>
                        <a:spcAft>
                          <a:spcPct val="0"/>
                        </a:spcAft>
                        <a:buClr>
                          <a:schemeClr val="hlink"/>
                        </a:buClr>
                        <a:buSzPct val="70000"/>
                        <a:buFont typeface="Wingdings" pitchFamily="2" charset="2"/>
                        <a:defRPr>
                          <a:solidFill>
                            <a:schemeClr val="tx1"/>
                          </a:solidFill>
                          <a:effectLst>
                            <a:outerShdw blurRad="38100" dist="38100" dir="2700000" algn="tl">
                              <a:srgbClr val="000000"/>
                            </a:outerShdw>
                          </a:effectLst>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ru-RU" sz="2000" b="1" i="0" u="none" strike="noStrike" cap="none" normalizeH="0" baseline="0" dirty="0" smtClean="0">
                          <a:ln>
                            <a:noFill/>
                          </a:ln>
                          <a:solidFill>
                            <a:schemeClr val="tx1"/>
                          </a:solidFill>
                          <a:effectLst/>
                          <a:latin typeface="Garamond" pitchFamily="18"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0526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708</TotalTime>
  <Words>2789</Words>
  <Application>Microsoft Office PowerPoint</Application>
  <PresentationFormat>Экран (4:3)</PresentationFormat>
  <Paragraphs>594</Paragraphs>
  <Slides>45</Slides>
  <Notes>9</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45</vt:i4>
      </vt:variant>
    </vt:vector>
  </HeadingPairs>
  <TitlesOfParts>
    <vt:vector size="47" baseType="lpstr">
      <vt:lpstr>NewsPrint</vt:lpstr>
      <vt:lpstr>Equation</vt:lpstr>
      <vt:lpstr>Database management systems</vt:lpstr>
      <vt:lpstr>What is a Transaction?</vt:lpstr>
      <vt:lpstr>Example of a Transaction</vt:lpstr>
      <vt:lpstr>4 Properties of a Transaction</vt:lpstr>
      <vt:lpstr>4 Properties of a Transaction</vt:lpstr>
      <vt:lpstr>Transaction Management with SQL</vt:lpstr>
      <vt:lpstr>Transaction Log</vt:lpstr>
      <vt:lpstr>Concurrency Control </vt:lpstr>
      <vt:lpstr>Lost Updates</vt:lpstr>
      <vt:lpstr>Uncommitted Data</vt:lpstr>
      <vt:lpstr>Inconsistent Retrievals</vt:lpstr>
      <vt:lpstr>Serial Execution of Transactions</vt:lpstr>
      <vt:lpstr>Serializability</vt:lpstr>
      <vt:lpstr>The Scheduler</vt:lpstr>
      <vt:lpstr>The Scheduler</vt:lpstr>
      <vt:lpstr>Concurrency Control Algorithms</vt:lpstr>
      <vt:lpstr>Locking</vt:lpstr>
      <vt:lpstr>Locking Granularity</vt:lpstr>
      <vt:lpstr>Types of Locks:   Binary</vt:lpstr>
      <vt:lpstr>Types of Locks: Shared / Exclusive Locks</vt:lpstr>
      <vt:lpstr>Problems with Locking</vt:lpstr>
      <vt:lpstr>Two Phase Locking</vt:lpstr>
      <vt:lpstr>Deadlocks</vt:lpstr>
      <vt:lpstr>Controlling Deadlocks</vt:lpstr>
      <vt:lpstr>Time Stamping</vt:lpstr>
      <vt:lpstr>Time Stamping Schemes</vt:lpstr>
      <vt:lpstr>Optimistic Method</vt:lpstr>
      <vt:lpstr>Database Recovery</vt:lpstr>
      <vt:lpstr>Transaction Recovery</vt:lpstr>
      <vt:lpstr>Review</vt:lpstr>
      <vt:lpstr>Query Optimization Overview</vt:lpstr>
      <vt:lpstr>Query Optimization Overview (cont.)</vt:lpstr>
      <vt:lpstr>Issue 1: Plan Space</vt:lpstr>
      <vt:lpstr>Issue 2: Cost a Plan</vt:lpstr>
      <vt:lpstr>Issue 3: Plan Search (AI 101!)</vt:lpstr>
      <vt:lpstr>Cost-based Query Sub-System</vt:lpstr>
      <vt:lpstr>Schema for Examples</vt:lpstr>
      <vt:lpstr>Motivating Example</vt:lpstr>
      <vt:lpstr>Page-Oriented Nested Loops Join</vt:lpstr>
      <vt:lpstr>Alternative Plans – Push Selects (No Indexes)</vt:lpstr>
      <vt:lpstr>Alternative Plans – Push Selects (No Indexes)</vt:lpstr>
      <vt:lpstr>Alternative Plans – Push Selects (No Indexes)</vt:lpstr>
      <vt:lpstr>Alternative Plans – Push Selects (No Indexes)</vt:lpstr>
      <vt:lpstr>What is needed for optimization?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DEVELOPER</dc:creator>
  <cp:lastModifiedBy>DEVELOPER</cp:lastModifiedBy>
  <cp:revision>57</cp:revision>
  <dcterms:created xsi:type="dcterms:W3CDTF">2015-09-05T06:24:42Z</dcterms:created>
  <dcterms:modified xsi:type="dcterms:W3CDTF">2015-11-17T00:06:55Z</dcterms:modified>
</cp:coreProperties>
</file>