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9" r:id="rId23"/>
    <p:sldId id="280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01.12.2015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AFC-60AA-4F09-8959-7F8E587EF017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C88-DE85-482B-B747-547130CF858A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0ED0-79B5-4AAD-B84E-7820FF0FFD01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32583"/>
      </p:ext>
    </p:extLst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8B2D-6584-488C-B910-20E27355DC65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D75B-793D-48A0-87E7-7FBFC025FE9A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951-B40F-46E3-BC69-2FF6C3475461}" type="datetime1">
              <a:rPr lang="ru-RU" smtClean="0"/>
              <a:t>01.12.2015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ECD8-EB0C-43B8-A377-80C8B4D66ACD}" type="datetime1">
              <a:rPr lang="ru-RU" smtClean="0"/>
              <a:t>01.12.2015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866A-AEE0-47CE-9F49-79BD054EF786}" type="datetime1">
              <a:rPr lang="ru-RU" smtClean="0"/>
              <a:t>01.12.2015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EC57-A1DD-414C-8C3B-02ACBF87F9F2}" type="datetime1">
              <a:rPr lang="ru-RU" smtClean="0"/>
              <a:t>01.12.2015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A57-BBD7-4029-8109-242A5EE3981B}" type="datetime1">
              <a:rPr lang="ru-RU" smtClean="0"/>
              <a:t>01.12.2015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9E0-18C4-4860-B58B-B22EEB630FBD}" type="datetime1">
              <a:rPr lang="ru-RU" smtClean="0"/>
              <a:t>01.12.2015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5BDBB6-29B5-4B1D-AE01-43A88596BC22}" type="datetime1">
              <a:rPr lang="ru-RU" smtClean="0"/>
              <a:t>01.12.2015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Database Systems, 8th Edition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13. The Database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Object Linking and Embedding for Database (OLE-DB)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Does not provide support for scripting languages</a:t>
            </a:r>
          </a:p>
          <a:p>
            <a:pPr eaLnBrk="1" hangingPunct="1"/>
            <a:r>
              <a:rPr lang="en-US" altLang="en-US" b="1" smtClean="0"/>
              <a:t>ActiveX Data Objects (ADO)</a:t>
            </a:r>
            <a:r>
              <a:rPr lang="en-US" altLang="en-US" smtClean="0"/>
              <a:t>: Provides:</a:t>
            </a:r>
          </a:p>
          <a:p>
            <a:pPr lvl="1" eaLnBrk="1" hangingPunct="1"/>
            <a:r>
              <a:rPr lang="en-US" altLang="en-US" smtClean="0"/>
              <a:t>High-level application-oriented interface to interact with OLE-DB, DAO, and RDO</a:t>
            </a:r>
          </a:p>
          <a:p>
            <a:pPr lvl="1" eaLnBrk="1" hangingPunct="1"/>
            <a:r>
              <a:rPr lang="en-US" altLang="en-US" smtClean="0"/>
              <a:t>Unified interface to access data from any programming language that uses the underlying OLE-DB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3F9F9-9B71-430C-AEC2-A77479470D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4293096"/>
            <a:ext cx="7050360" cy="1879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OLE-DB </a:t>
            </a:r>
            <a:r>
              <a:rPr lang="en-US" altLang="en-US" dirty="0" smtClean="0"/>
              <a:t>Architecture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94" y="274183"/>
            <a:ext cx="5561012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CCB0-65AC-46E0-8133-EF7230E8C6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access component of Microsoft’s .NET application development framework</a:t>
            </a:r>
          </a:p>
          <a:p>
            <a:pPr eaLnBrk="1" hangingPunct="1"/>
            <a:r>
              <a:rPr lang="en-US" altLang="en-US" b="1" smtClean="0"/>
              <a:t>Microsoft’s .NET framework</a:t>
            </a:r>
          </a:p>
          <a:p>
            <a:pPr lvl="1" eaLnBrk="1" hangingPunct="1"/>
            <a:r>
              <a:rPr lang="en-US" altLang="en-US" smtClean="0"/>
              <a:t>Component-based platform for developing distributed, heterogeneous, interoperable applications </a:t>
            </a:r>
          </a:p>
          <a:p>
            <a:pPr lvl="1" eaLnBrk="1" hangingPunct="1"/>
            <a:r>
              <a:rPr lang="en-US" altLang="en-US" smtClean="0"/>
              <a:t>Manipulates any type of data using any combination of network, operating system, and programming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B117-F721-4268-A466-834E9D6112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ADO.NET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Features critical for the development of distributed applications</a:t>
            </a:r>
          </a:p>
          <a:p>
            <a:pPr lvl="1" eaLnBrk="1" hangingPunct="1"/>
            <a:r>
              <a:rPr lang="en-US" altLang="en-US" b="1" smtClean="0"/>
              <a:t>DataSet</a:t>
            </a:r>
            <a:r>
              <a:rPr lang="en-US" altLang="en-US" smtClean="0"/>
              <a:t>: Disconnected memory-resident representation of database</a:t>
            </a:r>
          </a:p>
          <a:p>
            <a:pPr lvl="1" eaLnBrk="1" hangingPunct="1"/>
            <a:r>
              <a:rPr lang="en-US" altLang="en-US" b="1" smtClean="0"/>
              <a:t>XML support </a:t>
            </a:r>
          </a:p>
          <a:p>
            <a:pPr lvl="2" eaLnBrk="1" hangingPunct="1"/>
            <a:r>
              <a:rPr lang="en-US" altLang="en-US" smtClean="0"/>
              <a:t>DataSet is internally stored in XML format</a:t>
            </a:r>
          </a:p>
          <a:p>
            <a:pPr lvl="2" eaLnBrk="1" hangingPunct="1"/>
            <a:r>
              <a:rPr lang="en-US" altLang="en-US" smtClean="0"/>
              <a:t>Data in DataSet is made persistent as XML documents</a:t>
            </a:r>
          </a:p>
          <a:p>
            <a:pPr lvl="2" eaLnBrk="1" hangingPunct="1"/>
            <a:r>
              <a:rPr lang="en-US" altLang="en-US" smtClean="0"/>
              <a:t>DataSet is internally stored in XML format</a:t>
            </a:r>
          </a:p>
          <a:p>
            <a:pPr lvl="2" eaLnBrk="1" hangingPunct="1"/>
            <a:r>
              <a:rPr lang="en-US" altLang="en-US" smtClean="0"/>
              <a:t>Data in DataSet made persistent as XML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7A3A9-7B19-450A-983B-7716A8F81E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ADO.NET </a:t>
            </a:r>
            <a:r>
              <a:rPr lang="en-US" altLang="en-US" dirty="0" smtClean="0"/>
              <a:t>Framework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56" y="404664"/>
            <a:ext cx="5272088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5B736-87D7-4C3C-B3CC-967D3D11CA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Java Database Connectivity (JDBC)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Java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Object-oriented programming language that runs on top of web browser software</a:t>
            </a:r>
          </a:p>
          <a:p>
            <a:pPr eaLnBrk="1" hangingPunct="1"/>
            <a:r>
              <a:rPr lang="en-US" altLang="en-US" smtClean="0"/>
              <a:t>Application programming interface that allows a Java program to interact with a wide range of data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E76C5-181B-440D-BC95-C5D15569F2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Advantages of JDBC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Company can leverage existing technology and personnel training</a:t>
            </a:r>
          </a:p>
          <a:p>
            <a:pPr eaLnBrk="1" hangingPunct="1"/>
            <a:r>
              <a:rPr lang="en-US" altLang="en-US" smtClean="0"/>
              <a:t>Allows direct access to database server or access via database middleware</a:t>
            </a:r>
          </a:p>
          <a:p>
            <a:pPr eaLnBrk="1" hangingPunct="1"/>
            <a:r>
              <a:rPr lang="en-US" altLang="en-US" smtClean="0"/>
              <a:t>Allows programmers to use their SQL skills to manipulate the data in the company's databases</a:t>
            </a:r>
          </a:p>
          <a:p>
            <a:pPr eaLnBrk="1" hangingPunct="1"/>
            <a:r>
              <a:rPr lang="en-US" altLang="en-US" smtClean="0"/>
              <a:t>Provides a way to connect to databases through an ODBC driver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87064-8877-4F5A-9955-B3DCFD6B4C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JDBC </a:t>
            </a:r>
            <a:r>
              <a:rPr lang="en-US" altLang="en-US" dirty="0" smtClean="0"/>
              <a:t>Architecture</a:t>
            </a: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32656"/>
            <a:ext cx="52578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291B8-A4C9-41EA-B682-FD00955B87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ODBC 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u-RU" dirty="0"/>
              <a:t>Requirements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Access Multiple DBMSs </a:t>
            </a:r>
          </a:p>
          <a:p>
            <a:pPr marL="1273175" lvl="2">
              <a:lnSpc>
                <a:spcPct val="90000"/>
              </a:lnSpc>
            </a:pPr>
            <a:r>
              <a:rPr lang="en-US" altLang="ru-RU" dirty="0"/>
              <a:t>using same source code without recompiling and relinking</a:t>
            </a:r>
          </a:p>
          <a:p>
            <a:pPr marL="1273175" lvl="2">
              <a:lnSpc>
                <a:spcPct val="90000"/>
              </a:lnSpc>
            </a:pPr>
            <a:r>
              <a:rPr lang="en-US" altLang="ru-RU" dirty="0"/>
              <a:t>Simultaneously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Which DBMS features should ODBC expose ?</a:t>
            </a:r>
          </a:p>
          <a:p>
            <a:pPr marL="1273175" lvl="2">
              <a:lnSpc>
                <a:spcPct val="90000"/>
              </a:lnSpc>
            </a:pPr>
            <a:r>
              <a:rPr lang="en-US" altLang="ru-RU" dirty="0"/>
              <a:t>Common to all DBMSs</a:t>
            </a:r>
          </a:p>
          <a:p>
            <a:pPr marL="1273175" lvl="2">
              <a:lnSpc>
                <a:spcPct val="90000"/>
              </a:lnSpc>
            </a:pPr>
            <a:r>
              <a:rPr lang="en-US" altLang="ru-RU" dirty="0"/>
              <a:t>Any feature that is available in any DBMS</a:t>
            </a:r>
          </a:p>
          <a:p>
            <a:pPr>
              <a:lnSpc>
                <a:spcPct val="90000"/>
              </a:lnSpc>
            </a:pPr>
            <a:r>
              <a:rPr lang="en-US" altLang="ru-RU" dirty="0"/>
              <a:t>Solves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It is a </a:t>
            </a:r>
            <a:r>
              <a:rPr lang="en-US" altLang="ru-RU" b="1" dirty="0"/>
              <a:t>C</a:t>
            </a:r>
            <a:r>
              <a:rPr lang="en-US" altLang="ru-RU" dirty="0"/>
              <a:t>all </a:t>
            </a:r>
            <a:r>
              <a:rPr lang="en-US" altLang="ru-RU" b="1" dirty="0"/>
              <a:t>L</a:t>
            </a:r>
            <a:r>
              <a:rPr lang="en-US" altLang="ru-RU" dirty="0"/>
              <a:t>evel </a:t>
            </a:r>
            <a:r>
              <a:rPr lang="en-US" altLang="ru-RU" b="1" dirty="0"/>
              <a:t>I</a:t>
            </a:r>
            <a:r>
              <a:rPr lang="en-US" altLang="ru-RU" dirty="0"/>
              <a:t>nterface(CLI)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Defines Standard SQL Grammar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Driver Manager -&gt; simultaneous access to multiple DBMSs </a:t>
            </a:r>
          </a:p>
          <a:p>
            <a:pPr marL="854075" lvl="1">
              <a:lnSpc>
                <a:spcPct val="90000"/>
              </a:lnSpc>
            </a:pPr>
            <a:r>
              <a:rPr lang="en-US" altLang="ru-RU" dirty="0"/>
              <a:t>Feature </a:t>
            </a:r>
            <a:r>
              <a:rPr lang="en-US" altLang="ru-RU" dirty="0" smtClean="0"/>
              <a:t>Set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62738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ODBC Architecture</a:t>
            </a:r>
            <a:endParaRPr lang="ru-RU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352800" y="800100"/>
            <a:ext cx="2743200" cy="4572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133600" y="1104900"/>
            <a:ext cx="3505200" cy="457200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676400" y="647700"/>
            <a:ext cx="5029200" cy="4191000"/>
            <a:chOff x="1536" y="1392"/>
            <a:chExt cx="3168" cy="2640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728" y="1392"/>
              <a:ext cx="2784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Application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1728" y="2064"/>
              <a:ext cx="2208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Driver Manager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1536" y="2736"/>
              <a:ext cx="576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Driver</a:t>
              </a: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400" y="2736"/>
              <a:ext cx="576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Driver</a:t>
              </a: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3264" y="2736"/>
              <a:ext cx="576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Driver</a:t>
              </a:r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4128" y="2736"/>
              <a:ext cx="576" cy="288"/>
            </a:xfrm>
            <a:prstGeom prst="flowChartAlternateProcess">
              <a:avLst/>
            </a:prstGeom>
            <a:solidFill>
              <a:srgbClr val="99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Driver</a:t>
              </a:r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1536" y="3408"/>
              <a:ext cx="528" cy="624"/>
            </a:xfrm>
            <a:prstGeom prst="flowChartMagneticDisk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Data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Source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832" y="168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1824" y="23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688" y="23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552" y="23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416" y="168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824" y="30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2400" y="3408"/>
              <a:ext cx="528" cy="624"/>
            </a:xfrm>
            <a:prstGeom prst="flowChartMagneticDisk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Data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Source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688" y="30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AutoShape 28"/>
            <p:cNvSpPr>
              <a:spLocks noChangeArrowheads="1"/>
            </p:cNvSpPr>
            <p:nvPr/>
          </p:nvSpPr>
          <p:spPr bwMode="auto">
            <a:xfrm>
              <a:off x="3264" y="3408"/>
              <a:ext cx="528" cy="624"/>
            </a:xfrm>
            <a:prstGeom prst="flowChartMagneticDisk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Data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Source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552" y="30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4128" y="3408"/>
              <a:ext cx="528" cy="624"/>
            </a:xfrm>
            <a:prstGeom prst="flowChartMagneticDisk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857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Data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ru-RU" sz="1800">
                  <a:latin typeface="Arial" charset="0"/>
                </a:rPr>
                <a:t>Source</a:t>
              </a: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4416" y="30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553200" y="1257300"/>
            <a:ext cx="1981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4075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ODBC API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6553200" y="2241550"/>
            <a:ext cx="1981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4075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1800">
                <a:latin typeface="Arial" charset="0"/>
              </a:rPr>
              <a:t>ODBC API</a:t>
            </a:r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 flipH="1">
            <a:off x="3733800" y="14097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2133600" y="24003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2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Connectivity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Database middleware</a:t>
            </a:r>
            <a:r>
              <a:rPr lang="en-US" altLang="en-US" smtClean="0"/>
              <a:t>: Provides an interface between the application program and the database</a:t>
            </a:r>
          </a:p>
          <a:p>
            <a:pPr eaLnBrk="1" hangingPunct="1"/>
            <a:r>
              <a:rPr lang="en-US" altLang="en-US" smtClean="0"/>
              <a:t>Data repository - Data management application used to store data generated by an application program</a:t>
            </a:r>
          </a:p>
          <a:p>
            <a:pPr eaLnBrk="1" hangingPunct="1"/>
            <a:r>
              <a:rPr lang="en-US" altLang="en-US" b="1" smtClean="0"/>
              <a:t>Universal Data Access</a:t>
            </a:r>
            <a:r>
              <a:rPr lang="en-US" altLang="en-US" smtClean="0"/>
              <a:t> </a:t>
            </a:r>
            <a:r>
              <a:rPr lang="en-US" altLang="en-US" b="1" smtClean="0"/>
              <a:t>(UDA)</a:t>
            </a:r>
            <a:r>
              <a:rPr lang="en-US" altLang="en-US" smtClean="0"/>
              <a:t>: Collection of technologies used to access any type of data source and manage the data through a common interface</a:t>
            </a:r>
          </a:p>
          <a:p>
            <a:pPr lvl="1" eaLnBrk="1" hangingPunct="1"/>
            <a:r>
              <a:rPr lang="en-US" altLang="en-US" smtClean="0"/>
              <a:t>ODBC, OLE-DB, ADO.NET form the backbone of MS UDA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DA50F-401C-4F15-8148-6DB7F157DD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Connector/ODBC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ru-RU" b="1" dirty="0"/>
          </a:p>
          <a:p>
            <a:r>
              <a:rPr lang="en-US" altLang="ru-RU" b="1" dirty="0"/>
              <a:t>Connector/ODBC</a:t>
            </a:r>
            <a:r>
              <a:rPr lang="en-US" altLang="ru-RU" dirty="0"/>
              <a:t> is a </a:t>
            </a:r>
            <a:r>
              <a:rPr lang="en-US" altLang="ru-RU" b="1" dirty="0">
                <a:solidFill>
                  <a:srgbClr val="003399"/>
                </a:solidFill>
              </a:rPr>
              <a:t>My</a:t>
            </a:r>
            <a:r>
              <a:rPr lang="en-US" altLang="ru-RU" b="1" dirty="0">
                <a:solidFill>
                  <a:srgbClr val="990033"/>
                </a:solidFill>
              </a:rPr>
              <a:t>SQL</a:t>
            </a:r>
            <a:r>
              <a:rPr lang="en-US" altLang="ru-RU" dirty="0"/>
              <a:t> ODBC Driver</a:t>
            </a:r>
          </a:p>
          <a:p>
            <a:endParaRPr lang="en-US" altLang="ru-RU" b="1" dirty="0"/>
          </a:p>
          <a:p>
            <a:r>
              <a:rPr lang="en-US" altLang="ru-RU" b="1" dirty="0"/>
              <a:t>Also known as </a:t>
            </a:r>
            <a:r>
              <a:rPr lang="en-US" altLang="ru-RU" b="1" dirty="0" err="1">
                <a:solidFill>
                  <a:srgbClr val="003399"/>
                </a:solidFill>
              </a:rPr>
              <a:t>My</a:t>
            </a:r>
            <a:r>
              <a:rPr lang="en-US" altLang="ru-RU" b="1" dirty="0" err="1">
                <a:solidFill>
                  <a:srgbClr val="990033"/>
                </a:solidFill>
              </a:rPr>
              <a:t>ODBC</a:t>
            </a:r>
            <a:endParaRPr lang="en-US" altLang="ru-RU" b="1" dirty="0"/>
          </a:p>
          <a:p>
            <a:endParaRPr lang="en-US" altLang="ru-RU" b="1" dirty="0"/>
          </a:p>
          <a:p>
            <a:r>
              <a:rPr lang="en-US" altLang="ru-RU" b="1" dirty="0"/>
              <a:t>Conforms</a:t>
            </a:r>
            <a:r>
              <a:rPr lang="en-US" altLang="ru-RU" dirty="0"/>
              <a:t> to ODBC 3.51 specification, level 1 (complete core API + level 2 features)</a:t>
            </a:r>
          </a:p>
          <a:p>
            <a:endParaRPr lang="en-US" altLang="ru-RU" dirty="0"/>
          </a:p>
          <a:p>
            <a:r>
              <a:rPr lang="en-US" altLang="ru-RU" dirty="0"/>
              <a:t>Works on all major </a:t>
            </a:r>
            <a:r>
              <a:rPr lang="en-US" altLang="ru-RU" b="1" dirty="0"/>
              <a:t>Operating Systems</a:t>
            </a:r>
          </a:p>
          <a:p>
            <a:endParaRPr lang="en-US" alt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3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myflow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1246" y="367363"/>
            <a:ext cx="5501509" cy="6490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6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Data Source Name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854075" indent="-28575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273175" indent="-228600"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92275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11375" indent="-22860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685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257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829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401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ru-RU" b="0"/>
              <a:t>What is a </a:t>
            </a:r>
            <a:r>
              <a:rPr lang="en-US" altLang="ru-RU"/>
              <a:t>D</a:t>
            </a:r>
            <a:r>
              <a:rPr lang="en-US" altLang="ru-RU" b="0"/>
              <a:t>ata </a:t>
            </a:r>
            <a:r>
              <a:rPr lang="en-US" altLang="ru-RU"/>
              <a:t>S</a:t>
            </a:r>
            <a:r>
              <a:rPr lang="en-US" altLang="ru-RU" b="0"/>
              <a:t>ource </a:t>
            </a:r>
            <a:r>
              <a:rPr lang="en-US" altLang="ru-RU"/>
              <a:t>N</a:t>
            </a:r>
            <a:r>
              <a:rPr lang="en-US" altLang="ru-RU" b="0"/>
              <a:t>ame (DSN) ?</a:t>
            </a:r>
          </a:p>
          <a:p>
            <a:pPr>
              <a:lnSpc>
                <a:spcPct val="100000"/>
              </a:lnSpc>
            </a:pPr>
            <a:r>
              <a:rPr lang="en-US" altLang="ru-RU" b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altLang="ru-RU" b="0"/>
              <a:t>Machine Data Source</a:t>
            </a:r>
          </a:p>
          <a:p>
            <a:pPr lvl="2">
              <a:lnSpc>
                <a:spcPct val="100000"/>
              </a:lnSpc>
            </a:pPr>
            <a:r>
              <a:rPr lang="en-US" altLang="ru-RU" b="0"/>
              <a:t>User Data Source</a:t>
            </a:r>
          </a:p>
          <a:p>
            <a:pPr lvl="2">
              <a:lnSpc>
                <a:spcPct val="100000"/>
              </a:lnSpc>
            </a:pPr>
            <a:r>
              <a:rPr lang="en-US" altLang="ru-RU" b="0"/>
              <a:t>System Data Source</a:t>
            </a:r>
          </a:p>
          <a:p>
            <a:pPr lvl="1">
              <a:lnSpc>
                <a:spcPct val="100000"/>
              </a:lnSpc>
            </a:pPr>
            <a:r>
              <a:rPr lang="en-US" altLang="ru-RU" b="0"/>
              <a:t>File Data Source</a:t>
            </a:r>
          </a:p>
          <a:p>
            <a:pPr>
              <a:lnSpc>
                <a:spcPct val="100000"/>
              </a:lnSpc>
            </a:pPr>
            <a:r>
              <a:rPr lang="en-US" altLang="ru-RU" b="0"/>
              <a:t>What does Connector/ODBC DSN contain ?</a:t>
            </a:r>
          </a:p>
          <a:p>
            <a:pPr lvl="1">
              <a:lnSpc>
                <a:spcPct val="100000"/>
              </a:lnSpc>
              <a:buFontTx/>
              <a:buNone/>
            </a:pPr>
            <a:endParaRPr lang="en-US" altLang="ru-RU" b="0"/>
          </a:p>
          <a:p>
            <a:pPr>
              <a:lnSpc>
                <a:spcPct val="100000"/>
              </a:lnSpc>
              <a:buFontTx/>
              <a:buNone/>
            </a:pPr>
            <a:endParaRPr lang="en-US" altLang="ru-RU" b="0"/>
          </a:p>
        </p:txBody>
      </p:sp>
      <p:graphicFrame>
        <p:nvGraphicFramePr>
          <p:cNvPr id="78901" name="Group 53"/>
          <p:cNvGraphicFramePr>
            <a:graphicFrameLocks noGrp="1"/>
          </p:cNvGraphicFramePr>
          <p:nvPr>
            <p:ph type="tbl" idx="1"/>
          </p:nvPr>
        </p:nvGraphicFramePr>
        <p:xfrm>
          <a:off x="1143000" y="4343400"/>
          <a:ext cx="7391400" cy="1981200"/>
        </p:xfrm>
        <a:graphic>
          <a:graphicData uri="http://schemas.openxmlformats.org/drawingml/2006/table">
            <a:tbl>
              <a:tblPr/>
              <a:tblGrid>
                <a:gridCol w="2463800"/>
                <a:gridCol w="2463800"/>
                <a:gridCol w="2463800"/>
              </a:tblGrid>
              <a:tr h="4953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Username (UID)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Password (PWD)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Socket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Stmt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95140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Setting up a DSN on Windows</a:t>
            </a:r>
          </a:p>
        </p:txBody>
      </p:sp>
      <p:pic>
        <p:nvPicPr>
          <p:cNvPr id="80903" name="Picture 7" descr="myds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836711"/>
            <a:ext cx="43910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Setting up a DSN on Windows  (</a:t>
            </a:r>
            <a:r>
              <a:rPr lang="en-US" altLang="ru-RU" dirty="0" err="1"/>
              <a:t>cont</a:t>
            </a:r>
            <a:r>
              <a:rPr lang="en-US" altLang="ru-RU" dirty="0"/>
              <a:t> ..)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40" y="620688"/>
            <a:ext cx="4048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2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Test Data Source</a:t>
            </a:r>
            <a:endParaRPr lang="ru-RU" dirty="0"/>
          </a:p>
        </p:txBody>
      </p:sp>
      <p:pic>
        <p:nvPicPr>
          <p:cNvPr id="4" name="Picture 6" descr="mydsn-test-f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5" y="3326160"/>
            <a:ext cx="494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mydsn-test-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" y="1484784"/>
            <a:ext cx="43624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268760"/>
            <a:ext cx="4048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85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 dirty="0"/>
              <a:t>Products that works with Connector/ODBC</a:t>
            </a:r>
            <a:endParaRPr lang="ru-RU" dirty="0"/>
          </a:p>
        </p:txBody>
      </p:sp>
      <p:graphicFrame>
        <p:nvGraphicFramePr>
          <p:cNvPr id="4" name="Group 9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671924"/>
              </p:ext>
            </p:extLst>
          </p:nvPr>
        </p:nvGraphicFramePr>
        <p:xfrm>
          <a:off x="419100" y="685800"/>
          <a:ext cx="8305800" cy="3962400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MS 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OpenOffice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Delphi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CTD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ColdFusion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Crystal Reports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Erwin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MS Office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FileMaker Pro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FoxPro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Notes 4.5/4.6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MS Visio 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Visual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Visual Interdev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Perl DBD-ODBC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ParaDox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PowerBuilder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PowerDesigner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ODBC.NET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SQLExpress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StarOffice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Samba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Native SQL Connectivity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Connection interface provided by database vendors, which is unique to each vendor</a:t>
            </a:r>
          </a:p>
          <a:p>
            <a:pPr eaLnBrk="1" hangingPunct="1"/>
            <a:r>
              <a:rPr lang="en-US" altLang="en-US" smtClean="0"/>
              <a:t>Interfaces are optimized for particular vendor’s DBMS</a:t>
            </a:r>
          </a:p>
          <a:p>
            <a:pPr lvl="1" eaLnBrk="1" hangingPunct="1"/>
            <a:r>
              <a:rPr lang="en-US" altLang="en-US" smtClean="0"/>
              <a:t>Maintenance is a burden for the programmer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96365-8DD8-4EAB-A272-673C7404D8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Open Database Connectivity (ODBC)</a:t>
            </a:r>
            <a:r>
              <a:rPr lang="en-US" altLang="en-US" smtClean="0"/>
              <a:t>:Microsoft’s implementation of a superset of SQL Access Group </a:t>
            </a:r>
            <a:r>
              <a:rPr lang="en-US" altLang="en-US" b="1" smtClean="0"/>
              <a:t>Call Level Interface (CLI) </a:t>
            </a:r>
            <a:r>
              <a:rPr lang="en-US" altLang="en-US" smtClean="0"/>
              <a:t>standard for database access</a:t>
            </a:r>
            <a:endParaRPr lang="en-US" altLang="en-US" b="1" smtClean="0"/>
          </a:p>
          <a:p>
            <a:pPr lvl="1" eaLnBrk="1" hangingPunct="1"/>
            <a:r>
              <a:rPr lang="en-US" altLang="en-US" smtClean="0"/>
              <a:t>Widely supported database connectivity interface</a:t>
            </a:r>
          </a:p>
          <a:p>
            <a:pPr lvl="1" eaLnBrk="1" hangingPunct="1"/>
            <a:r>
              <a:rPr lang="en-US" altLang="en-US" smtClean="0"/>
              <a:t>Allows Windows application to access relational data sources by using SQL via standard </a:t>
            </a:r>
            <a:r>
              <a:rPr lang="en-US" altLang="en-US" b="1" smtClean="0"/>
              <a:t>application programming interface (API)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E05DF-6058-47EC-96DE-2B1702A9E8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 Access Objects (DAO</a:t>
            </a:r>
            <a:r>
              <a:rPr lang="en-US" altLang="en-US" smtClean="0"/>
              <a:t>): Object-oriented API used to access MS Access, MS FoxPro, and dBase databases from Visual Basic programs</a:t>
            </a:r>
          </a:p>
          <a:p>
            <a:pPr lvl="1" eaLnBrk="1" hangingPunct="1"/>
            <a:r>
              <a:rPr lang="en-US" altLang="en-US" smtClean="0"/>
              <a:t>Provides an optimized interface that expose functionality of Jet data engine to programmers</a:t>
            </a:r>
          </a:p>
          <a:p>
            <a:pPr lvl="1" eaLnBrk="1" hangingPunct="1"/>
            <a:r>
              <a:rPr lang="en-US" altLang="en-US" smtClean="0"/>
              <a:t>DAO interface can be used to access other relational style data 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2B76B-42ED-4888-BF02-6C45EDF978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ODBC, DAO, and RDO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Remote Data Objects (RDO)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Higher-level object-oriented application interface used to access remote database servers</a:t>
            </a:r>
          </a:p>
          <a:p>
            <a:pPr eaLnBrk="1" hangingPunct="1"/>
            <a:r>
              <a:rPr lang="en-US" altLang="en-US" b="1" smtClean="0"/>
              <a:t>Dynamic-link libraries (DLLs)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Implements ODBC, DAO, and RDO as shared code that is dynamically linked to the Windows operating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3796A-7B11-444F-B970-D7F0F558F9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764704"/>
            <a:ext cx="2945904" cy="540749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900" dirty="0" smtClean="0"/>
              <a:t>Using </a:t>
            </a:r>
            <a:r>
              <a:rPr lang="en-US" altLang="en-US" sz="4900" dirty="0" smtClean="0"/>
              <a:t>ODBC, DAO, and RDO to access databases</a:t>
            </a:r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82" y="620687"/>
            <a:ext cx="441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B2E9A-DFE9-4310-8F7D-9486A27FFA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Components of ODBC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High-level ODBC API through which application programs access ODBC functionality</a:t>
            </a:r>
          </a:p>
          <a:p>
            <a:pPr eaLnBrk="1" hangingPunct="1"/>
            <a:r>
              <a:rPr lang="en-US" altLang="en-US" smtClean="0"/>
              <a:t>Driver manager that is in charge of managing all database connections</a:t>
            </a:r>
          </a:p>
          <a:p>
            <a:pPr eaLnBrk="1" hangingPunct="1"/>
            <a:r>
              <a:rPr lang="en-US" altLang="en-US" smtClean="0"/>
              <a:t>ODBC driver that communicates directly to DBMS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8343E-A3B7-4DCD-B504-62EA45B36A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Object Linking and Embedding for Database (OLE-DB)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middleware that adds object-oriented functionality for access to data</a:t>
            </a:r>
          </a:p>
          <a:p>
            <a:pPr eaLnBrk="1" hangingPunct="1"/>
            <a:r>
              <a:rPr lang="en-US" altLang="en-US" dirty="0" smtClean="0"/>
              <a:t>Series of COM objects provides low-level database connectivity for applications</a:t>
            </a:r>
          </a:p>
          <a:p>
            <a:pPr eaLnBrk="1" hangingPunct="1"/>
            <a:r>
              <a:rPr lang="en-US" altLang="en-US" dirty="0" smtClean="0"/>
              <a:t>Types of objects based on functionality</a:t>
            </a:r>
          </a:p>
          <a:p>
            <a:pPr lvl="1" eaLnBrk="1" hangingPunct="1"/>
            <a:r>
              <a:rPr lang="en-US" altLang="en-US" dirty="0" smtClean="0"/>
              <a:t>Consumers</a:t>
            </a:r>
          </a:p>
          <a:p>
            <a:pPr lvl="1" eaLnBrk="1" hangingPunct="1"/>
            <a:r>
              <a:rPr lang="en-US" altLang="en-US" dirty="0" smtClean="0"/>
              <a:t>Providers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62BA0-F3FF-45DB-B037-559C1B4B7E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917</TotalTime>
  <Words>807</Words>
  <Application>Microsoft Office PowerPoint</Application>
  <PresentationFormat>Экран (4:3)</PresentationFormat>
  <Paragraphs>165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NewsPrint</vt:lpstr>
      <vt:lpstr>Database management systems</vt:lpstr>
      <vt:lpstr>Database Connectivity</vt:lpstr>
      <vt:lpstr>Native SQL Connectivity</vt:lpstr>
      <vt:lpstr>ODBC, DAO, and RDO</vt:lpstr>
      <vt:lpstr>ODBC, DAO, and RDO</vt:lpstr>
      <vt:lpstr>ODBC, DAO, and RDO</vt:lpstr>
      <vt:lpstr>Using ODBC, DAO, and RDO to access databases</vt:lpstr>
      <vt:lpstr>Components of ODBC Architecture</vt:lpstr>
      <vt:lpstr>Object Linking and Embedding for Database (OLE-DB)</vt:lpstr>
      <vt:lpstr>Object Linking and Embedding for Database (OLE-DB)</vt:lpstr>
      <vt:lpstr>OLE-DB Architecture</vt:lpstr>
      <vt:lpstr>ADO.NET </vt:lpstr>
      <vt:lpstr>ADO.NET </vt:lpstr>
      <vt:lpstr>ADO.NET Framework</vt:lpstr>
      <vt:lpstr>Java Database Connectivity (JDBC)</vt:lpstr>
      <vt:lpstr>Advantages of JDBC</vt:lpstr>
      <vt:lpstr>JDBC Architecture</vt:lpstr>
      <vt:lpstr>ODBC Solution</vt:lpstr>
      <vt:lpstr>ODBC Architecture</vt:lpstr>
      <vt:lpstr>Connector/ODBC</vt:lpstr>
      <vt:lpstr>Презентация PowerPoint</vt:lpstr>
      <vt:lpstr>Data Source Name</vt:lpstr>
      <vt:lpstr>Setting up a DSN on Windows</vt:lpstr>
      <vt:lpstr>Setting up a DSN on Windows  (cont ..)</vt:lpstr>
      <vt:lpstr>Test Data Source</vt:lpstr>
      <vt:lpstr>Products that works with Connector/ODBC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68</cp:revision>
  <dcterms:created xsi:type="dcterms:W3CDTF">2015-09-05T06:24:42Z</dcterms:created>
  <dcterms:modified xsi:type="dcterms:W3CDTF">2015-11-30T21:18:08Z</dcterms:modified>
</cp:coreProperties>
</file>