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1DD7F-D917-4F8A-9EBB-FE52F427536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506929F-68CE-4110-ACEB-67DA215EACC0}">
      <dgm:prSet/>
      <dgm:spPr/>
      <dgm:t>
        <a:bodyPr/>
        <a:lstStyle/>
        <a:p>
          <a:pPr rtl="0"/>
          <a:r>
            <a:rPr lang="en-US" dirty="0" smtClean="0"/>
            <a:t>Centralized and Client-Server Systems</a:t>
          </a:r>
          <a:endParaRPr lang="ru-RU" dirty="0"/>
        </a:p>
      </dgm:t>
    </dgm:pt>
    <dgm:pt modelId="{89CAE4CE-B3FD-488A-B310-35356421EB80}" type="parTrans" cxnId="{A5150976-863E-404F-B24D-7E3EC8B34437}">
      <dgm:prSet/>
      <dgm:spPr/>
      <dgm:t>
        <a:bodyPr/>
        <a:lstStyle/>
        <a:p>
          <a:endParaRPr lang="ru-RU"/>
        </a:p>
      </dgm:t>
    </dgm:pt>
    <dgm:pt modelId="{9459A268-5031-4725-9639-A3E7976DDCA1}" type="sibTrans" cxnId="{A5150976-863E-404F-B24D-7E3EC8B34437}">
      <dgm:prSet/>
      <dgm:spPr/>
      <dgm:t>
        <a:bodyPr/>
        <a:lstStyle/>
        <a:p>
          <a:endParaRPr lang="ru-RU"/>
        </a:p>
      </dgm:t>
    </dgm:pt>
    <dgm:pt modelId="{30D11DE7-B094-49F2-93E9-A7545DC747FA}">
      <dgm:prSet/>
      <dgm:spPr/>
      <dgm:t>
        <a:bodyPr/>
        <a:lstStyle/>
        <a:p>
          <a:pPr rtl="0"/>
          <a:r>
            <a:rPr lang="en-US" smtClean="0"/>
            <a:t>Server System Architectures</a:t>
          </a:r>
          <a:endParaRPr lang="ru-RU"/>
        </a:p>
      </dgm:t>
    </dgm:pt>
    <dgm:pt modelId="{00EDBA86-0118-4A67-928A-637A6AE2485B}" type="parTrans" cxnId="{8404BEF2-C427-4B26-BBF5-1328BE010C95}">
      <dgm:prSet/>
      <dgm:spPr/>
      <dgm:t>
        <a:bodyPr/>
        <a:lstStyle/>
        <a:p>
          <a:endParaRPr lang="ru-RU"/>
        </a:p>
      </dgm:t>
    </dgm:pt>
    <dgm:pt modelId="{7E805625-3530-4E96-AA47-CEEBB388B54C}" type="sibTrans" cxnId="{8404BEF2-C427-4B26-BBF5-1328BE010C95}">
      <dgm:prSet/>
      <dgm:spPr/>
      <dgm:t>
        <a:bodyPr/>
        <a:lstStyle/>
        <a:p>
          <a:endParaRPr lang="ru-RU"/>
        </a:p>
      </dgm:t>
    </dgm:pt>
    <dgm:pt modelId="{7E81EDC7-A10C-4022-8381-5271CECB3762}">
      <dgm:prSet/>
      <dgm:spPr/>
      <dgm:t>
        <a:bodyPr/>
        <a:lstStyle/>
        <a:p>
          <a:pPr rtl="0"/>
          <a:r>
            <a:rPr lang="en-US" smtClean="0"/>
            <a:t>Parallel Systems</a:t>
          </a:r>
          <a:endParaRPr lang="ru-RU"/>
        </a:p>
      </dgm:t>
    </dgm:pt>
    <dgm:pt modelId="{8ECE4B98-A329-4CB8-9F30-8D6BE294B2B9}" type="parTrans" cxnId="{7E05EF9A-ECF7-4EF4-A4B0-E38FC1DC772B}">
      <dgm:prSet/>
      <dgm:spPr/>
      <dgm:t>
        <a:bodyPr/>
        <a:lstStyle/>
        <a:p>
          <a:endParaRPr lang="ru-RU"/>
        </a:p>
      </dgm:t>
    </dgm:pt>
    <dgm:pt modelId="{3C023B98-B958-4423-9013-C7E590C7C245}" type="sibTrans" cxnId="{7E05EF9A-ECF7-4EF4-A4B0-E38FC1DC772B}">
      <dgm:prSet/>
      <dgm:spPr/>
      <dgm:t>
        <a:bodyPr/>
        <a:lstStyle/>
        <a:p>
          <a:endParaRPr lang="ru-RU"/>
        </a:p>
      </dgm:t>
    </dgm:pt>
    <dgm:pt modelId="{A80BE2B7-BE2D-48A9-ACD4-135B84935B87}">
      <dgm:prSet/>
      <dgm:spPr/>
      <dgm:t>
        <a:bodyPr/>
        <a:lstStyle/>
        <a:p>
          <a:pPr rtl="0"/>
          <a:r>
            <a:rPr lang="en-US" smtClean="0"/>
            <a:t>Distributed Systems</a:t>
          </a:r>
          <a:endParaRPr lang="ru-RU"/>
        </a:p>
      </dgm:t>
    </dgm:pt>
    <dgm:pt modelId="{89ED5247-05EA-48E7-BE8D-9CCEAD387822}" type="parTrans" cxnId="{2B6AF1D3-D894-487C-AF07-77D9EA3C1C12}">
      <dgm:prSet/>
      <dgm:spPr/>
      <dgm:t>
        <a:bodyPr/>
        <a:lstStyle/>
        <a:p>
          <a:endParaRPr lang="ru-RU"/>
        </a:p>
      </dgm:t>
    </dgm:pt>
    <dgm:pt modelId="{F8E163CC-1785-41EA-9BF1-8E91F28D39A2}" type="sibTrans" cxnId="{2B6AF1D3-D894-487C-AF07-77D9EA3C1C12}">
      <dgm:prSet/>
      <dgm:spPr/>
      <dgm:t>
        <a:bodyPr/>
        <a:lstStyle/>
        <a:p>
          <a:endParaRPr lang="ru-RU"/>
        </a:p>
      </dgm:t>
    </dgm:pt>
    <dgm:pt modelId="{8C744317-6675-4407-9C5D-E53A781100E8}">
      <dgm:prSet/>
      <dgm:spPr/>
      <dgm:t>
        <a:bodyPr/>
        <a:lstStyle/>
        <a:p>
          <a:pPr rtl="0"/>
          <a:r>
            <a:rPr lang="en-US" smtClean="0"/>
            <a:t>Network Types</a:t>
          </a:r>
          <a:endParaRPr lang="ru-RU"/>
        </a:p>
      </dgm:t>
    </dgm:pt>
    <dgm:pt modelId="{FDA35DE4-87A5-4496-A65D-FAFB123A1F40}" type="parTrans" cxnId="{9A4D2166-6AFA-4808-B2F2-B49F0C5B0B9B}">
      <dgm:prSet/>
      <dgm:spPr/>
      <dgm:t>
        <a:bodyPr/>
        <a:lstStyle/>
        <a:p>
          <a:endParaRPr lang="ru-RU"/>
        </a:p>
      </dgm:t>
    </dgm:pt>
    <dgm:pt modelId="{3E821CA5-F0F7-4593-8319-3E7385E06BED}" type="sibTrans" cxnId="{9A4D2166-6AFA-4808-B2F2-B49F0C5B0B9B}">
      <dgm:prSet/>
      <dgm:spPr/>
      <dgm:t>
        <a:bodyPr/>
        <a:lstStyle/>
        <a:p>
          <a:endParaRPr lang="ru-RU"/>
        </a:p>
      </dgm:t>
    </dgm:pt>
    <dgm:pt modelId="{60AFAD72-4C5E-4D1D-8D48-49261811C92E}" type="pres">
      <dgm:prSet presAssocID="{47C1DD7F-D917-4F8A-9EBB-FE52F427536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CD6ADA7D-6FD6-4305-BD6D-DEF5647B647D}" type="pres">
      <dgm:prSet presAssocID="{47C1DD7F-D917-4F8A-9EBB-FE52F427536A}" presName="Name1" presStyleCnt="0"/>
      <dgm:spPr/>
    </dgm:pt>
    <dgm:pt modelId="{19752F41-E158-4F50-ADCA-3E5E3ABD7596}" type="pres">
      <dgm:prSet presAssocID="{47C1DD7F-D917-4F8A-9EBB-FE52F427536A}" presName="cycle" presStyleCnt="0"/>
      <dgm:spPr/>
    </dgm:pt>
    <dgm:pt modelId="{23973EE1-89AE-465B-B32E-7CB060623481}" type="pres">
      <dgm:prSet presAssocID="{47C1DD7F-D917-4F8A-9EBB-FE52F427536A}" presName="srcNode" presStyleLbl="node1" presStyleIdx="0" presStyleCnt="5"/>
      <dgm:spPr/>
    </dgm:pt>
    <dgm:pt modelId="{9401E679-1F2E-4DAB-9CA7-5858B02FF270}" type="pres">
      <dgm:prSet presAssocID="{47C1DD7F-D917-4F8A-9EBB-FE52F427536A}" presName="conn" presStyleLbl="parChTrans1D2" presStyleIdx="0" presStyleCnt="1"/>
      <dgm:spPr/>
      <dgm:t>
        <a:bodyPr/>
        <a:lstStyle/>
        <a:p>
          <a:endParaRPr lang="ru-RU"/>
        </a:p>
      </dgm:t>
    </dgm:pt>
    <dgm:pt modelId="{D625926E-2FAE-4019-A607-E30C721FDEF4}" type="pres">
      <dgm:prSet presAssocID="{47C1DD7F-D917-4F8A-9EBB-FE52F427536A}" presName="extraNode" presStyleLbl="node1" presStyleIdx="0" presStyleCnt="5"/>
      <dgm:spPr/>
    </dgm:pt>
    <dgm:pt modelId="{0B32F37D-40C1-4DC0-9822-F9FAD5CC0A10}" type="pres">
      <dgm:prSet presAssocID="{47C1DD7F-D917-4F8A-9EBB-FE52F427536A}" presName="dstNode" presStyleLbl="node1" presStyleIdx="0" presStyleCnt="5"/>
      <dgm:spPr/>
    </dgm:pt>
    <dgm:pt modelId="{4B88669E-66D5-446C-97B0-26F6EB599799}" type="pres">
      <dgm:prSet presAssocID="{4506929F-68CE-4110-ACEB-67DA215EACC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10417-8EE3-4650-9273-8B96B5446976}" type="pres">
      <dgm:prSet presAssocID="{4506929F-68CE-4110-ACEB-67DA215EACC0}" presName="accent_1" presStyleCnt="0"/>
      <dgm:spPr/>
    </dgm:pt>
    <dgm:pt modelId="{752A466A-CD1E-48AB-92C5-E3358D663981}" type="pres">
      <dgm:prSet presAssocID="{4506929F-68CE-4110-ACEB-67DA215EACC0}" presName="accentRepeatNode" presStyleLbl="solidFgAcc1" presStyleIdx="0" presStyleCnt="5"/>
      <dgm:spPr/>
    </dgm:pt>
    <dgm:pt modelId="{EA68BDD1-D3C4-4108-AEA9-66225313962B}" type="pres">
      <dgm:prSet presAssocID="{30D11DE7-B094-49F2-93E9-A7545DC747F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1DEB37-C1A4-4543-8E29-F1C18E00B845}" type="pres">
      <dgm:prSet presAssocID="{30D11DE7-B094-49F2-93E9-A7545DC747FA}" presName="accent_2" presStyleCnt="0"/>
      <dgm:spPr/>
    </dgm:pt>
    <dgm:pt modelId="{03E1D942-ADCF-4710-8419-C778F9700198}" type="pres">
      <dgm:prSet presAssocID="{30D11DE7-B094-49F2-93E9-A7545DC747FA}" presName="accentRepeatNode" presStyleLbl="solidFgAcc1" presStyleIdx="1" presStyleCnt="5"/>
      <dgm:spPr/>
    </dgm:pt>
    <dgm:pt modelId="{A2675CD7-FC36-4368-BDA3-0C42A37B6557}" type="pres">
      <dgm:prSet presAssocID="{7E81EDC7-A10C-4022-8381-5271CECB376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70D9FA-4E91-4A56-BC60-CACE196AD21D}" type="pres">
      <dgm:prSet presAssocID="{7E81EDC7-A10C-4022-8381-5271CECB3762}" presName="accent_3" presStyleCnt="0"/>
      <dgm:spPr/>
    </dgm:pt>
    <dgm:pt modelId="{55714E7C-EA8F-475C-97F6-C2482C2C94BC}" type="pres">
      <dgm:prSet presAssocID="{7E81EDC7-A10C-4022-8381-5271CECB3762}" presName="accentRepeatNode" presStyleLbl="solidFgAcc1" presStyleIdx="2" presStyleCnt="5"/>
      <dgm:spPr/>
    </dgm:pt>
    <dgm:pt modelId="{55ABF29F-EC21-4776-AD02-6EDEB9CBDF4E}" type="pres">
      <dgm:prSet presAssocID="{A80BE2B7-BE2D-48A9-ACD4-135B84935B8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97D5F7-8238-40CA-8869-4075687031C4}" type="pres">
      <dgm:prSet presAssocID="{A80BE2B7-BE2D-48A9-ACD4-135B84935B87}" presName="accent_4" presStyleCnt="0"/>
      <dgm:spPr/>
    </dgm:pt>
    <dgm:pt modelId="{70D6BE65-3A53-4519-8459-3AF706791CFA}" type="pres">
      <dgm:prSet presAssocID="{A80BE2B7-BE2D-48A9-ACD4-135B84935B87}" presName="accentRepeatNode" presStyleLbl="solidFgAcc1" presStyleIdx="3" presStyleCnt="5"/>
      <dgm:spPr/>
    </dgm:pt>
    <dgm:pt modelId="{AC87FB2D-336C-4D1F-8B6F-99BDB75CDACC}" type="pres">
      <dgm:prSet presAssocID="{8C744317-6675-4407-9C5D-E53A781100E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267871-9D1E-4942-829F-2494FBD19AC5}" type="pres">
      <dgm:prSet presAssocID="{8C744317-6675-4407-9C5D-E53A781100E8}" presName="accent_5" presStyleCnt="0"/>
      <dgm:spPr/>
    </dgm:pt>
    <dgm:pt modelId="{966FB48E-0EAB-4216-8D1F-B1927BFE0D9B}" type="pres">
      <dgm:prSet presAssocID="{8C744317-6675-4407-9C5D-E53A781100E8}" presName="accentRepeatNode" presStyleLbl="solidFgAcc1" presStyleIdx="4" presStyleCnt="5"/>
      <dgm:spPr/>
    </dgm:pt>
  </dgm:ptLst>
  <dgm:cxnLst>
    <dgm:cxn modelId="{AE52DE5B-5FEB-4F44-8EEA-05E954CAD3EF}" type="presOf" srcId="{47C1DD7F-D917-4F8A-9EBB-FE52F427536A}" destId="{60AFAD72-4C5E-4D1D-8D48-49261811C92E}" srcOrd="0" destOrd="0" presId="urn:microsoft.com/office/officeart/2008/layout/VerticalCurvedList"/>
    <dgm:cxn modelId="{C3314E72-CA81-4C29-8586-B73B80BE6493}" type="presOf" srcId="{30D11DE7-B094-49F2-93E9-A7545DC747FA}" destId="{EA68BDD1-D3C4-4108-AEA9-66225313962B}" srcOrd="0" destOrd="0" presId="urn:microsoft.com/office/officeart/2008/layout/VerticalCurvedList"/>
    <dgm:cxn modelId="{9A4D2166-6AFA-4808-B2F2-B49F0C5B0B9B}" srcId="{47C1DD7F-D917-4F8A-9EBB-FE52F427536A}" destId="{8C744317-6675-4407-9C5D-E53A781100E8}" srcOrd="4" destOrd="0" parTransId="{FDA35DE4-87A5-4496-A65D-FAFB123A1F40}" sibTransId="{3E821CA5-F0F7-4593-8319-3E7385E06BED}"/>
    <dgm:cxn modelId="{7E05EF9A-ECF7-4EF4-A4B0-E38FC1DC772B}" srcId="{47C1DD7F-D917-4F8A-9EBB-FE52F427536A}" destId="{7E81EDC7-A10C-4022-8381-5271CECB3762}" srcOrd="2" destOrd="0" parTransId="{8ECE4B98-A329-4CB8-9F30-8D6BE294B2B9}" sibTransId="{3C023B98-B958-4423-9013-C7E590C7C245}"/>
    <dgm:cxn modelId="{2B6AF1D3-D894-487C-AF07-77D9EA3C1C12}" srcId="{47C1DD7F-D917-4F8A-9EBB-FE52F427536A}" destId="{A80BE2B7-BE2D-48A9-ACD4-135B84935B87}" srcOrd="3" destOrd="0" parTransId="{89ED5247-05EA-48E7-BE8D-9CCEAD387822}" sibTransId="{F8E163CC-1785-41EA-9BF1-8E91F28D39A2}"/>
    <dgm:cxn modelId="{A5150976-863E-404F-B24D-7E3EC8B34437}" srcId="{47C1DD7F-D917-4F8A-9EBB-FE52F427536A}" destId="{4506929F-68CE-4110-ACEB-67DA215EACC0}" srcOrd="0" destOrd="0" parTransId="{89CAE4CE-B3FD-488A-B310-35356421EB80}" sibTransId="{9459A268-5031-4725-9639-A3E7976DDCA1}"/>
    <dgm:cxn modelId="{E67C3D9E-AF26-4ECE-8AE4-93EDB1039907}" type="presOf" srcId="{8C744317-6675-4407-9C5D-E53A781100E8}" destId="{AC87FB2D-336C-4D1F-8B6F-99BDB75CDACC}" srcOrd="0" destOrd="0" presId="urn:microsoft.com/office/officeart/2008/layout/VerticalCurvedList"/>
    <dgm:cxn modelId="{8404BEF2-C427-4B26-BBF5-1328BE010C95}" srcId="{47C1DD7F-D917-4F8A-9EBB-FE52F427536A}" destId="{30D11DE7-B094-49F2-93E9-A7545DC747FA}" srcOrd="1" destOrd="0" parTransId="{00EDBA86-0118-4A67-928A-637A6AE2485B}" sibTransId="{7E805625-3530-4E96-AA47-CEEBB388B54C}"/>
    <dgm:cxn modelId="{06806BF9-8A99-4938-B1E5-36F23A97D925}" type="presOf" srcId="{7E81EDC7-A10C-4022-8381-5271CECB3762}" destId="{A2675CD7-FC36-4368-BDA3-0C42A37B6557}" srcOrd="0" destOrd="0" presId="urn:microsoft.com/office/officeart/2008/layout/VerticalCurvedList"/>
    <dgm:cxn modelId="{C1E61ABB-8CAE-44C5-821A-9F890354B6DC}" type="presOf" srcId="{4506929F-68CE-4110-ACEB-67DA215EACC0}" destId="{4B88669E-66D5-446C-97B0-26F6EB599799}" srcOrd="0" destOrd="0" presId="urn:microsoft.com/office/officeart/2008/layout/VerticalCurvedList"/>
    <dgm:cxn modelId="{398C9A41-3B85-401C-99BF-934C0CDC0F0E}" type="presOf" srcId="{9459A268-5031-4725-9639-A3E7976DDCA1}" destId="{9401E679-1F2E-4DAB-9CA7-5858B02FF270}" srcOrd="0" destOrd="0" presId="urn:microsoft.com/office/officeart/2008/layout/VerticalCurvedList"/>
    <dgm:cxn modelId="{C4E405BD-4CEF-4C4A-B909-2DDBC87E65D2}" type="presOf" srcId="{A80BE2B7-BE2D-48A9-ACD4-135B84935B87}" destId="{55ABF29F-EC21-4776-AD02-6EDEB9CBDF4E}" srcOrd="0" destOrd="0" presId="urn:microsoft.com/office/officeart/2008/layout/VerticalCurvedList"/>
    <dgm:cxn modelId="{8F338AE2-5312-4AFF-BDFD-31B093EC13EF}" type="presParOf" srcId="{60AFAD72-4C5E-4D1D-8D48-49261811C92E}" destId="{CD6ADA7D-6FD6-4305-BD6D-DEF5647B647D}" srcOrd="0" destOrd="0" presId="urn:microsoft.com/office/officeart/2008/layout/VerticalCurvedList"/>
    <dgm:cxn modelId="{CD2FF34F-726D-4AFC-BC2E-7EDB89224B92}" type="presParOf" srcId="{CD6ADA7D-6FD6-4305-BD6D-DEF5647B647D}" destId="{19752F41-E158-4F50-ADCA-3E5E3ABD7596}" srcOrd="0" destOrd="0" presId="urn:microsoft.com/office/officeart/2008/layout/VerticalCurvedList"/>
    <dgm:cxn modelId="{89155A86-1DC1-4621-9B57-445E476A5AC4}" type="presParOf" srcId="{19752F41-E158-4F50-ADCA-3E5E3ABD7596}" destId="{23973EE1-89AE-465B-B32E-7CB060623481}" srcOrd="0" destOrd="0" presId="urn:microsoft.com/office/officeart/2008/layout/VerticalCurvedList"/>
    <dgm:cxn modelId="{ECAAD582-7DE1-4EDC-AC90-2D8A310AC617}" type="presParOf" srcId="{19752F41-E158-4F50-ADCA-3E5E3ABD7596}" destId="{9401E679-1F2E-4DAB-9CA7-5858B02FF270}" srcOrd="1" destOrd="0" presId="urn:microsoft.com/office/officeart/2008/layout/VerticalCurvedList"/>
    <dgm:cxn modelId="{403F079B-1251-4A09-815C-B0BABD023A2A}" type="presParOf" srcId="{19752F41-E158-4F50-ADCA-3E5E3ABD7596}" destId="{D625926E-2FAE-4019-A607-E30C721FDEF4}" srcOrd="2" destOrd="0" presId="urn:microsoft.com/office/officeart/2008/layout/VerticalCurvedList"/>
    <dgm:cxn modelId="{042AAF6A-8CEA-4A3D-80F7-90F36D5B7679}" type="presParOf" srcId="{19752F41-E158-4F50-ADCA-3E5E3ABD7596}" destId="{0B32F37D-40C1-4DC0-9822-F9FAD5CC0A10}" srcOrd="3" destOrd="0" presId="urn:microsoft.com/office/officeart/2008/layout/VerticalCurvedList"/>
    <dgm:cxn modelId="{36C70AD3-A2B0-4083-BA64-122FF518BAEF}" type="presParOf" srcId="{CD6ADA7D-6FD6-4305-BD6D-DEF5647B647D}" destId="{4B88669E-66D5-446C-97B0-26F6EB599799}" srcOrd="1" destOrd="0" presId="urn:microsoft.com/office/officeart/2008/layout/VerticalCurvedList"/>
    <dgm:cxn modelId="{798DCF38-B32B-4DDA-846A-254C7B1C2C1C}" type="presParOf" srcId="{CD6ADA7D-6FD6-4305-BD6D-DEF5647B647D}" destId="{95910417-8EE3-4650-9273-8B96B5446976}" srcOrd="2" destOrd="0" presId="urn:microsoft.com/office/officeart/2008/layout/VerticalCurvedList"/>
    <dgm:cxn modelId="{9AC5A136-B2BC-411F-8A1F-80B11566C4D0}" type="presParOf" srcId="{95910417-8EE3-4650-9273-8B96B5446976}" destId="{752A466A-CD1E-48AB-92C5-E3358D663981}" srcOrd="0" destOrd="0" presId="urn:microsoft.com/office/officeart/2008/layout/VerticalCurvedList"/>
    <dgm:cxn modelId="{9B65DE05-13D9-4AAB-92FE-F2F37BDD75FE}" type="presParOf" srcId="{CD6ADA7D-6FD6-4305-BD6D-DEF5647B647D}" destId="{EA68BDD1-D3C4-4108-AEA9-66225313962B}" srcOrd="3" destOrd="0" presId="urn:microsoft.com/office/officeart/2008/layout/VerticalCurvedList"/>
    <dgm:cxn modelId="{AC754750-A377-40B6-8ABF-B8CE612DA4AD}" type="presParOf" srcId="{CD6ADA7D-6FD6-4305-BD6D-DEF5647B647D}" destId="{DD1DEB37-C1A4-4543-8E29-F1C18E00B845}" srcOrd="4" destOrd="0" presId="urn:microsoft.com/office/officeart/2008/layout/VerticalCurvedList"/>
    <dgm:cxn modelId="{864CB0B4-CA6B-46DE-9BDF-C26DDC71FEE9}" type="presParOf" srcId="{DD1DEB37-C1A4-4543-8E29-F1C18E00B845}" destId="{03E1D942-ADCF-4710-8419-C778F9700198}" srcOrd="0" destOrd="0" presId="urn:microsoft.com/office/officeart/2008/layout/VerticalCurvedList"/>
    <dgm:cxn modelId="{81B850AA-F3C7-492E-B079-343CFE64CDB5}" type="presParOf" srcId="{CD6ADA7D-6FD6-4305-BD6D-DEF5647B647D}" destId="{A2675CD7-FC36-4368-BDA3-0C42A37B6557}" srcOrd="5" destOrd="0" presId="urn:microsoft.com/office/officeart/2008/layout/VerticalCurvedList"/>
    <dgm:cxn modelId="{1B747DD6-8EF6-4E7F-939A-D420DCE4844E}" type="presParOf" srcId="{CD6ADA7D-6FD6-4305-BD6D-DEF5647B647D}" destId="{6C70D9FA-4E91-4A56-BC60-CACE196AD21D}" srcOrd="6" destOrd="0" presId="urn:microsoft.com/office/officeart/2008/layout/VerticalCurvedList"/>
    <dgm:cxn modelId="{F8096835-3092-403D-B15E-213F2C65B622}" type="presParOf" srcId="{6C70D9FA-4E91-4A56-BC60-CACE196AD21D}" destId="{55714E7C-EA8F-475C-97F6-C2482C2C94BC}" srcOrd="0" destOrd="0" presId="urn:microsoft.com/office/officeart/2008/layout/VerticalCurvedList"/>
    <dgm:cxn modelId="{E73C42C9-4198-4329-A996-41905BB0CA79}" type="presParOf" srcId="{CD6ADA7D-6FD6-4305-BD6D-DEF5647B647D}" destId="{55ABF29F-EC21-4776-AD02-6EDEB9CBDF4E}" srcOrd="7" destOrd="0" presId="urn:microsoft.com/office/officeart/2008/layout/VerticalCurvedList"/>
    <dgm:cxn modelId="{DB88AAEC-3EA1-4FF9-B93E-A0B8415FCA3B}" type="presParOf" srcId="{CD6ADA7D-6FD6-4305-BD6D-DEF5647B647D}" destId="{9D97D5F7-8238-40CA-8869-4075687031C4}" srcOrd="8" destOrd="0" presId="urn:microsoft.com/office/officeart/2008/layout/VerticalCurvedList"/>
    <dgm:cxn modelId="{B795D37B-A366-4D95-BF5A-9DB9B1F156F2}" type="presParOf" srcId="{9D97D5F7-8238-40CA-8869-4075687031C4}" destId="{70D6BE65-3A53-4519-8459-3AF706791CFA}" srcOrd="0" destOrd="0" presId="urn:microsoft.com/office/officeart/2008/layout/VerticalCurvedList"/>
    <dgm:cxn modelId="{246FD172-FC67-491B-95FA-5C08B3343B56}" type="presParOf" srcId="{CD6ADA7D-6FD6-4305-BD6D-DEF5647B647D}" destId="{AC87FB2D-336C-4D1F-8B6F-99BDB75CDACC}" srcOrd="9" destOrd="0" presId="urn:microsoft.com/office/officeart/2008/layout/VerticalCurvedList"/>
    <dgm:cxn modelId="{76ADE194-4BB1-47ED-9026-3191E7E565DF}" type="presParOf" srcId="{CD6ADA7D-6FD6-4305-BD6D-DEF5647B647D}" destId="{3D267871-9D1E-4942-829F-2494FBD19AC5}" srcOrd="10" destOrd="0" presId="urn:microsoft.com/office/officeart/2008/layout/VerticalCurvedList"/>
    <dgm:cxn modelId="{B2C53E76-049D-4000-A8AD-E972120467A2}" type="presParOf" srcId="{3D267871-9D1E-4942-829F-2494FBD19AC5}" destId="{966FB48E-0EAB-4216-8D1F-B1927BFE0D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1E679-1F2E-4DAB-9CA7-5858B02FF270}">
      <dsp:nvSpPr>
        <dsp:cNvPr id="0" name=""/>
        <dsp:cNvSpPr/>
      </dsp:nvSpPr>
      <dsp:spPr>
        <a:xfrm>
          <a:off x="-5513922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8669E-66D5-446C-97B0-26F6EB599799}">
      <dsp:nvSpPr>
        <dsp:cNvPr id="0" name=""/>
        <dsp:cNvSpPr/>
      </dsp:nvSpPr>
      <dsp:spPr>
        <a:xfrm>
          <a:off x="459645" y="304702"/>
          <a:ext cx="7320930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Centralized and Client-Server Systems</a:t>
          </a:r>
          <a:endParaRPr lang="ru-RU" sz="3300" kern="1200" dirty="0"/>
        </a:p>
      </dsp:txBody>
      <dsp:txXfrm>
        <a:off x="459645" y="304702"/>
        <a:ext cx="7320930" cy="609795"/>
      </dsp:txXfrm>
    </dsp:sp>
    <dsp:sp modelId="{752A466A-CD1E-48AB-92C5-E3358D663981}">
      <dsp:nvSpPr>
        <dsp:cNvPr id="0" name=""/>
        <dsp:cNvSpPr/>
      </dsp:nvSpPr>
      <dsp:spPr>
        <a:xfrm>
          <a:off x="78523" y="2284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BDD1-D3C4-4108-AEA9-66225313962B}">
      <dsp:nvSpPr>
        <dsp:cNvPr id="0" name=""/>
        <dsp:cNvSpPr/>
      </dsp:nvSpPr>
      <dsp:spPr>
        <a:xfrm>
          <a:off x="896607" y="1219102"/>
          <a:ext cx="6883968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Server System Architectures</a:t>
          </a:r>
          <a:endParaRPr lang="ru-RU" sz="3300" kern="1200"/>
        </a:p>
      </dsp:txBody>
      <dsp:txXfrm>
        <a:off x="896607" y="1219102"/>
        <a:ext cx="6883968" cy="609795"/>
      </dsp:txXfrm>
    </dsp:sp>
    <dsp:sp modelId="{03E1D942-ADCF-4710-8419-C778F9700198}">
      <dsp:nvSpPr>
        <dsp:cNvPr id="0" name=""/>
        <dsp:cNvSpPr/>
      </dsp:nvSpPr>
      <dsp:spPr>
        <a:xfrm>
          <a:off x="515485" y="11428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75CD7-FC36-4368-BDA3-0C42A37B6557}">
      <dsp:nvSpPr>
        <dsp:cNvPr id="0" name=""/>
        <dsp:cNvSpPr/>
      </dsp:nvSpPr>
      <dsp:spPr>
        <a:xfrm>
          <a:off x="1030719" y="2133502"/>
          <a:ext cx="6749856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Parallel Systems</a:t>
          </a:r>
          <a:endParaRPr lang="ru-RU" sz="3300" kern="1200"/>
        </a:p>
      </dsp:txBody>
      <dsp:txXfrm>
        <a:off x="1030719" y="2133502"/>
        <a:ext cx="6749856" cy="609795"/>
      </dsp:txXfrm>
    </dsp:sp>
    <dsp:sp modelId="{55714E7C-EA8F-475C-97F6-C2482C2C94BC}">
      <dsp:nvSpPr>
        <dsp:cNvPr id="0" name=""/>
        <dsp:cNvSpPr/>
      </dsp:nvSpPr>
      <dsp:spPr>
        <a:xfrm>
          <a:off x="649597" y="20572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BF29F-EC21-4776-AD02-6EDEB9CBDF4E}">
      <dsp:nvSpPr>
        <dsp:cNvPr id="0" name=""/>
        <dsp:cNvSpPr/>
      </dsp:nvSpPr>
      <dsp:spPr>
        <a:xfrm>
          <a:off x="896607" y="3047902"/>
          <a:ext cx="6883968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Distributed Systems</a:t>
          </a:r>
          <a:endParaRPr lang="ru-RU" sz="3300" kern="1200"/>
        </a:p>
      </dsp:txBody>
      <dsp:txXfrm>
        <a:off x="896607" y="3047902"/>
        <a:ext cx="6883968" cy="609795"/>
      </dsp:txXfrm>
    </dsp:sp>
    <dsp:sp modelId="{70D6BE65-3A53-4519-8459-3AF706791CFA}">
      <dsp:nvSpPr>
        <dsp:cNvPr id="0" name=""/>
        <dsp:cNvSpPr/>
      </dsp:nvSpPr>
      <dsp:spPr>
        <a:xfrm>
          <a:off x="515485" y="29716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7FB2D-336C-4D1F-8B6F-99BDB75CDACC}">
      <dsp:nvSpPr>
        <dsp:cNvPr id="0" name=""/>
        <dsp:cNvSpPr/>
      </dsp:nvSpPr>
      <dsp:spPr>
        <a:xfrm>
          <a:off x="459645" y="3962302"/>
          <a:ext cx="7320930" cy="609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402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Network Types</a:t>
          </a:r>
          <a:endParaRPr lang="ru-RU" sz="3300" kern="1200"/>
        </a:p>
      </dsp:txBody>
      <dsp:txXfrm>
        <a:off x="459645" y="3962302"/>
        <a:ext cx="7320930" cy="609795"/>
      </dsp:txXfrm>
    </dsp:sp>
    <dsp:sp modelId="{966FB48E-0EAB-4216-8D1F-B1927BFE0D9B}">
      <dsp:nvSpPr>
        <dsp:cNvPr id="0" name=""/>
        <dsp:cNvSpPr/>
      </dsp:nvSpPr>
      <dsp:spPr>
        <a:xfrm>
          <a:off x="78523" y="3886078"/>
          <a:ext cx="762243" cy="762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03A6-F85C-4848-972F-D67D6CB67D2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5E0E-AD93-4946-A1D0-7C5DA33B6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6450420-77EE-46D3-AF39-27A7422EEDCE}" type="slidenum">
              <a:rPr lang="en-US" altLang="ru-RU" sz="1200">
                <a:latin typeface="Times New Roman" pitchFamily="18" charset="0"/>
              </a:rPr>
              <a:pPr/>
              <a:t>2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3216303-444B-4B3B-B888-CB3366091FAF}" type="slidenum">
              <a:rPr lang="en-US" altLang="ru-RU" sz="1200">
                <a:latin typeface="Times New Roman" pitchFamily="18" charset="0"/>
              </a:rPr>
              <a:pPr/>
              <a:t>13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3216303-444B-4B3B-B888-CB3366091FAF}" type="slidenum">
              <a:rPr lang="en-US" altLang="ru-RU" sz="1200">
                <a:latin typeface="Times New Roman" pitchFamily="18" charset="0"/>
              </a:rPr>
              <a:pPr/>
              <a:t>14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2B2E768-60E2-477D-80E4-0210FC005A29}" type="slidenum">
              <a:rPr lang="en-US" altLang="ru-RU" sz="1200">
                <a:latin typeface="Times New Roman" pitchFamily="18" charset="0"/>
              </a:rPr>
              <a:pPr/>
              <a:t>15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31E3D28-E4DA-4816-B0BF-74B27F21328E}" type="slidenum">
              <a:rPr lang="en-US" altLang="ru-RU" sz="1200">
                <a:latin typeface="Times New Roman" pitchFamily="18" charset="0"/>
              </a:rPr>
              <a:pPr/>
              <a:t>16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EED25A0-782C-4072-863F-863DD5ABEDA6}" type="slidenum">
              <a:rPr lang="en-US" altLang="ru-RU" sz="1200">
                <a:latin typeface="Times New Roman" pitchFamily="18" charset="0"/>
              </a:rPr>
              <a:pPr/>
              <a:t>17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6688876-E79C-46C3-82E5-B361D1C57EF5}" type="slidenum">
              <a:rPr lang="en-US" altLang="ru-RU" sz="1200">
                <a:latin typeface="Times New Roman" pitchFamily="18" charset="0"/>
              </a:rPr>
              <a:pPr/>
              <a:t>18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937E3F4-4639-4AF8-A712-EACA3F07CB51}" type="slidenum">
              <a:rPr lang="en-US" altLang="ru-RU" sz="1200">
                <a:latin typeface="Times New Roman" pitchFamily="18" charset="0"/>
              </a:rPr>
              <a:pPr/>
              <a:t>19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65A8B35-A93C-49ED-B8F7-91620772ECFB}" type="slidenum">
              <a:rPr lang="en-US" altLang="ru-RU" sz="1200">
                <a:latin typeface="Times New Roman" pitchFamily="18" charset="0"/>
              </a:rPr>
              <a:pPr/>
              <a:t>20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695CE20-10F2-418E-B551-1AE7E42D4B4E}" type="slidenum">
              <a:rPr lang="en-US" altLang="ru-RU" sz="1200">
                <a:latin typeface="Times New Roman" pitchFamily="18" charset="0"/>
              </a:rPr>
              <a:pPr/>
              <a:t>21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A59FD52-D789-41F2-8631-47F2032E6F99}" type="slidenum">
              <a:rPr lang="en-US" altLang="ru-RU" sz="1200">
                <a:latin typeface="Times New Roman" pitchFamily="18" charset="0"/>
              </a:rPr>
              <a:pPr/>
              <a:t>22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03A08A8-6A3A-4528-8196-680C5E3192F3}" type="slidenum">
              <a:rPr lang="en-US" altLang="ru-RU" sz="1200">
                <a:latin typeface="Times New Roman" pitchFamily="18" charset="0"/>
              </a:rPr>
              <a:pPr/>
              <a:t>3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D022E78-C4AA-413F-B5F2-C9D603C017A6}" type="slidenum">
              <a:rPr lang="en-US" altLang="ru-RU" sz="1200">
                <a:latin typeface="Times New Roman" pitchFamily="18" charset="0"/>
              </a:rPr>
              <a:pPr/>
              <a:t>23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57C3056-66B5-4ADB-8F22-D94B5F595F69}" type="slidenum">
              <a:rPr lang="en-US" altLang="ru-RU" sz="1200">
                <a:latin typeface="Times New Roman" pitchFamily="18" charset="0"/>
              </a:rPr>
              <a:pPr/>
              <a:t>24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CF38891-FDD8-4FB8-B503-70B1CADB8AF1}" type="slidenum">
              <a:rPr lang="en-US" altLang="ru-RU" sz="1200">
                <a:latin typeface="Times New Roman" pitchFamily="18" charset="0"/>
              </a:rPr>
              <a:pPr/>
              <a:t>25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3B673D7-A63B-4C9C-B551-C92326FCAE0F}" type="slidenum">
              <a:rPr lang="en-US" altLang="ru-RU" sz="1200">
                <a:latin typeface="Times New Roman" pitchFamily="18" charset="0"/>
              </a:rPr>
              <a:pPr/>
              <a:t>26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8CDF35D-0F4B-400D-A650-074818C02263}" type="slidenum">
              <a:rPr lang="en-US" altLang="ru-RU" sz="1200">
                <a:latin typeface="Times New Roman" pitchFamily="18" charset="0"/>
              </a:rPr>
              <a:pPr/>
              <a:t>27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14FD4677-204B-4A6B-94BA-7A48DA2412A4}" type="slidenum">
              <a:rPr lang="en-US" altLang="ru-RU" sz="1200">
                <a:latin typeface="Times New Roman" pitchFamily="18" charset="0"/>
              </a:rPr>
              <a:pPr/>
              <a:t>28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88D0EBB-A5A1-4A18-A13D-97ABDB4B94F5}" type="slidenum">
              <a:rPr lang="en-US" altLang="ru-RU" sz="1200">
                <a:latin typeface="Times New Roman" pitchFamily="18" charset="0"/>
              </a:rPr>
              <a:pPr/>
              <a:t>29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4F0A9AF8-3ECE-4D06-9281-42FBFD085CE7}" type="slidenum">
              <a:rPr lang="en-US" altLang="ru-RU" sz="1200">
                <a:latin typeface="Times New Roman" pitchFamily="18" charset="0"/>
              </a:rPr>
              <a:pPr/>
              <a:t>30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AB52BEC-4738-4CEC-9725-CB0BE80E524B}" type="slidenum">
              <a:rPr lang="en-US" altLang="ru-RU" sz="1200">
                <a:latin typeface="Times New Roman" pitchFamily="18" charset="0"/>
              </a:rPr>
              <a:pPr/>
              <a:t>31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B433FE0-171A-4058-8C5C-D91C0CFC3B99}" type="slidenum">
              <a:rPr lang="en-US" altLang="ru-RU" sz="1200">
                <a:latin typeface="Times New Roman" pitchFamily="18" charset="0"/>
              </a:rPr>
              <a:pPr/>
              <a:t>32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6713E97-43A1-451B-A233-A829F589841B}" type="slidenum">
              <a:rPr lang="en-US" altLang="ru-RU" sz="1200">
                <a:latin typeface="Times New Roman" pitchFamily="18" charset="0"/>
              </a:rPr>
              <a:pPr/>
              <a:t>4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7333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AEFD8E2-992E-46C6-862B-9DE5223EB9A9}" type="slidenum">
              <a:rPr lang="en-US" altLang="ru-RU" sz="1200">
                <a:latin typeface="Times New Roman" pitchFamily="18" charset="0"/>
              </a:rPr>
              <a:pPr/>
              <a:t>33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A404426-F7A9-4AAA-BE85-4C82CB04689A}" type="slidenum">
              <a:rPr lang="en-US" altLang="ru-RU" sz="1200">
                <a:latin typeface="Times New Roman" pitchFamily="18" charset="0"/>
              </a:rPr>
              <a:pPr/>
              <a:t>34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3B98D05-B3D3-410C-8B79-4DAD7788F5C2}" type="slidenum">
              <a:rPr lang="en-US" altLang="ru-RU" sz="1200">
                <a:latin typeface="Times New Roman" pitchFamily="18" charset="0"/>
              </a:rPr>
              <a:pPr/>
              <a:t>35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D2F64F8C-41B3-4F02-B9FA-49A4BEABAD6B}" type="slidenum">
              <a:rPr lang="en-US" altLang="ru-RU" sz="1200">
                <a:latin typeface="Times New Roman" pitchFamily="18" charset="0"/>
              </a:rPr>
              <a:pPr/>
              <a:t>36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BFE398A-173D-49BA-A42F-D98DD554BC6C}" type="slidenum">
              <a:rPr lang="en-US" altLang="ru-RU" sz="1200">
                <a:latin typeface="Times New Roman" pitchFamily="18" charset="0"/>
              </a:rPr>
              <a:pPr/>
              <a:t>37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10A2C58-C21C-4B47-A4CA-E583D0224409}" type="slidenum">
              <a:rPr lang="en-US" altLang="ru-RU" sz="1200">
                <a:latin typeface="Times New Roman" pitchFamily="18" charset="0"/>
              </a:rPr>
              <a:pPr/>
              <a:t>38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DB42A29-AC87-4C31-939C-DCDB0F33D17F}" type="slidenum">
              <a:rPr lang="en-US" altLang="ru-RU" sz="1200">
                <a:latin typeface="Times New Roman" pitchFamily="18" charset="0"/>
              </a:rPr>
              <a:pPr/>
              <a:t>5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A3254055-F0DF-460A-A1FF-4E8064E88035}" type="slidenum">
              <a:rPr lang="en-US" altLang="ru-RU" sz="1200">
                <a:latin typeface="Times New Roman" pitchFamily="18" charset="0"/>
              </a:rPr>
              <a:pPr/>
              <a:t>6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CA3F12F-C777-46BE-837C-5EB00606AF8A}" type="slidenum">
              <a:rPr lang="en-US" altLang="ru-RU" sz="1200">
                <a:latin typeface="Times New Roman" pitchFamily="18" charset="0"/>
              </a:rPr>
              <a:pPr/>
              <a:t>7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2FFFA533-5EB1-40B2-95ED-59319FC685F9}" type="slidenum">
              <a:rPr lang="en-US" altLang="ru-RU" sz="1200">
                <a:latin typeface="Times New Roman" pitchFamily="18" charset="0"/>
              </a:rPr>
              <a:pPr/>
              <a:t>8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F9C87D10-9FB0-44DD-B541-BC6D055FCE42}" type="slidenum">
              <a:rPr lang="en-US" altLang="ru-RU" sz="1200">
                <a:latin typeface="Times New Roman" pitchFamily="18" charset="0"/>
              </a:rPr>
              <a:pPr/>
              <a:t>9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513164E-6345-4BB3-A462-2CC5845941D9}" type="slidenum">
              <a:rPr lang="en-US" altLang="ru-RU" sz="1200">
                <a:latin typeface="Times New Roman" pitchFamily="18" charset="0"/>
              </a:rPr>
              <a:pPr/>
              <a:t>12</a:t>
            </a:fld>
            <a:endParaRPr lang="en-US" altLang="ru-RU" sz="12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C0360A6-C7BE-485A-BE4F-FD252AF11038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E9F5A57-6D1A-40F9-9FA1-BDE62F23922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management systems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2. Database system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Server Process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ru-RU" dirty="0"/>
              <a:t>A typical transaction server consists of multiple processes accessing data in shared memory.</a:t>
            </a:r>
          </a:p>
          <a:p>
            <a:r>
              <a:rPr lang="en-US" altLang="ru-RU" dirty="0"/>
              <a:t>Server processes</a:t>
            </a:r>
          </a:p>
          <a:p>
            <a:pPr lvl="1"/>
            <a:r>
              <a:rPr lang="en-US" altLang="ru-RU" dirty="0"/>
              <a:t>These receive user queries (transactions), execute them and send results back</a:t>
            </a:r>
          </a:p>
          <a:p>
            <a:pPr lvl="1"/>
            <a:r>
              <a:rPr lang="en-US" altLang="ru-RU" dirty="0"/>
              <a:t>Processes may be </a:t>
            </a:r>
            <a:r>
              <a:rPr lang="en-US" altLang="ru-RU" b="1" dirty="0">
                <a:solidFill>
                  <a:srgbClr val="000099"/>
                </a:solidFill>
              </a:rPr>
              <a:t>multithreaded</a:t>
            </a:r>
            <a:r>
              <a:rPr lang="en-US" altLang="ru-RU" dirty="0"/>
              <a:t>, allowing a single process to execute several user queries concurrently</a:t>
            </a:r>
          </a:p>
          <a:p>
            <a:pPr lvl="1"/>
            <a:r>
              <a:rPr lang="en-US" altLang="ru-RU" dirty="0"/>
              <a:t>Typically multiple multithreaded server processes</a:t>
            </a:r>
          </a:p>
          <a:p>
            <a:r>
              <a:rPr lang="en-US" altLang="ru-RU" dirty="0"/>
              <a:t>Lock manager process</a:t>
            </a:r>
          </a:p>
          <a:p>
            <a:pPr lvl="1"/>
            <a:r>
              <a:rPr lang="en-US" altLang="ru-RU" dirty="0"/>
              <a:t>More on this later</a:t>
            </a:r>
          </a:p>
          <a:p>
            <a:r>
              <a:rPr lang="en-US" altLang="ru-RU" dirty="0"/>
              <a:t>Database writer process	</a:t>
            </a:r>
          </a:p>
          <a:p>
            <a:pPr lvl="1"/>
            <a:r>
              <a:rPr lang="en-US" altLang="ru-RU" dirty="0"/>
              <a:t>Output modified buffer blocks to disks </a:t>
            </a:r>
            <a:r>
              <a:rPr lang="en-US" altLang="ru-RU" dirty="0" smtClean="0"/>
              <a:t>continually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47792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Server Processes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ru-RU" dirty="0"/>
              <a:t>Log writer process</a:t>
            </a:r>
          </a:p>
          <a:p>
            <a:pPr lvl="1"/>
            <a:r>
              <a:rPr lang="en-US" altLang="ru-RU" dirty="0"/>
              <a:t>Server processes simply add log records to log record buffer</a:t>
            </a:r>
          </a:p>
          <a:p>
            <a:pPr lvl="1"/>
            <a:r>
              <a:rPr lang="en-US" altLang="ru-RU" dirty="0"/>
              <a:t>Log writer process outputs log records to stable storage. </a:t>
            </a:r>
          </a:p>
          <a:p>
            <a:r>
              <a:rPr lang="en-US" altLang="ru-RU" dirty="0"/>
              <a:t>Checkpoint process</a:t>
            </a:r>
          </a:p>
          <a:p>
            <a:pPr lvl="1"/>
            <a:r>
              <a:rPr lang="en-US" altLang="ru-RU" dirty="0"/>
              <a:t>Performs periodic checkpoints</a:t>
            </a:r>
          </a:p>
          <a:p>
            <a:r>
              <a:rPr lang="en-US" altLang="ru-RU" dirty="0"/>
              <a:t>Process monitor process</a:t>
            </a:r>
          </a:p>
          <a:p>
            <a:pPr lvl="1"/>
            <a:r>
              <a:rPr lang="en-US" altLang="ru-RU" dirty="0"/>
              <a:t>Monitors other processes, and takes recovery actions if any of the other processes fail</a:t>
            </a:r>
          </a:p>
          <a:p>
            <a:pPr lvl="2"/>
            <a:r>
              <a:rPr lang="en-US" altLang="ru-RU" dirty="0"/>
              <a:t>E.g., aborting any transactions being executed by a server process and restarting </a:t>
            </a:r>
            <a:r>
              <a:rPr lang="en-US" altLang="ru-RU" dirty="0" smtClean="0"/>
              <a:t>it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07145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915988"/>
            <a:ext cx="3995737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2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System Processes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20688"/>
            <a:ext cx="7845425" cy="52562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ru-RU" dirty="0" smtClean="0"/>
              <a:t>Shared memory contains shared data 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Buffer pool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Lock table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Log buffer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Cached query plans (reused if same query submitted again)</a:t>
            </a:r>
          </a:p>
          <a:p>
            <a:pPr>
              <a:lnSpc>
                <a:spcPct val="90000"/>
              </a:lnSpc>
            </a:pPr>
            <a:r>
              <a:rPr lang="en-US" altLang="ru-RU" dirty="0" smtClean="0"/>
              <a:t>All database processes can access shared memory</a:t>
            </a:r>
          </a:p>
          <a:p>
            <a:pPr>
              <a:lnSpc>
                <a:spcPct val="90000"/>
              </a:lnSpc>
            </a:pPr>
            <a:r>
              <a:rPr lang="en-US" altLang="ru-RU" dirty="0" smtClean="0"/>
              <a:t>To ensure that no two processes are accessing the same data structure at the same time, databases systems implement </a:t>
            </a:r>
            <a:r>
              <a:rPr lang="en-US" altLang="ru-RU" b="1" dirty="0" smtClean="0">
                <a:solidFill>
                  <a:srgbClr val="000099"/>
                </a:solidFill>
              </a:rPr>
              <a:t>mutual exclusion</a:t>
            </a:r>
            <a:r>
              <a:rPr lang="en-US" altLang="ru-RU" dirty="0" smtClean="0"/>
              <a:t> using either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Operating system semaphores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Atomic instructions such as test-and-set</a:t>
            </a:r>
          </a:p>
        </p:txBody>
      </p:sp>
    </p:spTree>
    <p:extLst>
      <p:ext uri="{BB962C8B-B14F-4D97-AF65-F5344CB8AC3E}">
        <p14:creationId xmlns:p14="http://schemas.microsoft.com/office/powerpoint/2010/main" val="9175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System Processes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20688"/>
            <a:ext cx="7845425" cy="52562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ru-RU" dirty="0"/>
              <a:t>To avoid overhead of </a:t>
            </a:r>
            <a:r>
              <a:rPr lang="en-US" altLang="ru-RU" dirty="0" err="1"/>
              <a:t>interprocess</a:t>
            </a:r>
            <a:r>
              <a:rPr lang="en-US" altLang="ru-RU" dirty="0"/>
              <a:t> communication for lock request/grant, each database process operates directly on the lock table </a:t>
            </a:r>
          </a:p>
          <a:p>
            <a:pPr lvl="1">
              <a:lnSpc>
                <a:spcPct val="90000"/>
              </a:lnSpc>
            </a:pPr>
            <a:r>
              <a:rPr lang="en-US" altLang="ru-RU" sz="2400" dirty="0"/>
              <a:t>instead of sending requests to lock manager process</a:t>
            </a:r>
          </a:p>
          <a:p>
            <a:pPr>
              <a:lnSpc>
                <a:spcPct val="90000"/>
              </a:lnSpc>
            </a:pPr>
            <a:r>
              <a:rPr lang="en-US" altLang="ru-RU" dirty="0"/>
              <a:t>Lock manager process still used for deadlock detection</a:t>
            </a:r>
          </a:p>
        </p:txBody>
      </p:sp>
    </p:spTree>
    <p:extLst>
      <p:ext uri="{BB962C8B-B14F-4D97-AF65-F5344CB8AC3E}">
        <p14:creationId xmlns:p14="http://schemas.microsoft.com/office/powerpoint/2010/main" val="32151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ea typeface="+mj-ea"/>
              </a:rPr>
              <a:t>Data Servers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noAutofit/>
          </a:bodyPr>
          <a:lstStyle/>
          <a:p>
            <a:r>
              <a:rPr lang="en-US" altLang="ru-RU" dirty="0" smtClean="0"/>
              <a:t>Used in high-speed LANs, in cases where</a:t>
            </a:r>
          </a:p>
          <a:p>
            <a:pPr lvl="1"/>
            <a:r>
              <a:rPr lang="en-US" altLang="ru-RU" sz="2000" dirty="0" smtClean="0"/>
              <a:t>The clients are comparable in processing power to the server</a:t>
            </a:r>
          </a:p>
          <a:p>
            <a:pPr lvl="1"/>
            <a:r>
              <a:rPr lang="en-US" altLang="ru-RU" sz="2000" dirty="0" smtClean="0"/>
              <a:t>The tasks to be executed are compute intensive.</a:t>
            </a:r>
          </a:p>
          <a:p>
            <a:r>
              <a:rPr lang="en-US" altLang="ru-RU" dirty="0" smtClean="0"/>
              <a:t>Data are shipped to clients where processing is performed, and then shipped results back to the server.</a:t>
            </a:r>
          </a:p>
          <a:p>
            <a:r>
              <a:rPr lang="en-US" altLang="ru-RU" dirty="0" smtClean="0"/>
              <a:t>This architecture requires full back-end functionality at the clients.</a:t>
            </a:r>
          </a:p>
          <a:p>
            <a:r>
              <a:rPr lang="en-US" altLang="ru-RU" dirty="0" smtClean="0"/>
              <a:t>Used in many object-oriented database systems </a:t>
            </a:r>
          </a:p>
          <a:p>
            <a:r>
              <a:rPr lang="en-US" altLang="ru-RU" dirty="0" smtClean="0"/>
              <a:t>Issues:</a:t>
            </a:r>
          </a:p>
          <a:p>
            <a:pPr lvl="1"/>
            <a:r>
              <a:rPr lang="en-US" altLang="ru-RU" sz="2000" dirty="0" smtClean="0"/>
              <a:t>Page-Shipping versus Item-Shipping</a:t>
            </a:r>
          </a:p>
          <a:p>
            <a:pPr lvl="1"/>
            <a:r>
              <a:rPr lang="en-US" altLang="ru-RU" sz="2000" dirty="0" smtClean="0"/>
              <a:t>Locking</a:t>
            </a:r>
          </a:p>
          <a:p>
            <a:pPr lvl="1"/>
            <a:r>
              <a:rPr lang="en-US" altLang="ru-RU" sz="2000" dirty="0" smtClean="0"/>
              <a:t>Data Caching</a:t>
            </a:r>
          </a:p>
          <a:p>
            <a:pPr lvl="1"/>
            <a:r>
              <a:rPr lang="en-US" altLang="ru-RU" sz="2000" dirty="0" smtClean="0"/>
              <a:t>Lock Caching</a:t>
            </a:r>
          </a:p>
        </p:txBody>
      </p:sp>
    </p:spTree>
    <p:extLst>
      <p:ext uri="{BB962C8B-B14F-4D97-AF65-F5344CB8AC3E}">
        <p14:creationId xmlns:p14="http://schemas.microsoft.com/office/powerpoint/2010/main" val="42128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</a:t>
            </a:r>
            <a:r>
              <a:rPr lang="en-US" dirty="0" smtClean="0">
                <a:ea typeface="+mj-ea"/>
              </a:rPr>
              <a:t>Servers</a:t>
            </a:r>
            <a:endParaRPr lang="en-US" dirty="0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b="1" dirty="0" smtClean="0">
                <a:solidFill>
                  <a:srgbClr val="000099"/>
                </a:solidFill>
              </a:rPr>
              <a:t>Page-shipping</a:t>
            </a:r>
            <a:r>
              <a:rPr lang="en-US" altLang="ru-RU" dirty="0" smtClean="0"/>
              <a:t> versus </a:t>
            </a:r>
            <a:r>
              <a:rPr lang="en-US" altLang="ru-RU" b="1" dirty="0" smtClean="0">
                <a:solidFill>
                  <a:srgbClr val="000099"/>
                </a:solidFill>
              </a:rPr>
              <a:t>item-shipping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Smaller unit of shipping </a:t>
            </a:r>
            <a:r>
              <a:rPr lang="en-US" altLang="ru-RU" dirty="0" smtClean="0">
                <a:sym typeface="Symbol" pitchFamily="18" charset="2"/>
              </a:rPr>
              <a:t> </a:t>
            </a:r>
            <a:r>
              <a:rPr lang="en-US" altLang="ru-RU" dirty="0" smtClean="0"/>
              <a:t>more messages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Worth </a:t>
            </a:r>
            <a:r>
              <a:rPr lang="en-US" altLang="ru-RU" b="1" dirty="0" smtClean="0">
                <a:solidFill>
                  <a:srgbClr val="000099"/>
                </a:solidFill>
              </a:rPr>
              <a:t>prefetching</a:t>
            </a:r>
            <a:r>
              <a:rPr lang="en-US" altLang="ru-RU" dirty="0" smtClean="0"/>
              <a:t> related items along with requested item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Page shipping can be thought of as a form of prefetching</a:t>
            </a:r>
          </a:p>
          <a:p>
            <a:pPr>
              <a:lnSpc>
                <a:spcPct val="90000"/>
              </a:lnSpc>
            </a:pPr>
            <a:r>
              <a:rPr lang="en-US" altLang="ru-RU" dirty="0" smtClean="0"/>
              <a:t>Locking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Overhead of requesting and getting locks from server is high due to message delays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Can grant locks on requested and </a:t>
            </a:r>
            <a:r>
              <a:rPr lang="en-US" altLang="ru-RU" dirty="0" err="1" smtClean="0"/>
              <a:t>prefetched</a:t>
            </a:r>
            <a:r>
              <a:rPr lang="en-US" altLang="ru-RU" dirty="0" smtClean="0"/>
              <a:t> items; with page shipping, transaction is granted lock on whole page.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Locks on a </a:t>
            </a:r>
            <a:r>
              <a:rPr lang="en-US" altLang="ru-RU" dirty="0" err="1" smtClean="0"/>
              <a:t>prefetched</a:t>
            </a:r>
            <a:r>
              <a:rPr lang="en-US" altLang="ru-RU" dirty="0" smtClean="0"/>
              <a:t> item can be P{called back} by the server, and returned by client transaction if the </a:t>
            </a:r>
            <a:r>
              <a:rPr lang="en-US" altLang="ru-RU" dirty="0" err="1" smtClean="0"/>
              <a:t>prefetched</a:t>
            </a:r>
            <a:r>
              <a:rPr lang="en-US" altLang="ru-RU" dirty="0" smtClean="0"/>
              <a:t> item has not been used.  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Locks on the page can be </a:t>
            </a:r>
            <a:r>
              <a:rPr lang="en-US" altLang="ru-RU" b="1" dirty="0" smtClean="0">
                <a:solidFill>
                  <a:srgbClr val="000099"/>
                </a:solidFill>
              </a:rPr>
              <a:t>deescalated </a:t>
            </a:r>
            <a:r>
              <a:rPr lang="en-US" altLang="ru-RU" dirty="0" smtClean="0"/>
              <a:t>to locks on items in the page when there are lock conflicts. Locks on unused items can then be returned to server.</a:t>
            </a:r>
          </a:p>
        </p:txBody>
      </p:sp>
    </p:spTree>
    <p:extLst>
      <p:ext uri="{BB962C8B-B14F-4D97-AF65-F5344CB8AC3E}">
        <p14:creationId xmlns:p14="http://schemas.microsoft.com/office/powerpoint/2010/main" val="12719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</a:t>
            </a:r>
            <a:r>
              <a:rPr lang="en-US" dirty="0" smtClean="0">
                <a:ea typeface="+mj-ea"/>
              </a:rPr>
              <a:t>Servers</a:t>
            </a:r>
            <a:endParaRPr lang="en-US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620688"/>
            <a:ext cx="750252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 b="1" dirty="0" smtClean="0">
                <a:solidFill>
                  <a:srgbClr val="000099"/>
                </a:solidFill>
              </a:rPr>
              <a:t>Data Caching</a:t>
            </a:r>
          </a:p>
          <a:p>
            <a:pPr lvl="1"/>
            <a:r>
              <a:rPr lang="en-US" altLang="ru-RU" dirty="0" smtClean="0"/>
              <a:t>Data can be cached at client even in between transactions</a:t>
            </a:r>
          </a:p>
          <a:p>
            <a:pPr lvl="1"/>
            <a:r>
              <a:rPr lang="en-US" altLang="ru-RU" dirty="0" smtClean="0"/>
              <a:t>But check that data is up-to-date before it is used (</a:t>
            </a:r>
            <a:r>
              <a:rPr lang="en-US" altLang="ru-RU" b="1" dirty="0" smtClean="0">
                <a:solidFill>
                  <a:srgbClr val="000099"/>
                </a:solidFill>
              </a:rPr>
              <a:t>cache coherency</a:t>
            </a:r>
            <a:r>
              <a:rPr lang="en-US" altLang="ru-RU" dirty="0" smtClean="0"/>
              <a:t>)</a:t>
            </a:r>
          </a:p>
          <a:p>
            <a:pPr lvl="1"/>
            <a:r>
              <a:rPr lang="en-US" altLang="ru-RU" dirty="0" smtClean="0"/>
              <a:t>Check can be done when requesting lock on data item</a:t>
            </a:r>
          </a:p>
          <a:p>
            <a:r>
              <a:rPr lang="en-US" altLang="ru-RU" b="1" dirty="0" smtClean="0">
                <a:solidFill>
                  <a:srgbClr val="000099"/>
                </a:solidFill>
              </a:rPr>
              <a:t>Lock Caching</a:t>
            </a:r>
          </a:p>
          <a:p>
            <a:pPr lvl="1"/>
            <a:r>
              <a:rPr lang="en-US" altLang="ru-RU" dirty="0" smtClean="0"/>
              <a:t>Locks can be retained by client system even in between transactions</a:t>
            </a:r>
          </a:p>
          <a:p>
            <a:pPr lvl="1"/>
            <a:r>
              <a:rPr lang="en-US" altLang="ru-RU" dirty="0" smtClean="0"/>
              <a:t>Transactions can acquire cached locks locally, without contacting server</a:t>
            </a:r>
          </a:p>
          <a:p>
            <a:pPr lvl="1"/>
            <a:r>
              <a:rPr lang="en-US" altLang="ru-RU" dirty="0" smtClean="0"/>
              <a:t>Server </a:t>
            </a:r>
            <a:r>
              <a:rPr lang="en-US" altLang="ru-RU" b="1" dirty="0" smtClean="0">
                <a:solidFill>
                  <a:srgbClr val="000099"/>
                </a:solidFill>
              </a:rPr>
              <a:t>calls back</a:t>
            </a:r>
            <a:r>
              <a:rPr lang="en-US" altLang="ru-RU" dirty="0" smtClean="0"/>
              <a:t> locks from clients when it receives conflicting lock request.  Client returns lock once no local transaction is using it.</a:t>
            </a:r>
          </a:p>
          <a:p>
            <a:pPr lvl="1"/>
            <a:r>
              <a:rPr lang="en-US" altLang="ru-RU" dirty="0" smtClean="0"/>
              <a:t>Similar to </a:t>
            </a:r>
            <a:r>
              <a:rPr lang="en-US" altLang="ru-RU" dirty="0" err="1" smtClean="0"/>
              <a:t>deescalation</a:t>
            </a:r>
            <a:r>
              <a:rPr lang="en-US" altLang="ru-RU" dirty="0" smtClean="0"/>
              <a:t>, but across transactions.</a:t>
            </a:r>
          </a:p>
          <a:p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5069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Parallel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u-RU" smtClean="0"/>
              <a:t>Parallel database systems consist of multiple processors and multiple disks connected by a fast interconnection network.</a:t>
            </a:r>
          </a:p>
          <a:p>
            <a:r>
              <a:rPr lang="en-US" altLang="ru-RU" smtClean="0"/>
              <a:t>A </a:t>
            </a:r>
            <a:r>
              <a:rPr lang="en-US" altLang="ru-RU" b="1" smtClean="0">
                <a:solidFill>
                  <a:srgbClr val="000099"/>
                </a:solidFill>
              </a:rPr>
              <a:t>coarse-grain</a:t>
            </a:r>
            <a:r>
              <a:rPr lang="en-US" altLang="ru-RU" smtClean="0">
                <a:solidFill>
                  <a:srgbClr val="000099"/>
                </a:solidFill>
              </a:rPr>
              <a:t> </a:t>
            </a:r>
            <a:r>
              <a:rPr lang="en-US" altLang="ru-RU" b="1" smtClean="0">
                <a:solidFill>
                  <a:srgbClr val="000099"/>
                </a:solidFill>
              </a:rPr>
              <a:t>parallel</a:t>
            </a:r>
            <a:r>
              <a:rPr lang="en-US" altLang="ru-RU" smtClean="0"/>
              <a:t> machine consists of a small number of powerful processors</a:t>
            </a:r>
          </a:p>
          <a:p>
            <a:r>
              <a:rPr lang="en-US" altLang="ru-RU" smtClean="0"/>
              <a:t>A </a:t>
            </a:r>
            <a:r>
              <a:rPr lang="en-US" altLang="ru-RU" b="1" smtClean="0">
                <a:solidFill>
                  <a:srgbClr val="000099"/>
                </a:solidFill>
              </a:rPr>
              <a:t>massively parallel</a:t>
            </a:r>
            <a:r>
              <a:rPr lang="en-US" altLang="ru-RU" smtClean="0"/>
              <a:t> or </a:t>
            </a:r>
            <a:r>
              <a:rPr lang="en-US" altLang="ru-RU" b="1" smtClean="0">
                <a:solidFill>
                  <a:srgbClr val="000099"/>
                </a:solidFill>
              </a:rPr>
              <a:t>fine grain parallel</a:t>
            </a:r>
            <a:r>
              <a:rPr lang="en-US" altLang="ru-RU" i="1" smtClean="0"/>
              <a:t> </a:t>
            </a:r>
            <a:r>
              <a:rPr lang="en-US" altLang="ru-RU" smtClean="0"/>
              <a:t>machine utilizes thousands of smaller processors.</a:t>
            </a:r>
          </a:p>
          <a:p>
            <a:r>
              <a:rPr lang="en-US" altLang="ru-RU" smtClean="0"/>
              <a:t>Two main performance measures:</a:t>
            </a:r>
          </a:p>
          <a:p>
            <a:pPr lvl="1"/>
            <a:r>
              <a:rPr lang="en-US" altLang="ru-RU" b="1" smtClean="0">
                <a:solidFill>
                  <a:srgbClr val="000099"/>
                </a:solidFill>
              </a:rPr>
              <a:t>throughput</a:t>
            </a:r>
            <a:r>
              <a:rPr lang="en-US" altLang="ru-RU" smtClean="0"/>
              <a:t> --- the number of tasks that can be completed in a given time interval</a:t>
            </a:r>
          </a:p>
          <a:p>
            <a:pPr lvl="1"/>
            <a:r>
              <a:rPr lang="en-US" altLang="ru-RU" b="1" smtClean="0">
                <a:solidFill>
                  <a:srgbClr val="000099"/>
                </a:solidFill>
              </a:rPr>
              <a:t>response time</a:t>
            </a:r>
            <a:r>
              <a:rPr lang="en-US" altLang="ru-RU" smtClean="0"/>
              <a:t> --- the amount of time it takes to complete a single task from the time it is submitted</a:t>
            </a:r>
          </a:p>
          <a:p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8633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Speed-Up and Scale-Up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476672"/>
            <a:ext cx="7661275" cy="4903788"/>
          </a:xfrm>
        </p:spPr>
        <p:txBody>
          <a:bodyPr>
            <a:normAutofit lnSpcReduction="10000"/>
          </a:bodyPr>
          <a:lstStyle/>
          <a:p>
            <a:r>
              <a:rPr lang="en-US" altLang="ru-RU" b="1" dirty="0" smtClean="0">
                <a:solidFill>
                  <a:srgbClr val="000099"/>
                </a:solidFill>
              </a:rPr>
              <a:t>Speedup</a:t>
            </a:r>
            <a:r>
              <a:rPr lang="en-US" altLang="ru-RU" dirty="0" smtClean="0"/>
              <a:t>: a fixed-sized problem executing on a small system is given to a system which is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larger.</a:t>
            </a:r>
          </a:p>
          <a:p>
            <a:pPr lvl="1"/>
            <a:r>
              <a:rPr lang="en-US" altLang="ru-RU" dirty="0" smtClean="0"/>
              <a:t>Measured by:</a:t>
            </a:r>
          </a:p>
          <a:p>
            <a:pPr lvl="1">
              <a:buFont typeface="Monotype Sorts" charset="2"/>
              <a:buNone/>
            </a:pPr>
            <a:r>
              <a:rPr lang="en-US" altLang="ru-RU" i="1" dirty="0" smtClean="0"/>
              <a:t>     speedup = small system elapsed time</a:t>
            </a:r>
          </a:p>
          <a:p>
            <a:pPr lvl="1">
              <a:buFont typeface="Monotype Sorts" charset="2"/>
              <a:buNone/>
            </a:pPr>
            <a:r>
              <a:rPr lang="en-US" altLang="ru-RU" i="1" dirty="0" smtClean="0"/>
              <a:t>                       large system elapsed time</a:t>
            </a:r>
          </a:p>
          <a:p>
            <a:pPr lvl="1"/>
            <a:r>
              <a:rPr lang="en-US" altLang="ru-RU" dirty="0" smtClean="0"/>
              <a:t>Speedup is </a:t>
            </a:r>
            <a:r>
              <a:rPr lang="en-US" altLang="ru-RU" b="1" dirty="0" smtClean="0"/>
              <a:t>linear</a:t>
            </a:r>
            <a:r>
              <a:rPr lang="en-US" altLang="ru-RU" dirty="0" smtClean="0"/>
              <a:t> if equation equals N.</a:t>
            </a:r>
          </a:p>
          <a:p>
            <a:r>
              <a:rPr lang="en-US" altLang="ru-RU" b="1" dirty="0" err="1" smtClean="0">
                <a:solidFill>
                  <a:srgbClr val="000099"/>
                </a:solidFill>
              </a:rPr>
              <a:t>Scaleup</a:t>
            </a:r>
            <a:r>
              <a:rPr lang="en-US" altLang="ru-RU" dirty="0" smtClean="0"/>
              <a:t>: increase the size of both the problem and the system</a:t>
            </a:r>
          </a:p>
          <a:p>
            <a:pPr lvl="1"/>
            <a:r>
              <a:rPr lang="en-US" altLang="ru-RU" i="1" dirty="0" smtClean="0"/>
              <a:t>N</a:t>
            </a:r>
            <a:r>
              <a:rPr lang="en-US" altLang="ru-RU" dirty="0" smtClean="0"/>
              <a:t>-times larger system used to perform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larger job</a:t>
            </a:r>
          </a:p>
          <a:p>
            <a:pPr lvl="1"/>
            <a:r>
              <a:rPr lang="en-US" altLang="ru-RU" dirty="0" smtClean="0"/>
              <a:t>Measured by:</a:t>
            </a:r>
          </a:p>
          <a:p>
            <a:pPr lvl="1">
              <a:buFont typeface="Monotype Sorts" charset="2"/>
              <a:buNone/>
            </a:pPr>
            <a:r>
              <a:rPr lang="en-US" altLang="ru-RU" i="1" dirty="0" smtClean="0"/>
              <a:t>     </a:t>
            </a:r>
            <a:r>
              <a:rPr lang="en-US" altLang="ru-RU" i="1" dirty="0" err="1" smtClean="0"/>
              <a:t>scaleup</a:t>
            </a:r>
            <a:r>
              <a:rPr lang="en-US" altLang="ru-RU" i="1" dirty="0" smtClean="0"/>
              <a:t> = small system small problem elapsed time</a:t>
            </a:r>
          </a:p>
          <a:p>
            <a:pPr lvl="1">
              <a:buFont typeface="Monotype Sorts" charset="2"/>
              <a:buNone/>
            </a:pPr>
            <a:r>
              <a:rPr lang="en-US" altLang="ru-RU" i="1" dirty="0" smtClean="0"/>
              <a:t>                         big system big problem elapsed time </a:t>
            </a:r>
          </a:p>
          <a:p>
            <a:pPr lvl="1"/>
            <a:r>
              <a:rPr lang="en-US" altLang="ru-RU" dirty="0" smtClean="0"/>
              <a:t>Scale up is </a:t>
            </a:r>
            <a:r>
              <a:rPr lang="en-US" altLang="ru-RU" b="1" dirty="0" smtClean="0"/>
              <a:t>linear</a:t>
            </a:r>
            <a:r>
              <a:rPr lang="en-US" altLang="ru-RU" dirty="0" smtClean="0"/>
              <a:t> if equation equals 1.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697163" y="198884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757264" y="458112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792526380"/>
              </p:ext>
            </p:extLst>
          </p:nvPr>
        </p:nvGraphicFramePr>
        <p:xfrm>
          <a:off x="755576" y="404664"/>
          <a:ext cx="7848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538288" y="6461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ru-RU" alt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architectures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0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Speedup</a:t>
            </a:r>
          </a:p>
        </p:txBody>
      </p:sp>
      <p:pic>
        <p:nvPicPr>
          <p:cNvPr id="522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159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8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Scaleup</a:t>
            </a:r>
          </a:p>
        </p:txBody>
      </p:sp>
      <p:pic>
        <p:nvPicPr>
          <p:cNvPr id="542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620688"/>
            <a:ext cx="79406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5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Batch and Transaction Scaleup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ru-RU" b="1" dirty="0" smtClean="0">
                <a:solidFill>
                  <a:srgbClr val="000099"/>
                </a:solidFill>
              </a:rPr>
              <a:t>Batch </a:t>
            </a:r>
            <a:r>
              <a:rPr lang="en-US" altLang="ru-RU" b="1" dirty="0" err="1" smtClean="0">
                <a:solidFill>
                  <a:srgbClr val="000099"/>
                </a:solidFill>
              </a:rPr>
              <a:t>scaleup</a:t>
            </a:r>
            <a:r>
              <a:rPr lang="en-US" altLang="ru-RU" b="1" dirty="0" smtClean="0"/>
              <a:t>:</a:t>
            </a:r>
            <a:endParaRPr lang="en-US" altLang="ru-RU" dirty="0" smtClean="0"/>
          </a:p>
          <a:p>
            <a:pPr lvl="1"/>
            <a:r>
              <a:rPr lang="en-US" altLang="ru-RU" dirty="0" smtClean="0"/>
              <a:t>A single large job; typical of most decision support queries and scientific simulation.</a:t>
            </a:r>
          </a:p>
          <a:p>
            <a:pPr lvl="1"/>
            <a:r>
              <a:rPr lang="en-US" altLang="ru-RU" dirty="0" smtClean="0"/>
              <a:t>Use an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larger computer on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larger problem.</a:t>
            </a:r>
          </a:p>
          <a:p>
            <a:r>
              <a:rPr lang="en-US" altLang="ru-RU" b="1" dirty="0" smtClean="0">
                <a:solidFill>
                  <a:srgbClr val="000099"/>
                </a:solidFill>
              </a:rPr>
              <a:t>Transaction </a:t>
            </a:r>
            <a:r>
              <a:rPr lang="en-US" altLang="ru-RU" b="1" dirty="0" err="1" smtClean="0">
                <a:solidFill>
                  <a:srgbClr val="000099"/>
                </a:solidFill>
              </a:rPr>
              <a:t>scaleup</a:t>
            </a:r>
            <a:r>
              <a:rPr lang="en-US" altLang="ru-RU" dirty="0" smtClean="0"/>
              <a:t>:</a:t>
            </a:r>
          </a:p>
          <a:p>
            <a:pPr lvl="1"/>
            <a:r>
              <a:rPr lang="en-US" altLang="ru-RU" dirty="0" smtClean="0"/>
              <a:t>Numerous small queries submitted by independent users to a shared database; typical transaction processing and timesharing systems.</a:t>
            </a:r>
          </a:p>
          <a:p>
            <a:pPr lvl="1"/>
            <a:r>
              <a:rPr lang="en-US" altLang="ru-RU" i="1" dirty="0" smtClean="0"/>
              <a:t>N</a:t>
            </a:r>
            <a:r>
              <a:rPr lang="en-US" altLang="ru-RU" dirty="0" smtClean="0"/>
              <a:t>-times as many users submitting requests (hence,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as many requests) to an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larger database, on an </a:t>
            </a:r>
            <a:r>
              <a:rPr lang="en-US" altLang="ru-RU" i="1" dirty="0" smtClean="0"/>
              <a:t>N</a:t>
            </a:r>
            <a:r>
              <a:rPr lang="en-US" altLang="ru-RU" dirty="0" smtClean="0"/>
              <a:t>-times larger computer.</a:t>
            </a:r>
          </a:p>
          <a:p>
            <a:pPr lvl="1"/>
            <a:r>
              <a:rPr lang="en-US" altLang="ru-RU" dirty="0" smtClean="0"/>
              <a:t>Well-suited to parallel execution.</a:t>
            </a:r>
          </a:p>
        </p:txBody>
      </p:sp>
    </p:spTree>
    <p:extLst>
      <p:ext uri="{BB962C8B-B14F-4D97-AF65-F5344CB8AC3E}">
        <p14:creationId xmlns:p14="http://schemas.microsoft.com/office/powerpoint/2010/main" val="27696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Factors Limiting Speedup and </a:t>
            </a:r>
            <a:r>
              <a:rPr lang="en-US" dirty="0" err="1">
                <a:ea typeface="+mj-ea"/>
              </a:rPr>
              <a:t>Scaleup</a:t>
            </a:r>
            <a:endParaRPr lang="en-US" dirty="0">
              <a:ea typeface="+mj-ea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ru-RU" smtClean="0"/>
              <a:t>Speedup and scaleup are often sublinear due to:</a:t>
            </a:r>
          </a:p>
          <a:p>
            <a:r>
              <a:rPr lang="en-US" altLang="ru-RU" b="1" smtClean="0">
                <a:solidFill>
                  <a:srgbClr val="000099"/>
                </a:solidFill>
              </a:rPr>
              <a:t>Startup costs</a:t>
            </a:r>
            <a:r>
              <a:rPr lang="en-US" altLang="ru-RU" smtClean="0"/>
              <a:t>: Cost of starting up multiple processes may dominate computation time, if the degree of parallelism is high.</a:t>
            </a:r>
          </a:p>
          <a:p>
            <a:r>
              <a:rPr lang="en-US" altLang="ru-RU" b="1" smtClean="0">
                <a:solidFill>
                  <a:srgbClr val="000099"/>
                </a:solidFill>
              </a:rPr>
              <a:t>Interference</a:t>
            </a:r>
            <a:r>
              <a:rPr lang="en-US" altLang="ru-RU" smtClean="0"/>
              <a:t>:  Processes accessing shared resources (e.g., system bus, disks, or locks) compete with each other, thus spending time waiting on other processes, rather than performing useful work.</a:t>
            </a:r>
          </a:p>
          <a:p>
            <a:r>
              <a:rPr lang="en-US" altLang="ru-RU" b="1" smtClean="0">
                <a:solidFill>
                  <a:srgbClr val="000099"/>
                </a:solidFill>
              </a:rPr>
              <a:t>Skew</a:t>
            </a:r>
            <a:r>
              <a:rPr lang="en-US" altLang="ru-RU" smtClean="0"/>
              <a:t>: Increasing the degree of parallelism increases the variance in service times of parallely executing tasks.  Overall execution time determined by </a:t>
            </a:r>
            <a:r>
              <a:rPr lang="en-US" altLang="ru-RU" b="1" smtClean="0"/>
              <a:t>slowest</a:t>
            </a:r>
            <a:r>
              <a:rPr lang="en-US" altLang="ru-RU" smtClean="0"/>
              <a:t> of parallely executing tasks.</a:t>
            </a:r>
          </a:p>
        </p:txBody>
      </p:sp>
    </p:spTree>
    <p:extLst>
      <p:ext uri="{BB962C8B-B14F-4D97-AF65-F5344CB8AC3E}">
        <p14:creationId xmlns:p14="http://schemas.microsoft.com/office/powerpoint/2010/main" val="16811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Interconnection Network Architectures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b="1" smtClean="0">
                <a:solidFill>
                  <a:srgbClr val="000099"/>
                </a:solidFill>
              </a:rPr>
              <a:t>Bus</a:t>
            </a:r>
            <a:r>
              <a:rPr lang="en-US" altLang="ru-RU" smtClean="0"/>
              <a:t>. System components send data on and receive data from a single communication bus;</a:t>
            </a:r>
          </a:p>
          <a:p>
            <a:pPr lvl="1">
              <a:lnSpc>
                <a:spcPct val="90000"/>
              </a:lnSpc>
            </a:pPr>
            <a:r>
              <a:rPr lang="en-US" altLang="ru-RU" smtClean="0"/>
              <a:t>Does not scale well with increasing parallelism.</a:t>
            </a:r>
          </a:p>
          <a:p>
            <a:pPr>
              <a:lnSpc>
                <a:spcPct val="90000"/>
              </a:lnSpc>
            </a:pPr>
            <a:r>
              <a:rPr lang="en-US" altLang="ru-RU" b="1" smtClean="0">
                <a:solidFill>
                  <a:srgbClr val="000099"/>
                </a:solidFill>
              </a:rPr>
              <a:t>Mesh</a:t>
            </a:r>
            <a:r>
              <a:rPr lang="en-US" altLang="ru-RU" smtClean="0"/>
              <a:t>. Components are arranged as nodes in a grid, and each component is connected to all adjacent components</a:t>
            </a:r>
          </a:p>
          <a:p>
            <a:pPr lvl="1">
              <a:lnSpc>
                <a:spcPct val="90000"/>
              </a:lnSpc>
            </a:pPr>
            <a:r>
              <a:rPr lang="en-US" altLang="ru-RU" smtClean="0"/>
              <a:t>Communication links grow with growing number of components, and so scales better.  </a:t>
            </a:r>
          </a:p>
          <a:p>
            <a:pPr lvl="1">
              <a:lnSpc>
                <a:spcPct val="90000"/>
              </a:lnSpc>
            </a:pPr>
            <a:r>
              <a:rPr lang="en-US" altLang="ru-RU" smtClean="0"/>
              <a:t>But may require 2</a:t>
            </a:r>
            <a:r>
              <a:rPr lang="en-US" altLang="ru-RU" smtClean="0">
                <a:sym typeface="Symbol" pitchFamily="18" charset="2"/>
              </a:rPr>
              <a:t></a:t>
            </a:r>
            <a:r>
              <a:rPr lang="en-US" altLang="ru-RU" i="1" smtClean="0">
                <a:sym typeface="Symbol" pitchFamily="18" charset="2"/>
              </a:rPr>
              <a:t>n</a:t>
            </a:r>
            <a:r>
              <a:rPr lang="en-US" altLang="ru-RU" smtClean="0"/>
              <a:t> hops to send message to a node (or </a:t>
            </a:r>
            <a:r>
              <a:rPr lang="en-US" altLang="ru-RU" smtClean="0">
                <a:sym typeface="Symbol" pitchFamily="18" charset="2"/>
              </a:rPr>
              <a:t></a:t>
            </a:r>
            <a:r>
              <a:rPr lang="en-US" altLang="ru-RU" i="1" smtClean="0"/>
              <a:t>n</a:t>
            </a:r>
            <a:r>
              <a:rPr lang="en-US" altLang="ru-RU" smtClean="0"/>
              <a:t> with wraparound connections at edge of grid).</a:t>
            </a:r>
          </a:p>
          <a:p>
            <a:pPr>
              <a:lnSpc>
                <a:spcPct val="90000"/>
              </a:lnSpc>
            </a:pPr>
            <a:r>
              <a:rPr lang="en-US" altLang="ru-RU" b="1" smtClean="0">
                <a:solidFill>
                  <a:srgbClr val="000099"/>
                </a:solidFill>
              </a:rPr>
              <a:t>Hypercube</a:t>
            </a:r>
            <a:r>
              <a:rPr lang="en-US" altLang="ru-RU" smtClean="0"/>
              <a:t>.  Components are numbered in binary;  components are connected to one another if their binary representations differ in exactly one bit.</a:t>
            </a:r>
          </a:p>
          <a:p>
            <a:pPr lvl="1">
              <a:lnSpc>
                <a:spcPct val="90000"/>
              </a:lnSpc>
            </a:pPr>
            <a:r>
              <a:rPr lang="en-US" altLang="ru-RU" i="1" smtClean="0"/>
              <a:t>n</a:t>
            </a:r>
            <a:r>
              <a:rPr lang="en-US" altLang="ru-RU" smtClean="0"/>
              <a:t> components are connected to </a:t>
            </a:r>
            <a:r>
              <a:rPr lang="en-US" altLang="ru-RU" i="1" smtClean="0"/>
              <a:t>log(n) </a:t>
            </a:r>
            <a:r>
              <a:rPr lang="en-US" altLang="ru-RU" smtClean="0"/>
              <a:t>other components and can reach each other via at most </a:t>
            </a:r>
            <a:r>
              <a:rPr lang="en-US" altLang="ru-RU" i="1" smtClean="0"/>
              <a:t>log(n) </a:t>
            </a:r>
            <a:r>
              <a:rPr lang="en-US" altLang="ru-RU" smtClean="0"/>
              <a:t>links; reduces communication delays.</a:t>
            </a:r>
          </a:p>
          <a:p>
            <a:pPr>
              <a:lnSpc>
                <a:spcPct val="90000"/>
              </a:lnSpc>
            </a:pP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4274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Interconnection Architectures</a:t>
            </a:r>
          </a:p>
        </p:txBody>
      </p:sp>
      <p:pic>
        <p:nvPicPr>
          <p:cNvPr id="6246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235075"/>
            <a:ext cx="82661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3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Parallel Database Architectures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ru-RU" b="1" smtClean="0"/>
              <a:t>Shared memory</a:t>
            </a:r>
            <a:r>
              <a:rPr lang="en-US" altLang="ru-RU" smtClean="0"/>
              <a:t> -- processors share a common memory</a:t>
            </a:r>
          </a:p>
          <a:p>
            <a:r>
              <a:rPr lang="en-US" altLang="ru-RU" b="1" smtClean="0"/>
              <a:t>Shared disk</a:t>
            </a:r>
            <a:r>
              <a:rPr lang="en-US" altLang="ru-RU" smtClean="0"/>
              <a:t> -- processors share a common disk</a:t>
            </a:r>
          </a:p>
          <a:p>
            <a:r>
              <a:rPr lang="en-US" altLang="ru-RU" b="1" smtClean="0"/>
              <a:t>Shared nothing</a:t>
            </a:r>
            <a:r>
              <a:rPr lang="en-US" altLang="ru-RU" smtClean="0"/>
              <a:t> -- processors share neither a common memory nor common disk</a:t>
            </a:r>
          </a:p>
          <a:p>
            <a:r>
              <a:rPr lang="en-US" altLang="ru-RU" b="1" smtClean="0"/>
              <a:t>Hierarchical</a:t>
            </a:r>
            <a:r>
              <a:rPr lang="en-US" altLang="ru-RU" smtClean="0"/>
              <a:t> -- hybrid of the above architectures</a:t>
            </a:r>
          </a:p>
          <a:p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1218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692696"/>
            <a:ext cx="7956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1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Shared Memory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ru-RU" smtClean="0"/>
              <a:t>Processors and disks have access to a common memory, typically via a bus or through an interconnection network.</a:t>
            </a:r>
          </a:p>
          <a:p>
            <a:r>
              <a:rPr lang="en-US" altLang="ru-RU" smtClean="0"/>
              <a:t>Extremely efficient communication between processors — data in shared memory can be accessed by any processor without having to move it using software.</a:t>
            </a:r>
          </a:p>
          <a:p>
            <a:r>
              <a:rPr lang="en-US" altLang="ru-RU" smtClean="0"/>
              <a:t>Downside – architecture is not scalable beyond 32 or 64 processors since the bus or the interconnection network becomes a bottleneck</a:t>
            </a:r>
          </a:p>
          <a:p>
            <a:r>
              <a:rPr lang="en-US" altLang="ru-RU" smtClean="0"/>
              <a:t>Widely used for lower degrees of parallelism (4 to 8).</a:t>
            </a:r>
          </a:p>
          <a:p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8127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Shared Disk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620688"/>
            <a:ext cx="7469187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 dirty="0" smtClean="0"/>
              <a:t>All processors can directly access all disks via an interconnection network, but the processors have private memories.</a:t>
            </a:r>
          </a:p>
          <a:p>
            <a:pPr lvl="1"/>
            <a:r>
              <a:rPr lang="en-US" altLang="ru-RU" dirty="0" smtClean="0"/>
              <a:t>The memory bus is not a bottleneck</a:t>
            </a:r>
          </a:p>
          <a:p>
            <a:pPr lvl="1"/>
            <a:r>
              <a:rPr lang="en-US" altLang="ru-RU" dirty="0" smtClean="0"/>
              <a:t>Architecture provides a degree of </a:t>
            </a:r>
            <a:r>
              <a:rPr lang="en-US" altLang="ru-RU" b="1" dirty="0" smtClean="0">
                <a:solidFill>
                  <a:srgbClr val="000099"/>
                </a:solidFill>
              </a:rPr>
              <a:t>fault-tolerance</a:t>
            </a:r>
            <a:r>
              <a:rPr lang="en-US" altLang="ru-RU" dirty="0" smtClean="0"/>
              <a:t> — if a processor fails, the other processors can take over its tasks since the database is resident on disks that are accessible from all processors.</a:t>
            </a:r>
          </a:p>
          <a:p>
            <a:r>
              <a:rPr lang="en-US" altLang="ru-RU" dirty="0" smtClean="0"/>
              <a:t>Examples:  IBM </a:t>
            </a:r>
            <a:r>
              <a:rPr lang="en-US" altLang="ru-RU" dirty="0" err="1" smtClean="0"/>
              <a:t>Sysplex</a:t>
            </a:r>
            <a:r>
              <a:rPr lang="en-US" altLang="ru-RU" dirty="0" smtClean="0"/>
              <a:t> and DEC clusters (now part of Compaq) running </a:t>
            </a:r>
            <a:r>
              <a:rPr lang="en-US" altLang="ru-RU" dirty="0" err="1" smtClean="0"/>
              <a:t>Rdb</a:t>
            </a:r>
            <a:r>
              <a:rPr lang="en-US" altLang="ru-RU" dirty="0" smtClean="0"/>
              <a:t> (now Oracle </a:t>
            </a:r>
            <a:r>
              <a:rPr lang="en-US" altLang="ru-RU" dirty="0" err="1" smtClean="0"/>
              <a:t>Rdb</a:t>
            </a:r>
            <a:r>
              <a:rPr lang="en-US" altLang="ru-RU" dirty="0" smtClean="0"/>
              <a:t>) were early commercial users </a:t>
            </a:r>
          </a:p>
          <a:p>
            <a:r>
              <a:rPr lang="en-US" altLang="ru-RU" dirty="0" smtClean="0"/>
              <a:t>Downside: bottleneck now occurs at interconnection to the disk subsystem.</a:t>
            </a:r>
          </a:p>
          <a:p>
            <a:r>
              <a:rPr lang="en-US" altLang="ru-RU" dirty="0" smtClean="0"/>
              <a:t>Shared-disk systems can scale to a somewhat larger number of processors, but communication between processors is slower.</a:t>
            </a:r>
          </a:p>
          <a:p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472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Centralized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noAutofit/>
          </a:bodyPr>
          <a:lstStyle/>
          <a:p>
            <a:r>
              <a:rPr lang="en-US" altLang="ru-RU" sz="2200" dirty="0" smtClean="0"/>
              <a:t>Run on a single computer system and do not interact with other computer systems.</a:t>
            </a:r>
          </a:p>
          <a:p>
            <a:r>
              <a:rPr lang="en-US" altLang="ru-RU" sz="2200" dirty="0" smtClean="0"/>
              <a:t>General-purpose computer system: one to a few CPUs and a number of device controllers that are connected through a common bus that provides access to shared memory.</a:t>
            </a:r>
          </a:p>
          <a:p>
            <a:r>
              <a:rPr lang="en-US" altLang="ru-RU" sz="2200" dirty="0" smtClean="0"/>
              <a:t>Single-user system (e.g., personal computer or workstation): desk-top unit, single user, usually has only one CPU  and one or two hard disks; the OS may support only one user.</a:t>
            </a:r>
          </a:p>
          <a:p>
            <a:r>
              <a:rPr lang="en-US" altLang="ru-RU" sz="2200" dirty="0" smtClean="0"/>
              <a:t>Multi-user system: more disks, more memory, multiple CPUs, and a multi-user OS. Serve a large number of users who are connected to the system vie terminals. Often called </a:t>
            </a:r>
            <a:r>
              <a:rPr lang="en-US" altLang="ru-RU" sz="2200" i="1" dirty="0" smtClean="0"/>
              <a:t>server </a:t>
            </a:r>
            <a:r>
              <a:rPr lang="en-US" altLang="ru-RU" sz="2200" dirty="0" smtClean="0"/>
              <a:t>systems.</a:t>
            </a:r>
          </a:p>
          <a:p>
            <a:endParaRPr lang="en-US" alt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597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Shared Nothing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ru-RU" smtClean="0"/>
              <a:t>Node consists of a processor, memory, and one or more disks. Processors at one node  communicate with another processor at another node using an interconnection network. A node functions as the server for the data on the disk or disks the node owns.</a:t>
            </a:r>
          </a:p>
          <a:p>
            <a:r>
              <a:rPr lang="en-US" altLang="ru-RU" smtClean="0"/>
              <a:t>Examples: Teradata, Tandem, Oracle-n CUBE</a:t>
            </a:r>
          </a:p>
          <a:p>
            <a:r>
              <a:rPr lang="en-US" altLang="ru-RU" smtClean="0"/>
              <a:t>Data accessed from local disks (and local memory accesses)  do not pass through interconnection network, thereby minimizing the interference of resource sharing.</a:t>
            </a:r>
          </a:p>
          <a:p>
            <a:r>
              <a:rPr lang="en-US" altLang="ru-RU" smtClean="0"/>
              <a:t>Shared-nothing multiprocessors can be scaled up to thousands of processors without interference.</a:t>
            </a:r>
          </a:p>
          <a:p>
            <a:r>
              <a:rPr lang="en-US" altLang="ru-RU" smtClean="0"/>
              <a:t>Main drawback: cost of communication and non-local disk access; sending data involves software interaction at both ends.</a:t>
            </a:r>
          </a:p>
        </p:txBody>
      </p:sp>
    </p:spTree>
    <p:extLst>
      <p:ext uri="{BB962C8B-B14F-4D97-AF65-F5344CB8AC3E}">
        <p14:creationId xmlns:p14="http://schemas.microsoft.com/office/powerpoint/2010/main" val="22542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Hierarchical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ru-RU" smtClean="0"/>
              <a:t>Combines characteristics of shared-memory, shared-disk, and shared-nothing architectures.</a:t>
            </a:r>
          </a:p>
          <a:p>
            <a:r>
              <a:rPr lang="en-US" altLang="ru-RU" smtClean="0"/>
              <a:t>Top level is a shared-nothing architecture –  nodes connected by an interconnection network, and do not share disks or memory with each other.</a:t>
            </a:r>
          </a:p>
          <a:p>
            <a:r>
              <a:rPr lang="en-US" altLang="ru-RU" smtClean="0"/>
              <a:t>Each node of the system could be a shared-memory system with a few processors.</a:t>
            </a:r>
          </a:p>
          <a:p>
            <a:r>
              <a:rPr lang="en-US" altLang="ru-RU" smtClean="0"/>
              <a:t>Alternatively, each node could be a shared-disk system, and each of the systems sharing a set of disks could be a shared-memory system.</a:t>
            </a:r>
          </a:p>
          <a:p>
            <a:r>
              <a:rPr lang="en-US" altLang="ru-RU" smtClean="0"/>
              <a:t>Reduce the complexity of programming such systems by </a:t>
            </a:r>
            <a:r>
              <a:rPr lang="en-US" altLang="ru-RU" b="1" smtClean="0">
                <a:solidFill>
                  <a:srgbClr val="000099"/>
                </a:solidFill>
              </a:rPr>
              <a:t>distributed virtual-memory</a:t>
            </a:r>
            <a:r>
              <a:rPr lang="en-US" altLang="ru-RU" smtClean="0"/>
              <a:t> architectures</a:t>
            </a:r>
          </a:p>
          <a:p>
            <a:pPr lvl="1"/>
            <a:r>
              <a:rPr lang="en-US" altLang="ru-RU" smtClean="0"/>
              <a:t>Also called </a:t>
            </a:r>
            <a:r>
              <a:rPr lang="en-US" altLang="ru-RU" b="1" smtClean="0">
                <a:solidFill>
                  <a:srgbClr val="000099"/>
                </a:solidFill>
              </a:rPr>
              <a:t>non-uniform memory architecture (NUMA)</a:t>
            </a:r>
          </a:p>
          <a:p>
            <a:pPr>
              <a:buFont typeface="Monotype Sorts" charset="2"/>
              <a:buNone/>
            </a:pP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8623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Distributed Systems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860425"/>
            <a:ext cx="7848600" cy="4296767"/>
          </a:xfrm>
        </p:spPr>
        <p:txBody>
          <a:bodyPr anchor="b"/>
          <a:lstStyle/>
          <a:p>
            <a:r>
              <a:rPr lang="en-US" altLang="ru-RU" dirty="0" smtClean="0"/>
              <a:t>Data spread over multiple machines (also referred to as </a:t>
            </a:r>
            <a:r>
              <a:rPr lang="en-US" altLang="ru-RU" b="1" dirty="0" smtClean="0">
                <a:solidFill>
                  <a:srgbClr val="000099"/>
                </a:solidFill>
              </a:rPr>
              <a:t>sites</a:t>
            </a:r>
            <a:r>
              <a:rPr lang="en-US" altLang="ru-RU" dirty="0" smtClean="0"/>
              <a:t> or </a:t>
            </a:r>
            <a:r>
              <a:rPr lang="en-US" altLang="ru-RU" b="1" dirty="0" smtClean="0">
                <a:solidFill>
                  <a:srgbClr val="000099"/>
                </a:solidFill>
              </a:rPr>
              <a:t>nodes</a:t>
            </a:r>
            <a:r>
              <a:rPr lang="en-US" altLang="ru-RU" dirty="0" smtClean="0"/>
              <a:t>).</a:t>
            </a:r>
          </a:p>
          <a:p>
            <a:r>
              <a:rPr lang="en-US" altLang="ru-RU" dirty="0" smtClean="0"/>
              <a:t>Network interconnects the machines</a:t>
            </a:r>
          </a:p>
          <a:p>
            <a:r>
              <a:rPr lang="en-US" altLang="ru-RU" dirty="0" smtClean="0"/>
              <a:t>Data shared by users on multiple machines</a:t>
            </a:r>
          </a:p>
        </p:txBody>
      </p:sp>
      <p:pic>
        <p:nvPicPr>
          <p:cNvPr id="76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44" y="332656"/>
            <a:ext cx="4690913" cy="324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8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Distributed Databases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ru-RU" dirty="0" smtClean="0"/>
              <a:t>Homogeneous distributed databases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Same software/schema on all sites, data may be partitioned among sites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Goal: provide a view of a single database, hiding details of distribution</a:t>
            </a:r>
          </a:p>
          <a:p>
            <a:pPr>
              <a:lnSpc>
                <a:spcPct val="90000"/>
              </a:lnSpc>
            </a:pPr>
            <a:r>
              <a:rPr lang="en-US" altLang="ru-RU" dirty="0" smtClean="0"/>
              <a:t>Heterogeneous distributed databases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Different software/schema on different sites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Goal: integrate existing databases to provide useful functionality</a:t>
            </a:r>
          </a:p>
          <a:p>
            <a:pPr>
              <a:lnSpc>
                <a:spcPct val="90000"/>
              </a:lnSpc>
            </a:pPr>
            <a:r>
              <a:rPr lang="en-US" altLang="ru-RU" dirty="0" smtClean="0"/>
              <a:t>Differentiate between </a:t>
            </a:r>
            <a:r>
              <a:rPr lang="en-US" altLang="ru-RU" i="1" dirty="0" smtClean="0"/>
              <a:t>local </a:t>
            </a:r>
            <a:r>
              <a:rPr lang="en-US" altLang="ru-RU" dirty="0" smtClean="0"/>
              <a:t>and </a:t>
            </a:r>
            <a:r>
              <a:rPr lang="en-US" altLang="ru-RU" i="1" dirty="0" smtClean="0"/>
              <a:t>global</a:t>
            </a:r>
            <a:r>
              <a:rPr lang="en-US" altLang="ru-RU" dirty="0" smtClean="0"/>
              <a:t> transactions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A </a:t>
            </a:r>
            <a:r>
              <a:rPr lang="en-US" altLang="ru-RU" b="1" dirty="0" smtClean="0">
                <a:solidFill>
                  <a:srgbClr val="000099"/>
                </a:solidFill>
              </a:rPr>
              <a:t>local transaction</a:t>
            </a:r>
            <a:r>
              <a:rPr lang="en-US" altLang="ru-RU" dirty="0" smtClean="0"/>
              <a:t> accesses data in the </a:t>
            </a:r>
            <a:r>
              <a:rPr lang="en-US" altLang="ru-RU" i="1" dirty="0" smtClean="0"/>
              <a:t>single</a:t>
            </a:r>
            <a:r>
              <a:rPr lang="en-US" altLang="ru-RU" dirty="0" smtClean="0"/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altLang="ru-RU" dirty="0" smtClean="0"/>
              <a:t>A </a:t>
            </a:r>
            <a:r>
              <a:rPr lang="en-US" altLang="ru-RU" b="1" dirty="0" smtClean="0">
                <a:solidFill>
                  <a:srgbClr val="000099"/>
                </a:solidFill>
              </a:rPr>
              <a:t>global transaction</a:t>
            </a:r>
            <a:r>
              <a:rPr lang="en-US" altLang="ru-RU" dirty="0" smtClean="0"/>
              <a:t> 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9997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Trade-offs in Distributed Systems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ru-RU" smtClean="0"/>
              <a:t>Sharing data – users at one site able to access the data residing at some other sites.</a:t>
            </a:r>
          </a:p>
          <a:p>
            <a:r>
              <a:rPr lang="en-US" altLang="ru-RU" smtClean="0"/>
              <a:t>Autonomy – each site is able to retain a degree of control over data stored locally.</a:t>
            </a:r>
          </a:p>
          <a:p>
            <a:r>
              <a:rPr lang="en-US" altLang="ru-RU" smtClean="0"/>
              <a:t>Higher system availability through redundancy — data can be replicated at remote sites, and system can function even if a site fails.</a:t>
            </a:r>
          </a:p>
          <a:p>
            <a:r>
              <a:rPr lang="en-US" altLang="ru-RU" smtClean="0"/>
              <a:t>Disadvantage: added complexity required to ensure proper coordination among sites.</a:t>
            </a:r>
          </a:p>
          <a:p>
            <a:pPr lvl="1"/>
            <a:r>
              <a:rPr lang="en-US" altLang="ru-RU" smtClean="0"/>
              <a:t>Software development cost.</a:t>
            </a:r>
          </a:p>
          <a:p>
            <a:pPr lvl="1"/>
            <a:r>
              <a:rPr lang="en-US" altLang="ru-RU" smtClean="0"/>
              <a:t>Greater potential for bugs.</a:t>
            </a:r>
          </a:p>
          <a:p>
            <a:pPr lvl="1"/>
            <a:r>
              <a:rPr lang="en-US" altLang="ru-RU" smtClean="0"/>
              <a:t>Increased processing overhead.</a:t>
            </a:r>
          </a:p>
          <a:p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45809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41116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>
                <a:ea typeface="+mj-ea"/>
              </a:rPr>
              <a:t>Implementation Issues for Distributed Databases</a:t>
            </a:r>
            <a:r>
              <a:rPr lang="en-US">
                <a:ea typeface="+mj-ea"/>
              </a:rPr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108075"/>
            <a:ext cx="7518400" cy="5291138"/>
          </a:xfrm>
        </p:spPr>
        <p:txBody>
          <a:bodyPr>
            <a:normAutofit fontScale="92500"/>
          </a:bodyPr>
          <a:lstStyle/>
          <a:p>
            <a:r>
              <a:rPr lang="en-US" altLang="ru-RU" smtClean="0"/>
              <a:t>Atomicity needed even for transactions that update data at multiple sites</a:t>
            </a:r>
          </a:p>
          <a:p>
            <a:r>
              <a:rPr lang="en-US" altLang="ru-RU" smtClean="0"/>
              <a:t>The two-phase commit protocol (2PC) is used to ensure atomicity</a:t>
            </a:r>
          </a:p>
          <a:p>
            <a:pPr lvl="1"/>
            <a:r>
              <a:rPr lang="en-US" altLang="ru-RU" smtClean="0"/>
              <a:t>Basic idea:  each site executes transaction until just before commit, and the leaves final decision to a coordinator</a:t>
            </a:r>
          </a:p>
          <a:p>
            <a:pPr lvl="1"/>
            <a:r>
              <a:rPr lang="en-US" altLang="ru-RU" smtClean="0"/>
              <a:t>Each site must follow decision of coordinator, even if there is a failure while waiting for coordinators decision</a:t>
            </a:r>
          </a:p>
          <a:p>
            <a:r>
              <a:rPr lang="en-US" altLang="ru-RU" smtClean="0"/>
              <a:t>2PC is not always appropriate:  other transaction models based on persistent messaging, and workflows, are also used </a:t>
            </a:r>
          </a:p>
          <a:p>
            <a:r>
              <a:rPr lang="en-US" altLang="ru-RU" smtClean="0"/>
              <a:t>Distributed concurrency control (and deadlock detection) required</a:t>
            </a:r>
          </a:p>
          <a:p>
            <a:r>
              <a:rPr lang="en-US" altLang="ru-RU" smtClean="0"/>
              <a:t>Data items may be replicated to improve data availability</a:t>
            </a:r>
          </a:p>
          <a:p>
            <a:r>
              <a:rPr lang="en-US" altLang="ru-RU" smtClean="0"/>
              <a:t>Details of above in Chapter 22</a:t>
            </a:r>
          </a:p>
          <a:p>
            <a:pPr>
              <a:buFont typeface="Monotype Sorts" charset="2"/>
              <a:buNone/>
            </a:pP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21539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Network Types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ru-RU" b="1" dirty="0" smtClean="0"/>
              <a:t>Local-area networks (</a:t>
            </a:r>
            <a:r>
              <a:rPr lang="en-US" altLang="ru-RU" dirty="0" smtClean="0"/>
              <a:t>LANs) – composed of processors that are distributed over small geographical areas, such as a single building or a few adjacent buildings. </a:t>
            </a:r>
          </a:p>
          <a:p>
            <a:r>
              <a:rPr lang="en-US" altLang="ru-RU" b="1" dirty="0" smtClean="0"/>
              <a:t>Wide-area networks (</a:t>
            </a:r>
            <a:r>
              <a:rPr lang="en-US" altLang="ru-RU" dirty="0" smtClean="0"/>
              <a:t>WANs) – composed of processors distributed over a large geographical area.</a:t>
            </a:r>
          </a:p>
          <a:p>
            <a:pPr>
              <a:buFont typeface="Monotype Sorts" charset="2"/>
              <a:buNone/>
            </a:pPr>
            <a:endParaRPr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548157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Local-area Network </a:t>
            </a:r>
          </a:p>
        </p:txBody>
      </p:sp>
      <p:pic>
        <p:nvPicPr>
          <p:cNvPr id="870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77" y="548680"/>
            <a:ext cx="6083647" cy="477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3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Networks Types</a:t>
            </a:r>
            <a:endParaRPr lang="en-US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ru-RU" smtClean="0"/>
              <a:t>WANs with continuous connection (e.g., the Internet) are needed for implementing distributed database systems</a:t>
            </a:r>
          </a:p>
          <a:p>
            <a:r>
              <a:rPr lang="en-US" altLang="ru-RU" smtClean="0"/>
              <a:t>Groupware applications such as Lotus notes can work on WANs with discontinuous connection:</a:t>
            </a:r>
          </a:p>
          <a:p>
            <a:pPr lvl="1"/>
            <a:r>
              <a:rPr lang="en-US" altLang="ru-RU" smtClean="0"/>
              <a:t>Data is replicated.</a:t>
            </a:r>
          </a:p>
          <a:p>
            <a:pPr lvl="1"/>
            <a:r>
              <a:rPr lang="en-US" altLang="ru-RU" smtClean="0"/>
              <a:t>Updates are propagated to replicas periodically.</a:t>
            </a:r>
          </a:p>
          <a:p>
            <a:pPr lvl="1"/>
            <a:r>
              <a:rPr lang="en-US" altLang="ru-RU" smtClean="0"/>
              <a:t>Copies of data may be updated independently.</a:t>
            </a:r>
          </a:p>
          <a:p>
            <a:pPr lvl="1"/>
            <a:r>
              <a:rPr lang="en-US" altLang="ru-RU" smtClean="0"/>
              <a:t>Non-serializable executions can thus result. Resolution is application dependent.   </a:t>
            </a:r>
          </a:p>
        </p:txBody>
      </p:sp>
    </p:spTree>
    <p:extLst>
      <p:ext uri="{BB962C8B-B14F-4D97-AF65-F5344CB8AC3E}">
        <p14:creationId xmlns:p14="http://schemas.microsoft.com/office/powerpoint/2010/main" val="20460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ea typeface="+mj-ea"/>
              </a:rPr>
              <a:t>A Centralized Computer System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620688"/>
            <a:ext cx="7832725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Client-Server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388" y="1066800"/>
            <a:ext cx="8096250" cy="3946376"/>
          </a:xfrm>
        </p:spPr>
        <p:txBody>
          <a:bodyPr anchor="b"/>
          <a:lstStyle/>
          <a:p>
            <a:r>
              <a:rPr lang="en-US" altLang="ru-RU" dirty="0" smtClean="0"/>
              <a:t>Server systems satisfy requests generated at </a:t>
            </a:r>
            <a:r>
              <a:rPr lang="en-US" altLang="ru-RU" i="1" dirty="0" smtClean="0"/>
              <a:t>m</a:t>
            </a:r>
            <a:r>
              <a:rPr lang="en-US" altLang="ru-RU" dirty="0" smtClean="0"/>
              <a:t> client systems, whose general structure is shown below:</a:t>
            </a:r>
          </a:p>
        </p:txBody>
      </p:sp>
      <p:pic>
        <p:nvPicPr>
          <p:cNvPr id="2355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5020"/>
            <a:ext cx="8034338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987673"/>
            <a:ext cx="8183562" cy="2873375"/>
          </a:xfrm>
        </p:spPr>
        <p:txBody>
          <a:bodyPr anchor="t"/>
          <a:lstStyle/>
          <a:p>
            <a:r>
              <a:rPr lang="en-US" altLang="ru-RU" dirty="0" smtClean="0"/>
              <a:t>Database functionality can be divided into:</a:t>
            </a:r>
          </a:p>
          <a:p>
            <a:pPr lvl="1"/>
            <a:r>
              <a:rPr lang="en-US" altLang="ru-RU" b="1" dirty="0" smtClean="0">
                <a:solidFill>
                  <a:srgbClr val="000099"/>
                </a:solidFill>
              </a:rPr>
              <a:t>Back-end</a:t>
            </a:r>
            <a:r>
              <a:rPr lang="en-US" altLang="ru-RU" dirty="0" smtClean="0"/>
              <a:t>: manages access structures, query evaluation and optimization, concurrency control and recovery.</a:t>
            </a:r>
          </a:p>
          <a:p>
            <a:pPr lvl="1"/>
            <a:r>
              <a:rPr lang="en-US" altLang="ru-RU" b="1" dirty="0" smtClean="0">
                <a:solidFill>
                  <a:srgbClr val="000099"/>
                </a:solidFill>
              </a:rPr>
              <a:t>Front-end</a:t>
            </a:r>
            <a:r>
              <a:rPr lang="en-US" altLang="ru-RU" dirty="0" smtClean="0"/>
              <a:t>: consists of tools such as </a:t>
            </a:r>
            <a:r>
              <a:rPr lang="en-US" altLang="ru-RU" i="1" dirty="0" smtClean="0"/>
              <a:t>forms</a:t>
            </a:r>
            <a:r>
              <a:rPr lang="en-US" altLang="ru-RU" dirty="0" smtClean="0"/>
              <a:t>, </a:t>
            </a:r>
            <a:r>
              <a:rPr lang="en-US" altLang="ru-RU" i="1" dirty="0" smtClean="0"/>
              <a:t>report-writers</a:t>
            </a:r>
            <a:r>
              <a:rPr lang="en-US" altLang="ru-RU" dirty="0" smtClean="0"/>
              <a:t>, and graphical user interface facilities.</a:t>
            </a:r>
          </a:p>
          <a:p>
            <a:r>
              <a:rPr lang="en-US" altLang="ru-RU" dirty="0" smtClean="0"/>
              <a:t>The interface between the front-end and the back-end is through SQL or through an application program interface.</a:t>
            </a: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807098"/>
            <a:ext cx="645001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6781800" cy="73610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>
                <a:ea typeface="+mj-ea"/>
              </a:rPr>
              <a:t>Client-Server </a:t>
            </a:r>
            <a:r>
              <a:rPr lang="en-US" sz="4400" dirty="0" smtClean="0">
                <a:ea typeface="+mj-ea"/>
              </a:rPr>
              <a:t>Systems</a:t>
            </a:r>
            <a:endParaRPr lang="en-US" sz="44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1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Client-Server </a:t>
            </a:r>
            <a:r>
              <a:rPr lang="en-US" dirty="0" smtClean="0">
                <a:ea typeface="+mj-ea"/>
              </a:rPr>
              <a:t>Systems</a:t>
            </a:r>
            <a:endParaRPr lang="en-US" dirty="0">
              <a:ea typeface="+mj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normAutofit/>
          </a:bodyPr>
          <a:lstStyle/>
          <a:p>
            <a:r>
              <a:rPr lang="en-US" altLang="ru-RU" sz="2800" dirty="0" smtClean="0"/>
              <a:t>Advantages of replacing mainframes with networks of workstations or personal computers connected to back-end server machines:</a:t>
            </a:r>
          </a:p>
          <a:p>
            <a:pPr lvl="1"/>
            <a:r>
              <a:rPr lang="en-US" altLang="ru-RU" sz="2400" dirty="0" smtClean="0"/>
              <a:t>better functionality for the cost</a:t>
            </a:r>
          </a:p>
          <a:p>
            <a:pPr lvl="1"/>
            <a:r>
              <a:rPr lang="en-US" altLang="ru-RU" sz="2400" dirty="0" smtClean="0"/>
              <a:t>flexibility in locating resources and expanding facilities</a:t>
            </a:r>
          </a:p>
          <a:p>
            <a:pPr lvl="1"/>
            <a:r>
              <a:rPr lang="en-US" altLang="ru-RU" sz="2400" dirty="0" smtClean="0"/>
              <a:t>better user interfaces</a:t>
            </a:r>
          </a:p>
          <a:p>
            <a:pPr lvl="1"/>
            <a:r>
              <a:rPr lang="en-US" altLang="ru-RU" sz="2400" dirty="0" smtClean="0"/>
              <a:t>easier maintenance</a:t>
            </a:r>
          </a:p>
        </p:txBody>
      </p:sp>
    </p:spTree>
    <p:extLst>
      <p:ext uri="{BB962C8B-B14F-4D97-AF65-F5344CB8AC3E}">
        <p14:creationId xmlns:p14="http://schemas.microsoft.com/office/powerpoint/2010/main" val="640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>
                <a:ea typeface="+mj-ea"/>
              </a:rPr>
              <a:t>Server System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ru-RU" sz="2800" dirty="0" smtClean="0"/>
              <a:t>Server systems can be broadly categorized into two kinds:</a:t>
            </a:r>
          </a:p>
          <a:p>
            <a:pPr lvl="1"/>
            <a:r>
              <a:rPr lang="en-US" altLang="ru-RU" sz="2400" b="1" dirty="0" smtClean="0">
                <a:solidFill>
                  <a:srgbClr val="000099"/>
                </a:solidFill>
              </a:rPr>
              <a:t>transaction servers</a:t>
            </a:r>
            <a:r>
              <a:rPr lang="en-US" altLang="ru-RU" sz="2400" dirty="0" smtClean="0"/>
              <a:t> which are widely used in relational database systems, and</a:t>
            </a:r>
          </a:p>
          <a:p>
            <a:pPr lvl="1"/>
            <a:r>
              <a:rPr lang="en-US" altLang="ru-RU" sz="2400" b="1" dirty="0" smtClean="0">
                <a:solidFill>
                  <a:srgbClr val="000099"/>
                </a:solidFill>
              </a:rPr>
              <a:t>data servers</a:t>
            </a:r>
            <a:r>
              <a:rPr lang="en-US" altLang="ru-RU" sz="2400" dirty="0" smtClean="0"/>
              <a:t>, used in object-oriented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36760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Servers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548680"/>
            <a:ext cx="7543800" cy="3886200"/>
          </a:xfrm>
        </p:spPr>
        <p:txBody>
          <a:bodyPr anchor="t">
            <a:noAutofit/>
          </a:bodyPr>
          <a:lstStyle/>
          <a:p>
            <a:r>
              <a:rPr lang="en-US" altLang="ru-RU" sz="2200" dirty="0" smtClean="0"/>
              <a:t>Also called </a:t>
            </a:r>
            <a:r>
              <a:rPr lang="en-US" altLang="ru-RU" sz="2200" b="1" dirty="0" smtClean="0">
                <a:solidFill>
                  <a:srgbClr val="000099"/>
                </a:solidFill>
              </a:rPr>
              <a:t>query server</a:t>
            </a:r>
            <a:r>
              <a:rPr lang="en-US" altLang="ru-RU" sz="2200" dirty="0" smtClean="0"/>
              <a:t> systems or SQL</a:t>
            </a:r>
            <a:r>
              <a:rPr lang="en-US" altLang="ru-RU" sz="2200" i="1" dirty="0" smtClean="0"/>
              <a:t> server</a:t>
            </a:r>
            <a:r>
              <a:rPr lang="en-US" altLang="ru-RU" sz="2200" dirty="0" smtClean="0"/>
              <a:t> systems</a:t>
            </a:r>
          </a:p>
          <a:p>
            <a:pPr lvl="1"/>
            <a:r>
              <a:rPr lang="en-US" altLang="ru-RU" sz="2000" dirty="0" smtClean="0"/>
              <a:t>Clients send requests to the server</a:t>
            </a:r>
          </a:p>
          <a:p>
            <a:pPr lvl="1"/>
            <a:r>
              <a:rPr lang="en-US" altLang="ru-RU" sz="2000" dirty="0" smtClean="0"/>
              <a:t>Transactions are executed at the server</a:t>
            </a:r>
          </a:p>
          <a:p>
            <a:pPr lvl="1"/>
            <a:r>
              <a:rPr lang="en-US" altLang="ru-RU" sz="2000" dirty="0" smtClean="0"/>
              <a:t>Results are shipped back to the client.</a:t>
            </a:r>
          </a:p>
          <a:p>
            <a:r>
              <a:rPr lang="en-US" altLang="ru-RU" sz="2200" dirty="0" smtClean="0"/>
              <a:t>Requests are specified in SQL, and communicated to the server through a </a:t>
            </a:r>
            <a:r>
              <a:rPr lang="en-US" altLang="ru-RU" sz="2200" i="1" dirty="0" smtClean="0"/>
              <a:t>remote procedure call </a:t>
            </a:r>
            <a:r>
              <a:rPr lang="en-US" altLang="ru-RU" sz="2200" dirty="0" smtClean="0"/>
              <a:t>(RPC) mechanism.</a:t>
            </a:r>
          </a:p>
          <a:p>
            <a:r>
              <a:rPr lang="en-US" altLang="ru-RU" sz="2200" dirty="0" smtClean="0"/>
              <a:t>Transactional RPC allows many RPC calls to form a transaction.</a:t>
            </a:r>
          </a:p>
          <a:p>
            <a:r>
              <a:rPr lang="en-US" altLang="ru-RU" sz="2200" i="1" dirty="0" smtClean="0"/>
              <a:t>Open Database Connectivity </a:t>
            </a:r>
            <a:r>
              <a:rPr lang="en-US" altLang="ru-RU" sz="2200" dirty="0" smtClean="0"/>
              <a:t>(ODBC) is a C language application program interface standard from Microsoft for connecting to a server, sending SQL requests, and receiving results.</a:t>
            </a:r>
          </a:p>
          <a:p>
            <a:r>
              <a:rPr lang="en-US" altLang="ru-RU" sz="2200" dirty="0" smtClean="0"/>
              <a:t>JDBC standard is similar to ODBC, for Java</a:t>
            </a:r>
          </a:p>
          <a:p>
            <a:endParaRPr lang="en-US" alt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40708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104</TotalTime>
  <Words>2342</Words>
  <Application>Microsoft Office PowerPoint</Application>
  <PresentationFormat>Экран (4:3)</PresentationFormat>
  <Paragraphs>255</Paragraphs>
  <Slides>38</Slides>
  <Notes>35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NewsPrint</vt:lpstr>
      <vt:lpstr>Database management systems</vt:lpstr>
      <vt:lpstr>Types of architectures</vt:lpstr>
      <vt:lpstr>Centralized Systems</vt:lpstr>
      <vt:lpstr>A Centralized Computer System</vt:lpstr>
      <vt:lpstr>Client-Server Systems</vt:lpstr>
      <vt:lpstr>Client-Server Systems</vt:lpstr>
      <vt:lpstr>Client-Server Systems</vt:lpstr>
      <vt:lpstr>Server System Architecture</vt:lpstr>
      <vt:lpstr>Transaction Servers</vt:lpstr>
      <vt:lpstr>Transaction Server Process Structure</vt:lpstr>
      <vt:lpstr>Transaction Server Processes</vt:lpstr>
      <vt:lpstr>Презентация PowerPoint</vt:lpstr>
      <vt:lpstr>Transaction System Processes</vt:lpstr>
      <vt:lpstr>Transaction System Processes</vt:lpstr>
      <vt:lpstr>Data Servers</vt:lpstr>
      <vt:lpstr>Data Servers</vt:lpstr>
      <vt:lpstr>Data Servers</vt:lpstr>
      <vt:lpstr>Parallel Systems</vt:lpstr>
      <vt:lpstr>Speed-Up and Scale-Up</vt:lpstr>
      <vt:lpstr>Speedup</vt:lpstr>
      <vt:lpstr>Scaleup</vt:lpstr>
      <vt:lpstr>Batch and Transaction Scaleup</vt:lpstr>
      <vt:lpstr>Factors Limiting Speedup and Scaleup</vt:lpstr>
      <vt:lpstr>Interconnection Network Architectures</vt:lpstr>
      <vt:lpstr>Interconnection Architectures</vt:lpstr>
      <vt:lpstr>Parallel Database Architectures</vt:lpstr>
      <vt:lpstr>Презентация PowerPoint</vt:lpstr>
      <vt:lpstr>Shared Memory</vt:lpstr>
      <vt:lpstr>Shared Disk</vt:lpstr>
      <vt:lpstr>Shared Nothing</vt:lpstr>
      <vt:lpstr>Hierarchical</vt:lpstr>
      <vt:lpstr>Distributed Systems</vt:lpstr>
      <vt:lpstr>Distributed Databases</vt:lpstr>
      <vt:lpstr>Trade-offs in Distributed Systems</vt:lpstr>
      <vt:lpstr>Implementation Issues for Distributed Databases </vt:lpstr>
      <vt:lpstr>Network Types</vt:lpstr>
      <vt:lpstr>Local-area Network </vt:lpstr>
      <vt:lpstr>Networks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DEVELOPER</dc:creator>
  <cp:lastModifiedBy>DEVELOPER</cp:lastModifiedBy>
  <cp:revision>8</cp:revision>
  <dcterms:created xsi:type="dcterms:W3CDTF">2015-09-05T06:24:42Z</dcterms:created>
  <dcterms:modified xsi:type="dcterms:W3CDTF">2015-09-15T04:55:12Z</dcterms:modified>
</cp:coreProperties>
</file>