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F03A6-F85C-4848-972F-D67D6CB67D29}" type="datetimeFigureOut">
              <a:rPr lang="ru-RU" smtClean="0"/>
              <a:t>22.09.2015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5E0E-AD93-4946-A1D0-7C5DA33B689D}" type="slidenum">
              <a:rPr lang="ru-RU" smtClean="0"/>
              <a:t>‹#›</a:t>
            </a:fld>
            <a:endParaRPr lang="ru-RU"/>
          </a:p>
        </p:txBody>
      </p:sp>
    </p:spTree>
    <p:extLst>
      <p:ext uri="{BB962C8B-B14F-4D97-AF65-F5344CB8AC3E}">
        <p14:creationId xmlns:p14="http://schemas.microsoft.com/office/powerpoint/2010/main" val="276753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4BFEAD8-B7ED-4CF0-90C4-FB0066D795B8}" type="datetime1">
              <a:rPr lang="ru-RU" smtClean="0"/>
              <a:t>22.09.2015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63CD4F3-4375-4A91-8886-6F9028E0F97A}" type="datetime1">
              <a:rPr lang="ru-RU" smtClean="0"/>
              <a:t>22.09.2015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B6976A3-EDA8-45E1-B0F2-14420CFEABF2}" type="datetime1">
              <a:rPr lang="ru-RU" smtClean="0"/>
              <a:t>22.09.2015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A66D552-8E2B-408D-A847-A593F9A2DFFE}" type="datetime1">
              <a:rPr lang="ru-RU" smtClean="0"/>
              <a:t>22.09.2015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9E9F46A-5A92-479B-BB15-35CCF7670391}" type="datetime1">
              <a:rPr lang="ru-RU" smtClean="0"/>
              <a:t>22.09.2015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12A04676-8B2A-42F9-8677-C4CD8A432BBF}" type="datetime1">
              <a:rPr lang="ru-RU" smtClean="0"/>
              <a:t>22.09.2015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65FDD115-2162-4142-8E97-5F5F4EF39ECE}" type="datetime1">
              <a:rPr lang="ru-RU" smtClean="0"/>
              <a:t>22.09.2015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E9F5A57-6D1A-40F9-9FA1-BDE62F239229}" type="slidenum">
              <a:rPr lang="ru-RU" smtClean="0"/>
              <a:t>‹#›</a:t>
            </a:fld>
            <a:endParaRPr lang="ru-RU"/>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1B10071-FCE4-4B43-9787-4C084134C2AC}" type="datetime1">
              <a:rPr lang="ru-RU" smtClean="0"/>
              <a:t>22.09.2015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FDCB-DECD-40C9-83A9-1C10E0DFDD03}" type="datetime1">
              <a:rPr lang="ru-RU" smtClean="0"/>
              <a:t>22.09.2015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FAD2D7B-88A5-4672-9391-A1D3A00B9A49}" type="datetime1">
              <a:rPr lang="ru-RU" smtClean="0"/>
              <a:t>22.09.2015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2187DDD-EF5F-4CDF-832F-D4034D8E60D1}" type="datetime1">
              <a:rPr lang="ru-RU" smtClean="0"/>
              <a:t>22.09.2015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4E64ED1-4C46-4427-90D9-7244F6D1F650}" type="datetime1">
              <a:rPr lang="ru-RU" smtClean="0"/>
              <a:t>22.09.2015</a:t>
            </a:fld>
            <a:endParaRPr lang="ru-RU"/>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E9F5A57-6D1A-40F9-9FA1-BDE62F239229}" type="slidenum">
              <a:rPr lang="ru-RU" smtClean="0"/>
              <a:t>‹#›</a:t>
            </a:fld>
            <a:endParaRPr lang="ru-RU"/>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Database management systems</a:t>
            </a:r>
            <a:endParaRPr lang="ru-RU" sz="4800" dirty="0"/>
          </a:p>
        </p:txBody>
      </p:sp>
      <p:sp>
        <p:nvSpPr>
          <p:cNvPr id="3" name="Подзаголовок 2"/>
          <p:cNvSpPr>
            <a:spLocks noGrp="1"/>
          </p:cNvSpPr>
          <p:nvPr>
            <p:ph type="subTitle" idx="1"/>
          </p:nvPr>
        </p:nvSpPr>
        <p:spPr/>
        <p:txBody>
          <a:bodyPr/>
          <a:lstStyle/>
          <a:p>
            <a:r>
              <a:rPr lang="en-US" dirty="0"/>
              <a:t>lecture 3. </a:t>
            </a:r>
            <a:r>
              <a:rPr lang="en-US" smtClean="0"/>
              <a:t>Entity-Relationship modelling</a:t>
            </a:r>
            <a:endParaRPr lang="en-US" dirty="0"/>
          </a:p>
        </p:txBody>
      </p:sp>
    </p:spTree>
    <p:extLst>
      <p:ext uri="{BB962C8B-B14F-4D97-AF65-F5344CB8AC3E}">
        <p14:creationId xmlns:p14="http://schemas.microsoft.com/office/powerpoint/2010/main" val="3642542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3291880"/>
            <a:ext cx="5527675" cy="23241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8" name="Rectangle 2"/>
          <p:cNvSpPr>
            <a:spLocks noGrp="1" noChangeArrowheads="1"/>
          </p:cNvSpPr>
          <p:nvPr>
            <p:ph type="title"/>
          </p:nvPr>
        </p:nvSpPr>
        <p:spPr/>
        <p:txBody>
          <a:bodyPr>
            <a:normAutofit/>
          </a:bodyPr>
          <a:lstStyle/>
          <a:p>
            <a:r>
              <a:rPr lang="en-GB" altLang="ru-RU" sz="4000" dirty="0"/>
              <a:t>Relationships: Degree</a:t>
            </a:r>
          </a:p>
        </p:txBody>
      </p:sp>
      <p:pic>
        <p:nvPicPr>
          <p:cNvPr id="399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548680"/>
            <a:ext cx="4613275" cy="984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683743"/>
            <a:ext cx="2859088" cy="13874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Text Box 6"/>
          <p:cNvSpPr txBox="1">
            <a:spLocks noChangeArrowheads="1"/>
          </p:cNvSpPr>
          <p:nvPr/>
        </p:nvSpPr>
        <p:spPr bwMode="auto">
          <a:xfrm>
            <a:off x="1524000" y="77728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accent3">
                    <a:lumMod val="50000"/>
                  </a:schemeClr>
                </a:solidFill>
                <a:latin typeface="Comic Sans MS" pitchFamily="66" charset="0"/>
              </a:rPr>
              <a:t>Binary relationship</a:t>
            </a:r>
          </a:p>
        </p:txBody>
      </p:sp>
      <p:sp>
        <p:nvSpPr>
          <p:cNvPr id="39943" name="Text Box 7"/>
          <p:cNvSpPr txBox="1">
            <a:spLocks noChangeArrowheads="1"/>
          </p:cNvSpPr>
          <p:nvPr/>
        </p:nvSpPr>
        <p:spPr bwMode="auto">
          <a:xfrm>
            <a:off x="762000" y="4206280"/>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accent3">
                    <a:lumMod val="50000"/>
                  </a:schemeClr>
                </a:solidFill>
                <a:latin typeface="Comic Sans MS" pitchFamily="66" charset="0"/>
              </a:rPr>
              <a:t>Complex relationship –</a:t>
            </a:r>
          </a:p>
          <a:p>
            <a:pPr eaLnBrk="0" hangingPunct="0"/>
            <a:r>
              <a:rPr lang="en-GB" altLang="ru-RU" sz="2000">
                <a:solidFill>
                  <a:schemeClr val="accent3">
                    <a:lumMod val="50000"/>
                  </a:schemeClr>
                </a:solidFill>
                <a:latin typeface="Comic Sans MS" pitchFamily="66" charset="0"/>
              </a:rPr>
              <a:t>here ternary</a:t>
            </a:r>
          </a:p>
        </p:txBody>
      </p:sp>
      <p:sp>
        <p:nvSpPr>
          <p:cNvPr id="39944" name="Text Box 8"/>
          <p:cNvSpPr txBox="1">
            <a:spLocks noChangeArrowheads="1"/>
          </p:cNvSpPr>
          <p:nvPr/>
        </p:nvSpPr>
        <p:spPr bwMode="auto">
          <a:xfrm>
            <a:off x="3733800" y="2026643"/>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accent3">
                    <a:lumMod val="50000"/>
                  </a:schemeClr>
                </a:solidFill>
                <a:latin typeface="Comic Sans MS" pitchFamily="66" charset="0"/>
              </a:rPr>
              <a:t>Recursive (Unary) relationship - example</a:t>
            </a:r>
          </a:p>
        </p:txBody>
      </p:sp>
    </p:spTree>
    <p:extLst>
      <p:ext uri="{BB962C8B-B14F-4D97-AF65-F5344CB8AC3E}">
        <p14:creationId xmlns:p14="http://schemas.microsoft.com/office/powerpoint/2010/main" val="228379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altLang="ru-RU" sz="4000" dirty="0"/>
              <a:t>Relationships: Multiplicity</a:t>
            </a:r>
          </a:p>
        </p:txBody>
      </p:sp>
      <p:sp>
        <p:nvSpPr>
          <p:cNvPr id="13338" name="Rectangle 26"/>
          <p:cNvSpPr>
            <a:spLocks noChangeArrowheads="1"/>
          </p:cNvSpPr>
          <p:nvPr/>
        </p:nvSpPr>
        <p:spPr bwMode="auto">
          <a:xfrm>
            <a:off x="762000" y="655712"/>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80000"/>
              </a:lnSpc>
            </a:pPr>
            <a:r>
              <a:rPr lang="en-GB" altLang="ru-RU" sz="2400" dirty="0"/>
              <a:t>label lines </a:t>
            </a:r>
            <a:r>
              <a:rPr lang="en-GB" altLang="ru-RU" sz="2400" dirty="0" smtClean="0"/>
              <a:t>to show </a:t>
            </a:r>
            <a:r>
              <a:rPr lang="en-GB" altLang="ru-RU" sz="2400" dirty="0"/>
              <a:t>cardinality and participation</a:t>
            </a:r>
          </a:p>
          <a:p>
            <a:pPr lvl="1" eaLnBrk="0" hangingPunct="0">
              <a:lnSpc>
                <a:spcPct val="80000"/>
              </a:lnSpc>
            </a:pPr>
            <a:r>
              <a:rPr lang="en-GB" altLang="ru-RU" sz="2400" dirty="0"/>
              <a:t>0..1	“zero or one”</a:t>
            </a:r>
          </a:p>
          <a:p>
            <a:pPr lvl="1" eaLnBrk="0" hangingPunct="0">
              <a:lnSpc>
                <a:spcPct val="80000"/>
              </a:lnSpc>
            </a:pPr>
            <a:r>
              <a:rPr lang="en-GB" altLang="ru-RU" sz="2400" dirty="0"/>
              <a:t>0..*	“zero or more”</a:t>
            </a:r>
          </a:p>
          <a:p>
            <a:pPr lvl="1" eaLnBrk="0" hangingPunct="0">
              <a:lnSpc>
                <a:spcPct val="80000"/>
              </a:lnSpc>
            </a:pPr>
            <a:r>
              <a:rPr lang="en-GB" altLang="ru-RU" sz="2400" dirty="0"/>
              <a:t>1..1	“one”</a:t>
            </a:r>
          </a:p>
          <a:p>
            <a:pPr lvl="1" eaLnBrk="0" hangingPunct="0">
              <a:lnSpc>
                <a:spcPct val="80000"/>
              </a:lnSpc>
            </a:pPr>
            <a:r>
              <a:rPr lang="en-GB" altLang="ru-RU" sz="2400" dirty="0"/>
              <a:t>1..4	“between 1 and 4”</a:t>
            </a:r>
          </a:p>
          <a:p>
            <a:pPr lvl="1" eaLnBrk="0" hangingPunct="0">
              <a:lnSpc>
                <a:spcPct val="80000"/>
              </a:lnSpc>
            </a:pPr>
            <a:r>
              <a:rPr lang="en-GB" altLang="ru-RU" sz="2400" dirty="0"/>
              <a:t>1..*	“one or more”</a:t>
            </a:r>
          </a:p>
          <a:p>
            <a:pPr eaLnBrk="0" hangingPunct="0"/>
            <a:endParaRPr lang="en-GB" altLang="ru-RU" sz="2400" dirty="0"/>
          </a:p>
        </p:txBody>
      </p:sp>
      <p:sp>
        <p:nvSpPr>
          <p:cNvPr id="13346" name="AutoShape 34"/>
          <p:cNvSpPr>
            <a:spLocks/>
          </p:cNvSpPr>
          <p:nvPr/>
        </p:nvSpPr>
        <p:spPr bwMode="auto">
          <a:xfrm>
            <a:off x="5562600" y="960512"/>
            <a:ext cx="152400" cy="914400"/>
          </a:xfrm>
          <a:prstGeom prst="rightBrace">
            <a:avLst>
              <a:gd name="adj1" fmla="val 33333"/>
              <a:gd name="adj2" fmla="val 50000"/>
            </a:avLst>
          </a:prstGeom>
          <a:noFill/>
          <a:ln w="9525">
            <a:solidFill>
              <a:schemeClr val="tx1"/>
            </a:solidFill>
            <a:round/>
            <a:headEnd type="none" w="sm" len="sm"/>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2400"/>
          </a:p>
        </p:txBody>
      </p:sp>
      <p:sp>
        <p:nvSpPr>
          <p:cNvPr id="13347" name="AutoShape 35"/>
          <p:cNvSpPr>
            <a:spLocks/>
          </p:cNvSpPr>
          <p:nvPr/>
        </p:nvSpPr>
        <p:spPr bwMode="auto">
          <a:xfrm>
            <a:off x="5562600" y="1890772"/>
            <a:ext cx="152400" cy="674132"/>
          </a:xfrm>
          <a:prstGeom prst="rightBrace">
            <a:avLst>
              <a:gd name="adj1" fmla="val 58333"/>
              <a:gd name="adj2" fmla="val 50000"/>
            </a:avLst>
          </a:prstGeom>
          <a:noFill/>
          <a:ln w="9525">
            <a:solidFill>
              <a:schemeClr val="tx1"/>
            </a:solidFill>
            <a:round/>
            <a:headEnd type="none" w="sm" len="sm"/>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2400"/>
          </a:p>
        </p:txBody>
      </p:sp>
      <p:sp>
        <p:nvSpPr>
          <p:cNvPr id="13348" name="Text Box 36"/>
          <p:cNvSpPr txBox="1">
            <a:spLocks noChangeArrowheads="1"/>
          </p:cNvSpPr>
          <p:nvPr/>
        </p:nvSpPr>
        <p:spPr bwMode="auto">
          <a:xfrm>
            <a:off x="5724128" y="1178462"/>
            <a:ext cx="11913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sz="2400" dirty="0"/>
              <a:t>optional</a:t>
            </a:r>
          </a:p>
        </p:txBody>
      </p:sp>
      <p:sp>
        <p:nvSpPr>
          <p:cNvPr id="13349" name="Text Box 37"/>
          <p:cNvSpPr txBox="1">
            <a:spLocks noChangeArrowheads="1"/>
          </p:cNvSpPr>
          <p:nvPr/>
        </p:nvSpPr>
        <p:spPr bwMode="auto">
          <a:xfrm>
            <a:off x="5709973" y="2043172"/>
            <a:ext cx="14991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sz="2400" dirty="0"/>
              <a:t>mandatory</a:t>
            </a:r>
          </a:p>
        </p:txBody>
      </p:sp>
      <p:grpSp>
        <p:nvGrpSpPr>
          <p:cNvPr id="13353" name="Group 41"/>
          <p:cNvGrpSpPr>
            <a:grpSpLocks/>
          </p:cNvGrpSpPr>
          <p:nvPr/>
        </p:nvGrpSpPr>
        <p:grpSpPr bwMode="auto">
          <a:xfrm>
            <a:off x="1981200" y="3284984"/>
            <a:ext cx="5181600" cy="1104900"/>
            <a:chOff x="1584" y="2736"/>
            <a:chExt cx="3264" cy="696"/>
          </a:xfrm>
        </p:grpSpPr>
        <p:pic>
          <p:nvPicPr>
            <p:cNvPr id="13350"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4" y="2736"/>
              <a:ext cx="3264" cy="696"/>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51" name="Text Box 39"/>
            <p:cNvSpPr txBox="1">
              <a:spLocks noChangeArrowheads="1"/>
            </p:cNvSpPr>
            <p:nvPr/>
          </p:nvSpPr>
          <p:spPr bwMode="auto">
            <a:xfrm>
              <a:off x="2476" y="31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a:t>1..1</a:t>
              </a:r>
            </a:p>
          </p:txBody>
        </p:sp>
        <p:sp>
          <p:nvSpPr>
            <p:cNvPr id="13352" name="Text Box 40"/>
            <p:cNvSpPr txBox="1">
              <a:spLocks noChangeArrowheads="1"/>
            </p:cNvSpPr>
            <p:nvPr/>
          </p:nvSpPr>
          <p:spPr bwMode="auto">
            <a:xfrm>
              <a:off x="3408" y="31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a:t>0..*</a:t>
              </a:r>
            </a:p>
          </p:txBody>
        </p:sp>
      </p:grpSp>
      <p:sp>
        <p:nvSpPr>
          <p:cNvPr id="13354" name="Text Box 42"/>
          <p:cNvSpPr txBox="1">
            <a:spLocks noChangeArrowheads="1"/>
          </p:cNvSpPr>
          <p:nvPr/>
        </p:nvSpPr>
        <p:spPr bwMode="auto">
          <a:xfrm>
            <a:off x="914400" y="4656584"/>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dirty="0">
                <a:solidFill>
                  <a:schemeClr val="accent3">
                    <a:lumMod val="50000"/>
                  </a:schemeClr>
                </a:solidFill>
                <a:latin typeface="Comic Sans MS" pitchFamily="66" charset="0"/>
              </a:rPr>
              <a:t>Entity1 has a 1:m relationship with Entity2;</a:t>
            </a:r>
            <a:br>
              <a:rPr lang="en-GB" altLang="ru-RU" sz="2000" dirty="0">
                <a:solidFill>
                  <a:schemeClr val="accent3">
                    <a:lumMod val="50000"/>
                  </a:schemeClr>
                </a:solidFill>
                <a:latin typeface="Comic Sans MS" pitchFamily="66" charset="0"/>
              </a:rPr>
            </a:br>
            <a:r>
              <a:rPr lang="en-GB" altLang="ru-RU" sz="2000" dirty="0">
                <a:solidFill>
                  <a:schemeClr val="accent3">
                    <a:lumMod val="50000"/>
                  </a:schemeClr>
                </a:solidFill>
                <a:latin typeface="Comic Sans MS" pitchFamily="66" charset="0"/>
              </a:rPr>
              <a:t>participation for Entity2 is mandatory, for Entity1 optional.</a:t>
            </a:r>
          </a:p>
        </p:txBody>
      </p:sp>
      <p:sp>
        <p:nvSpPr>
          <p:cNvPr id="13358" name="Line 46"/>
          <p:cNvSpPr>
            <a:spLocks noChangeShapeType="1"/>
          </p:cNvSpPr>
          <p:nvPr/>
        </p:nvSpPr>
        <p:spPr bwMode="auto">
          <a:xfrm flipH="1">
            <a:off x="2743200" y="4275584"/>
            <a:ext cx="1143000" cy="381000"/>
          </a:xfrm>
          <a:prstGeom prst="line">
            <a:avLst/>
          </a:prstGeom>
          <a:noFill/>
          <a:ln w="2857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3359" name="Line 47"/>
          <p:cNvSpPr>
            <a:spLocks noChangeShapeType="1"/>
          </p:cNvSpPr>
          <p:nvPr/>
        </p:nvSpPr>
        <p:spPr bwMode="auto">
          <a:xfrm flipH="1">
            <a:off x="2971800" y="4275584"/>
            <a:ext cx="2362200" cy="457200"/>
          </a:xfrm>
          <a:prstGeom prst="line">
            <a:avLst/>
          </a:prstGeom>
          <a:noFill/>
          <a:ln w="2857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3360" name="Line 48"/>
          <p:cNvSpPr>
            <a:spLocks noChangeShapeType="1"/>
          </p:cNvSpPr>
          <p:nvPr/>
        </p:nvSpPr>
        <p:spPr bwMode="auto">
          <a:xfrm>
            <a:off x="3581400" y="4275584"/>
            <a:ext cx="990600" cy="762000"/>
          </a:xfrm>
          <a:prstGeom prst="line">
            <a:avLst/>
          </a:prstGeom>
          <a:noFill/>
          <a:ln w="28575">
            <a:solidFill>
              <a:srgbClr val="FF6600"/>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3361" name="Line 49"/>
          <p:cNvSpPr>
            <a:spLocks noChangeShapeType="1"/>
          </p:cNvSpPr>
          <p:nvPr/>
        </p:nvSpPr>
        <p:spPr bwMode="auto">
          <a:xfrm>
            <a:off x="5105400" y="4275584"/>
            <a:ext cx="2133600" cy="762000"/>
          </a:xfrm>
          <a:prstGeom prst="line">
            <a:avLst/>
          </a:prstGeom>
          <a:noFill/>
          <a:ln w="28575">
            <a:solidFill>
              <a:srgbClr val="FF6600"/>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3800250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GB" altLang="ru-RU" sz="4000" dirty="0"/>
              <a:t>Relationships example</a:t>
            </a:r>
          </a:p>
        </p:txBody>
      </p:sp>
      <p:sp>
        <p:nvSpPr>
          <p:cNvPr id="40994" name="Rectangle 34"/>
          <p:cNvSpPr>
            <a:spLocks noChangeArrowheads="1"/>
          </p:cNvSpPr>
          <p:nvPr/>
        </p:nvSpPr>
        <p:spPr bwMode="auto">
          <a:xfrm>
            <a:off x="1333500" y="548680"/>
            <a:ext cx="6477000" cy="2967038"/>
          </a:xfrm>
          <a:prstGeom prst="rect">
            <a:avLst/>
          </a:prstGeom>
          <a:noFill/>
          <a:ln w="9525">
            <a:solidFill>
              <a:schemeClr val="tx1"/>
            </a:solidFill>
            <a:miter lim="800000"/>
            <a:headEnd type="none" w="sm" len="sm"/>
            <a:tailEnd type="none" w="lg" len="sm"/>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0967" name="Rectangle 7"/>
          <p:cNvSpPr>
            <a:spLocks noChangeArrowheads="1"/>
          </p:cNvSpPr>
          <p:nvPr/>
        </p:nvSpPr>
        <p:spPr bwMode="auto">
          <a:xfrm>
            <a:off x="1333500" y="548680"/>
            <a:ext cx="6477000" cy="2967038"/>
          </a:xfrm>
          <a:prstGeom prst="rect">
            <a:avLst/>
          </a:prstGeom>
          <a:solidFill>
            <a:srgbClr val="E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68" name="Line 8"/>
          <p:cNvSpPr>
            <a:spLocks noChangeShapeType="1"/>
          </p:cNvSpPr>
          <p:nvPr/>
        </p:nvSpPr>
        <p:spPr bwMode="auto">
          <a:xfrm>
            <a:off x="3471863" y="1007468"/>
            <a:ext cx="22002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0969" name="Rectangle 9"/>
          <p:cNvSpPr>
            <a:spLocks noChangeArrowheads="1"/>
          </p:cNvSpPr>
          <p:nvPr/>
        </p:nvSpPr>
        <p:spPr bwMode="auto">
          <a:xfrm>
            <a:off x="1454150" y="809030"/>
            <a:ext cx="1998663"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70" name="Rectangle 10"/>
          <p:cNvSpPr>
            <a:spLocks noChangeArrowheads="1"/>
          </p:cNvSpPr>
          <p:nvPr/>
        </p:nvSpPr>
        <p:spPr bwMode="auto">
          <a:xfrm>
            <a:off x="1882775" y="861418"/>
            <a:ext cx="11858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a:solidFill>
                  <a:srgbClr val="000000"/>
                </a:solidFill>
                <a:latin typeface="Arial" charset="0"/>
              </a:rPr>
              <a:t>Manager</a:t>
            </a:r>
            <a:endParaRPr lang="en-GB" altLang="ru-RU"/>
          </a:p>
        </p:txBody>
      </p:sp>
      <p:sp>
        <p:nvSpPr>
          <p:cNvPr id="40971" name="Rectangle 11"/>
          <p:cNvSpPr>
            <a:spLocks noChangeArrowheads="1"/>
          </p:cNvSpPr>
          <p:nvPr/>
        </p:nvSpPr>
        <p:spPr bwMode="auto">
          <a:xfrm>
            <a:off x="1454150" y="1228130"/>
            <a:ext cx="1998663"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72" name="Line 12"/>
          <p:cNvSpPr>
            <a:spLocks noChangeShapeType="1"/>
          </p:cNvSpPr>
          <p:nvPr/>
        </p:nvSpPr>
        <p:spPr bwMode="auto">
          <a:xfrm>
            <a:off x="1454150" y="1207493"/>
            <a:ext cx="19780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0973" name="Rectangle 13"/>
          <p:cNvSpPr>
            <a:spLocks noChangeArrowheads="1"/>
          </p:cNvSpPr>
          <p:nvPr/>
        </p:nvSpPr>
        <p:spPr bwMode="auto">
          <a:xfrm>
            <a:off x="1443038" y="797918"/>
            <a:ext cx="2019300" cy="86042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0974" name="Rectangle 14"/>
          <p:cNvSpPr>
            <a:spLocks noChangeArrowheads="1"/>
          </p:cNvSpPr>
          <p:nvPr/>
        </p:nvSpPr>
        <p:spPr bwMode="auto">
          <a:xfrm>
            <a:off x="5691188" y="809030"/>
            <a:ext cx="1998662"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75" name="Rectangle 15"/>
          <p:cNvSpPr>
            <a:spLocks noChangeArrowheads="1"/>
          </p:cNvSpPr>
          <p:nvPr/>
        </p:nvSpPr>
        <p:spPr bwMode="auto">
          <a:xfrm>
            <a:off x="5942013" y="861418"/>
            <a:ext cx="15367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a:solidFill>
                  <a:srgbClr val="000000"/>
                </a:solidFill>
                <a:latin typeface="Arial" charset="0"/>
              </a:rPr>
              <a:t>Department</a:t>
            </a:r>
            <a:endParaRPr lang="en-GB" altLang="ru-RU"/>
          </a:p>
        </p:txBody>
      </p:sp>
      <p:sp>
        <p:nvSpPr>
          <p:cNvPr id="40976" name="Rectangle 16"/>
          <p:cNvSpPr>
            <a:spLocks noChangeArrowheads="1"/>
          </p:cNvSpPr>
          <p:nvPr/>
        </p:nvSpPr>
        <p:spPr bwMode="auto">
          <a:xfrm>
            <a:off x="5691188" y="1228130"/>
            <a:ext cx="1998662"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77" name="Line 17"/>
          <p:cNvSpPr>
            <a:spLocks noChangeShapeType="1"/>
          </p:cNvSpPr>
          <p:nvPr/>
        </p:nvSpPr>
        <p:spPr bwMode="auto">
          <a:xfrm>
            <a:off x="5691188" y="1207493"/>
            <a:ext cx="19796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0978" name="Rectangle 18"/>
          <p:cNvSpPr>
            <a:spLocks noChangeArrowheads="1"/>
          </p:cNvSpPr>
          <p:nvPr/>
        </p:nvSpPr>
        <p:spPr bwMode="auto">
          <a:xfrm>
            <a:off x="5681663" y="797918"/>
            <a:ext cx="2019300" cy="86042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0979" name="Rectangle 19"/>
          <p:cNvSpPr>
            <a:spLocks noChangeArrowheads="1"/>
          </p:cNvSpPr>
          <p:nvPr/>
        </p:nvSpPr>
        <p:spPr bwMode="auto">
          <a:xfrm>
            <a:off x="3671888" y="648693"/>
            <a:ext cx="14827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80" name="Rectangle 20"/>
          <p:cNvSpPr>
            <a:spLocks noChangeArrowheads="1"/>
          </p:cNvSpPr>
          <p:nvPr/>
        </p:nvSpPr>
        <p:spPr bwMode="auto">
          <a:xfrm>
            <a:off x="3671888" y="662980"/>
            <a:ext cx="12033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a:solidFill>
                  <a:srgbClr val="000000"/>
                </a:solidFill>
              </a:rPr>
              <a:t>Manages</a:t>
            </a:r>
            <a:endParaRPr lang="en-GB" altLang="ru-RU"/>
          </a:p>
        </p:txBody>
      </p:sp>
      <p:sp>
        <p:nvSpPr>
          <p:cNvPr id="40981" name="Rectangle 21"/>
          <p:cNvSpPr>
            <a:spLocks noChangeArrowheads="1"/>
          </p:cNvSpPr>
          <p:nvPr/>
        </p:nvSpPr>
        <p:spPr bwMode="auto">
          <a:xfrm>
            <a:off x="4741863" y="1177330"/>
            <a:ext cx="9826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82" name="Rectangle 22"/>
          <p:cNvSpPr>
            <a:spLocks noChangeArrowheads="1"/>
          </p:cNvSpPr>
          <p:nvPr/>
        </p:nvSpPr>
        <p:spPr bwMode="auto">
          <a:xfrm>
            <a:off x="5011738" y="1288455"/>
            <a:ext cx="5397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b="1">
                <a:solidFill>
                  <a:srgbClr val="000000"/>
                </a:solidFill>
              </a:rPr>
              <a:t>0..3</a:t>
            </a:r>
            <a:endParaRPr lang="en-GB" altLang="ru-RU"/>
          </a:p>
        </p:txBody>
      </p:sp>
      <p:sp>
        <p:nvSpPr>
          <p:cNvPr id="40983" name="Rectangle 23"/>
          <p:cNvSpPr>
            <a:spLocks noChangeArrowheads="1"/>
          </p:cNvSpPr>
          <p:nvPr/>
        </p:nvSpPr>
        <p:spPr bwMode="auto">
          <a:xfrm>
            <a:off x="3449638" y="1037630"/>
            <a:ext cx="706437"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84" name="Rectangle 24"/>
          <p:cNvSpPr>
            <a:spLocks noChangeArrowheads="1"/>
          </p:cNvSpPr>
          <p:nvPr/>
        </p:nvSpPr>
        <p:spPr bwMode="auto">
          <a:xfrm>
            <a:off x="3579813" y="1318618"/>
            <a:ext cx="5397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b="1">
                <a:solidFill>
                  <a:srgbClr val="000000"/>
                </a:solidFill>
              </a:rPr>
              <a:t>1..1</a:t>
            </a:r>
            <a:endParaRPr lang="en-GB" altLang="ru-RU"/>
          </a:p>
        </p:txBody>
      </p:sp>
      <p:sp>
        <p:nvSpPr>
          <p:cNvPr id="40985" name="Freeform 25"/>
          <p:cNvSpPr>
            <a:spLocks/>
          </p:cNvSpPr>
          <p:nvPr/>
        </p:nvSpPr>
        <p:spPr bwMode="auto">
          <a:xfrm>
            <a:off x="4772025" y="709018"/>
            <a:ext cx="133350" cy="152400"/>
          </a:xfrm>
          <a:custGeom>
            <a:avLst/>
            <a:gdLst>
              <a:gd name="T0" fmla="*/ 0 w 84"/>
              <a:gd name="T1" fmla="*/ 96 h 96"/>
              <a:gd name="T2" fmla="*/ 2 w 84"/>
              <a:gd name="T3" fmla="*/ 0 h 96"/>
              <a:gd name="T4" fmla="*/ 84 w 84"/>
              <a:gd name="T5" fmla="*/ 50 h 96"/>
              <a:gd name="T6" fmla="*/ 0 w 84"/>
              <a:gd name="T7" fmla="*/ 96 h 96"/>
            </a:gdLst>
            <a:ahLst/>
            <a:cxnLst>
              <a:cxn ang="0">
                <a:pos x="T0" y="T1"/>
              </a:cxn>
              <a:cxn ang="0">
                <a:pos x="T2" y="T3"/>
              </a:cxn>
              <a:cxn ang="0">
                <a:pos x="T4" y="T5"/>
              </a:cxn>
              <a:cxn ang="0">
                <a:pos x="T6" y="T7"/>
              </a:cxn>
            </a:cxnLst>
            <a:rect l="0" t="0" r="r" b="b"/>
            <a:pathLst>
              <a:path w="84" h="96">
                <a:moveTo>
                  <a:pt x="0" y="96"/>
                </a:moveTo>
                <a:lnTo>
                  <a:pt x="2" y="0"/>
                </a:lnTo>
                <a:lnTo>
                  <a:pt x="84" y="50"/>
                </a:lnTo>
                <a:lnTo>
                  <a:pt x="0" y="96"/>
                </a:lnTo>
                <a:close/>
              </a:path>
            </a:pathLst>
          </a:custGeom>
          <a:solidFill>
            <a:srgbClr val="000000"/>
          </a:solidFill>
          <a:ln w="20638">
            <a:solidFill>
              <a:srgbClr val="000000"/>
            </a:solidFill>
            <a:prstDash val="solid"/>
            <a:round/>
            <a:headEnd/>
            <a:tailEnd/>
          </a:ln>
        </p:spPr>
        <p:txBody>
          <a:bodyPr/>
          <a:lstStyle/>
          <a:p>
            <a:endParaRPr lang="ru-RU"/>
          </a:p>
        </p:txBody>
      </p:sp>
      <p:sp>
        <p:nvSpPr>
          <p:cNvPr id="40986" name="Rectangle 26"/>
          <p:cNvSpPr>
            <a:spLocks noChangeArrowheads="1"/>
          </p:cNvSpPr>
          <p:nvPr/>
        </p:nvSpPr>
        <p:spPr bwMode="auto">
          <a:xfrm>
            <a:off x="3162300" y="2137768"/>
            <a:ext cx="2689225"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87" name="Rectangle 27"/>
          <p:cNvSpPr>
            <a:spLocks noChangeArrowheads="1"/>
          </p:cNvSpPr>
          <p:nvPr/>
        </p:nvSpPr>
        <p:spPr bwMode="auto">
          <a:xfrm>
            <a:off x="3162300" y="2556868"/>
            <a:ext cx="2689225"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88" name="Rectangle 28"/>
          <p:cNvSpPr>
            <a:spLocks noChangeArrowheads="1"/>
          </p:cNvSpPr>
          <p:nvPr/>
        </p:nvSpPr>
        <p:spPr bwMode="auto">
          <a:xfrm>
            <a:off x="3201988" y="2620368"/>
            <a:ext cx="2268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a:solidFill>
                  <a:srgbClr val="000000"/>
                </a:solidFill>
                <a:latin typeface="Arial" charset="0"/>
              </a:rPr>
              <a:t>responsibility [1..*]</a:t>
            </a:r>
            <a:endParaRPr lang="en-GB" altLang="ru-RU"/>
          </a:p>
        </p:txBody>
      </p:sp>
      <p:sp>
        <p:nvSpPr>
          <p:cNvPr id="40989" name="Rectangle 29"/>
          <p:cNvSpPr>
            <a:spLocks noChangeArrowheads="1"/>
          </p:cNvSpPr>
          <p:nvPr/>
        </p:nvSpPr>
        <p:spPr bwMode="auto">
          <a:xfrm>
            <a:off x="3162300" y="2975968"/>
            <a:ext cx="2689225"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0990" name="Rectangle 30"/>
          <p:cNvSpPr>
            <a:spLocks noChangeArrowheads="1"/>
          </p:cNvSpPr>
          <p:nvPr/>
        </p:nvSpPr>
        <p:spPr bwMode="auto">
          <a:xfrm>
            <a:off x="3201988" y="3039468"/>
            <a:ext cx="16938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ru-RU" sz="2200">
                <a:solidFill>
                  <a:srgbClr val="000000"/>
                </a:solidFill>
                <a:latin typeface="Arial" charset="0"/>
              </a:rPr>
              <a:t>dateAllocated</a:t>
            </a:r>
            <a:endParaRPr lang="en-GB" altLang="ru-RU"/>
          </a:p>
        </p:txBody>
      </p:sp>
      <p:sp>
        <p:nvSpPr>
          <p:cNvPr id="40991" name="Line 31"/>
          <p:cNvSpPr>
            <a:spLocks noChangeShapeType="1"/>
          </p:cNvSpPr>
          <p:nvPr/>
        </p:nvSpPr>
        <p:spPr bwMode="auto">
          <a:xfrm>
            <a:off x="3162300" y="2536230"/>
            <a:ext cx="2668588"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0992" name="Rectangle 32"/>
          <p:cNvSpPr>
            <a:spLocks noChangeArrowheads="1"/>
          </p:cNvSpPr>
          <p:nvPr/>
        </p:nvSpPr>
        <p:spPr bwMode="auto">
          <a:xfrm>
            <a:off x="3152775" y="2126655"/>
            <a:ext cx="2709863" cy="127952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0993" name="Line 33"/>
          <p:cNvSpPr>
            <a:spLocks noChangeShapeType="1"/>
          </p:cNvSpPr>
          <p:nvPr/>
        </p:nvSpPr>
        <p:spPr bwMode="auto">
          <a:xfrm>
            <a:off x="4489450" y="1007468"/>
            <a:ext cx="1588" cy="1109662"/>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40964" name="AutoShape 4"/>
          <p:cNvSpPr>
            <a:spLocks noChangeArrowheads="1"/>
          </p:cNvSpPr>
          <p:nvPr/>
        </p:nvSpPr>
        <p:spPr bwMode="blackWhite">
          <a:xfrm>
            <a:off x="533400" y="3672880"/>
            <a:ext cx="1828800" cy="1752600"/>
          </a:xfrm>
          <a:prstGeom prst="wedgeRectCallout">
            <a:avLst>
              <a:gd name="adj1" fmla="val 105991"/>
              <a:gd name="adj2" fmla="val -157792"/>
            </a:avLst>
          </a:prstGeom>
          <a:solidFill>
            <a:srgbClr val="CCCCFF"/>
          </a:solidFill>
          <a:ln w="9525">
            <a:solidFill>
              <a:schemeClr val="accent2"/>
            </a:solidFill>
            <a:miter lim="800000"/>
            <a:headEnd type="none" w="sm" len="sm"/>
            <a:tailEnd type="none" w="lg"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GB" altLang="ru-RU" sz="2000">
                <a:solidFill>
                  <a:srgbClr val="FF0000"/>
                </a:solidFill>
                <a:latin typeface="Comic Sans MS" pitchFamily="66" charset="0"/>
              </a:rPr>
              <a:t>Each department is managed by ONE manager</a:t>
            </a:r>
          </a:p>
        </p:txBody>
      </p:sp>
      <p:sp>
        <p:nvSpPr>
          <p:cNvPr id="40965" name="AutoShape 5"/>
          <p:cNvSpPr>
            <a:spLocks noChangeArrowheads="1"/>
          </p:cNvSpPr>
          <p:nvPr/>
        </p:nvSpPr>
        <p:spPr bwMode="blackWhite">
          <a:xfrm>
            <a:off x="6096000" y="3672880"/>
            <a:ext cx="2819400" cy="1676400"/>
          </a:xfrm>
          <a:prstGeom prst="wedgeRectCallout">
            <a:avLst>
              <a:gd name="adj1" fmla="val -69931"/>
              <a:gd name="adj2" fmla="val -174528"/>
            </a:avLst>
          </a:prstGeom>
          <a:solidFill>
            <a:srgbClr val="CCCCFF"/>
          </a:solidFill>
          <a:ln w="9525">
            <a:solidFill>
              <a:schemeClr val="accent2"/>
            </a:solidFill>
            <a:miter lim="800000"/>
            <a:headEnd type="none" w="sm" len="sm"/>
            <a:tailEnd type="none" w="lg"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GB" altLang="ru-RU" sz="2000">
                <a:solidFill>
                  <a:srgbClr val="FF0000"/>
                </a:solidFill>
                <a:latin typeface="Comic Sans MS" pitchFamily="66" charset="0"/>
              </a:rPr>
              <a:t>Each manager manages UP TO 3 departments </a:t>
            </a:r>
            <a:br>
              <a:rPr lang="en-GB" altLang="ru-RU" sz="2000">
                <a:solidFill>
                  <a:srgbClr val="FF0000"/>
                </a:solidFill>
                <a:latin typeface="Comic Sans MS" pitchFamily="66" charset="0"/>
              </a:rPr>
            </a:br>
            <a:r>
              <a:rPr lang="en-GB" altLang="ru-RU" sz="2000">
                <a:solidFill>
                  <a:srgbClr val="FF0000"/>
                </a:solidFill>
                <a:latin typeface="Comic Sans MS" pitchFamily="66" charset="0"/>
              </a:rPr>
              <a:t>(but need not manage any department)</a:t>
            </a:r>
          </a:p>
        </p:txBody>
      </p:sp>
      <p:sp>
        <p:nvSpPr>
          <p:cNvPr id="40966" name="AutoShape 6"/>
          <p:cNvSpPr>
            <a:spLocks noChangeArrowheads="1"/>
          </p:cNvSpPr>
          <p:nvPr/>
        </p:nvSpPr>
        <p:spPr bwMode="auto">
          <a:xfrm>
            <a:off x="2819399" y="4186605"/>
            <a:ext cx="2651125" cy="1077575"/>
          </a:xfrm>
          <a:prstGeom prst="cloudCallout">
            <a:avLst>
              <a:gd name="adj1" fmla="val 14907"/>
              <a:gd name="adj2" fmla="val -113759"/>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GB" altLang="ru-RU" sz="2000" dirty="0">
                <a:solidFill>
                  <a:schemeClr val="accent3">
                    <a:lumMod val="50000"/>
                  </a:schemeClr>
                </a:solidFill>
                <a:latin typeface="Comic Sans MS" pitchFamily="66" charset="0"/>
              </a:rPr>
              <a:t>Relationship attributes</a:t>
            </a:r>
          </a:p>
        </p:txBody>
      </p:sp>
    </p:spTree>
    <p:extLst>
      <p:ext uri="{BB962C8B-B14F-4D97-AF65-F5344CB8AC3E}">
        <p14:creationId xmlns:p14="http://schemas.microsoft.com/office/powerpoint/2010/main" val="268877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blinds(horizontal)">
                                      <p:cBhvr>
                                        <p:cTn id="7" dur="500"/>
                                        <p:tgtEl>
                                          <p:spTgt spid="40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blinds(horizontal)">
                                      <p:cBhvr>
                                        <p:cTn id="1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en-GB" altLang="ru-RU" sz="4000" dirty="0"/>
              <a:t>Over to You now!</a:t>
            </a:r>
          </a:p>
        </p:txBody>
      </p:sp>
      <p:sp>
        <p:nvSpPr>
          <p:cNvPr id="88067" name="Rectangle 3"/>
          <p:cNvSpPr>
            <a:spLocks noGrp="1" noChangeArrowheads="1"/>
          </p:cNvSpPr>
          <p:nvPr>
            <p:ph type="body" idx="1"/>
          </p:nvPr>
        </p:nvSpPr>
        <p:spPr/>
        <p:txBody>
          <a:bodyPr anchor="t">
            <a:noAutofit/>
          </a:bodyPr>
          <a:lstStyle/>
          <a:p>
            <a:r>
              <a:rPr lang="en-GB" altLang="ru-RU" sz="2800" dirty="0"/>
              <a:t>See if you can draw an E-R diagram for this scenario – you are already familiar with this!</a:t>
            </a:r>
          </a:p>
          <a:p>
            <a:pPr lvl="1"/>
            <a:r>
              <a:rPr lang="en-GB" altLang="ru-RU" sz="2400" dirty="0"/>
              <a:t>“A student registers for up to 8 modules and each module has many students on it.  Record the student ID, their full name and address and also each module ID and title.  We also want to hold the grade attained by each student for each module”</a:t>
            </a:r>
          </a:p>
          <a:p>
            <a:pPr lvl="2"/>
            <a:r>
              <a:rPr lang="en-GB" altLang="ru-RU" sz="2400" dirty="0"/>
              <a:t>Remember to show in your model:</a:t>
            </a:r>
          </a:p>
          <a:p>
            <a:pPr lvl="3"/>
            <a:r>
              <a:rPr lang="en-GB" altLang="ru-RU" sz="2000" dirty="0"/>
              <a:t>All primary keys,</a:t>
            </a:r>
          </a:p>
          <a:p>
            <a:pPr lvl="3"/>
            <a:r>
              <a:rPr lang="en-GB" altLang="ru-RU" sz="2000" dirty="0"/>
              <a:t>Entities</a:t>
            </a:r>
          </a:p>
          <a:p>
            <a:pPr lvl="3"/>
            <a:r>
              <a:rPr lang="en-GB" altLang="ru-RU" sz="2000" dirty="0"/>
              <a:t>Relationships</a:t>
            </a:r>
          </a:p>
          <a:p>
            <a:pPr lvl="3"/>
            <a:r>
              <a:rPr lang="en-GB" altLang="ru-RU" sz="2000" dirty="0"/>
              <a:t>Attributes</a:t>
            </a:r>
          </a:p>
        </p:txBody>
      </p:sp>
    </p:spTree>
    <p:extLst>
      <p:ext uri="{BB962C8B-B14F-4D97-AF65-F5344CB8AC3E}">
        <p14:creationId xmlns:p14="http://schemas.microsoft.com/office/powerpoint/2010/main" val="1117896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r>
              <a:rPr lang="en-GB" altLang="ru-RU" sz="4000" dirty="0"/>
              <a:t>Unary Example with Data</a:t>
            </a:r>
          </a:p>
        </p:txBody>
      </p:sp>
      <p:sp>
        <p:nvSpPr>
          <p:cNvPr id="86019" name="Text Box 3"/>
          <p:cNvSpPr txBox="1">
            <a:spLocks noChangeArrowheads="1"/>
          </p:cNvSpPr>
          <p:nvPr/>
        </p:nvSpPr>
        <p:spPr bwMode="auto">
          <a:xfrm>
            <a:off x="1574211" y="1865671"/>
            <a:ext cx="1447800" cy="466725"/>
          </a:xfrm>
          <a:prstGeom prst="rect">
            <a:avLst/>
          </a:prstGeom>
          <a:solidFill>
            <a:srgbClr val="FFFFFF"/>
          </a:solidFill>
          <a:ln w="9525">
            <a:solidFill>
              <a:schemeClr val="tx1"/>
            </a:solidFill>
            <a:miter lim="800000"/>
            <a:headEnd type="none" w="sm" len="sm"/>
            <a:tailEnd type="none" w="lg"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ru-RU"/>
              <a:t>Staff</a:t>
            </a:r>
          </a:p>
        </p:txBody>
      </p:sp>
      <p:sp>
        <p:nvSpPr>
          <p:cNvPr id="86020" name="Freeform 4"/>
          <p:cNvSpPr>
            <a:spLocks/>
          </p:cNvSpPr>
          <p:nvPr/>
        </p:nvSpPr>
        <p:spPr bwMode="auto">
          <a:xfrm>
            <a:off x="2260011" y="1408471"/>
            <a:ext cx="2209800" cy="685800"/>
          </a:xfrm>
          <a:custGeom>
            <a:avLst/>
            <a:gdLst>
              <a:gd name="T0" fmla="*/ 0 w 1392"/>
              <a:gd name="T1" fmla="*/ 288 h 432"/>
              <a:gd name="T2" fmla="*/ 0 w 1392"/>
              <a:gd name="T3" fmla="*/ 0 h 432"/>
              <a:gd name="T4" fmla="*/ 1392 w 1392"/>
              <a:gd name="T5" fmla="*/ 0 h 432"/>
              <a:gd name="T6" fmla="*/ 1392 w 1392"/>
              <a:gd name="T7" fmla="*/ 432 h 432"/>
              <a:gd name="T8" fmla="*/ 480 w 1392"/>
              <a:gd name="T9" fmla="*/ 432 h 432"/>
            </a:gdLst>
            <a:ahLst/>
            <a:cxnLst>
              <a:cxn ang="0">
                <a:pos x="T0" y="T1"/>
              </a:cxn>
              <a:cxn ang="0">
                <a:pos x="T2" y="T3"/>
              </a:cxn>
              <a:cxn ang="0">
                <a:pos x="T4" y="T5"/>
              </a:cxn>
              <a:cxn ang="0">
                <a:pos x="T6" y="T7"/>
              </a:cxn>
              <a:cxn ang="0">
                <a:pos x="T8" y="T9"/>
              </a:cxn>
            </a:cxnLst>
            <a:rect l="0" t="0" r="r" b="b"/>
            <a:pathLst>
              <a:path w="1392" h="432">
                <a:moveTo>
                  <a:pt x="0" y="288"/>
                </a:moveTo>
                <a:lnTo>
                  <a:pt x="0" y="0"/>
                </a:lnTo>
                <a:lnTo>
                  <a:pt x="1392" y="0"/>
                </a:lnTo>
                <a:lnTo>
                  <a:pt x="1392" y="432"/>
                </a:lnTo>
                <a:lnTo>
                  <a:pt x="480" y="432"/>
                </a:lnTo>
              </a:path>
            </a:pathLst>
          </a:custGeom>
          <a:noFill/>
          <a:ln w="12700" cap="flat" cmpd="sng">
            <a:solidFill>
              <a:schemeClr val="tx1"/>
            </a:solidFill>
            <a:prstDash val="solid"/>
            <a:round/>
            <a:headEnd type="none" w="sm" len="sm"/>
            <a:tailEnd type="triangl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1" name="Text Box 5"/>
          <p:cNvSpPr txBox="1">
            <a:spLocks noChangeArrowheads="1"/>
          </p:cNvSpPr>
          <p:nvPr/>
        </p:nvSpPr>
        <p:spPr bwMode="auto">
          <a:xfrm>
            <a:off x="2641011" y="1027471"/>
            <a:ext cx="145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a:t>supervises</a:t>
            </a:r>
          </a:p>
        </p:txBody>
      </p:sp>
      <p:sp>
        <p:nvSpPr>
          <p:cNvPr id="86022" name="Text Box 6"/>
          <p:cNvSpPr txBox="1">
            <a:spLocks noChangeArrowheads="1"/>
          </p:cNvSpPr>
          <p:nvPr/>
        </p:nvSpPr>
        <p:spPr bwMode="auto">
          <a:xfrm>
            <a:off x="1650411" y="1484671"/>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a:t>0..*</a:t>
            </a:r>
          </a:p>
        </p:txBody>
      </p:sp>
      <p:sp>
        <p:nvSpPr>
          <p:cNvPr id="86023" name="Text Box 7"/>
          <p:cNvSpPr txBox="1">
            <a:spLocks noChangeArrowheads="1"/>
          </p:cNvSpPr>
          <p:nvPr/>
        </p:nvSpPr>
        <p:spPr bwMode="auto">
          <a:xfrm>
            <a:off x="3098211" y="2170471"/>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a:t>0..1</a:t>
            </a:r>
          </a:p>
        </p:txBody>
      </p:sp>
      <p:sp>
        <p:nvSpPr>
          <p:cNvPr id="86024" name="Text Box 8"/>
          <p:cNvSpPr txBox="1">
            <a:spLocks noChangeArrowheads="1"/>
          </p:cNvSpPr>
          <p:nvPr/>
        </p:nvSpPr>
        <p:spPr bwMode="auto">
          <a:xfrm>
            <a:off x="2260011" y="1027471"/>
            <a:ext cx="45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altLang="ru-RU">
                <a:sym typeface="Wingdings 3" pitchFamily="18" charset="2"/>
              </a:rPr>
              <a:t></a:t>
            </a:r>
          </a:p>
        </p:txBody>
      </p:sp>
      <p:sp>
        <p:nvSpPr>
          <p:cNvPr id="86025" name="Text Box 9"/>
          <p:cNvSpPr txBox="1">
            <a:spLocks noChangeArrowheads="1"/>
          </p:cNvSpPr>
          <p:nvPr/>
        </p:nvSpPr>
        <p:spPr bwMode="auto">
          <a:xfrm>
            <a:off x="4927011" y="722671"/>
            <a:ext cx="34940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altLang="ru-RU" sz="2000" dirty="0"/>
              <a:t>A member of staff may supervise another staff member, but a staff member may be supervised by one or more staff members</a:t>
            </a:r>
          </a:p>
        </p:txBody>
      </p:sp>
      <p:sp>
        <p:nvSpPr>
          <p:cNvPr id="86026" name="Text Box 10"/>
          <p:cNvSpPr txBox="1">
            <a:spLocks noChangeArrowheads="1"/>
          </p:cNvSpPr>
          <p:nvPr/>
        </p:nvSpPr>
        <p:spPr bwMode="auto">
          <a:xfrm>
            <a:off x="1371600" y="2924944"/>
            <a:ext cx="4257675" cy="2292350"/>
          </a:xfrm>
          <a:prstGeom prst="rect">
            <a:avLst/>
          </a:prstGeom>
          <a:solidFill>
            <a:srgbClr val="FFFFFF"/>
          </a:solidFill>
          <a:ln w="9525">
            <a:solidFill>
              <a:schemeClr val="tx1"/>
            </a:solidFill>
            <a:miter lim="800000"/>
            <a:headEnd type="none" w="sm" len="sm"/>
            <a:tailEnd type="none" w="lg"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ru-RU" dirty="0">
                <a:solidFill>
                  <a:srgbClr val="FF0000"/>
                </a:solidFill>
              </a:rPr>
              <a:t>STAFF</a:t>
            </a:r>
          </a:p>
          <a:p>
            <a:pPr eaLnBrk="0" hangingPunct="0"/>
            <a:r>
              <a:rPr lang="en-GB" altLang="ru-RU" i="1" u="sng" dirty="0">
                <a:solidFill>
                  <a:srgbClr val="0000FF"/>
                </a:solidFill>
              </a:rPr>
              <a:t>Member</a:t>
            </a:r>
            <a:r>
              <a:rPr lang="en-GB" altLang="ru-RU" i="1" dirty="0">
                <a:solidFill>
                  <a:srgbClr val="0000FF"/>
                </a:solidFill>
              </a:rPr>
              <a:t>	Age	Supervisor</a:t>
            </a:r>
          </a:p>
          <a:p>
            <a:pPr eaLnBrk="0" hangingPunct="0"/>
            <a:r>
              <a:rPr lang="en-GB" altLang="ru-RU" dirty="0"/>
              <a:t>Grey		43	Black</a:t>
            </a:r>
          </a:p>
          <a:p>
            <a:pPr eaLnBrk="0" hangingPunct="0"/>
            <a:r>
              <a:rPr lang="en-GB" altLang="ru-RU" dirty="0"/>
              <a:t>Black		27	</a:t>
            </a:r>
          </a:p>
          <a:p>
            <a:pPr eaLnBrk="0" hangingPunct="0"/>
            <a:r>
              <a:rPr lang="en-GB" altLang="ru-RU" dirty="0"/>
              <a:t>Brown		35	Black</a:t>
            </a:r>
          </a:p>
          <a:p>
            <a:pPr eaLnBrk="0" hangingPunct="0"/>
            <a:r>
              <a:rPr lang="en-GB" altLang="ru-RU" dirty="0"/>
              <a:t>White		33	Brown</a:t>
            </a:r>
          </a:p>
        </p:txBody>
      </p:sp>
    </p:spTree>
    <p:extLst>
      <p:ext uri="{BB962C8B-B14F-4D97-AF65-F5344CB8AC3E}">
        <p14:creationId xmlns:p14="http://schemas.microsoft.com/office/powerpoint/2010/main" val="1098703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blinds(horizontal)">
                                      <p:cBhvr>
                                        <p:cTn id="7"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GB" altLang="ru-RU" sz="4000" dirty="0"/>
              <a:t>Ternary Diagrams are Tricky!</a:t>
            </a:r>
          </a:p>
        </p:txBody>
      </p:sp>
      <p:sp>
        <p:nvSpPr>
          <p:cNvPr id="45066" name="AutoShape 10"/>
          <p:cNvSpPr>
            <a:spLocks noChangeArrowheads="1"/>
          </p:cNvSpPr>
          <p:nvPr/>
        </p:nvSpPr>
        <p:spPr bwMode="auto">
          <a:xfrm>
            <a:off x="3850704" y="1484784"/>
            <a:ext cx="1600200" cy="1066800"/>
          </a:xfrm>
          <a:prstGeom prst="diamond">
            <a:avLst/>
          </a:prstGeom>
          <a:noFill/>
          <a:ln w="9525">
            <a:solidFill>
              <a:schemeClr val="tx1"/>
            </a:solidFill>
            <a:miter lim="800000"/>
            <a:headEnd type="none" w="sm" len="sm"/>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ru-RU" sz="2000"/>
              <a:t>registers</a:t>
            </a:r>
          </a:p>
        </p:txBody>
      </p:sp>
      <p:sp>
        <p:nvSpPr>
          <p:cNvPr id="45067" name="Line 11"/>
          <p:cNvSpPr>
            <a:spLocks noChangeShapeType="1"/>
          </p:cNvSpPr>
          <p:nvPr/>
        </p:nvSpPr>
        <p:spPr bwMode="auto">
          <a:xfrm>
            <a:off x="3012504" y="2018184"/>
            <a:ext cx="838200" cy="0"/>
          </a:xfrm>
          <a:prstGeom prst="line">
            <a:avLst/>
          </a:prstGeom>
          <a:noFill/>
          <a:ln w="9525">
            <a:solidFill>
              <a:schemeClr val="tx1"/>
            </a:solidFill>
            <a:round/>
            <a:headEnd type="none" w="sm"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2000"/>
          </a:p>
        </p:txBody>
      </p:sp>
      <p:sp>
        <p:nvSpPr>
          <p:cNvPr id="45068" name="Line 12"/>
          <p:cNvSpPr>
            <a:spLocks noChangeShapeType="1"/>
          </p:cNvSpPr>
          <p:nvPr/>
        </p:nvSpPr>
        <p:spPr bwMode="auto">
          <a:xfrm>
            <a:off x="5450904" y="2018184"/>
            <a:ext cx="838200" cy="0"/>
          </a:xfrm>
          <a:prstGeom prst="line">
            <a:avLst/>
          </a:prstGeom>
          <a:noFill/>
          <a:ln w="9525">
            <a:solidFill>
              <a:schemeClr val="tx1"/>
            </a:solidFill>
            <a:round/>
            <a:headEnd type="none" w="sm"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2000"/>
          </a:p>
        </p:txBody>
      </p:sp>
      <p:sp>
        <p:nvSpPr>
          <p:cNvPr id="45069" name="Line 13"/>
          <p:cNvSpPr>
            <a:spLocks noChangeShapeType="1"/>
          </p:cNvSpPr>
          <p:nvPr/>
        </p:nvSpPr>
        <p:spPr bwMode="auto">
          <a:xfrm>
            <a:off x="4688904" y="2551584"/>
            <a:ext cx="0" cy="685800"/>
          </a:xfrm>
          <a:prstGeom prst="line">
            <a:avLst/>
          </a:prstGeom>
          <a:noFill/>
          <a:ln w="9525">
            <a:solidFill>
              <a:schemeClr val="tx1"/>
            </a:solidFill>
            <a:round/>
            <a:headEnd type="none" w="sm"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2000"/>
          </a:p>
        </p:txBody>
      </p:sp>
      <p:sp>
        <p:nvSpPr>
          <p:cNvPr id="45070" name="Text Box 14"/>
          <p:cNvSpPr txBox="1">
            <a:spLocks noChangeArrowheads="1"/>
          </p:cNvSpPr>
          <p:nvPr/>
        </p:nvSpPr>
        <p:spPr bwMode="auto">
          <a:xfrm>
            <a:off x="2860104" y="156098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ru-RU" sz="2000"/>
              <a:t>1..1</a:t>
            </a:r>
          </a:p>
        </p:txBody>
      </p:sp>
      <p:sp>
        <p:nvSpPr>
          <p:cNvPr id="45071" name="Text Box 15"/>
          <p:cNvSpPr txBox="1">
            <a:spLocks noChangeArrowheads="1"/>
          </p:cNvSpPr>
          <p:nvPr/>
        </p:nvSpPr>
        <p:spPr bwMode="auto">
          <a:xfrm>
            <a:off x="5603304" y="156098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ru-RU" sz="2000"/>
              <a:t>1..1</a:t>
            </a:r>
          </a:p>
        </p:txBody>
      </p:sp>
      <p:sp>
        <p:nvSpPr>
          <p:cNvPr id="45072" name="Text Box 16"/>
          <p:cNvSpPr txBox="1">
            <a:spLocks noChangeArrowheads="1"/>
          </p:cNvSpPr>
          <p:nvPr/>
        </p:nvSpPr>
        <p:spPr bwMode="auto">
          <a:xfrm>
            <a:off x="4688904" y="285638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GB" altLang="ru-RU" sz="2000"/>
              <a:t>0..*</a:t>
            </a:r>
          </a:p>
        </p:txBody>
      </p:sp>
      <p:sp>
        <p:nvSpPr>
          <p:cNvPr id="45073" name="Text Box 17"/>
          <p:cNvSpPr txBox="1">
            <a:spLocks noChangeArrowheads="1"/>
          </p:cNvSpPr>
          <p:nvPr/>
        </p:nvSpPr>
        <p:spPr bwMode="auto">
          <a:xfrm>
            <a:off x="802704" y="4380384"/>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ru-RU" sz="2000"/>
              <a:t>Try to determine participation/cardinality by operating in pairs</a:t>
            </a:r>
          </a:p>
        </p:txBody>
      </p:sp>
      <p:sp>
        <p:nvSpPr>
          <p:cNvPr id="45074" name="Text Box 18"/>
          <p:cNvSpPr txBox="1">
            <a:spLocks noChangeArrowheads="1"/>
          </p:cNvSpPr>
          <p:nvPr/>
        </p:nvSpPr>
        <p:spPr bwMode="auto">
          <a:xfrm>
            <a:off x="533400" y="548680"/>
            <a:ext cx="3429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altLang="ru-RU" sz="2000"/>
              <a:t>“a client at a branch will be registered by one member of staff”</a:t>
            </a:r>
          </a:p>
        </p:txBody>
      </p:sp>
      <p:sp>
        <p:nvSpPr>
          <p:cNvPr id="45075" name="Text Box 19"/>
          <p:cNvSpPr txBox="1">
            <a:spLocks noChangeArrowheads="1"/>
          </p:cNvSpPr>
          <p:nvPr/>
        </p:nvSpPr>
        <p:spPr bwMode="auto">
          <a:xfrm>
            <a:off x="5715000" y="548680"/>
            <a:ext cx="3429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altLang="ru-RU" sz="2000" dirty="0"/>
              <a:t>“a member of staff will register a client at one branch”</a:t>
            </a:r>
          </a:p>
        </p:txBody>
      </p:sp>
      <p:sp>
        <p:nvSpPr>
          <p:cNvPr id="45076" name="Text Box 20"/>
          <p:cNvSpPr txBox="1">
            <a:spLocks noChangeArrowheads="1"/>
          </p:cNvSpPr>
          <p:nvPr/>
        </p:nvSpPr>
        <p:spPr bwMode="auto">
          <a:xfrm>
            <a:off x="5527104" y="3116734"/>
            <a:ext cx="3429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altLang="ru-RU" sz="2000"/>
              <a:t>“a member of staff at a branch may register many clients”</a:t>
            </a:r>
          </a:p>
        </p:txBody>
      </p:sp>
      <p:sp>
        <p:nvSpPr>
          <p:cNvPr id="45077" name="Rectangle 21"/>
          <p:cNvSpPr>
            <a:spLocks noChangeArrowheads="1"/>
          </p:cNvSpPr>
          <p:nvPr/>
        </p:nvSpPr>
        <p:spPr bwMode="auto">
          <a:xfrm>
            <a:off x="1640904" y="1637184"/>
            <a:ext cx="1371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ru-RU" sz="2000"/>
              <a:t>Staff</a:t>
            </a:r>
          </a:p>
        </p:txBody>
      </p:sp>
      <p:sp>
        <p:nvSpPr>
          <p:cNvPr id="45078" name="Rectangle 22"/>
          <p:cNvSpPr>
            <a:spLocks noChangeArrowheads="1"/>
          </p:cNvSpPr>
          <p:nvPr/>
        </p:nvSpPr>
        <p:spPr bwMode="auto">
          <a:xfrm>
            <a:off x="6289104" y="1637184"/>
            <a:ext cx="1371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ru-RU" sz="2000"/>
              <a:t>Branch</a:t>
            </a:r>
          </a:p>
        </p:txBody>
      </p:sp>
      <p:sp>
        <p:nvSpPr>
          <p:cNvPr id="45079" name="Rectangle 23"/>
          <p:cNvSpPr>
            <a:spLocks noChangeArrowheads="1"/>
          </p:cNvSpPr>
          <p:nvPr/>
        </p:nvSpPr>
        <p:spPr bwMode="auto">
          <a:xfrm>
            <a:off x="4003104" y="3237384"/>
            <a:ext cx="1371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ru-RU" sz="2000"/>
              <a:t>Client</a:t>
            </a:r>
          </a:p>
        </p:txBody>
      </p:sp>
    </p:spTree>
    <p:extLst>
      <p:ext uri="{BB962C8B-B14F-4D97-AF65-F5344CB8AC3E}">
        <p14:creationId xmlns:p14="http://schemas.microsoft.com/office/powerpoint/2010/main" val="1514377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r>
              <a:rPr lang="en-GB" altLang="ru-RU" sz="4000" dirty="0"/>
              <a:t>Key Points</a:t>
            </a:r>
          </a:p>
        </p:txBody>
      </p:sp>
      <p:sp>
        <p:nvSpPr>
          <p:cNvPr id="91139" name="Rectangle 3"/>
          <p:cNvSpPr>
            <a:spLocks noGrp="1" noChangeArrowheads="1"/>
          </p:cNvSpPr>
          <p:nvPr>
            <p:ph type="body" idx="1"/>
          </p:nvPr>
        </p:nvSpPr>
        <p:spPr>
          <a:xfrm>
            <a:off x="683568" y="764704"/>
            <a:ext cx="8229600" cy="4572000"/>
          </a:xfrm>
        </p:spPr>
        <p:txBody>
          <a:bodyPr anchor="t"/>
          <a:lstStyle/>
          <a:p>
            <a:r>
              <a:rPr lang="en-GB" altLang="ru-RU" b="1" dirty="0"/>
              <a:t>ERM</a:t>
            </a:r>
          </a:p>
          <a:p>
            <a:pPr lvl="1"/>
            <a:r>
              <a:rPr lang="en-GB" altLang="ru-RU" sz="2800" dirty="0"/>
              <a:t>Entities (strong, weak)</a:t>
            </a:r>
          </a:p>
          <a:p>
            <a:pPr lvl="1"/>
            <a:r>
              <a:rPr lang="en-GB" altLang="ru-RU" sz="2800" dirty="0"/>
              <a:t>Attributes (simple, composite, </a:t>
            </a:r>
            <a:r>
              <a:rPr lang="en-GB" altLang="ru-RU" sz="2800" dirty="0" err="1"/>
              <a:t>etc</a:t>
            </a:r>
            <a:r>
              <a:rPr lang="en-GB" altLang="ru-RU" sz="2800" dirty="0"/>
              <a:t>)</a:t>
            </a:r>
          </a:p>
          <a:p>
            <a:pPr lvl="1"/>
            <a:r>
              <a:rPr lang="en-GB" altLang="ru-RU" sz="2800" dirty="0"/>
              <a:t>Relationships </a:t>
            </a:r>
          </a:p>
          <a:p>
            <a:pPr lvl="2"/>
            <a:r>
              <a:rPr lang="en-GB" altLang="ru-RU" sz="2800" dirty="0"/>
              <a:t>Degree</a:t>
            </a:r>
          </a:p>
          <a:p>
            <a:pPr lvl="2"/>
            <a:r>
              <a:rPr lang="en-GB" altLang="ru-RU" sz="2800" dirty="0"/>
              <a:t>Cardinality</a:t>
            </a:r>
          </a:p>
          <a:p>
            <a:pPr lvl="2"/>
            <a:r>
              <a:rPr lang="en-GB" altLang="ru-RU" sz="2800" dirty="0"/>
              <a:t>participation</a:t>
            </a:r>
          </a:p>
          <a:p>
            <a:r>
              <a:rPr lang="en-GB" altLang="ru-RU" dirty="0"/>
              <a:t>Model with the UML notation at conceptual level</a:t>
            </a:r>
          </a:p>
          <a:p>
            <a:pPr lvl="1"/>
            <a:endParaRPr lang="en-GB" altLang="ru-RU" sz="2800" dirty="0"/>
          </a:p>
        </p:txBody>
      </p:sp>
    </p:spTree>
    <p:extLst>
      <p:ext uri="{BB962C8B-B14F-4D97-AF65-F5344CB8AC3E}">
        <p14:creationId xmlns:p14="http://schemas.microsoft.com/office/powerpoint/2010/main" val="48530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GB" altLang="ru-RU" sz="4000" dirty="0"/>
              <a:t>What is it about?</a:t>
            </a:r>
          </a:p>
        </p:txBody>
      </p:sp>
      <p:sp>
        <p:nvSpPr>
          <p:cNvPr id="3075" name="Rectangle 3"/>
          <p:cNvSpPr>
            <a:spLocks noGrp="1" noChangeArrowheads="1"/>
          </p:cNvSpPr>
          <p:nvPr>
            <p:ph type="body" idx="1"/>
          </p:nvPr>
        </p:nvSpPr>
        <p:spPr/>
        <p:txBody>
          <a:bodyPr anchor="t">
            <a:noAutofit/>
          </a:bodyPr>
          <a:lstStyle/>
          <a:p>
            <a:pPr>
              <a:lnSpc>
                <a:spcPct val="80000"/>
              </a:lnSpc>
            </a:pPr>
            <a:r>
              <a:rPr lang="en-GB" altLang="ru-RU" sz="2800" dirty="0"/>
              <a:t>ER model is used to show the C</a:t>
            </a:r>
            <a:r>
              <a:rPr lang="en-GB" altLang="ru-RU" sz="2800" i="1" dirty="0"/>
              <a:t>onceptual</a:t>
            </a:r>
            <a:r>
              <a:rPr lang="en-GB" altLang="ru-RU" sz="2800" dirty="0"/>
              <a:t> schema of an organisation.</a:t>
            </a:r>
          </a:p>
          <a:p>
            <a:pPr>
              <a:lnSpc>
                <a:spcPct val="80000"/>
              </a:lnSpc>
            </a:pPr>
            <a:r>
              <a:rPr lang="en-GB" altLang="ru-RU" sz="2800" b="1" u="sng" dirty="0"/>
              <a:t>Independent of specific data model or DBMS</a:t>
            </a:r>
            <a:r>
              <a:rPr lang="en-GB" altLang="ru-RU" sz="2800" dirty="0"/>
              <a:t/>
            </a:r>
            <a:br>
              <a:rPr lang="en-GB" altLang="ru-RU" sz="2800" dirty="0"/>
            </a:br>
            <a:endParaRPr lang="en-GB" altLang="ru-RU" sz="2800" dirty="0"/>
          </a:p>
          <a:p>
            <a:pPr>
              <a:lnSpc>
                <a:spcPct val="80000"/>
              </a:lnSpc>
            </a:pPr>
            <a:r>
              <a:rPr lang="en-GB" altLang="ru-RU" sz="2800" dirty="0"/>
              <a:t>The model is later transformed into a </a:t>
            </a:r>
            <a:r>
              <a:rPr lang="en-GB" altLang="ru-RU" sz="2800" i="1" dirty="0"/>
              <a:t>Logical</a:t>
            </a:r>
            <a:r>
              <a:rPr lang="en-GB" altLang="ru-RU" sz="2800" dirty="0"/>
              <a:t> model (e.g. relational) on which the physical database is built</a:t>
            </a:r>
            <a:br>
              <a:rPr lang="en-GB" altLang="ru-RU" sz="2800" dirty="0"/>
            </a:br>
            <a:endParaRPr lang="en-GB" altLang="ru-RU" sz="2800" dirty="0"/>
          </a:p>
          <a:p>
            <a:pPr>
              <a:lnSpc>
                <a:spcPct val="80000"/>
              </a:lnSpc>
            </a:pPr>
            <a:r>
              <a:rPr lang="en-GB" altLang="ru-RU" sz="2800" dirty="0"/>
              <a:t>The most widely used form of </a:t>
            </a:r>
            <a:r>
              <a:rPr lang="en-GB" altLang="ru-RU" sz="2800" i="1" dirty="0"/>
              <a:t>Semantic modelling</a:t>
            </a:r>
            <a:r>
              <a:rPr lang="en-GB" altLang="ru-RU" sz="2800" dirty="0"/>
              <a:t>: attempt to capitalise on knowledge of </a:t>
            </a:r>
            <a:r>
              <a:rPr lang="en-GB" altLang="ru-RU" sz="2800" i="1" dirty="0"/>
              <a:t>meaning </a:t>
            </a:r>
            <a:r>
              <a:rPr lang="en-GB" altLang="ru-RU" sz="2800" dirty="0"/>
              <a:t>of data to inform the model</a:t>
            </a:r>
          </a:p>
          <a:p>
            <a:pPr>
              <a:lnSpc>
                <a:spcPct val="80000"/>
              </a:lnSpc>
            </a:pPr>
            <a:r>
              <a:rPr lang="en-GB" altLang="ru-RU" sz="2800" dirty="0"/>
              <a:t>So we need a vocabulary</a:t>
            </a:r>
          </a:p>
        </p:txBody>
      </p:sp>
    </p:spTree>
    <p:extLst>
      <p:ext uri="{BB962C8B-B14F-4D97-AF65-F5344CB8AC3E}">
        <p14:creationId xmlns:p14="http://schemas.microsoft.com/office/powerpoint/2010/main" val="2378930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en-GB" altLang="ru-RU" sz="4000" dirty="0"/>
              <a:t>The Entity Relationship Model</a:t>
            </a:r>
          </a:p>
        </p:txBody>
      </p:sp>
      <p:sp>
        <p:nvSpPr>
          <p:cNvPr id="2051" name="Rectangle 3"/>
          <p:cNvSpPr>
            <a:spLocks noGrp="1" noChangeArrowheads="1"/>
          </p:cNvSpPr>
          <p:nvPr>
            <p:ph type="body" idx="1"/>
          </p:nvPr>
        </p:nvSpPr>
        <p:spPr/>
        <p:txBody>
          <a:bodyPr anchor="t"/>
          <a:lstStyle/>
          <a:p>
            <a:r>
              <a:rPr lang="en-GB" altLang="ru-RU" dirty="0"/>
              <a:t>Perspective</a:t>
            </a:r>
          </a:p>
          <a:p>
            <a:endParaRPr lang="en-GB" altLang="ru-RU" dirty="0"/>
          </a:p>
        </p:txBody>
      </p:sp>
      <p:grpSp>
        <p:nvGrpSpPr>
          <p:cNvPr id="2070" name="Group 22"/>
          <p:cNvGrpSpPr>
            <a:grpSpLocks/>
          </p:cNvGrpSpPr>
          <p:nvPr/>
        </p:nvGrpSpPr>
        <p:grpSpPr bwMode="auto">
          <a:xfrm>
            <a:off x="838200" y="1343000"/>
            <a:ext cx="6858000" cy="990600"/>
            <a:chOff x="480" y="1680"/>
            <a:chExt cx="4320" cy="624"/>
          </a:xfrm>
        </p:grpSpPr>
        <p:sp>
          <p:nvSpPr>
            <p:cNvPr id="2053" name="Rectangle 5"/>
            <p:cNvSpPr>
              <a:spLocks noChangeArrowheads="1"/>
            </p:cNvSpPr>
            <p:nvPr/>
          </p:nvSpPr>
          <p:spPr bwMode="auto">
            <a:xfrm>
              <a:off x="480" y="1680"/>
              <a:ext cx="177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ru-RU"/>
                <a:t>Organisation</a:t>
              </a:r>
            </a:p>
          </p:txBody>
        </p:sp>
        <p:sp>
          <p:nvSpPr>
            <p:cNvPr id="2054" name="Rectangle 6"/>
            <p:cNvSpPr>
              <a:spLocks noChangeArrowheads="1"/>
            </p:cNvSpPr>
            <p:nvPr/>
          </p:nvSpPr>
          <p:spPr bwMode="auto">
            <a:xfrm>
              <a:off x="3216" y="1680"/>
              <a:ext cx="158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tLang="ru-RU"/>
                <a:t>Information System</a:t>
              </a:r>
            </a:p>
          </p:txBody>
        </p:sp>
        <p:sp>
          <p:nvSpPr>
            <p:cNvPr id="2055" name="Line 7"/>
            <p:cNvSpPr>
              <a:spLocks noChangeShapeType="1"/>
            </p:cNvSpPr>
            <p:nvPr/>
          </p:nvSpPr>
          <p:spPr bwMode="auto">
            <a:xfrm>
              <a:off x="2304" y="1968"/>
              <a:ext cx="768" cy="0"/>
            </a:xfrm>
            <a:prstGeom prst="line">
              <a:avLst/>
            </a:prstGeom>
            <a:noFill/>
            <a:ln w="889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2076" name="Group 28"/>
          <p:cNvGrpSpPr>
            <a:grpSpLocks/>
          </p:cNvGrpSpPr>
          <p:nvPr/>
        </p:nvGrpSpPr>
        <p:grpSpPr bwMode="auto">
          <a:xfrm>
            <a:off x="4876800" y="2486000"/>
            <a:ext cx="1493838" cy="2133600"/>
            <a:chOff x="3072" y="2400"/>
            <a:chExt cx="941" cy="1344"/>
          </a:xfrm>
        </p:grpSpPr>
        <p:sp>
          <p:nvSpPr>
            <p:cNvPr id="2062" name="Text Box 14"/>
            <p:cNvSpPr txBox="1">
              <a:spLocks noChangeArrowheads="1"/>
            </p:cNvSpPr>
            <p:nvPr/>
          </p:nvSpPr>
          <p:spPr bwMode="auto">
            <a:xfrm>
              <a:off x="3110" y="2906"/>
              <a:ext cx="90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ru-RU"/>
                <a:t>Relational</a:t>
              </a:r>
            </a:p>
            <a:p>
              <a:pPr eaLnBrk="0" hangingPunct="0"/>
              <a:r>
                <a:rPr lang="en-GB" altLang="ru-RU"/>
                <a:t>Model</a:t>
              </a:r>
            </a:p>
          </p:txBody>
        </p:sp>
        <p:grpSp>
          <p:nvGrpSpPr>
            <p:cNvPr id="2073" name="Group 25"/>
            <p:cNvGrpSpPr>
              <a:grpSpLocks/>
            </p:cNvGrpSpPr>
            <p:nvPr/>
          </p:nvGrpSpPr>
          <p:grpSpPr bwMode="auto">
            <a:xfrm>
              <a:off x="3072" y="2400"/>
              <a:ext cx="912" cy="1344"/>
              <a:chOff x="3072" y="2400"/>
              <a:chExt cx="912" cy="1344"/>
            </a:xfrm>
          </p:grpSpPr>
          <p:sp>
            <p:nvSpPr>
              <p:cNvPr id="2059" name="Rectangle 11"/>
              <p:cNvSpPr>
                <a:spLocks noChangeArrowheads="1"/>
              </p:cNvSpPr>
              <p:nvPr/>
            </p:nvSpPr>
            <p:spPr bwMode="auto">
              <a:xfrm>
                <a:off x="3072" y="2688"/>
                <a:ext cx="912" cy="10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64" name="Line 16"/>
              <p:cNvSpPr>
                <a:spLocks noChangeShapeType="1"/>
              </p:cNvSpPr>
              <p:nvPr/>
            </p:nvSpPr>
            <p:spPr bwMode="auto">
              <a:xfrm flipV="1">
                <a:off x="3456" y="2400"/>
                <a:ext cx="0" cy="24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2074" name="Group 26"/>
          <p:cNvGrpSpPr>
            <a:grpSpLocks/>
          </p:cNvGrpSpPr>
          <p:nvPr/>
        </p:nvGrpSpPr>
        <p:grpSpPr bwMode="auto">
          <a:xfrm>
            <a:off x="6553200" y="2562200"/>
            <a:ext cx="1768475" cy="2057400"/>
            <a:chOff x="4128" y="2448"/>
            <a:chExt cx="1114" cy="1296"/>
          </a:xfrm>
        </p:grpSpPr>
        <p:sp>
          <p:nvSpPr>
            <p:cNvPr id="2058" name="Rectangle 10"/>
            <p:cNvSpPr>
              <a:spLocks noChangeArrowheads="1"/>
            </p:cNvSpPr>
            <p:nvPr/>
          </p:nvSpPr>
          <p:spPr bwMode="auto">
            <a:xfrm>
              <a:off x="4128" y="2688"/>
              <a:ext cx="1104" cy="10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61" name="Text Box 13"/>
            <p:cNvSpPr txBox="1">
              <a:spLocks noChangeArrowheads="1"/>
            </p:cNvSpPr>
            <p:nvPr/>
          </p:nvSpPr>
          <p:spPr bwMode="auto">
            <a:xfrm>
              <a:off x="4176" y="2784"/>
              <a:ext cx="106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ru-RU"/>
                <a:t>Physical</a:t>
              </a:r>
            </a:p>
            <a:p>
              <a:pPr eaLnBrk="0" hangingPunct="0"/>
              <a:r>
                <a:rPr lang="en-GB" altLang="ru-RU"/>
                <a:t>data</a:t>
              </a:r>
            </a:p>
            <a:p>
              <a:pPr eaLnBrk="0" hangingPunct="0"/>
              <a:r>
                <a:rPr lang="en-GB" altLang="ru-RU"/>
                <a:t>storage</a:t>
              </a:r>
            </a:p>
          </p:txBody>
        </p:sp>
        <p:sp>
          <p:nvSpPr>
            <p:cNvPr id="2065" name="Line 17"/>
            <p:cNvSpPr>
              <a:spLocks noChangeShapeType="1"/>
            </p:cNvSpPr>
            <p:nvPr/>
          </p:nvSpPr>
          <p:spPr bwMode="auto">
            <a:xfrm flipV="1">
              <a:off x="4656" y="2448"/>
              <a:ext cx="1" cy="246"/>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2075" name="Group 27"/>
          <p:cNvGrpSpPr>
            <a:grpSpLocks/>
          </p:cNvGrpSpPr>
          <p:nvPr/>
        </p:nvGrpSpPr>
        <p:grpSpPr bwMode="auto">
          <a:xfrm>
            <a:off x="2971800" y="2333600"/>
            <a:ext cx="1073150" cy="2286000"/>
            <a:chOff x="1872" y="2304"/>
            <a:chExt cx="676" cy="1440"/>
          </a:xfrm>
        </p:grpSpPr>
        <p:sp>
          <p:nvSpPr>
            <p:cNvPr id="2063" name="Text Box 15"/>
            <p:cNvSpPr txBox="1">
              <a:spLocks noChangeArrowheads="1"/>
            </p:cNvSpPr>
            <p:nvPr/>
          </p:nvSpPr>
          <p:spPr bwMode="auto">
            <a:xfrm>
              <a:off x="1910" y="297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ru-RU" sz="2800" b="1"/>
                <a:t>ERM</a:t>
              </a:r>
              <a:endParaRPr lang="en-GB" altLang="ru-RU"/>
            </a:p>
          </p:txBody>
        </p:sp>
        <p:grpSp>
          <p:nvGrpSpPr>
            <p:cNvPr id="2072" name="Group 24"/>
            <p:cNvGrpSpPr>
              <a:grpSpLocks/>
            </p:cNvGrpSpPr>
            <p:nvPr/>
          </p:nvGrpSpPr>
          <p:grpSpPr bwMode="auto">
            <a:xfrm>
              <a:off x="1872" y="2304"/>
              <a:ext cx="672" cy="1440"/>
              <a:chOff x="1872" y="2304"/>
              <a:chExt cx="672" cy="1440"/>
            </a:xfrm>
          </p:grpSpPr>
          <p:sp>
            <p:nvSpPr>
              <p:cNvPr id="2060" name="Rectangle 12"/>
              <p:cNvSpPr>
                <a:spLocks noChangeArrowheads="1"/>
              </p:cNvSpPr>
              <p:nvPr/>
            </p:nvSpPr>
            <p:spPr bwMode="auto">
              <a:xfrm>
                <a:off x="1872" y="2736"/>
                <a:ext cx="672" cy="1008"/>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66" name="Line 18"/>
              <p:cNvSpPr>
                <a:spLocks noChangeShapeType="1"/>
              </p:cNvSpPr>
              <p:nvPr/>
            </p:nvSpPr>
            <p:spPr bwMode="auto">
              <a:xfrm flipV="1">
                <a:off x="2352" y="2304"/>
                <a:ext cx="0" cy="384"/>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grpSp>
        <p:nvGrpSpPr>
          <p:cNvPr id="2071" name="Group 23"/>
          <p:cNvGrpSpPr>
            <a:grpSpLocks/>
          </p:cNvGrpSpPr>
          <p:nvPr/>
        </p:nvGrpSpPr>
        <p:grpSpPr bwMode="auto">
          <a:xfrm>
            <a:off x="1219200" y="4772000"/>
            <a:ext cx="7446963" cy="457200"/>
            <a:chOff x="768" y="3840"/>
            <a:chExt cx="4691" cy="288"/>
          </a:xfrm>
        </p:grpSpPr>
        <p:sp>
          <p:nvSpPr>
            <p:cNvPr id="2067" name="Text Box 19"/>
            <p:cNvSpPr txBox="1">
              <a:spLocks noChangeArrowheads="1"/>
            </p:cNvSpPr>
            <p:nvPr/>
          </p:nvSpPr>
          <p:spPr bwMode="auto">
            <a:xfrm>
              <a:off x="768" y="3840"/>
              <a:ext cx="1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ru-RU"/>
                <a:t>Conceptual Model</a:t>
              </a:r>
            </a:p>
          </p:txBody>
        </p:sp>
        <p:sp>
          <p:nvSpPr>
            <p:cNvPr id="2068" name="Text Box 20"/>
            <p:cNvSpPr txBox="1">
              <a:spLocks noChangeArrowheads="1"/>
            </p:cNvSpPr>
            <p:nvPr/>
          </p:nvSpPr>
          <p:spPr bwMode="auto">
            <a:xfrm>
              <a:off x="2736" y="3840"/>
              <a:ext cx="1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ru-RU"/>
                <a:t>Logical Model</a:t>
              </a:r>
            </a:p>
          </p:txBody>
        </p:sp>
        <p:sp>
          <p:nvSpPr>
            <p:cNvPr id="2069" name="Text Box 21"/>
            <p:cNvSpPr txBox="1">
              <a:spLocks noChangeArrowheads="1"/>
            </p:cNvSpPr>
            <p:nvPr/>
          </p:nvSpPr>
          <p:spPr bwMode="auto">
            <a:xfrm>
              <a:off x="4144" y="3840"/>
              <a:ext cx="1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ru-RU"/>
                <a:t>Physical Model</a:t>
              </a:r>
            </a:p>
          </p:txBody>
        </p:sp>
      </p:grpSp>
    </p:spTree>
    <p:extLst>
      <p:ext uri="{BB962C8B-B14F-4D97-AF65-F5344CB8AC3E}">
        <p14:creationId xmlns:p14="http://schemas.microsoft.com/office/powerpoint/2010/main" val="313835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r>
              <a:rPr lang="en-GB" altLang="ru-RU" sz="4000" dirty="0"/>
              <a:t>Skills and concepts</a:t>
            </a:r>
          </a:p>
        </p:txBody>
      </p:sp>
      <p:sp>
        <p:nvSpPr>
          <p:cNvPr id="87043" name="Rectangle 3"/>
          <p:cNvSpPr>
            <a:spLocks noGrp="1" noChangeArrowheads="1"/>
          </p:cNvSpPr>
          <p:nvPr>
            <p:ph type="body" idx="1"/>
          </p:nvPr>
        </p:nvSpPr>
        <p:spPr/>
        <p:txBody>
          <a:bodyPr/>
          <a:lstStyle/>
          <a:p>
            <a:r>
              <a:rPr lang="en-GB" altLang="ru-RU"/>
              <a:t>So the concepts we want you to learn today are:</a:t>
            </a:r>
          </a:p>
          <a:p>
            <a:pPr lvl="1"/>
            <a:r>
              <a:rPr lang="en-GB" altLang="ru-RU"/>
              <a:t>The basics of Entity-Relationship modelling</a:t>
            </a:r>
          </a:p>
          <a:p>
            <a:pPr lvl="1"/>
            <a:r>
              <a:rPr lang="en-GB" altLang="ru-RU" sz="4800">
                <a:solidFill>
                  <a:srgbClr val="0000FF"/>
                </a:solidFill>
              </a:rPr>
              <a:t>E</a:t>
            </a:r>
            <a:r>
              <a:rPr lang="en-GB" altLang="ru-RU"/>
              <a:t>ntities</a:t>
            </a:r>
          </a:p>
          <a:p>
            <a:pPr lvl="1"/>
            <a:r>
              <a:rPr lang="en-GB" altLang="ru-RU" sz="4000">
                <a:solidFill>
                  <a:srgbClr val="0000FF"/>
                </a:solidFill>
              </a:rPr>
              <a:t>R</a:t>
            </a:r>
            <a:r>
              <a:rPr lang="en-GB" altLang="ru-RU"/>
              <a:t>elationships</a:t>
            </a:r>
          </a:p>
          <a:p>
            <a:pPr lvl="1"/>
            <a:r>
              <a:rPr lang="en-GB" altLang="ru-RU" sz="4000">
                <a:solidFill>
                  <a:srgbClr val="0000FF"/>
                </a:solidFill>
              </a:rPr>
              <a:t>A</a:t>
            </a:r>
            <a:r>
              <a:rPr lang="en-GB" altLang="ru-RU"/>
              <a:t>ttributes</a:t>
            </a:r>
          </a:p>
          <a:p>
            <a:pPr lvl="1"/>
            <a:endParaRPr lang="en-GB" altLang="ru-RU"/>
          </a:p>
          <a:p>
            <a:pPr lvl="1"/>
            <a:endParaRPr lang="en-GB" altLang="ru-RU"/>
          </a:p>
        </p:txBody>
      </p:sp>
    </p:spTree>
    <p:extLst>
      <p:ext uri="{BB962C8B-B14F-4D97-AF65-F5344CB8AC3E}">
        <p14:creationId xmlns:p14="http://schemas.microsoft.com/office/powerpoint/2010/main" val="3896145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ru-RU" sz="4000" dirty="0"/>
              <a:t>Entities</a:t>
            </a:r>
            <a:endParaRPr lang="en-GB" altLang="ru-RU" dirty="0"/>
          </a:p>
        </p:txBody>
      </p:sp>
      <p:sp>
        <p:nvSpPr>
          <p:cNvPr id="4099" name="Rectangle 3"/>
          <p:cNvSpPr>
            <a:spLocks noGrp="1" noChangeArrowheads="1"/>
          </p:cNvSpPr>
          <p:nvPr>
            <p:ph type="body" idx="1"/>
          </p:nvPr>
        </p:nvSpPr>
        <p:spPr>
          <a:xfrm>
            <a:off x="914400" y="1295400"/>
            <a:ext cx="8001000" cy="1841500"/>
          </a:xfrm>
        </p:spPr>
        <p:txBody>
          <a:bodyPr>
            <a:normAutofit fontScale="92500" lnSpcReduction="10000"/>
          </a:bodyPr>
          <a:lstStyle/>
          <a:p>
            <a:pPr>
              <a:lnSpc>
                <a:spcPct val="90000"/>
              </a:lnSpc>
            </a:pPr>
            <a:r>
              <a:rPr lang="en-GB" altLang="ru-RU" dirty="0"/>
              <a:t>Entity - distinguishable “thing” in the real world </a:t>
            </a:r>
          </a:p>
          <a:p>
            <a:pPr lvl="1">
              <a:lnSpc>
                <a:spcPct val="90000"/>
              </a:lnSpc>
            </a:pPr>
            <a:r>
              <a:rPr lang="en-GB" altLang="ru-RU" sz="2800" dirty="0"/>
              <a:t>Strong (or regular) entity  - entities have an independent existence (e.g. staff)</a:t>
            </a:r>
          </a:p>
          <a:p>
            <a:pPr lvl="1">
              <a:lnSpc>
                <a:spcPct val="90000"/>
              </a:lnSpc>
            </a:pPr>
            <a:r>
              <a:rPr lang="en-GB" altLang="ru-RU" sz="2800" dirty="0"/>
              <a:t>Weak entity  - existence dependent on some other entity (e.g. next of kin)</a:t>
            </a:r>
          </a:p>
        </p:txBody>
      </p:sp>
      <p:sp>
        <p:nvSpPr>
          <p:cNvPr id="4102" name="Rectangle 6"/>
          <p:cNvSpPr>
            <a:spLocks noChangeArrowheads="1"/>
          </p:cNvSpPr>
          <p:nvPr/>
        </p:nvSpPr>
        <p:spPr bwMode="auto">
          <a:xfrm>
            <a:off x="685800" y="2132856"/>
            <a:ext cx="3886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GB" altLang="ru-RU"/>
          </a:p>
          <a:p>
            <a:pPr eaLnBrk="0" hangingPunct="0"/>
            <a:endParaRPr lang="en-GB" altLang="ru-RU"/>
          </a:p>
        </p:txBody>
      </p:sp>
      <p:graphicFrame>
        <p:nvGraphicFramePr>
          <p:cNvPr id="4108" name="Object 12"/>
          <p:cNvGraphicFramePr>
            <a:graphicFrameLocks noChangeAspect="1"/>
          </p:cNvGraphicFramePr>
          <p:nvPr>
            <p:extLst>
              <p:ext uri="{D42A27DB-BD31-4B8C-83A1-F6EECF244321}">
                <p14:modId xmlns:p14="http://schemas.microsoft.com/office/powerpoint/2010/main" val="229264264"/>
              </p:ext>
            </p:extLst>
          </p:nvPr>
        </p:nvGraphicFramePr>
        <p:xfrm>
          <a:off x="1143000" y="3275856"/>
          <a:ext cx="2438400" cy="1647825"/>
        </p:xfrm>
        <a:graphic>
          <a:graphicData uri="http://schemas.openxmlformats.org/presentationml/2006/ole">
            <mc:AlternateContent xmlns:mc="http://schemas.openxmlformats.org/markup-compatibility/2006">
              <mc:Choice xmlns:v="urn:schemas-microsoft-com:vml" Requires="v">
                <p:oleObj spid="_x0000_s1027" name="SmartDraw" r:id="rId3" imgW="1042200" imgH="703800" progId="SmartDraw.2">
                  <p:embed/>
                </p:oleObj>
              </mc:Choice>
              <mc:Fallback>
                <p:oleObj name="SmartDraw" r:id="rId3" imgW="1042200" imgH="70380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275856"/>
                        <a:ext cx="24384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Text Box 13"/>
          <p:cNvSpPr txBox="1">
            <a:spLocks noChangeArrowheads="1"/>
          </p:cNvSpPr>
          <p:nvPr/>
        </p:nvSpPr>
        <p:spPr bwMode="auto">
          <a:xfrm>
            <a:off x="4267200" y="4571256"/>
            <a:ext cx="3087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ru-RU">
                <a:solidFill>
                  <a:schemeClr val="accent2"/>
                </a:solidFill>
                <a:latin typeface="Comic Sans MS" pitchFamily="66" charset="0"/>
              </a:rPr>
              <a:t>space for attributes</a:t>
            </a:r>
          </a:p>
        </p:txBody>
      </p:sp>
      <p:cxnSp>
        <p:nvCxnSpPr>
          <p:cNvPr id="4110" name="AutoShape 14"/>
          <p:cNvCxnSpPr>
            <a:cxnSpLocks noChangeShapeType="1"/>
            <a:stCxn id="4109" idx="1"/>
          </p:cNvCxnSpPr>
          <p:nvPr/>
        </p:nvCxnSpPr>
        <p:spPr bwMode="auto">
          <a:xfrm flipH="1" flipV="1">
            <a:off x="3505200" y="4571256"/>
            <a:ext cx="762000" cy="228600"/>
          </a:xfrm>
          <a:prstGeom prst="straightConnector1">
            <a:avLst/>
          </a:prstGeom>
          <a:noFill/>
          <a:ln w="19050">
            <a:solidFill>
              <a:schemeClr val="accent2"/>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1" name="Text Box 15"/>
          <p:cNvSpPr txBox="1">
            <a:spLocks noChangeArrowheads="1"/>
          </p:cNvSpPr>
          <p:nvPr/>
        </p:nvSpPr>
        <p:spPr bwMode="auto">
          <a:xfrm>
            <a:off x="4038600" y="3428256"/>
            <a:ext cx="77819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accent2"/>
                </a:solidFill>
                <a:latin typeface="Comic Sans MS" pitchFamily="66" charset="0"/>
              </a:rPr>
              <a:t>Entity type name </a:t>
            </a:r>
            <a:br>
              <a:rPr lang="en-GB" altLang="ru-RU" sz="2000">
                <a:solidFill>
                  <a:schemeClr val="accent2"/>
                </a:solidFill>
                <a:latin typeface="Comic Sans MS" pitchFamily="66" charset="0"/>
              </a:rPr>
            </a:br>
            <a:r>
              <a:rPr lang="en-GB" altLang="ru-RU" sz="2000">
                <a:solidFill>
                  <a:schemeClr val="accent2"/>
                </a:solidFill>
                <a:latin typeface="Comic Sans MS" pitchFamily="66" charset="0"/>
              </a:rPr>
              <a:t>(singular, no spaces, </a:t>
            </a:r>
            <a:br>
              <a:rPr lang="en-GB" altLang="ru-RU" sz="2000">
                <a:solidFill>
                  <a:schemeClr val="accent2"/>
                </a:solidFill>
                <a:latin typeface="Comic Sans MS" pitchFamily="66" charset="0"/>
              </a:rPr>
            </a:br>
            <a:r>
              <a:rPr lang="en-GB" altLang="ru-RU" sz="2000">
                <a:solidFill>
                  <a:schemeClr val="accent2"/>
                </a:solidFill>
                <a:latin typeface="Comic Sans MS" pitchFamily="66" charset="0"/>
              </a:rPr>
              <a:t>capital letter at start of each word)</a:t>
            </a:r>
          </a:p>
        </p:txBody>
      </p:sp>
      <p:cxnSp>
        <p:nvCxnSpPr>
          <p:cNvPr id="4112" name="AutoShape 16"/>
          <p:cNvCxnSpPr>
            <a:cxnSpLocks noChangeShapeType="1"/>
          </p:cNvCxnSpPr>
          <p:nvPr/>
        </p:nvCxnSpPr>
        <p:spPr bwMode="auto">
          <a:xfrm flipH="1" flipV="1">
            <a:off x="3657600" y="3580656"/>
            <a:ext cx="381000" cy="274638"/>
          </a:xfrm>
          <a:prstGeom prst="straightConnector1">
            <a:avLst/>
          </a:prstGeom>
          <a:noFill/>
          <a:ln w="19050">
            <a:solidFill>
              <a:schemeClr val="accent2"/>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97621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GB" altLang="ru-RU" sz="4000" dirty="0"/>
              <a:t>Attributes</a:t>
            </a:r>
          </a:p>
        </p:txBody>
      </p:sp>
      <p:sp>
        <p:nvSpPr>
          <p:cNvPr id="5123" name="Rectangle 3"/>
          <p:cNvSpPr>
            <a:spLocks noGrp="1" noChangeArrowheads="1"/>
          </p:cNvSpPr>
          <p:nvPr>
            <p:ph type="body" idx="1"/>
          </p:nvPr>
        </p:nvSpPr>
        <p:spPr>
          <a:xfrm>
            <a:off x="685800" y="836712"/>
            <a:ext cx="8458200" cy="4572000"/>
          </a:xfrm>
        </p:spPr>
        <p:txBody>
          <a:bodyPr anchor="t">
            <a:normAutofit/>
          </a:bodyPr>
          <a:lstStyle/>
          <a:p>
            <a:r>
              <a:rPr lang="en-GB" altLang="ru-RU" sz="2800" dirty="0"/>
              <a:t>Entity types have </a:t>
            </a:r>
            <a:r>
              <a:rPr lang="en-GB" altLang="ru-RU" sz="2800" b="1" i="1" dirty="0"/>
              <a:t>Attributes</a:t>
            </a:r>
            <a:r>
              <a:rPr lang="en-GB" altLang="ru-RU" sz="2800" dirty="0"/>
              <a:t> (or properties) which associate each entity with a value from a </a:t>
            </a:r>
            <a:r>
              <a:rPr lang="en-GB" altLang="ru-RU" sz="2800" i="1" dirty="0"/>
              <a:t>domain</a:t>
            </a:r>
            <a:r>
              <a:rPr lang="en-GB" altLang="ru-RU" sz="2800" dirty="0"/>
              <a:t> of values for that attribute</a:t>
            </a:r>
          </a:p>
          <a:p>
            <a:r>
              <a:rPr lang="en-GB" altLang="ru-RU" sz="2800" dirty="0"/>
              <a:t>Attributes can be</a:t>
            </a:r>
          </a:p>
          <a:p>
            <a:pPr lvl="1">
              <a:lnSpc>
                <a:spcPct val="70000"/>
              </a:lnSpc>
            </a:pPr>
            <a:r>
              <a:rPr lang="en-GB" altLang="ru-RU" sz="2400" dirty="0"/>
              <a:t>simple (atomic)	e.g. Surname; date of birth</a:t>
            </a:r>
          </a:p>
          <a:p>
            <a:pPr lvl="1">
              <a:lnSpc>
                <a:spcPct val="70000"/>
              </a:lnSpc>
            </a:pPr>
            <a:r>
              <a:rPr lang="en-GB" altLang="ru-RU" sz="2400" dirty="0"/>
              <a:t>composite		e.g. address (street, town, postcode)</a:t>
            </a:r>
          </a:p>
          <a:p>
            <a:pPr lvl="1">
              <a:lnSpc>
                <a:spcPct val="70000"/>
              </a:lnSpc>
            </a:pPr>
            <a:r>
              <a:rPr lang="en-GB" altLang="ru-RU" sz="2400" dirty="0"/>
              <a:t>multi-valued		e.g. phone number</a:t>
            </a:r>
          </a:p>
          <a:p>
            <a:pPr lvl="1">
              <a:lnSpc>
                <a:spcPct val="70000"/>
              </a:lnSpc>
            </a:pPr>
            <a:r>
              <a:rPr lang="en-GB" altLang="ru-RU" sz="2400" dirty="0"/>
              <a:t>complex		nested multi-valued and composite</a:t>
            </a:r>
          </a:p>
          <a:p>
            <a:pPr lvl="1">
              <a:lnSpc>
                <a:spcPct val="70000"/>
              </a:lnSpc>
            </a:pPr>
            <a:r>
              <a:rPr lang="en-GB" altLang="ru-RU" sz="2400" dirty="0"/>
              <a:t>base or derived	e.g. D.O.B. ; age</a:t>
            </a:r>
          </a:p>
          <a:p>
            <a:pPr lvl="1">
              <a:lnSpc>
                <a:spcPct val="70000"/>
              </a:lnSpc>
            </a:pPr>
            <a:r>
              <a:rPr lang="en-GB" altLang="ru-RU" sz="2400" dirty="0"/>
              <a:t>key</a:t>
            </a:r>
          </a:p>
          <a:p>
            <a:pPr>
              <a:lnSpc>
                <a:spcPct val="70000"/>
              </a:lnSpc>
            </a:pPr>
            <a:r>
              <a:rPr lang="en-GB" altLang="ru-RU" sz="2800" dirty="0"/>
              <a:t>Relationship types can also have attributes! (see later)</a:t>
            </a:r>
          </a:p>
          <a:p>
            <a:pPr lvl="1">
              <a:lnSpc>
                <a:spcPct val="70000"/>
              </a:lnSpc>
            </a:pPr>
            <a:endParaRPr lang="en-GB" altLang="ru-RU" sz="2400" dirty="0"/>
          </a:p>
        </p:txBody>
      </p:sp>
      <p:sp>
        <p:nvSpPr>
          <p:cNvPr id="5125" name="Rectangle 5"/>
          <p:cNvSpPr>
            <a:spLocks noChangeArrowheads="1"/>
          </p:cNvSpPr>
          <p:nvPr/>
        </p:nvSpPr>
        <p:spPr bwMode="auto">
          <a:xfrm>
            <a:off x="5562600" y="5867400"/>
            <a:ext cx="3581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ctr" eaLnBrk="0" hangingPunct="0">
              <a:lnSpc>
                <a:spcPct val="80000"/>
              </a:lnSpc>
            </a:pPr>
            <a:endParaRPr lang="ru-RU" altLang="ru-RU"/>
          </a:p>
        </p:txBody>
      </p:sp>
    </p:spTree>
    <p:extLst>
      <p:ext uri="{BB962C8B-B14F-4D97-AF65-F5344CB8AC3E}">
        <p14:creationId xmlns:p14="http://schemas.microsoft.com/office/powerpoint/2010/main" val="1550657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GB" altLang="ru-RU" sz="4000" dirty="0"/>
              <a:t>Notation for attributes</a:t>
            </a:r>
          </a:p>
        </p:txBody>
      </p:sp>
      <p:sp>
        <p:nvSpPr>
          <p:cNvPr id="37896" name="Text Box 8"/>
          <p:cNvSpPr txBox="1">
            <a:spLocks noChangeArrowheads="1"/>
          </p:cNvSpPr>
          <p:nvPr/>
        </p:nvSpPr>
        <p:spPr bwMode="auto">
          <a:xfrm>
            <a:off x="685800" y="908720"/>
            <a:ext cx="19050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dirty="0">
                <a:solidFill>
                  <a:schemeClr val="accent3">
                    <a:lumMod val="50000"/>
                  </a:schemeClr>
                </a:solidFill>
                <a:latin typeface="Comic Sans MS" pitchFamily="66" charset="0"/>
              </a:rPr>
              <a:t>Primary Key</a:t>
            </a:r>
            <a:br>
              <a:rPr lang="en-GB" altLang="ru-RU" sz="2000" dirty="0">
                <a:solidFill>
                  <a:schemeClr val="accent3">
                    <a:lumMod val="50000"/>
                  </a:schemeClr>
                </a:solidFill>
                <a:latin typeface="Comic Sans MS" pitchFamily="66" charset="0"/>
              </a:rPr>
            </a:br>
            <a:r>
              <a:rPr lang="en-GB" altLang="ru-RU" sz="1800" dirty="0">
                <a:solidFill>
                  <a:schemeClr val="accent3">
                    <a:lumMod val="50000"/>
                  </a:schemeClr>
                </a:solidFill>
                <a:latin typeface="Comic Sans MS" pitchFamily="66" charset="0"/>
              </a:rPr>
              <a:t>marked {PK} </a:t>
            </a:r>
          </a:p>
        </p:txBody>
      </p:sp>
      <p:sp>
        <p:nvSpPr>
          <p:cNvPr id="37899" name="Text Box 11"/>
          <p:cNvSpPr txBox="1">
            <a:spLocks noChangeArrowheads="1"/>
          </p:cNvSpPr>
          <p:nvPr/>
        </p:nvSpPr>
        <p:spPr bwMode="auto">
          <a:xfrm>
            <a:off x="7086600" y="4981575"/>
            <a:ext cx="20574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bg2"/>
                </a:solidFill>
                <a:latin typeface="Comic Sans MS" pitchFamily="66" charset="0"/>
              </a:rPr>
              <a:t>Multi-Valued Attribute</a:t>
            </a:r>
            <a:br>
              <a:rPr lang="en-GB" altLang="ru-RU" sz="2000">
                <a:solidFill>
                  <a:schemeClr val="bg2"/>
                </a:solidFill>
                <a:latin typeface="Comic Sans MS" pitchFamily="66" charset="0"/>
              </a:rPr>
            </a:br>
            <a:r>
              <a:rPr lang="en-GB" altLang="ru-RU" sz="1800">
                <a:solidFill>
                  <a:schemeClr val="bg2"/>
                </a:solidFill>
                <a:latin typeface="Comic Sans MS" pitchFamily="66" charset="0"/>
              </a:rPr>
              <a:t>(number of values in [ ] brackets)</a:t>
            </a:r>
            <a:endParaRPr lang="en-GB" altLang="ru-RU" sz="2000">
              <a:solidFill>
                <a:schemeClr val="bg2"/>
              </a:solidFill>
              <a:latin typeface="Comic Sans MS" pitchFamily="66" charset="0"/>
            </a:endParaRPr>
          </a:p>
        </p:txBody>
      </p:sp>
      <p:sp>
        <p:nvSpPr>
          <p:cNvPr id="37902" name="Text Box 14"/>
          <p:cNvSpPr txBox="1">
            <a:spLocks noChangeArrowheads="1"/>
          </p:cNvSpPr>
          <p:nvPr/>
        </p:nvSpPr>
        <p:spPr bwMode="auto">
          <a:xfrm>
            <a:off x="7086600" y="2875632"/>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bg2"/>
                </a:solidFill>
                <a:latin typeface="Comic Sans MS" pitchFamily="66" charset="0"/>
              </a:rPr>
              <a:t>Derived Attribute</a:t>
            </a:r>
          </a:p>
        </p:txBody>
      </p:sp>
      <p:sp>
        <p:nvSpPr>
          <p:cNvPr id="37912" name="Text Box 24"/>
          <p:cNvSpPr txBox="1">
            <a:spLocks noChangeArrowheads="1"/>
          </p:cNvSpPr>
          <p:nvPr/>
        </p:nvSpPr>
        <p:spPr bwMode="auto">
          <a:xfrm>
            <a:off x="7162800" y="2879725"/>
            <a:ext cx="198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a:solidFill>
                  <a:schemeClr val="accent3">
                    <a:lumMod val="50000"/>
                  </a:schemeClr>
                </a:solidFill>
                <a:latin typeface="Comic Sans MS" pitchFamily="66" charset="0"/>
              </a:rPr>
              <a:t>Composite attribute</a:t>
            </a:r>
          </a:p>
        </p:txBody>
      </p:sp>
      <p:sp>
        <p:nvSpPr>
          <p:cNvPr id="37915" name="Text Box 27"/>
          <p:cNvSpPr txBox="1">
            <a:spLocks noChangeArrowheads="1"/>
          </p:cNvSpPr>
          <p:nvPr/>
        </p:nvSpPr>
        <p:spPr bwMode="auto">
          <a:xfrm>
            <a:off x="838200" y="3972595"/>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dirty="0">
                <a:solidFill>
                  <a:schemeClr val="accent3">
                    <a:lumMod val="50000"/>
                  </a:schemeClr>
                </a:solidFill>
                <a:latin typeface="Comic Sans MS" pitchFamily="66" charset="0"/>
              </a:rPr>
              <a:t>Partial Key</a:t>
            </a:r>
            <a:br>
              <a:rPr lang="en-GB" altLang="ru-RU" sz="2000" dirty="0">
                <a:solidFill>
                  <a:schemeClr val="accent3">
                    <a:lumMod val="50000"/>
                  </a:schemeClr>
                </a:solidFill>
                <a:latin typeface="Comic Sans MS" pitchFamily="66" charset="0"/>
              </a:rPr>
            </a:br>
            <a:r>
              <a:rPr lang="en-GB" altLang="ru-RU" sz="2000" dirty="0">
                <a:solidFill>
                  <a:schemeClr val="accent3">
                    <a:lumMod val="50000"/>
                  </a:schemeClr>
                </a:solidFill>
                <a:latin typeface="Comic Sans MS" pitchFamily="66" charset="0"/>
              </a:rPr>
              <a:t>- part of composite PK</a:t>
            </a:r>
            <a:br>
              <a:rPr lang="en-GB" altLang="ru-RU" sz="2000" dirty="0">
                <a:solidFill>
                  <a:schemeClr val="accent3">
                    <a:lumMod val="50000"/>
                  </a:schemeClr>
                </a:solidFill>
                <a:latin typeface="Comic Sans MS" pitchFamily="66" charset="0"/>
              </a:rPr>
            </a:br>
            <a:r>
              <a:rPr lang="en-GB" altLang="ru-RU" sz="2000" dirty="0">
                <a:solidFill>
                  <a:schemeClr val="accent3">
                    <a:lumMod val="50000"/>
                  </a:schemeClr>
                </a:solidFill>
                <a:latin typeface="Comic Sans MS" pitchFamily="66" charset="0"/>
              </a:rPr>
              <a:t>- or of a weak entity</a:t>
            </a:r>
          </a:p>
        </p:txBody>
      </p:sp>
      <p:sp>
        <p:nvSpPr>
          <p:cNvPr id="37917" name="Line 29"/>
          <p:cNvSpPr>
            <a:spLocks noChangeShapeType="1"/>
          </p:cNvSpPr>
          <p:nvPr/>
        </p:nvSpPr>
        <p:spPr bwMode="auto">
          <a:xfrm>
            <a:off x="2286000" y="1215107"/>
            <a:ext cx="685800" cy="381000"/>
          </a:xfrm>
          <a:prstGeom prst="line">
            <a:avLst/>
          </a:prstGeom>
          <a:noFill/>
          <a:ln w="952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918" name="Line 30"/>
          <p:cNvSpPr>
            <a:spLocks noChangeShapeType="1"/>
          </p:cNvSpPr>
          <p:nvPr/>
        </p:nvSpPr>
        <p:spPr bwMode="auto">
          <a:xfrm flipH="1">
            <a:off x="6629400" y="2129507"/>
            <a:ext cx="609600" cy="304800"/>
          </a:xfrm>
          <a:prstGeom prst="line">
            <a:avLst/>
          </a:prstGeom>
          <a:noFill/>
          <a:ln w="952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919" name="AutoShape 31"/>
          <p:cNvSpPr>
            <a:spLocks/>
          </p:cNvSpPr>
          <p:nvPr/>
        </p:nvSpPr>
        <p:spPr bwMode="auto">
          <a:xfrm>
            <a:off x="6400800" y="1977107"/>
            <a:ext cx="152400" cy="990600"/>
          </a:xfrm>
          <a:prstGeom prst="rightBrace">
            <a:avLst>
              <a:gd name="adj1" fmla="val 54167"/>
              <a:gd name="adj2" fmla="val 50000"/>
            </a:avLst>
          </a:prstGeom>
          <a:noFill/>
          <a:ln w="9525">
            <a:solidFill>
              <a:schemeClr val="tx1"/>
            </a:solidFill>
            <a:round/>
            <a:headEnd type="none" w="sm" len="sm"/>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920" name="Line 32"/>
          <p:cNvSpPr>
            <a:spLocks noChangeShapeType="1"/>
          </p:cNvSpPr>
          <p:nvPr/>
        </p:nvSpPr>
        <p:spPr bwMode="auto">
          <a:xfrm flipH="1">
            <a:off x="6400800" y="3196307"/>
            <a:ext cx="533400" cy="76200"/>
          </a:xfrm>
          <a:prstGeom prst="line">
            <a:avLst/>
          </a:prstGeom>
          <a:noFill/>
          <a:ln w="952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921" name="Line 33"/>
          <p:cNvSpPr>
            <a:spLocks noChangeShapeType="1"/>
          </p:cNvSpPr>
          <p:nvPr/>
        </p:nvSpPr>
        <p:spPr bwMode="auto">
          <a:xfrm flipH="1" flipV="1">
            <a:off x="6324600" y="3577307"/>
            <a:ext cx="762000" cy="533400"/>
          </a:xfrm>
          <a:prstGeom prst="line">
            <a:avLst/>
          </a:prstGeom>
          <a:noFill/>
          <a:ln w="952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922" name="Text Box 34"/>
          <p:cNvSpPr txBox="1">
            <a:spLocks noChangeArrowheads="1"/>
          </p:cNvSpPr>
          <p:nvPr/>
        </p:nvSpPr>
        <p:spPr bwMode="auto">
          <a:xfrm>
            <a:off x="827028" y="3545041"/>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GB" altLang="ru-RU">
                <a:solidFill>
                  <a:schemeClr val="accent3">
                    <a:lumMod val="50000"/>
                  </a:schemeClr>
                </a:solidFill>
                <a:latin typeface="Arial" charset="0"/>
              </a:rPr>
              <a:t>{PPK}</a:t>
            </a:r>
          </a:p>
        </p:txBody>
      </p:sp>
      <p:sp>
        <p:nvSpPr>
          <p:cNvPr id="37923" name="Line 35"/>
          <p:cNvSpPr>
            <a:spLocks noChangeShapeType="1"/>
          </p:cNvSpPr>
          <p:nvPr/>
        </p:nvSpPr>
        <p:spPr bwMode="auto">
          <a:xfrm flipH="1">
            <a:off x="1371600" y="1596107"/>
            <a:ext cx="0" cy="1828800"/>
          </a:xfrm>
          <a:prstGeom prst="line">
            <a:avLst/>
          </a:prstGeom>
          <a:noFill/>
          <a:ln w="9525">
            <a:solidFill>
              <a:schemeClr val="tx1"/>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7924" name="Object 36"/>
          <p:cNvGraphicFramePr>
            <a:graphicFrameLocks noChangeAspect="1"/>
          </p:cNvGraphicFramePr>
          <p:nvPr>
            <p:extLst>
              <p:ext uri="{D42A27DB-BD31-4B8C-83A1-F6EECF244321}">
                <p14:modId xmlns:p14="http://schemas.microsoft.com/office/powerpoint/2010/main" val="495411962"/>
              </p:ext>
            </p:extLst>
          </p:nvPr>
        </p:nvGraphicFramePr>
        <p:xfrm>
          <a:off x="3048000" y="986507"/>
          <a:ext cx="3352800" cy="3314700"/>
        </p:xfrm>
        <a:graphic>
          <a:graphicData uri="http://schemas.openxmlformats.org/presentationml/2006/ole">
            <mc:AlternateContent xmlns:mc="http://schemas.openxmlformats.org/markup-compatibility/2006">
              <mc:Choice xmlns:v="urn:schemas-microsoft-com:vml" Requires="v">
                <p:oleObj spid="_x0000_s2051" name="SmartDraw" r:id="rId3" imgW="1682280" imgH="1663920" progId="SmartDraw.2">
                  <p:embed/>
                </p:oleObj>
              </mc:Choice>
              <mc:Fallback>
                <p:oleObj name="SmartDraw" r:id="rId3" imgW="1682280" imgH="166392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986507"/>
                        <a:ext cx="3352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222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Rectangle 13"/>
          <p:cNvSpPr>
            <a:spLocks noGrp="1" noChangeArrowheads="1"/>
          </p:cNvSpPr>
          <p:nvPr>
            <p:ph type="title"/>
          </p:nvPr>
        </p:nvSpPr>
        <p:spPr/>
        <p:txBody>
          <a:bodyPr/>
          <a:lstStyle/>
          <a:p>
            <a:r>
              <a:rPr lang="en-GB" altLang="ru-RU"/>
              <a:t>Relationships</a:t>
            </a:r>
          </a:p>
        </p:txBody>
      </p:sp>
      <p:sp>
        <p:nvSpPr>
          <p:cNvPr id="15374" name="Rectangle 14"/>
          <p:cNvSpPr>
            <a:spLocks noGrp="1" noChangeArrowheads="1"/>
          </p:cNvSpPr>
          <p:nvPr>
            <p:ph type="body" idx="1"/>
          </p:nvPr>
        </p:nvSpPr>
        <p:spPr>
          <a:xfrm>
            <a:off x="827584" y="836712"/>
            <a:ext cx="8001000" cy="3041650"/>
          </a:xfrm>
        </p:spPr>
        <p:txBody>
          <a:bodyPr anchor="t"/>
          <a:lstStyle/>
          <a:p>
            <a:r>
              <a:rPr lang="en-GB" altLang="ru-RU" dirty="0"/>
              <a:t>A relationship is </a:t>
            </a:r>
            <a:br>
              <a:rPr lang="en-GB" altLang="ru-RU" dirty="0"/>
            </a:br>
            <a:r>
              <a:rPr lang="en-GB" altLang="ru-RU" dirty="0"/>
              <a:t>“.. An association among entities (the participants)..” </a:t>
            </a:r>
            <a:br>
              <a:rPr lang="en-GB" altLang="ru-RU" dirty="0"/>
            </a:br>
            <a:endParaRPr lang="en-GB" altLang="ru-RU" dirty="0"/>
          </a:p>
          <a:p>
            <a:r>
              <a:rPr lang="en-GB" altLang="ru-RU" dirty="0"/>
              <a:t>Relationships link entities with each other</a:t>
            </a:r>
          </a:p>
          <a:p>
            <a:endParaRPr lang="en-GB" altLang="ru-RU" dirty="0"/>
          </a:p>
          <a:p>
            <a:endParaRPr lang="en-GB" altLang="ru-RU" dirty="0"/>
          </a:p>
        </p:txBody>
      </p:sp>
      <p:sp>
        <p:nvSpPr>
          <p:cNvPr id="15391" name="Text Box 31"/>
          <p:cNvSpPr txBox="1">
            <a:spLocks noChangeArrowheads="1"/>
          </p:cNvSpPr>
          <p:nvPr/>
        </p:nvSpPr>
        <p:spPr bwMode="auto">
          <a:xfrm>
            <a:off x="2560426" y="4055320"/>
            <a:ext cx="472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altLang="ru-RU" sz="2000" dirty="0">
                <a:solidFill>
                  <a:schemeClr val="accent3">
                    <a:lumMod val="50000"/>
                  </a:schemeClr>
                </a:solidFill>
                <a:latin typeface="Comic Sans MS" pitchFamily="66" charset="0"/>
              </a:rPr>
              <a:t>Name: verb, capital start letter, arrow indicates direction in which verb makes sense</a:t>
            </a:r>
          </a:p>
        </p:txBody>
      </p:sp>
      <p:sp>
        <p:nvSpPr>
          <p:cNvPr id="15392" name="Line 32"/>
          <p:cNvSpPr>
            <a:spLocks noChangeShapeType="1"/>
          </p:cNvSpPr>
          <p:nvPr/>
        </p:nvSpPr>
        <p:spPr bwMode="auto">
          <a:xfrm flipV="1">
            <a:off x="4269658" y="3674320"/>
            <a:ext cx="76200" cy="381000"/>
          </a:xfrm>
          <a:prstGeom prst="line">
            <a:avLst/>
          </a:prstGeom>
          <a:noFill/>
          <a:ln w="28575">
            <a:solidFill>
              <a:schemeClr val="accent2"/>
            </a:solidFill>
            <a:round/>
            <a:headEnd type="none" w="sm"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pic>
        <p:nvPicPr>
          <p:cNvPr id="15393"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126" y="2836120"/>
            <a:ext cx="647700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651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altLang="ru-RU" sz="4000" dirty="0"/>
              <a:t>Relationships: constraints</a:t>
            </a:r>
          </a:p>
        </p:txBody>
      </p:sp>
      <p:sp>
        <p:nvSpPr>
          <p:cNvPr id="38915" name="Rectangle 3"/>
          <p:cNvSpPr>
            <a:spLocks noGrp="1" noChangeArrowheads="1"/>
          </p:cNvSpPr>
          <p:nvPr>
            <p:ph type="body" idx="1"/>
          </p:nvPr>
        </p:nvSpPr>
        <p:spPr>
          <a:xfrm>
            <a:off x="467544" y="571500"/>
            <a:ext cx="7772400" cy="4648200"/>
          </a:xfrm>
        </p:spPr>
        <p:txBody>
          <a:bodyPr/>
          <a:lstStyle/>
          <a:p>
            <a:r>
              <a:rPr lang="en-GB" altLang="ru-RU" sz="2400" dirty="0"/>
              <a:t>The </a:t>
            </a:r>
            <a:r>
              <a:rPr lang="en-GB" altLang="ru-RU" sz="2400" b="1" i="1" dirty="0"/>
              <a:t>degree</a:t>
            </a:r>
            <a:r>
              <a:rPr lang="en-GB" altLang="ru-RU" sz="2400" dirty="0"/>
              <a:t> of a relationship type</a:t>
            </a:r>
          </a:p>
          <a:p>
            <a:pPr lvl="1">
              <a:lnSpc>
                <a:spcPct val="80000"/>
              </a:lnSpc>
            </a:pPr>
            <a:r>
              <a:rPr lang="en-GB" altLang="ru-RU" sz="2000" dirty="0"/>
              <a:t>binary (connects 2 entity types)</a:t>
            </a:r>
          </a:p>
          <a:p>
            <a:pPr lvl="1">
              <a:lnSpc>
                <a:spcPct val="80000"/>
              </a:lnSpc>
            </a:pPr>
            <a:r>
              <a:rPr lang="en-GB" altLang="ru-RU" sz="2000" dirty="0"/>
              <a:t>unary/ recursive (connects 1 entity type with itself)</a:t>
            </a:r>
          </a:p>
          <a:p>
            <a:pPr lvl="1">
              <a:lnSpc>
                <a:spcPct val="80000"/>
              </a:lnSpc>
            </a:pPr>
            <a:r>
              <a:rPr lang="en-GB" altLang="ru-RU" sz="2000" dirty="0"/>
              <a:t>complex (connects 3 or more entity types)</a:t>
            </a:r>
          </a:p>
          <a:p>
            <a:pPr lvl="2">
              <a:lnSpc>
                <a:spcPct val="80000"/>
              </a:lnSpc>
            </a:pPr>
            <a:r>
              <a:rPr lang="en-GB" altLang="ru-RU" sz="1800" dirty="0"/>
              <a:t>Ternary (connects 3)</a:t>
            </a:r>
          </a:p>
          <a:p>
            <a:pPr lvl="2">
              <a:lnSpc>
                <a:spcPct val="80000"/>
              </a:lnSpc>
            </a:pPr>
            <a:endParaRPr lang="en-GB" altLang="ru-RU" sz="1800" dirty="0"/>
          </a:p>
          <a:p>
            <a:r>
              <a:rPr lang="en-GB" altLang="ru-RU" sz="2400" dirty="0"/>
              <a:t>Relationship constraints - </a:t>
            </a:r>
            <a:r>
              <a:rPr lang="en-GB" altLang="ru-RU" sz="2400" b="1" i="1" dirty="0"/>
              <a:t>cardinality</a:t>
            </a:r>
            <a:r>
              <a:rPr lang="en-GB" altLang="ru-RU" sz="2400" dirty="0"/>
              <a:t> </a:t>
            </a:r>
          </a:p>
          <a:p>
            <a:pPr lvl="1">
              <a:lnSpc>
                <a:spcPct val="70000"/>
              </a:lnSpc>
            </a:pPr>
            <a:r>
              <a:rPr lang="en-GB" altLang="ru-RU" sz="2000" dirty="0"/>
              <a:t>one to one (1:1)</a:t>
            </a:r>
          </a:p>
          <a:p>
            <a:pPr lvl="1">
              <a:lnSpc>
                <a:spcPct val="70000"/>
              </a:lnSpc>
            </a:pPr>
            <a:r>
              <a:rPr lang="en-GB" altLang="ru-RU" sz="2000" dirty="0"/>
              <a:t>one to many (1:m)</a:t>
            </a:r>
          </a:p>
          <a:p>
            <a:pPr lvl="1">
              <a:lnSpc>
                <a:spcPct val="70000"/>
              </a:lnSpc>
            </a:pPr>
            <a:r>
              <a:rPr lang="en-GB" altLang="ru-RU" sz="2000" dirty="0"/>
              <a:t>many to many (</a:t>
            </a:r>
            <a:r>
              <a:rPr lang="en-GB" altLang="ru-RU" sz="2000" dirty="0" err="1"/>
              <a:t>m:n</a:t>
            </a:r>
            <a:r>
              <a:rPr lang="en-GB" altLang="ru-RU" sz="2000" dirty="0"/>
              <a:t>)</a:t>
            </a:r>
          </a:p>
          <a:p>
            <a:r>
              <a:rPr lang="en-GB" altLang="ru-RU" sz="2400" dirty="0"/>
              <a:t>Relationship constraints – </a:t>
            </a:r>
            <a:r>
              <a:rPr lang="en-GB" altLang="ru-RU" sz="2400" b="1" i="1" dirty="0"/>
              <a:t>participation</a:t>
            </a:r>
          </a:p>
          <a:p>
            <a:pPr lvl="1"/>
            <a:r>
              <a:rPr lang="en-GB" altLang="ru-RU" sz="2000" dirty="0"/>
              <a:t>full/mandatory</a:t>
            </a:r>
          </a:p>
          <a:p>
            <a:pPr lvl="1"/>
            <a:r>
              <a:rPr lang="en-GB" altLang="ru-RU" sz="2000" dirty="0"/>
              <a:t>or partial/optional </a:t>
            </a:r>
          </a:p>
        </p:txBody>
      </p:sp>
      <p:grpSp>
        <p:nvGrpSpPr>
          <p:cNvPr id="38916" name="Group 4"/>
          <p:cNvGrpSpPr>
            <a:grpSpLocks/>
          </p:cNvGrpSpPr>
          <p:nvPr/>
        </p:nvGrpSpPr>
        <p:grpSpPr bwMode="auto">
          <a:xfrm>
            <a:off x="6954837" y="801793"/>
            <a:ext cx="1482725" cy="1143000"/>
            <a:chOff x="4296" y="1896"/>
            <a:chExt cx="934" cy="720"/>
          </a:xfrm>
        </p:grpSpPr>
        <p:sp>
          <p:nvSpPr>
            <p:cNvPr id="38917" name="AutoShape 5"/>
            <p:cNvSpPr>
              <a:spLocks/>
            </p:cNvSpPr>
            <p:nvPr/>
          </p:nvSpPr>
          <p:spPr bwMode="auto">
            <a:xfrm>
              <a:off x="4296" y="1896"/>
              <a:ext cx="192" cy="720"/>
            </a:xfrm>
            <a:prstGeom prst="rightBrace">
              <a:avLst>
                <a:gd name="adj1" fmla="val 31250"/>
                <a:gd name="adj2" fmla="val 50000"/>
              </a:avLst>
            </a:prstGeom>
            <a:noFill/>
            <a:ln w="9525">
              <a:solidFill>
                <a:schemeClr val="tx1"/>
              </a:solidFill>
              <a:round/>
              <a:headEnd type="none" w="sm" len="sm"/>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8918" name="Text Box 6"/>
            <p:cNvSpPr txBox="1">
              <a:spLocks noChangeArrowheads="1"/>
            </p:cNvSpPr>
            <p:nvPr/>
          </p:nvSpPr>
          <p:spPr bwMode="auto">
            <a:xfrm>
              <a:off x="4560" y="2112"/>
              <a:ext cx="6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ru-RU"/>
                <a:t>Degree</a:t>
              </a:r>
            </a:p>
          </p:txBody>
        </p:sp>
      </p:grpSp>
      <p:grpSp>
        <p:nvGrpSpPr>
          <p:cNvPr id="38919" name="Group 7"/>
          <p:cNvGrpSpPr>
            <a:grpSpLocks/>
          </p:cNvGrpSpPr>
          <p:nvPr/>
        </p:nvGrpSpPr>
        <p:grpSpPr bwMode="auto">
          <a:xfrm>
            <a:off x="6345237" y="2706793"/>
            <a:ext cx="1941513" cy="2438400"/>
            <a:chOff x="4296" y="2904"/>
            <a:chExt cx="1223" cy="720"/>
          </a:xfrm>
        </p:grpSpPr>
        <p:sp>
          <p:nvSpPr>
            <p:cNvPr id="38920" name="AutoShape 8"/>
            <p:cNvSpPr>
              <a:spLocks/>
            </p:cNvSpPr>
            <p:nvPr/>
          </p:nvSpPr>
          <p:spPr bwMode="auto">
            <a:xfrm>
              <a:off x="4296" y="2904"/>
              <a:ext cx="192" cy="720"/>
            </a:xfrm>
            <a:prstGeom prst="rightBrace">
              <a:avLst>
                <a:gd name="adj1" fmla="val 31250"/>
                <a:gd name="adj2" fmla="val 50000"/>
              </a:avLst>
            </a:prstGeom>
            <a:noFill/>
            <a:ln w="9525">
              <a:solidFill>
                <a:schemeClr val="tx1"/>
              </a:solidFill>
              <a:round/>
              <a:headEnd type="none" w="sm" len="sm"/>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8921" name="Text Box 9"/>
            <p:cNvSpPr txBox="1">
              <a:spLocks noChangeArrowheads="1"/>
            </p:cNvSpPr>
            <p:nvPr/>
          </p:nvSpPr>
          <p:spPr bwMode="auto">
            <a:xfrm>
              <a:off x="4488" y="3197"/>
              <a:ext cx="103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ltLang="ru-RU"/>
                <a:t>Multiplicity</a:t>
              </a:r>
            </a:p>
          </p:txBody>
        </p:sp>
      </p:grpSp>
    </p:spTree>
    <p:extLst>
      <p:ext uri="{BB962C8B-B14F-4D97-AF65-F5344CB8AC3E}">
        <p14:creationId xmlns:p14="http://schemas.microsoft.com/office/powerpoint/2010/main" val="3996263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114</TotalTime>
  <Words>562</Words>
  <Application>Microsoft Office PowerPoint</Application>
  <PresentationFormat>Экран (4:3)</PresentationFormat>
  <Paragraphs>140</Paragraphs>
  <Slides>16</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16</vt:i4>
      </vt:variant>
    </vt:vector>
  </HeadingPairs>
  <TitlesOfParts>
    <vt:vector size="18" baseType="lpstr">
      <vt:lpstr>NewsPrint</vt:lpstr>
      <vt:lpstr>SmartDraw Drawing</vt:lpstr>
      <vt:lpstr>Database management systems</vt:lpstr>
      <vt:lpstr>What is it about?</vt:lpstr>
      <vt:lpstr>The Entity Relationship Model</vt:lpstr>
      <vt:lpstr>Skills and concepts</vt:lpstr>
      <vt:lpstr>Entities</vt:lpstr>
      <vt:lpstr>Attributes</vt:lpstr>
      <vt:lpstr>Notation for attributes</vt:lpstr>
      <vt:lpstr>Relationships</vt:lpstr>
      <vt:lpstr>Relationships: constraints</vt:lpstr>
      <vt:lpstr>Relationships: Degree</vt:lpstr>
      <vt:lpstr>Relationships: Multiplicity</vt:lpstr>
      <vt:lpstr>Relationships example</vt:lpstr>
      <vt:lpstr>Over to You now!</vt:lpstr>
      <vt:lpstr>Unary Example with Data</vt:lpstr>
      <vt:lpstr>Ternary Diagrams are Tricky!</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DEVELOPER</dc:creator>
  <cp:lastModifiedBy>DEVELOPER</cp:lastModifiedBy>
  <cp:revision>12</cp:revision>
  <dcterms:created xsi:type="dcterms:W3CDTF">2015-09-05T06:24:42Z</dcterms:created>
  <dcterms:modified xsi:type="dcterms:W3CDTF">2015-09-22T02:44:19Z</dcterms:modified>
</cp:coreProperties>
</file>