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9" r:id="rId20"/>
    <p:sldId id="274" r:id="rId21"/>
    <p:sldId id="276" r:id="rId22"/>
    <p:sldId id="277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03A6-F85C-4848-972F-D67D6CB67D29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5E0E-AD93-4946-A1D0-7C5DA33B6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AD8-B7ED-4CF0-90C4-FB0066D795B8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4F3-4375-4A91-8886-6F9028E0F97A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6A3-EDA8-45E1-B0F2-14420CFEABF2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1EB463-4514-4270-A258-62D2B20E2B50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39747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F4FE61B-03F7-4B47-A194-9CB13858D825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914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D552-8E2B-408D-A847-A593F9A2DFFE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46A-5A92-479B-BB15-35CCF7670391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676-8B2A-42F9-8677-C4CD8A432BBF}" type="datetime1">
              <a:rPr lang="ru-RU" smtClean="0"/>
              <a:t>27.10.2015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D115-2162-4142-8E97-5F5F4EF39ECE}" type="datetime1">
              <a:rPr lang="ru-RU" smtClean="0"/>
              <a:t>27.10.2015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71-FCE4-4B43-9787-4C084134C2AC}" type="datetime1">
              <a:rPr lang="ru-RU" smtClean="0"/>
              <a:t>27.10.2015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FDCB-DECD-40C9-83A9-1C10E0DFDD03}" type="datetime1">
              <a:rPr lang="ru-RU" smtClean="0"/>
              <a:t>27.10.2015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2D7B-88A5-4672-9391-A1D3A00B9A49}" type="datetime1">
              <a:rPr lang="ru-RU" smtClean="0"/>
              <a:t>27.10.2015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7DDD-EF5F-4CDF-832F-D4034D8E60D1}" type="datetime1">
              <a:rPr lang="ru-RU" smtClean="0"/>
              <a:t>27.10.2015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4E64ED1-4C46-4427-90D9-7244F6D1F650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/>
              <a:t>8</a:t>
            </a:r>
            <a:r>
              <a:rPr lang="en-US" dirty="0"/>
              <a:t>. Introduction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0083-865E-4ACE-9E4B-7673B57B098E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The Database Schema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 anchor="t"/>
          <a:lstStyle/>
          <a:p>
            <a:r>
              <a:rPr lang="en-US" altLang="ru-RU" dirty="0"/>
              <a:t>Authentication</a:t>
            </a:r>
            <a:r>
              <a:rPr lang="en-US" altLang="ru-RU" sz="3000" dirty="0"/>
              <a:t> </a:t>
            </a:r>
          </a:p>
          <a:p>
            <a:pPr lvl="1"/>
            <a:r>
              <a:rPr lang="en-US" altLang="ru-RU" dirty="0"/>
              <a:t>Process through which DBMS verifies that only registered users are able to access database</a:t>
            </a:r>
          </a:p>
          <a:p>
            <a:pPr lvl="1"/>
            <a:r>
              <a:rPr lang="en-US" altLang="ru-RU" dirty="0"/>
              <a:t>Log on to RDBMS using user ID and password created by database administrator</a:t>
            </a:r>
          </a:p>
          <a:p>
            <a:r>
              <a:rPr lang="en-US" altLang="ru-RU" dirty="0"/>
              <a:t>Schema</a:t>
            </a:r>
          </a:p>
          <a:p>
            <a:pPr lvl="1"/>
            <a:r>
              <a:rPr lang="en-US" altLang="ru-RU" dirty="0"/>
              <a:t>Group of database objects—such as tables and indexes—that are related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365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F29E-D06E-4443-8AB6-D7B19A91B68C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Data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Data type selection is usually dictated by nature of data and by intended use</a:t>
            </a:r>
          </a:p>
          <a:p>
            <a:r>
              <a:rPr lang="en-US" altLang="ru-RU"/>
              <a:t>Pay close attention to expected use of attributes for sorting and data retrieval purposes</a:t>
            </a:r>
          </a:p>
        </p:txBody>
      </p:sp>
    </p:spTree>
    <p:extLst>
      <p:ext uri="{BB962C8B-B14F-4D97-AF65-F5344CB8AC3E}">
        <p14:creationId xmlns:p14="http://schemas.microsoft.com/office/powerpoint/2010/main" val="32107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D804-8CC2-494F-B245-C409F95FFB95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Data Types (continued)</a:t>
            </a:r>
          </a:p>
        </p:txBody>
      </p:sp>
      <p:pic>
        <p:nvPicPr>
          <p:cNvPr id="15363" name="Picture 3" descr="Tbl07-0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571625"/>
            <a:ext cx="6781800" cy="4630738"/>
          </a:xfrm>
        </p:spPr>
      </p:pic>
    </p:spTree>
    <p:extLst>
      <p:ext uri="{BB962C8B-B14F-4D97-AF65-F5344CB8AC3E}">
        <p14:creationId xmlns:p14="http://schemas.microsoft.com/office/powerpoint/2010/main" val="41649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424C-610B-4651-B4D0-5A5AD4B974A1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Creating Table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Use one line per column (attribute) definition</a:t>
            </a:r>
          </a:p>
          <a:p>
            <a:r>
              <a:rPr lang="en-US" altLang="ru-RU"/>
              <a:t>Use spaces to line up attribute characteristics and constraints</a:t>
            </a:r>
          </a:p>
          <a:p>
            <a:r>
              <a:rPr lang="en-US" altLang="ru-RU"/>
              <a:t>Table and attribute names are capitalized</a:t>
            </a:r>
          </a:p>
          <a:p>
            <a:r>
              <a:rPr lang="en-US" altLang="ru-RU"/>
              <a:t>NOT NULL specification </a:t>
            </a:r>
          </a:p>
          <a:p>
            <a:r>
              <a:rPr lang="en-US" altLang="ru-RU"/>
              <a:t>UNIQUE specification </a:t>
            </a:r>
          </a:p>
        </p:txBody>
      </p:sp>
    </p:spTree>
    <p:extLst>
      <p:ext uri="{BB962C8B-B14F-4D97-AF65-F5344CB8AC3E}">
        <p14:creationId xmlns:p14="http://schemas.microsoft.com/office/powerpoint/2010/main" val="11516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529-5D23-4E49-8252-8A40E82CC88B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Creating Table Structures (continued)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Primary key attributes contain both a NOT NULL and a UNIQUE specification</a:t>
            </a:r>
          </a:p>
          <a:p>
            <a:r>
              <a:rPr lang="en-US" altLang="ru-RU"/>
              <a:t>RDBMS will automatically enforce referential integrity for foreign keys</a:t>
            </a:r>
          </a:p>
          <a:p>
            <a:r>
              <a:rPr lang="en-US" altLang="ru-RU"/>
              <a:t>Command sequence ends with semicolon</a:t>
            </a:r>
          </a:p>
        </p:txBody>
      </p:sp>
    </p:spTree>
    <p:extLst>
      <p:ext uri="{BB962C8B-B14F-4D97-AF65-F5344CB8AC3E}">
        <p14:creationId xmlns:p14="http://schemas.microsoft.com/office/powerpoint/2010/main" val="23014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0F7-9665-48F1-A73C-B9265CB568ED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SQL Constraints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u-RU" sz="2800"/>
              <a:t>NOT NULL constraint </a:t>
            </a:r>
          </a:p>
          <a:p>
            <a:pPr lvl="1"/>
            <a:r>
              <a:rPr lang="en-US" altLang="ru-RU" sz="2400"/>
              <a:t>Ensures that column does not accept nulls</a:t>
            </a:r>
          </a:p>
          <a:p>
            <a:r>
              <a:rPr lang="en-US" altLang="ru-RU" sz="2800"/>
              <a:t>UNIQUE constraint </a:t>
            </a:r>
          </a:p>
          <a:p>
            <a:pPr lvl="1"/>
            <a:r>
              <a:rPr lang="en-US" altLang="ru-RU" sz="2400"/>
              <a:t>Ensures that all values in column are unique</a:t>
            </a:r>
          </a:p>
          <a:p>
            <a:r>
              <a:rPr lang="en-US" altLang="ru-RU" sz="2800"/>
              <a:t>DEFAULT constraint </a:t>
            </a:r>
          </a:p>
          <a:p>
            <a:pPr lvl="1"/>
            <a:r>
              <a:rPr lang="en-US" altLang="ru-RU" sz="2400"/>
              <a:t>Assigns value to attribute when a new row is added to table</a:t>
            </a:r>
          </a:p>
          <a:p>
            <a:r>
              <a:rPr lang="en-US" altLang="ru-RU" sz="2800"/>
              <a:t>CHECK constraint </a:t>
            </a:r>
          </a:p>
          <a:p>
            <a:pPr lvl="1"/>
            <a:r>
              <a:rPr lang="en-US" altLang="ru-RU" sz="2400"/>
              <a:t>Validates data when attribute value is entered</a:t>
            </a:r>
          </a:p>
        </p:txBody>
      </p:sp>
    </p:spTree>
    <p:extLst>
      <p:ext uri="{BB962C8B-B14F-4D97-AF65-F5344CB8AC3E}">
        <p14:creationId xmlns:p14="http://schemas.microsoft.com/office/powerpoint/2010/main" val="11155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ACEA-0C04-4E04-8E26-0AEA14086B90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SQL Indexes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ru-RU" sz="3000"/>
              <a:t>When primary key is declared, DBMS automatically creates unique index</a:t>
            </a:r>
          </a:p>
          <a:p>
            <a:r>
              <a:rPr lang="en-US" altLang="ru-RU" sz="3000"/>
              <a:t>Often need additional indexes</a:t>
            </a:r>
          </a:p>
          <a:p>
            <a:r>
              <a:rPr lang="en-US" altLang="ru-RU" sz="3000"/>
              <a:t>Using CREATE INDEX command, SQL indexes can be created on basis of any selected attribute</a:t>
            </a:r>
          </a:p>
          <a:p>
            <a:r>
              <a:rPr lang="en-US" altLang="ru-RU" sz="3000"/>
              <a:t>Composite index</a:t>
            </a:r>
          </a:p>
          <a:p>
            <a:pPr lvl="1"/>
            <a:r>
              <a:rPr lang="en-US" altLang="ru-RU" sz="2600"/>
              <a:t>Index based on two or more attributes</a:t>
            </a:r>
          </a:p>
          <a:p>
            <a:pPr lvl="1"/>
            <a:r>
              <a:rPr lang="en-US" altLang="ru-RU" sz="2600"/>
              <a:t>Often used to prevent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11831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C317-065F-4678-9D2D-CCE7BB3F20C6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Data Manipulation Commands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/>
              <a:t>Adding table rows</a:t>
            </a:r>
          </a:p>
          <a:p>
            <a:pPr>
              <a:lnSpc>
                <a:spcPct val="90000"/>
              </a:lnSpc>
            </a:pPr>
            <a:r>
              <a:rPr lang="en-US" altLang="ru-RU"/>
              <a:t>Saving table changes</a:t>
            </a:r>
          </a:p>
          <a:p>
            <a:pPr>
              <a:lnSpc>
                <a:spcPct val="90000"/>
              </a:lnSpc>
            </a:pPr>
            <a:r>
              <a:rPr lang="en-US" altLang="ru-RU"/>
              <a:t>Listing table rows</a:t>
            </a:r>
          </a:p>
          <a:p>
            <a:pPr>
              <a:lnSpc>
                <a:spcPct val="90000"/>
              </a:lnSpc>
            </a:pPr>
            <a:r>
              <a:rPr lang="en-US" altLang="ru-RU"/>
              <a:t>Updating table rows</a:t>
            </a:r>
          </a:p>
          <a:p>
            <a:pPr>
              <a:lnSpc>
                <a:spcPct val="90000"/>
              </a:lnSpc>
            </a:pPr>
            <a:r>
              <a:rPr lang="en-US" altLang="ru-RU"/>
              <a:t>Restoring table contents</a:t>
            </a:r>
          </a:p>
          <a:p>
            <a:pPr>
              <a:lnSpc>
                <a:spcPct val="90000"/>
              </a:lnSpc>
            </a:pPr>
            <a:r>
              <a:rPr lang="en-US" altLang="ru-RU"/>
              <a:t>Deleting table rows</a:t>
            </a:r>
          </a:p>
          <a:p>
            <a:pPr>
              <a:lnSpc>
                <a:spcPct val="90000"/>
              </a:lnSpc>
            </a:pPr>
            <a:r>
              <a:rPr lang="en-US" altLang="ru-RU"/>
              <a:t>Inserting table rows with a select subquery</a:t>
            </a:r>
          </a:p>
        </p:txBody>
      </p:sp>
    </p:spTree>
    <p:extLst>
      <p:ext uri="{BB962C8B-B14F-4D97-AF65-F5344CB8AC3E}">
        <p14:creationId xmlns:p14="http://schemas.microsoft.com/office/powerpoint/2010/main" val="2389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B58A-7FAF-4894-9CE3-48010E2BAB47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Adding Table Rows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dirty="0"/>
              <a:t>INSERT </a:t>
            </a:r>
          </a:p>
          <a:p>
            <a:pPr lvl="1"/>
            <a:r>
              <a:rPr lang="en-US" altLang="ru-RU" dirty="0"/>
              <a:t>Used to enter data into table</a:t>
            </a:r>
          </a:p>
          <a:p>
            <a:pPr lvl="1"/>
            <a:r>
              <a:rPr lang="en-US" altLang="ru-RU" dirty="0"/>
              <a:t>Syntax: </a:t>
            </a:r>
          </a:p>
          <a:p>
            <a:pPr lvl="2"/>
            <a:r>
              <a:rPr lang="en-US" altLang="ru-RU" dirty="0"/>
              <a:t>INSERT INTO </a:t>
            </a:r>
            <a:r>
              <a:rPr lang="en-US" altLang="ru-RU" i="1" dirty="0" err="1" smtClean="0"/>
              <a:t>tablename</a:t>
            </a:r>
            <a:r>
              <a:rPr lang="en-US" altLang="ru-RU" dirty="0"/>
              <a:t/>
            </a:r>
            <a:br>
              <a:rPr lang="en-US" altLang="ru-RU" dirty="0"/>
            </a:br>
            <a:r>
              <a:rPr lang="en-US" altLang="ru-RU" dirty="0"/>
              <a:t>VALUES (</a:t>
            </a:r>
            <a:r>
              <a:rPr lang="en-US" altLang="ru-RU" i="1" dirty="0"/>
              <a:t>value1, value2, … , </a:t>
            </a:r>
            <a:r>
              <a:rPr lang="en-US" altLang="ru-RU" i="1" dirty="0" err="1"/>
              <a:t>valuen</a:t>
            </a:r>
            <a:r>
              <a:rPr lang="en-US" altLang="ru-R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04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B58A-7FAF-4894-9CE3-48010E2BAB47}" type="slidenum">
              <a:rPr lang="en-US" altLang="ru-RU"/>
              <a:pPr/>
              <a:t>19</a:t>
            </a:fld>
            <a:endParaRPr lang="en-US" alt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Adding Table Rows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dirty="0"/>
              <a:t>INSERT </a:t>
            </a:r>
          </a:p>
          <a:p>
            <a:pPr lvl="1"/>
            <a:r>
              <a:rPr lang="en-US" altLang="ru-RU" dirty="0"/>
              <a:t>Used to enter data into table</a:t>
            </a:r>
          </a:p>
          <a:p>
            <a:pPr lvl="1"/>
            <a:r>
              <a:rPr lang="en-US" altLang="ru-RU" dirty="0"/>
              <a:t>Syntax: </a:t>
            </a:r>
          </a:p>
          <a:p>
            <a:pPr lvl="2"/>
            <a:r>
              <a:rPr lang="en-US" altLang="ru-RU" dirty="0"/>
              <a:t>INSERT INTO </a:t>
            </a:r>
            <a:r>
              <a:rPr lang="en-US" altLang="ru-RU" i="1" dirty="0" err="1" smtClean="0"/>
              <a:t>tablename</a:t>
            </a:r>
            <a:r>
              <a:rPr lang="en-US" altLang="ru-RU" i="1" dirty="0" smtClean="0"/>
              <a:t> (col1, col2, … , </a:t>
            </a:r>
            <a:r>
              <a:rPr lang="en-US" altLang="ru-RU" i="1" dirty="0" err="1" smtClean="0"/>
              <a:t>coln</a:t>
            </a:r>
            <a:r>
              <a:rPr lang="en-US" altLang="ru-RU" i="1" dirty="0" smtClean="0"/>
              <a:t>)</a:t>
            </a:r>
            <a:r>
              <a:rPr lang="en-US" altLang="ru-RU" dirty="0"/>
              <a:t/>
            </a:r>
            <a:br>
              <a:rPr lang="en-US" altLang="ru-RU" dirty="0"/>
            </a:br>
            <a:r>
              <a:rPr lang="en-US" altLang="ru-RU" dirty="0"/>
              <a:t>VALUES (</a:t>
            </a:r>
            <a:r>
              <a:rPr lang="en-US" altLang="ru-RU" i="1" dirty="0"/>
              <a:t>value1, value2, … , </a:t>
            </a:r>
            <a:r>
              <a:rPr lang="en-US" altLang="ru-RU" i="1" dirty="0" err="1"/>
              <a:t>valuen</a:t>
            </a:r>
            <a:r>
              <a:rPr lang="en-US" altLang="ru-R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84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19E7-D5CC-4B04-8B77-39C6183B3C0F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Introduction to SQL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SQL functions fit into two broad categories:</a:t>
            </a:r>
          </a:p>
          <a:p>
            <a:pPr lvl="1"/>
            <a:r>
              <a:rPr lang="en-US" altLang="ru-RU"/>
              <a:t>Data definition language</a:t>
            </a:r>
          </a:p>
          <a:p>
            <a:pPr lvl="2"/>
            <a:r>
              <a:rPr lang="en-US" altLang="ru-RU"/>
              <a:t>SQL includes commands to:</a:t>
            </a:r>
          </a:p>
          <a:p>
            <a:pPr lvl="3"/>
            <a:r>
              <a:rPr lang="en-US" altLang="ru-RU"/>
              <a:t>Create database objects, such as tables, indexes, and views</a:t>
            </a:r>
          </a:p>
          <a:p>
            <a:pPr lvl="3"/>
            <a:r>
              <a:rPr lang="en-US" altLang="ru-RU"/>
              <a:t>Define access rights to those database objects</a:t>
            </a:r>
          </a:p>
          <a:p>
            <a:pPr lvl="1"/>
            <a:r>
              <a:rPr lang="en-US" altLang="ru-RU"/>
              <a:t>Data manipulation language</a:t>
            </a:r>
          </a:p>
          <a:p>
            <a:pPr lvl="2"/>
            <a:r>
              <a:rPr lang="en-US" altLang="ru-RU"/>
              <a:t>Includes commands to insert, update, delete, and retrieve data within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25807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6FB9-103B-42FA-88D1-6B3D6E458D02}" type="slidenum">
              <a:rPr lang="en-US" altLang="ru-RU"/>
              <a:pPr/>
              <a:t>20</a:t>
            </a:fld>
            <a:endParaRPr lang="en-US" altLang="ru-R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Adding Table Rows 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3000"/>
              <a:t>When entering values, notice that:</a:t>
            </a:r>
          </a:p>
          <a:p>
            <a:pPr lvl="1"/>
            <a:r>
              <a:rPr lang="en-US" altLang="ru-RU" sz="2600"/>
              <a:t>Row contents are entered between parentheses</a:t>
            </a:r>
          </a:p>
          <a:p>
            <a:pPr lvl="1"/>
            <a:r>
              <a:rPr lang="en-US" altLang="ru-RU" sz="2600"/>
              <a:t>Character and date values are entered between apostrophes</a:t>
            </a:r>
          </a:p>
          <a:p>
            <a:pPr lvl="1"/>
            <a:r>
              <a:rPr lang="en-US" altLang="ru-RU" sz="2600"/>
              <a:t>Numerical entries are not enclosed in apostrophes</a:t>
            </a:r>
          </a:p>
          <a:p>
            <a:pPr lvl="1"/>
            <a:r>
              <a:rPr lang="en-US" altLang="ru-RU" sz="2600"/>
              <a:t>Attribute entries are separated by commas</a:t>
            </a:r>
          </a:p>
          <a:p>
            <a:pPr lvl="1"/>
            <a:r>
              <a:rPr lang="en-US" altLang="ru-RU" sz="2600"/>
              <a:t>A value is required for each column</a:t>
            </a:r>
          </a:p>
          <a:p>
            <a:r>
              <a:rPr lang="en-US" altLang="ru-RU" sz="3000"/>
              <a:t>Use NULL for unknown values</a:t>
            </a:r>
          </a:p>
        </p:txBody>
      </p:sp>
    </p:spTree>
    <p:extLst>
      <p:ext uri="{BB962C8B-B14F-4D97-AF65-F5344CB8AC3E}">
        <p14:creationId xmlns:p14="http://schemas.microsoft.com/office/powerpoint/2010/main" val="38432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05EC-4002-4521-AAC4-23DDA7A2ABB2}" type="slidenum">
              <a:rPr lang="en-US" altLang="ru-RU"/>
              <a:pPr/>
              <a:t>21</a:t>
            </a:fld>
            <a:endParaRPr lang="en-US" altLang="ru-RU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Listing Table Rows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80728"/>
            <a:ext cx="7772400" cy="4114800"/>
          </a:xfrm>
        </p:spPr>
        <p:txBody>
          <a:bodyPr/>
          <a:lstStyle/>
          <a:p>
            <a:r>
              <a:rPr lang="en-US" altLang="ru-RU" dirty="0"/>
              <a:t>SELECT </a:t>
            </a:r>
          </a:p>
          <a:p>
            <a:pPr lvl="1"/>
            <a:r>
              <a:rPr lang="en-US" altLang="ru-RU" dirty="0"/>
              <a:t>Used to list contents of table</a:t>
            </a:r>
          </a:p>
          <a:p>
            <a:pPr lvl="1"/>
            <a:r>
              <a:rPr lang="en-US" altLang="ru-RU" dirty="0"/>
              <a:t>Syntax: </a:t>
            </a:r>
          </a:p>
          <a:p>
            <a:pPr lvl="2"/>
            <a:r>
              <a:rPr lang="en-US" altLang="ru-RU" dirty="0"/>
              <a:t>SELECT </a:t>
            </a:r>
            <a:r>
              <a:rPr lang="en-US" altLang="ru-RU" i="1" dirty="0" err="1"/>
              <a:t>columnlist</a:t>
            </a:r>
            <a:r>
              <a:rPr lang="en-US" altLang="ru-RU" dirty="0"/>
              <a:t/>
            </a:r>
            <a:br>
              <a:rPr lang="en-US" altLang="ru-RU" dirty="0"/>
            </a:br>
            <a:r>
              <a:rPr lang="en-US" altLang="ru-RU" dirty="0"/>
              <a:t>FROM </a:t>
            </a:r>
            <a:r>
              <a:rPr lang="en-US" altLang="ru-RU" i="1" dirty="0" err="1"/>
              <a:t>tablename</a:t>
            </a:r>
            <a:r>
              <a:rPr lang="en-US" altLang="ru-RU" dirty="0"/>
              <a:t>;</a:t>
            </a:r>
            <a:endParaRPr lang="en-US" altLang="ru-RU" i="1" dirty="0"/>
          </a:p>
          <a:p>
            <a:r>
              <a:rPr lang="en-US" altLang="ru-RU" i="1" dirty="0" err="1"/>
              <a:t>Columnlist</a:t>
            </a:r>
            <a:r>
              <a:rPr lang="en-US" altLang="ru-RU" dirty="0"/>
              <a:t> represents one or more attributes, separated by commas</a:t>
            </a:r>
          </a:p>
          <a:p>
            <a:r>
              <a:rPr lang="en-US" altLang="ru-RU" dirty="0"/>
              <a:t>Asterisk can be used as wildcard character to list all attributes</a:t>
            </a:r>
          </a:p>
        </p:txBody>
      </p:sp>
    </p:spTree>
    <p:extLst>
      <p:ext uri="{BB962C8B-B14F-4D97-AF65-F5344CB8AC3E}">
        <p14:creationId xmlns:p14="http://schemas.microsoft.com/office/powerpoint/2010/main" val="19223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3059-D536-4E40-8623-4DAA84A70E8F}" type="slidenum">
              <a:rPr lang="en-US" altLang="ru-RU"/>
              <a:pPr/>
              <a:t>22</a:t>
            </a:fld>
            <a:endParaRPr lang="en-US" altLang="ru-R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Updating Table Rows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UPDATE </a:t>
            </a:r>
          </a:p>
          <a:p>
            <a:pPr lvl="1"/>
            <a:r>
              <a:rPr lang="en-US" altLang="ru-RU"/>
              <a:t>Modify data in a table</a:t>
            </a:r>
          </a:p>
          <a:p>
            <a:pPr lvl="1"/>
            <a:r>
              <a:rPr lang="en-US" altLang="ru-RU"/>
              <a:t>Syntax:</a:t>
            </a:r>
          </a:p>
          <a:p>
            <a:pPr lvl="2"/>
            <a:r>
              <a:rPr lang="en-US" altLang="ru-RU"/>
              <a:t>UPDATE </a:t>
            </a:r>
            <a:r>
              <a:rPr lang="en-US" altLang="ru-RU" i="1"/>
              <a:t>tablename</a:t>
            </a: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SET </a:t>
            </a:r>
            <a:r>
              <a:rPr lang="en-US" altLang="ru-RU" i="1"/>
              <a:t>columnname</a:t>
            </a:r>
            <a:r>
              <a:rPr lang="en-US" altLang="ru-RU"/>
              <a:t> = </a:t>
            </a:r>
            <a:r>
              <a:rPr lang="en-US" altLang="ru-RU" i="1"/>
              <a:t>expression</a:t>
            </a:r>
            <a:r>
              <a:rPr lang="en-US" altLang="ru-RU"/>
              <a:t> [, </a:t>
            </a:r>
            <a:r>
              <a:rPr lang="en-US" altLang="ru-RU" i="1"/>
              <a:t>columname</a:t>
            </a:r>
            <a:r>
              <a:rPr lang="en-US" altLang="ru-RU"/>
              <a:t> = </a:t>
            </a:r>
            <a:r>
              <a:rPr lang="en-US" altLang="ru-RU" i="1"/>
              <a:t>expression</a:t>
            </a:r>
            <a:r>
              <a:rPr lang="en-US" altLang="ru-RU"/>
              <a:t>]</a:t>
            </a:r>
            <a:br>
              <a:rPr lang="en-US" altLang="ru-RU"/>
            </a:br>
            <a:r>
              <a:rPr lang="en-US" altLang="ru-RU"/>
              <a:t>[WHERE </a:t>
            </a:r>
            <a:r>
              <a:rPr lang="en-US" altLang="ru-RU" i="1"/>
              <a:t>conditionlist</a:t>
            </a:r>
            <a:r>
              <a:rPr lang="en-US" altLang="ru-RU"/>
              <a:t>];</a:t>
            </a:r>
          </a:p>
          <a:p>
            <a:r>
              <a:rPr lang="en-US" altLang="ru-RU"/>
              <a:t>If more than one attribute is to be updated in row, separate corrections with commas</a:t>
            </a:r>
          </a:p>
        </p:txBody>
      </p:sp>
    </p:spTree>
    <p:extLst>
      <p:ext uri="{BB962C8B-B14F-4D97-AF65-F5344CB8AC3E}">
        <p14:creationId xmlns:p14="http://schemas.microsoft.com/office/powerpoint/2010/main" val="9239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B8B-3CA6-4409-B016-B9B754D190F1}" type="slidenum">
              <a:rPr lang="en-US" altLang="ru-RU"/>
              <a:pPr/>
              <a:t>23</a:t>
            </a:fld>
            <a:endParaRPr lang="en-US" altLang="ru-RU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Deleting Table Rows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DELETE </a:t>
            </a:r>
          </a:p>
          <a:p>
            <a:pPr lvl="1"/>
            <a:r>
              <a:rPr lang="en-US" altLang="ru-RU"/>
              <a:t>Deletes a table row</a:t>
            </a:r>
          </a:p>
          <a:p>
            <a:pPr lvl="1"/>
            <a:r>
              <a:rPr lang="en-US" altLang="ru-RU"/>
              <a:t>Syntax:</a:t>
            </a:r>
          </a:p>
          <a:p>
            <a:pPr lvl="2"/>
            <a:r>
              <a:rPr lang="en-US" altLang="ru-RU"/>
              <a:t>DELETE FROM </a:t>
            </a:r>
            <a:r>
              <a:rPr lang="en-US" altLang="ru-RU" i="1"/>
              <a:t>tablename</a:t>
            </a: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[WHERE </a:t>
            </a:r>
            <a:r>
              <a:rPr lang="en-US" altLang="ru-RU" i="1"/>
              <a:t>conditionlist</a:t>
            </a:r>
            <a:r>
              <a:rPr lang="en-US" altLang="ru-RU"/>
              <a:t> ];</a:t>
            </a:r>
          </a:p>
          <a:p>
            <a:r>
              <a:rPr lang="en-US" altLang="ru-RU"/>
              <a:t>WHERE condition is optional</a:t>
            </a:r>
          </a:p>
          <a:p>
            <a:r>
              <a:rPr lang="en-US" altLang="ru-RU"/>
              <a:t>If WHERE condition is not specified, all rows from specified table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17687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2BBB-5587-4EC9-B472-C872A77D45FC}" type="slidenum">
              <a:rPr lang="en-US" altLang="ru-RU"/>
              <a:pPr/>
              <a:t>24</a:t>
            </a:fld>
            <a:endParaRPr lang="en-US" altLang="ru-RU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Inserting Table Rows with a </a:t>
            </a:r>
            <a:r>
              <a:rPr lang="en-US" altLang="ru-RU" dirty="0" smtClean="0"/>
              <a:t>Select </a:t>
            </a:r>
            <a:r>
              <a:rPr lang="en-US" altLang="ru-RU" dirty="0"/>
              <a:t>Subquery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764704"/>
            <a:ext cx="7772400" cy="4114800"/>
          </a:xfrm>
        </p:spPr>
        <p:txBody>
          <a:bodyPr/>
          <a:lstStyle/>
          <a:p>
            <a:r>
              <a:rPr lang="en-US" altLang="ru-RU" dirty="0"/>
              <a:t>INSERT</a:t>
            </a:r>
          </a:p>
          <a:p>
            <a:pPr lvl="1"/>
            <a:r>
              <a:rPr lang="en-US" altLang="ru-RU" dirty="0"/>
              <a:t>Inserts multiple rows from another table (source)</a:t>
            </a:r>
          </a:p>
          <a:p>
            <a:pPr lvl="1"/>
            <a:r>
              <a:rPr lang="en-US" altLang="ru-RU" dirty="0"/>
              <a:t>Uses SELECT subquery</a:t>
            </a:r>
          </a:p>
          <a:p>
            <a:pPr lvl="2"/>
            <a:r>
              <a:rPr lang="en-US" altLang="ru-RU" dirty="0"/>
              <a:t>Query that is embedded (or nested) inside another query</a:t>
            </a:r>
          </a:p>
          <a:p>
            <a:pPr lvl="2"/>
            <a:r>
              <a:rPr lang="en-US" altLang="ru-RU" dirty="0"/>
              <a:t>Executed first</a:t>
            </a:r>
          </a:p>
          <a:p>
            <a:pPr lvl="1"/>
            <a:r>
              <a:rPr lang="en-US" altLang="ru-RU" dirty="0"/>
              <a:t>Syntax:</a:t>
            </a:r>
          </a:p>
          <a:p>
            <a:pPr lvl="2"/>
            <a:r>
              <a:rPr lang="en-US" altLang="ru-RU" dirty="0"/>
              <a:t>INSERT INTO </a:t>
            </a:r>
            <a:r>
              <a:rPr lang="en-US" altLang="ru-RU" i="1" dirty="0" err="1"/>
              <a:t>tablename</a:t>
            </a:r>
            <a:r>
              <a:rPr lang="en-US" altLang="ru-RU" dirty="0"/>
              <a:t> SELECT </a:t>
            </a:r>
            <a:r>
              <a:rPr lang="en-US" altLang="ru-RU" i="1" dirty="0" err="1"/>
              <a:t>columnlist</a:t>
            </a:r>
            <a:r>
              <a:rPr lang="en-US" altLang="ru-RU" dirty="0"/>
              <a:t> FROM </a:t>
            </a:r>
            <a:r>
              <a:rPr lang="en-US" altLang="ru-RU" i="1" dirty="0" err="1"/>
              <a:t>tablename</a:t>
            </a:r>
            <a:r>
              <a:rPr lang="en-US" alt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50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F7E9-346C-41F8-9DF1-9155458575C9}" type="slidenum">
              <a:rPr lang="en-US" altLang="ru-RU"/>
              <a:pPr/>
              <a:t>25</a:t>
            </a:fld>
            <a:endParaRPr lang="en-US" altLang="ru-RU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Selecting Rows with </a:t>
            </a:r>
            <a:br>
              <a:rPr lang="en-US" altLang="ru-RU"/>
            </a:br>
            <a:r>
              <a:rPr lang="en-US" altLang="ru-RU"/>
              <a:t>Conditional Restrictions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Select partial table contents by placing restrictions on rows to be included in output</a:t>
            </a:r>
          </a:p>
          <a:p>
            <a:pPr lvl="1"/>
            <a:r>
              <a:rPr lang="en-US" altLang="ru-RU"/>
              <a:t>Add conditional restrictions to SELECT statement, using WHERE clause</a:t>
            </a:r>
          </a:p>
          <a:p>
            <a:r>
              <a:rPr lang="en-US" altLang="ru-RU"/>
              <a:t>Syntax:</a:t>
            </a:r>
          </a:p>
          <a:p>
            <a:pPr lvl="1"/>
            <a:r>
              <a:rPr lang="en-US" altLang="ru-RU"/>
              <a:t>SELECT </a:t>
            </a:r>
            <a:r>
              <a:rPr lang="en-US" altLang="ru-RU" i="1"/>
              <a:t>columnlist</a:t>
            </a: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FROM </a:t>
            </a:r>
            <a:r>
              <a:rPr lang="en-US" altLang="ru-RU" i="1"/>
              <a:t>tablelist</a:t>
            </a: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[ WHERE </a:t>
            </a:r>
            <a:r>
              <a:rPr lang="en-US" altLang="ru-RU" i="1"/>
              <a:t>conditionlist</a:t>
            </a:r>
            <a:r>
              <a:rPr lang="en-US" altLang="ru-RU"/>
              <a:t> ] ;</a:t>
            </a:r>
          </a:p>
        </p:txBody>
      </p:sp>
    </p:spTree>
    <p:extLst>
      <p:ext uri="{BB962C8B-B14F-4D97-AF65-F5344CB8AC3E}">
        <p14:creationId xmlns:p14="http://schemas.microsoft.com/office/powerpoint/2010/main" val="33407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9BE9-00F6-4D2B-9F19-14EEA3F0AFAA}" type="slidenum">
              <a:rPr lang="en-US" altLang="ru-RU"/>
              <a:pPr/>
              <a:t>26</a:t>
            </a:fld>
            <a:endParaRPr lang="en-US" altLang="ru-RU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Selecting Rows with </a:t>
            </a:r>
            <a:br>
              <a:rPr lang="en-US" altLang="ru-RU"/>
            </a:br>
            <a:r>
              <a:rPr lang="en-US" altLang="ru-RU"/>
              <a:t>Conditional Restrictions (continued)</a:t>
            </a:r>
          </a:p>
        </p:txBody>
      </p:sp>
      <p:pic>
        <p:nvPicPr>
          <p:cNvPr id="34819" name="Picture 3" descr="Tbl07-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05000"/>
            <a:ext cx="5808663" cy="3609975"/>
          </a:xfrm>
        </p:spPr>
      </p:pic>
    </p:spTree>
    <p:extLst>
      <p:ext uri="{BB962C8B-B14F-4D97-AF65-F5344CB8AC3E}">
        <p14:creationId xmlns:p14="http://schemas.microsoft.com/office/powerpoint/2010/main" val="950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67AA-C6AE-4755-9A70-F488D6244E6F}" type="slidenum">
              <a:rPr lang="en-US" altLang="ru-RU"/>
              <a:pPr/>
              <a:t>27</a:t>
            </a:fld>
            <a:endParaRPr lang="en-US" altLang="ru-RU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Arithmetic Operators: </a:t>
            </a:r>
            <a:br>
              <a:rPr lang="en-US" altLang="ru-RU"/>
            </a:br>
            <a:r>
              <a:rPr lang="en-US" altLang="ru-RU"/>
              <a:t>The Rule of Precedence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Perform operations within parentheses</a:t>
            </a:r>
          </a:p>
          <a:p>
            <a:r>
              <a:rPr lang="en-US" altLang="ru-RU"/>
              <a:t>Perform power operations</a:t>
            </a:r>
          </a:p>
          <a:p>
            <a:r>
              <a:rPr lang="en-US" altLang="ru-RU"/>
              <a:t>Perform multiplications and divisions</a:t>
            </a:r>
          </a:p>
          <a:p>
            <a:r>
              <a:rPr lang="en-US" altLang="ru-RU"/>
              <a:t>Perform additions and subtractions</a:t>
            </a:r>
          </a:p>
        </p:txBody>
      </p:sp>
    </p:spTree>
    <p:extLst>
      <p:ext uri="{BB962C8B-B14F-4D97-AF65-F5344CB8AC3E}">
        <p14:creationId xmlns:p14="http://schemas.microsoft.com/office/powerpoint/2010/main" val="12637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C0AE6-F822-4EA0-AC43-4BBA90859CC4}" type="slidenum">
              <a:rPr lang="en-US" altLang="ru-RU"/>
              <a:pPr/>
              <a:t>28</a:t>
            </a:fld>
            <a:endParaRPr lang="en-US" altLang="ru-RU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Arithmetic Operators: </a:t>
            </a:r>
            <a:br>
              <a:rPr lang="en-US" altLang="ru-RU"/>
            </a:br>
            <a:r>
              <a:rPr lang="en-US" altLang="ru-RU"/>
              <a:t>The Rule of Precedence (continued)</a:t>
            </a:r>
          </a:p>
        </p:txBody>
      </p:sp>
      <p:pic>
        <p:nvPicPr>
          <p:cNvPr id="43011" name="Picture 3" descr="Tbl07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752600"/>
            <a:ext cx="5410200" cy="3832225"/>
          </a:xfrm>
        </p:spPr>
      </p:pic>
    </p:spTree>
    <p:extLst>
      <p:ext uri="{BB962C8B-B14F-4D97-AF65-F5344CB8AC3E}">
        <p14:creationId xmlns:p14="http://schemas.microsoft.com/office/powerpoint/2010/main" val="924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CAB-3E1A-4324-98A2-789FABF99267}" type="slidenum">
              <a:rPr lang="en-US" altLang="ru-RU"/>
              <a:pPr/>
              <a:t>29</a:t>
            </a:fld>
            <a:endParaRPr lang="en-US" altLang="ru-RU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Special Operators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BETWEEN</a:t>
            </a:r>
          </a:p>
          <a:p>
            <a:pPr lvl="1"/>
            <a:r>
              <a:rPr lang="en-US" altLang="ru-RU"/>
              <a:t>Used to check whether attribute value is within a range</a:t>
            </a:r>
          </a:p>
          <a:p>
            <a:r>
              <a:rPr lang="en-US" altLang="ru-RU"/>
              <a:t>IS NULL</a:t>
            </a:r>
          </a:p>
          <a:p>
            <a:pPr lvl="1"/>
            <a:r>
              <a:rPr lang="en-US" altLang="ru-RU"/>
              <a:t>Used to check whether attribute value is null</a:t>
            </a:r>
          </a:p>
          <a:p>
            <a:r>
              <a:rPr lang="en-US" altLang="ru-RU"/>
              <a:t>LIKE</a:t>
            </a:r>
          </a:p>
          <a:p>
            <a:pPr lvl="1"/>
            <a:r>
              <a:rPr lang="en-US" altLang="ru-RU"/>
              <a:t>Used to check whether attribute value matches given string pattern</a:t>
            </a:r>
          </a:p>
        </p:txBody>
      </p:sp>
    </p:spTree>
    <p:extLst>
      <p:ext uri="{BB962C8B-B14F-4D97-AF65-F5344CB8AC3E}">
        <p14:creationId xmlns:p14="http://schemas.microsoft.com/office/powerpoint/2010/main" val="23957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E638-9BEA-43A7-851A-5B0CFE67A5EB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Introduction to SQL (continued)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SQL is relatively easy to learn</a:t>
            </a:r>
          </a:p>
          <a:p>
            <a:r>
              <a:rPr lang="en-US" altLang="ru-RU"/>
              <a:t>Basic command set has vocabulary of less than 100 words</a:t>
            </a:r>
          </a:p>
          <a:p>
            <a:r>
              <a:rPr lang="en-US" altLang="ru-RU"/>
              <a:t>Nonprocedural language</a:t>
            </a:r>
          </a:p>
          <a:p>
            <a:r>
              <a:rPr lang="en-US" altLang="ru-RU"/>
              <a:t>American National Standards Institute (ANSI) prescribes a standard SQL</a:t>
            </a:r>
          </a:p>
          <a:p>
            <a:r>
              <a:rPr lang="en-US" altLang="ru-RU"/>
              <a:t>Several SQL dialects exist</a:t>
            </a:r>
          </a:p>
        </p:txBody>
      </p:sp>
    </p:spTree>
    <p:extLst>
      <p:ext uri="{BB962C8B-B14F-4D97-AF65-F5344CB8AC3E}">
        <p14:creationId xmlns:p14="http://schemas.microsoft.com/office/powerpoint/2010/main" val="11490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D7A6-3065-4725-85CA-D86A45599886}" type="slidenum">
              <a:rPr lang="en-US" altLang="ru-RU"/>
              <a:pPr/>
              <a:t>30</a:t>
            </a:fld>
            <a:endParaRPr lang="en-US" altLang="ru-RU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Special Operators (continued)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IN</a:t>
            </a:r>
          </a:p>
          <a:p>
            <a:pPr lvl="1"/>
            <a:r>
              <a:rPr lang="en-US" altLang="ru-RU"/>
              <a:t>Used to check whether attribute value matches any value within a value list</a:t>
            </a:r>
          </a:p>
          <a:p>
            <a:r>
              <a:rPr lang="en-US" altLang="ru-RU"/>
              <a:t>EXISTS</a:t>
            </a:r>
          </a:p>
          <a:p>
            <a:pPr lvl="1"/>
            <a:r>
              <a:rPr lang="en-US" altLang="ru-RU"/>
              <a:t>Used to check if subquery returns any rows</a:t>
            </a:r>
          </a:p>
        </p:txBody>
      </p:sp>
    </p:spTree>
    <p:extLst>
      <p:ext uri="{BB962C8B-B14F-4D97-AF65-F5344CB8AC3E}">
        <p14:creationId xmlns:p14="http://schemas.microsoft.com/office/powerpoint/2010/main" val="999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9654-F420-497B-AFAB-15DE37B18618}" type="slidenum">
              <a:rPr lang="en-US" altLang="ru-RU"/>
              <a:pPr/>
              <a:t>31</a:t>
            </a:fld>
            <a:endParaRPr lang="en-US" altLang="ru-RU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Advanced Data Definition Commands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All changes in table structure are made by using ALTER command</a:t>
            </a:r>
          </a:p>
          <a:p>
            <a:pPr lvl="1"/>
            <a:r>
              <a:rPr lang="en-US" altLang="ru-RU"/>
              <a:t>Followed by keyword that produces specific change </a:t>
            </a:r>
          </a:p>
          <a:p>
            <a:pPr lvl="1"/>
            <a:r>
              <a:rPr lang="en-US" altLang="ru-RU"/>
              <a:t>Following three options are available:</a:t>
            </a:r>
          </a:p>
          <a:p>
            <a:pPr lvl="2"/>
            <a:r>
              <a:rPr lang="en-US" altLang="ru-RU"/>
              <a:t>ADD</a:t>
            </a:r>
          </a:p>
          <a:p>
            <a:pPr lvl="2"/>
            <a:r>
              <a:rPr lang="en-US" altLang="ru-RU"/>
              <a:t>MODIFY</a:t>
            </a:r>
          </a:p>
          <a:p>
            <a:pPr lvl="2"/>
            <a:r>
              <a:rPr lang="en-US" altLang="ru-RU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283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A182-DAC4-4370-AABD-711BEA2A4E68}" type="slidenum">
              <a:rPr lang="en-US" altLang="ru-RU"/>
              <a:pPr/>
              <a:t>32</a:t>
            </a:fld>
            <a:endParaRPr lang="en-US" altLang="ru-RU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Changing a Column’s Data Type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ALTER can be used to change data type</a:t>
            </a:r>
          </a:p>
          <a:p>
            <a:r>
              <a:rPr lang="en-US" altLang="ru-RU"/>
              <a:t>Some RDBMSs (such as Oracle) do not permit changes to data types unless column to be changed is empty</a:t>
            </a:r>
          </a:p>
        </p:txBody>
      </p:sp>
    </p:spTree>
    <p:extLst>
      <p:ext uri="{BB962C8B-B14F-4D97-AF65-F5344CB8AC3E}">
        <p14:creationId xmlns:p14="http://schemas.microsoft.com/office/powerpoint/2010/main" val="1433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A18B-E478-4943-8362-1B32BE1D6DDE}" type="slidenum">
              <a:rPr lang="en-US" altLang="ru-RU"/>
              <a:pPr/>
              <a:t>33</a:t>
            </a:fld>
            <a:endParaRPr lang="en-US" altLang="ru-RU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Changing a Column’s Data Characteristics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Use ALTER to change data characteristics</a:t>
            </a:r>
          </a:p>
          <a:p>
            <a:r>
              <a:rPr lang="en-US" altLang="ru-RU"/>
              <a:t>If column to be changed already contains data, changes in column’s characteristics are permitted if those changes do not alter the data type</a:t>
            </a:r>
          </a:p>
        </p:txBody>
      </p:sp>
    </p:spTree>
    <p:extLst>
      <p:ext uri="{BB962C8B-B14F-4D97-AF65-F5344CB8AC3E}">
        <p14:creationId xmlns:p14="http://schemas.microsoft.com/office/powerpoint/2010/main" val="28775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50D7-0A87-4F66-8466-CE9E6B4362E8}" type="slidenum">
              <a:rPr lang="en-US" altLang="ru-RU"/>
              <a:pPr/>
              <a:t>34</a:t>
            </a:fld>
            <a:endParaRPr lang="en-US" altLang="ru-RU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Adding a Column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Use ALTER to add column</a:t>
            </a:r>
          </a:p>
          <a:p>
            <a:pPr lvl="1"/>
            <a:r>
              <a:rPr lang="en-US" altLang="ru-RU"/>
              <a:t>Do not include the NOT NULL clause for new column</a:t>
            </a:r>
          </a:p>
        </p:txBody>
      </p:sp>
    </p:spTree>
    <p:extLst>
      <p:ext uri="{BB962C8B-B14F-4D97-AF65-F5344CB8AC3E}">
        <p14:creationId xmlns:p14="http://schemas.microsoft.com/office/powerpoint/2010/main" val="29460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6A56-AB51-4D50-869F-B60CA28CA30F}" type="slidenum">
              <a:rPr lang="en-US" altLang="ru-RU"/>
              <a:pPr/>
              <a:t>35</a:t>
            </a:fld>
            <a:endParaRPr lang="en-US" altLang="ru-RU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Dropping a Column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Use ALTER to drop column</a:t>
            </a:r>
          </a:p>
          <a:p>
            <a:pPr lvl="1"/>
            <a:r>
              <a:rPr lang="en-US" altLang="ru-RU"/>
              <a:t>Some RDBMSs impose restrictions on the deletion of an attribute</a:t>
            </a:r>
          </a:p>
        </p:txBody>
      </p:sp>
    </p:spTree>
    <p:extLst>
      <p:ext uri="{BB962C8B-B14F-4D97-AF65-F5344CB8AC3E}">
        <p14:creationId xmlns:p14="http://schemas.microsoft.com/office/powerpoint/2010/main" val="36286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D51-3967-4917-8EE4-EEE84A9E7F9A}" type="slidenum">
              <a:rPr lang="en-US" altLang="ru-RU"/>
              <a:pPr/>
              <a:t>36</a:t>
            </a:fld>
            <a:endParaRPr lang="en-US" altLang="ru-RU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Copying Parts of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SQL permits copying contents of selected table columns so that the data need not be reentered manually into newly created table(s)</a:t>
            </a:r>
          </a:p>
          <a:p>
            <a:r>
              <a:rPr lang="en-US" altLang="ru-RU"/>
              <a:t>First create the PART table structure</a:t>
            </a:r>
          </a:p>
          <a:p>
            <a:r>
              <a:rPr lang="en-US" altLang="ru-RU"/>
              <a:t>Next add rows to new PART table using PRODUCT table rows</a:t>
            </a:r>
          </a:p>
        </p:txBody>
      </p:sp>
    </p:spTree>
    <p:extLst>
      <p:ext uri="{BB962C8B-B14F-4D97-AF65-F5344CB8AC3E}">
        <p14:creationId xmlns:p14="http://schemas.microsoft.com/office/powerpoint/2010/main" val="10512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C88B-521C-47FA-ABBE-6821545A1974}" type="slidenum">
              <a:rPr lang="en-US" altLang="ru-RU"/>
              <a:pPr/>
              <a:t>37</a:t>
            </a:fld>
            <a:endParaRPr lang="en-US" altLang="ru-RU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Adding Primary and Foreign Key Designations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When table is copied, integrity rules do not copy, so primary and foreign keys need to be manually defined on new table</a:t>
            </a:r>
          </a:p>
          <a:p>
            <a:r>
              <a:rPr lang="en-US" altLang="ru-RU"/>
              <a:t>User ALTER TABLE command</a:t>
            </a:r>
          </a:p>
          <a:p>
            <a:pPr lvl="1"/>
            <a:r>
              <a:rPr lang="en-US" altLang="ru-RU"/>
              <a:t>Syntax:</a:t>
            </a:r>
          </a:p>
          <a:p>
            <a:pPr lvl="2"/>
            <a:r>
              <a:rPr lang="en-US" altLang="ru-RU"/>
              <a:t>ALTER TABLE </a:t>
            </a:r>
            <a:r>
              <a:rPr lang="en-US" altLang="ru-RU" i="1"/>
              <a:t>tablename </a:t>
            </a:r>
            <a:r>
              <a:rPr lang="en-US" altLang="ru-RU"/>
              <a:t>ADD </a:t>
            </a:r>
            <a:br>
              <a:rPr lang="en-US" altLang="ru-RU"/>
            </a:br>
            <a:r>
              <a:rPr lang="en-US" altLang="ru-RU"/>
              <a:t>PRIMARY KEY(</a:t>
            </a:r>
            <a:r>
              <a:rPr lang="en-US" altLang="ru-RU" i="1"/>
              <a:t>fieldname</a:t>
            </a:r>
            <a:r>
              <a:rPr lang="en-US" altLang="ru-RU"/>
              <a:t>);</a:t>
            </a:r>
          </a:p>
          <a:p>
            <a:pPr lvl="2"/>
            <a:r>
              <a:rPr lang="en-US" altLang="ru-RU"/>
              <a:t>For foreign key, use FOREIGN KEY in place of PRIMARY KEY</a:t>
            </a:r>
          </a:p>
        </p:txBody>
      </p:sp>
    </p:spTree>
    <p:extLst>
      <p:ext uri="{BB962C8B-B14F-4D97-AF65-F5344CB8AC3E}">
        <p14:creationId xmlns:p14="http://schemas.microsoft.com/office/powerpoint/2010/main" val="18600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646E-8230-4E6F-90A9-3896E9137DE0}" type="slidenum">
              <a:rPr lang="en-US" altLang="ru-RU"/>
              <a:pPr/>
              <a:t>38</a:t>
            </a:fld>
            <a:endParaRPr lang="en-US" altLang="ru-RU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Deleting a Table from the Database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DROP</a:t>
            </a:r>
          </a:p>
          <a:p>
            <a:pPr lvl="1"/>
            <a:r>
              <a:rPr lang="en-US" altLang="ru-RU"/>
              <a:t>Deletes table from database</a:t>
            </a:r>
          </a:p>
          <a:p>
            <a:pPr lvl="1"/>
            <a:r>
              <a:rPr lang="en-US" altLang="ru-RU"/>
              <a:t>Syntax:</a:t>
            </a:r>
          </a:p>
          <a:p>
            <a:pPr lvl="2"/>
            <a:r>
              <a:rPr lang="en-US" altLang="ru-RU"/>
              <a:t>DROP TABLE </a:t>
            </a:r>
            <a:r>
              <a:rPr lang="en-US" altLang="ru-RU" i="1"/>
              <a:t>tablename</a:t>
            </a:r>
            <a:r>
              <a:rPr lang="en-US" altLang="ru-RU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17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DEFF-D4E3-450C-89C2-C0CEBECD6D6B}" type="slidenum">
              <a:rPr lang="en-US" altLang="ru-RU"/>
              <a:pPr/>
              <a:t>39</a:t>
            </a:fld>
            <a:endParaRPr lang="en-US" altLang="ru-RU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Advanced Select Queries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SQL provides useful functions that can:</a:t>
            </a:r>
          </a:p>
          <a:p>
            <a:pPr lvl="1"/>
            <a:r>
              <a:rPr lang="en-US" altLang="ru-RU"/>
              <a:t>Count</a:t>
            </a:r>
          </a:p>
          <a:p>
            <a:pPr lvl="1"/>
            <a:r>
              <a:rPr lang="en-US" altLang="ru-RU"/>
              <a:t>Find minimum and maximum values</a:t>
            </a:r>
          </a:p>
          <a:p>
            <a:pPr lvl="1"/>
            <a:r>
              <a:rPr lang="en-US" altLang="ru-RU"/>
              <a:t>Calculate averages</a:t>
            </a:r>
          </a:p>
          <a:p>
            <a:r>
              <a:rPr lang="en-US" altLang="ru-RU"/>
              <a:t>SQL allows user to limit queries to only those entries having no duplicates or entries whose duplicates may be grouped</a:t>
            </a:r>
          </a:p>
        </p:txBody>
      </p:sp>
    </p:spTree>
    <p:extLst>
      <p:ext uri="{BB962C8B-B14F-4D97-AF65-F5344CB8AC3E}">
        <p14:creationId xmlns:p14="http://schemas.microsoft.com/office/powerpoint/2010/main" val="27659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C452-9C2C-4C58-A7BF-BCEA6FF0CD4B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Introduction to SQL (continued)</a:t>
            </a:r>
          </a:p>
        </p:txBody>
      </p:sp>
      <p:pic>
        <p:nvPicPr>
          <p:cNvPr id="6147" name="Picture 3" descr="Tbl07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382000" cy="4327525"/>
          </a:xfrm>
        </p:spPr>
      </p:pic>
    </p:spTree>
    <p:extLst>
      <p:ext uri="{BB962C8B-B14F-4D97-AF65-F5344CB8AC3E}">
        <p14:creationId xmlns:p14="http://schemas.microsoft.com/office/powerpoint/2010/main" val="36143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B79-97C4-4D45-BB67-2693906C7289}" type="slidenum">
              <a:rPr lang="en-US" altLang="ru-RU"/>
              <a:pPr/>
              <a:t>40</a:t>
            </a:fld>
            <a:endParaRPr lang="en-US" altLang="ru-RU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Aggregate Functions</a:t>
            </a:r>
          </a:p>
        </p:txBody>
      </p:sp>
      <p:pic>
        <p:nvPicPr>
          <p:cNvPr id="64515" name="Picture 3" descr="Tbl07-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752600"/>
            <a:ext cx="4648200" cy="3862388"/>
          </a:xfrm>
        </p:spPr>
      </p:pic>
    </p:spTree>
    <p:extLst>
      <p:ext uri="{BB962C8B-B14F-4D97-AF65-F5344CB8AC3E}">
        <p14:creationId xmlns:p14="http://schemas.microsoft.com/office/powerpoint/2010/main" val="10608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4057-EF95-49E6-8029-E879E57DD632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Introduction to SQL (continued)</a:t>
            </a:r>
          </a:p>
        </p:txBody>
      </p:sp>
      <p:pic>
        <p:nvPicPr>
          <p:cNvPr id="7171" name="Picture 3" descr="Tbl07-02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458200" cy="3049588"/>
          </a:xfrm>
        </p:spPr>
      </p:pic>
    </p:spTree>
    <p:extLst>
      <p:ext uri="{BB962C8B-B14F-4D97-AF65-F5344CB8AC3E}">
        <p14:creationId xmlns:p14="http://schemas.microsoft.com/office/powerpoint/2010/main" val="21689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6F88-D0E0-466E-B871-46DBC9C0FFDE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Introduction to SQL (continued)</a:t>
            </a:r>
          </a:p>
        </p:txBody>
      </p:sp>
      <p:pic>
        <p:nvPicPr>
          <p:cNvPr id="8195" name="Picture 3" descr="Tbl07-02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543800" cy="4171950"/>
          </a:xfrm>
        </p:spPr>
      </p:pic>
    </p:spTree>
    <p:extLst>
      <p:ext uri="{BB962C8B-B14F-4D97-AF65-F5344CB8AC3E}">
        <p14:creationId xmlns:p14="http://schemas.microsoft.com/office/powerpoint/2010/main" val="2703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F594-73DB-47F3-A5D5-4B0E9DCC8E36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Data Definition Commands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Examine simple database model and database tables that will form basis for many SQL examples</a:t>
            </a:r>
          </a:p>
          <a:p>
            <a:r>
              <a:rPr lang="en-US" altLang="ru-RU"/>
              <a:t>Understand data environment</a:t>
            </a:r>
          </a:p>
        </p:txBody>
      </p:sp>
    </p:spTree>
    <p:extLst>
      <p:ext uri="{BB962C8B-B14F-4D97-AF65-F5344CB8AC3E}">
        <p14:creationId xmlns:p14="http://schemas.microsoft.com/office/powerpoint/2010/main" val="23218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9DDA-A38F-4CFC-97A8-794C7B389084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The Database Model</a:t>
            </a:r>
          </a:p>
        </p:txBody>
      </p:sp>
      <p:pic>
        <p:nvPicPr>
          <p:cNvPr id="10243" name="Picture 3" descr="Fig07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39888"/>
            <a:ext cx="6858000" cy="4456112"/>
          </a:xfrm>
        </p:spPr>
      </p:pic>
    </p:spTree>
    <p:extLst>
      <p:ext uri="{BB962C8B-B14F-4D97-AF65-F5344CB8AC3E}">
        <p14:creationId xmlns:p14="http://schemas.microsoft.com/office/powerpoint/2010/main" val="3659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E1FE-CB71-430B-A687-FD1A4FC0E3F2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Creating the Database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/>
              <a:t>Following two tasks must be completed: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Create database structure 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Create tables that will hold end-user data</a:t>
            </a:r>
          </a:p>
          <a:p>
            <a:pPr>
              <a:lnSpc>
                <a:spcPct val="90000"/>
              </a:lnSpc>
            </a:pPr>
            <a:r>
              <a:rPr lang="en-US" altLang="ru-RU"/>
              <a:t>First task: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RDBMS creates physical files that will hold database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Tends to differ substantially from one RDBMS to another</a:t>
            </a:r>
          </a:p>
        </p:txBody>
      </p:sp>
    </p:spTree>
    <p:extLst>
      <p:ext uri="{BB962C8B-B14F-4D97-AF65-F5344CB8AC3E}">
        <p14:creationId xmlns:p14="http://schemas.microsoft.com/office/powerpoint/2010/main" val="589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453</TotalTime>
  <Words>1057</Words>
  <Application>Microsoft Office PowerPoint</Application>
  <PresentationFormat>Экран (4:3)</PresentationFormat>
  <Paragraphs>224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NewsPrint</vt:lpstr>
      <vt:lpstr>Database management systems</vt:lpstr>
      <vt:lpstr>Introduction to SQL</vt:lpstr>
      <vt:lpstr>Introduction to SQL (continued)</vt:lpstr>
      <vt:lpstr>Introduction to SQL (continued)</vt:lpstr>
      <vt:lpstr>Introduction to SQL (continued)</vt:lpstr>
      <vt:lpstr>Introduction to SQL (continued)</vt:lpstr>
      <vt:lpstr>Data Definition Commands</vt:lpstr>
      <vt:lpstr>The Database Model</vt:lpstr>
      <vt:lpstr>Creating the Database</vt:lpstr>
      <vt:lpstr>The Database Schema</vt:lpstr>
      <vt:lpstr>Data Types</vt:lpstr>
      <vt:lpstr>Data Types (continued)</vt:lpstr>
      <vt:lpstr>Creating Table Structures</vt:lpstr>
      <vt:lpstr>Creating Table Structures (continued)</vt:lpstr>
      <vt:lpstr>SQL Constraints</vt:lpstr>
      <vt:lpstr>SQL Indexes</vt:lpstr>
      <vt:lpstr>Data Manipulation Commands</vt:lpstr>
      <vt:lpstr>Adding Table Rows</vt:lpstr>
      <vt:lpstr>Adding Table Rows</vt:lpstr>
      <vt:lpstr>Adding Table Rows (continued)</vt:lpstr>
      <vt:lpstr>Listing Table Rows</vt:lpstr>
      <vt:lpstr>Updating Table Rows</vt:lpstr>
      <vt:lpstr>Deleting Table Rows</vt:lpstr>
      <vt:lpstr>Inserting Table Rows with a Select Subquery</vt:lpstr>
      <vt:lpstr>Selecting Rows with  Conditional Restrictions</vt:lpstr>
      <vt:lpstr>Selecting Rows with  Conditional Restrictions (continued)</vt:lpstr>
      <vt:lpstr>Arithmetic Operators:  The Rule of Precedence</vt:lpstr>
      <vt:lpstr>Arithmetic Operators:  The Rule of Precedence (continued)</vt:lpstr>
      <vt:lpstr>Special Operators</vt:lpstr>
      <vt:lpstr>Special Operators (continued)</vt:lpstr>
      <vt:lpstr>Advanced Data Definition Commands</vt:lpstr>
      <vt:lpstr>Changing a Column’s Data Type</vt:lpstr>
      <vt:lpstr>Changing a Column’s Data Characteristics</vt:lpstr>
      <vt:lpstr>Adding a Column</vt:lpstr>
      <vt:lpstr>Dropping a Column</vt:lpstr>
      <vt:lpstr>Copying Parts of Tables</vt:lpstr>
      <vt:lpstr>Adding Primary and Foreign Key Designations</vt:lpstr>
      <vt:lpstr>Deleting a Table from the Database</vt:lpstr>
      <vt:lpstr>Advanced Select Queries</vt:lpstr>
      <vt:lpstr>Aggregate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41</cp:revision>
  <dcterms:created xsi:type="dcterms:W3CDTF">2015-09-05T06:24:42Z</dcterms:created>
  <dcterms:modified xsi:type="dcterms:W3CDTF">2015-10-27T06:23:00Z</dcterms:modified>
</cp:coreProperties>
</file>