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25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03A6-F85C-4848-972F-D67D6CB67D29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5E0E-AD93-4946-A1D0-7C5DA33B6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AD8-B7ED-4CF0-90C4-FB0066D795B8}" type="datetime1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4F3-4375-4A91-8886-6F9028E0F97A}" type="datetime1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6A3-EDA8-45E1-B0F2-14420CFEABF2}" type="datetime1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D552-8E2B-408D-A847-A593F9A2DFFE}" type="datetime1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46A-5A92-479B-BB15-35CCF7670391}" type="datetime1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676-8B2A-42F9-8677-C4CD8A432BBF}" type="datetime1">
              <a:rPr lang="ru-RU" smtClean="0"/>
              <a:t>03.11.2015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D115-2162-4142-8E97-5F5F4EF39ECE}" type="datetime1">
              <a:rPr lang="ru-RU" smtClean="0"/>
              <a:t>03.11.2015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71-FCE4-4B43-9787-4C084134C2AC}" type="datetime1">
              <a:rPr lang="ru-RU" smtClean="0"/>
              <a:t>03.11.2015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FDCB-DECD-40C9-83A9-1C10E0DFDD03}" type="datetime1">
              <a:rPr lang="ru-RU" smtClean="0"/>
              <a:t>03.11.2015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2D7B-88A5-4672-9391-A1D3A00B9A49}" type="datetime1">
              <a:rPr lang="ru-RU" smtClean="0"/>
              <a:t>03.11.2015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7DDD-EF5F-4CDF-832F-D4034D8E60D1}" type="datetime1">
              <a:rPr lang="ru-RU" smtClean="0"/>
              <a:t>03.11.2015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4E64ED1-4C46-4427-90D9-7244F6D1F650}" type="datetime1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ru-RU" dirty="0" smtClean="0"/>
              <a:t>9</a:t>
            </a:r>
            <a:r>
              <a:rPr lang="en-US" dirty="0" smtClean="0"/>
              <a:t>. </a:t>
            </a:r>
            <a:r>
              <a:rPr lang="en-US" dirty="0"/>
              <a:t>SQL: Data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GROUP BY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85800" y="1219373"/>
            <a:ext cx="2576513" cy="2808288"/>
            <a:chOff x="566" y="1495"/>
            <a:chExt cx="1623" cy="1769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Grades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Name	Code	Mark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John	DBS	56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John	IAI	72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Mary	DBS	60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Mark	PR1	43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Mark	PR2	35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Jane	IAI	54</a:t>
              </a: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584" cy="14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1152" y="177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1728" y="177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576" y="2016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343400" y="1143173"/>
            <a:ext cx="4200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SELECT Name, </a:t>
            </a:r>
          </a:p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  AVG(Mark) AS Average</a:t>
            </a:r>
          </a:p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  FROM Grades</a:t>
            </a:r>
          </a:p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  GROUP BY Name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334000" y="2895773"/>
            <a:ext cx="2063750" cy="1757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Name	Average</a:t>
            </a:r>
          </a:p>
          <a:p>
            <a:endParaRPr lang="en-GB" altLang="ru-RU" sz="8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John	64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Mary	60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Mark	39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Jane	54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334000" y="3305944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248400" y="2924944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1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GROUP BY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01832"/>
            <a:ext cx="3657600" cy="3767328"/>
          </a:xfrm>
        </p:spPr>
        <p:txBody>
          <a:bodyPr/>
          <a:lstStyle/>
          <a:p>
            <a:r>
              <a:rPr lang="en-GB" altLang="ru-RU" sz="2400"/>
              <a:t>Find the total value of the sales for each department in each month</a:t>
            </a:r>
          </a:p>
          <a:p>
            <a:pPr lvl="1"/>
            <a:r>
              <a:rPr lang="en-GB" altLang="ru-RU" sz="2000"/>
              <a:t>Can group by Month then Department or Department then Month</a:t>
            </a:r>
          </a:p>
          <a:p>
            <a:pPr lvl="1"/>
            <a:r>
              <a:rPr lang="en-GB" altLang="ru-RU" sz="2000"/>
              <a:t>Same results, but in a different order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33400" y="1101832"/>
            <a:ext cx="3886200" cy="3738563"/>
            <a:chOff x="336" y="1296"/>
            <a:chExt cx="2448" cy="2355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336" y="1584"/>
              <a:ext cx="2448" cy="2067"/>
              <a:chOff x="3072" y="1152"/>
              <a:chExt cx="2448" cy="2067"/>
            </a:xfrm>
          </p:grpSpPr>
          <p:sp>
            <p:nvSpPr>
              <p:cNvPr id="25606" name="Text Box 6"/>
              <p:cNvSpPr txBox="1">
                <a:spLocks noChangeArrowheads="1"/>
              </p:cNvSpPr>
              <p:nvPr/>
            </p:nvSpPr>
            <p:spPr bwMode="auto">
              <a:xfrm>
                <a:off x="3072" y="1152"/>
                <a:ext cx="2448" cy="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Month	Department	Value	</a:t>
                </a:r>
              </a:p>
              <a:p>
                <a:endParaRPr lang="en-GB" altLang="ru-RU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March	Fiction		20	</a:t>
                </a: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March	Travel		30	</a:t>
                </a: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March	Technical	40	</a:t>
                </a: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April	Fiction		10	</a:t>
                </a: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April	Fiction		30	</a:t>
                </a: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April	Travel		25	</a:t>
                </a: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April	Fiction		20	</a:t>
                </a: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May	Fiction		20	</a:t>
                </a:r>
              </a:p>
              <a:p>
                <a:r>
                  <a:rPr lang="en-GB" altLang="ru-RU" sz="2000" dirty="0">
                    <a:solidFill>
                      <a:schemeClr val="tx1"/>
                    </a:solidFill>
                    <a:latin typeface="Arial" charset="0"/>
                  </a:rPr>
                  <a:t>May	Technical	50	</a:t>
                </a: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244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608" name="Line 8"/>
              <p:cNvSpPr>
                <a:spLocks noChangeShapeType="1"/>
              </p:cNvSpPr>
              <p:nvPr/>
            </p:nvSpPr>
            <p:spPr bwMode="auto">
              <a:xfrm>
                <a:off x="3648" y="1152"/>
                <a:ext cx="1" cy="20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336" y="1296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Sales</a:t>
              </a:r>
            </a:p>
          </p:txBody>
        </p:sp>
      </p:grp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200400" y="1580735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71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GROUP BY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685800" y="980728"/>
            <a:ext cx="3870325" cy="3657600"/>
            <a:chOff x="384" y="1008"/>
            <a:chExt cx="2438" cy="2304"/>
          </a:xfrm>
        </p:grpSpPr>
        <p:grpSp>
          <p:nvGrpSpPr>
            <p:cNvPr id="26628" name="Group 4"/>
            <p:cNvGrpSpPr>
              <a:grpSpLocks/>
            </p:cNvGrpSpPr>
            <p:nvPr/>
          </p:nvGrpSpPr>
          <p:grpSpPr bwMode="auto">
            <a:xfrm>
              <a:off x="384" y="1773"/>
              <a:ext cx="2208" cy="1539"/>
              <a:chOff x="384" y="1773"/>
              <a:chExt cx="2208" cy="1539"/>
            </a:xfrm>
          </p:grpSpPr>
          <p:sp>
            <p:nvSpPr>
              <p:cNvPr id="26629" name="Text Box 5"/>
              <p:cNvSpPr txBox="1">
                <a:spLocks noChangeArrowheads="1"/>
              </p:cNvSpPr>
              <p:nvPr/>
            </p:nvSpPr>
            <p:spPr bwMode="auto">
              <a:xfrm>
                <a:off x="384" y="1773"/>
                <a:ext cx="2208" cy="15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Month	Department	Total</a:t>
                </a:r>
              </a:p>
              <a:p>
                <a:r>
                  <a:rPr lang="en-GB" altLang="ru-RU" sz="800">
                    <a:solidFill>
                      <a:schemeClr val="tx1"/>
                    </a:solidFill>
                    <a:latin typeface="Arial" charset="0"/>
                  </a:rPr>
                  <a:t>	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April	Fiction		60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April	Travel		25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March	Fiction		20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March	Technical	40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March	Travel		30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May	Fiction		20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May	Technical	50</a:t>
                </a:r>
              </a:p>
            </p:txBody>
          </p:sp>
          <p:sp>
            <p:nvSpPr>
              <p:cNvPr id="26630" name="Line 6"/>
              <p:cNvSpPr>
                <a:spLocks noChangeShapeType="1"/>
              </p:cNvSpPr>
              <p:nvPr/>
            </p:nvSpPr>
            <p:spPr bwMode="auto">
              <a:xfrm>
                <a:off x="384" y="2016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6632" name="Line 8"/>
              <p:cNvSpPr>
                <a:spLocks noChangeShapeType="1"/>
              </p:cNvSpPr>
              <p:nvPr/>
            </p:nvSpPr>
            <p:spPr bwMode="auto">
              <a:xfrm>
                <a:off x="2064" y="177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384" y="1008"/>
              <a:ext cx="243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1800" b="1" dirty="0">
                  <a:solidFill>
                    <a:schemeClr val="tx1"/>
                  </a:solidFill>
                  <a:latin typeface="Courier New" pitchFamily="49" charset="0"/>
                </a:rPr>
                <a:t>SELECT Month, Department,</a:t>
              </a:r>
            </a:p>
            <a:p>
              <a:r>
                <a:rPr lang="en-GB" altLang="ru-RU" sz="1800" b="1" dirty="0">
                  <a:solidFill>
                    <a:schemeClr val="tx1"/>
                  </a:solidFill>
                  <a:latin typeface="Courier New" pitchFamily="49" charset="0"/>
                </a:rPr>
                <a:t>   SUM(Value) AS Total</a:t>
              </a:r>
            </a:p>
            <a:p>
              <a:r>
                <a:rPr lang="en-GB" altLang="ru-RU" sz="1800" b="1" dirty="0">
                  <a:solidFill>
                    <a:schemeClr val="tx1"/>
                  </a:solidFill>
                  <a:latin typeface="Courier New" pitchFamily="49" charset="0"/>
                </a:rPr>
                <a:t>  FROM Sales</a:t>
              </a:r>
            </a:p>
            <a:p>
              <a:r>
                <a:rPr lang="en-GB" altLang="ru-RU" sz="1800" b="1" dirty="0">
                  <a:solidFill>
                    <a:schemeClr val="tx1"/>
                  </a:solidFill>
                  <a:latin typeface="Courier New" pitchFamily="49" charset="0"/>
                </a:rPr>
                <a:t> GROUP BY Month, Department</a:t>
              </a:r>
            </a:p>
          </p:txBody>
        </p:sp>
      </p:grp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4876800" y="980728"/>
            <a:ext cx="3870325" cy="3657600"/>
            <a:chOff x="3072" y="960"/>
            <a:chExt cx="2438" cy="2304"/>
          </a:xfrm>
        </p:grpSpPr>
        <p:grpSp>
          <p:nvGrpSpPr>
            <p:cNvPr id="26635" name="Group 11"/>
            <p:cNvGrpSpPr>
              <a:grpSpLocks/>
            </p:cNvGrpSpPr>
            <p:nvPr/>
          </p:nvGrpSpPr>
          <p:grpSpPr bwMode="auto">
            <a:xfrm>
              <a:off x="3072" y="1728"/>
              <a:ext cx="2208" cy="1536"/>
              <a:chOff x="3072" y="1728"/>
              <a:chExt cx="2208" cy="1536"/>
            </a:xfrm>
          </p:grpSpPr>
          <p:sp>
            <p:nvSpPr>
              <p:cNvPr id="26636" name="Text Box 12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2208" cy="15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Month	Department	Total</a:t>
                </a:r>
              </a:p>
              <a:p>
                <a:endParaRPr lang="en-GB" altLang="ru-RU" sz="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April	Fiction		60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March	Fiction		20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May	Fiction		20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March	Technical	40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May	Technical	50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April	Travel		25</a:t>
                </a:r>
              </a:p>
              <a:p>
                <a:r>
                  <a:rPr lang="en-GB" altLang="ru-RU" sz="1800">
                    <a:solidFill>
                      <a:schemeClr val="tx1"/>
                    </a:solidFill>
                    <a:latin typeface="Arial" charset="0"/>
                  </a:rPr>
                  <a:t>March	Travel		30</a:t>
                </a:r>
              </a:p>
            </p:txBody>
          </p:sp>
          <p:sp>
            <p:nvSpPr>
              <p:cNvPr id="26637" name="Line 1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6639" name="Line 15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3072" y="960"/>
              <a:ext cx="243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1800" b="1">
                  <a:solidFill>
                    <a:schemeClr val="tx1"/>
                  </a:solidFill>
                  <a:latin typeface="Courier New" pitchFamily="49" charset="0"/>
                </a:rPr>
                <a:t>SELECT Month, Department,</a:t>
              </a:r>
            </a:p>
            <a:p>
              <a:r>
                <a:rPr lang="en-GB" altLang="ru-RU" sz="1800" b="1">
                  <a:solidFill>
                    <a:schemeClr val="tx1"/>
                  </a:solidFill>
                  <a:latin typeface="Courier New" pitchFamily="49" charset="0"/>
                </a:rPr>
                <a:t>   SUM(Value) AS Total</a:t>
              </a:r>
            </a:p>
            <a:p>
              <a:r>
                <a:rPr lang="en-GB" altLang="ru-RU" sz="1800" b="1">
                  <a:solidFill>
                    <a:schemeClr val="tx1"/>
                  </a:solidFill>
                  <a:latin typeface="Courier New" pitchFamily="49" charset="0"/>
                </a:rPr>
                <a:t>  FROM Sales</a:t>
              </a:r>
            </a:p>
            <a:p>
              <a:r>
                <a:rPr lang="en-GB" altLang="ru-RU" sz="1800" b="1">
                  <a:solidFill>
                    <a:schemeClr val="tx1"/>
                  </a:solidFill>
                  <a:latin typeface="Courier New" pitchFamily="49" charset="0"/>
                </a:rPr>
                <a:t> GROUP BY Department,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92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HAVING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/>
              <a:t>HAVING is like a WHERE clause, except that it applies to the results of a GROUP BY query</a:t>
            </a:r>
          </a:p>
          <a:p>
            <a:r>
              <a:rPr lang="en-GB" altLang="ru-RU" sz="2400"/>
              <a:t>It can be used to select groups which satisfy a given condition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343400" y="1905000"/>
            <a:ext cx="45656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Name, 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AVG(Mark) AS Average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Grades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GROUP BY Name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HAVING AVG(Mark) &gt;= 40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334000" y="3962400"/>
            <a:ext cx="2063750" cy="14525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Name	Average</a:t>
            </a:r>
          </a:p>
          <a:p>
            <a:endParaRPr lang="en-GB" altLang="ru-RU" sz="8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John	64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Mary	60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Jane	54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334000" y="4343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6248400" y="39624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9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WHERE and HAVING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 b="1">
                <a:latin typeface="Courier New" pitchFamily="49" charset="0"/>
              </a:rPr>
              <a:t>WHERE</a:t>
            </a:r>
            <a:r>
              <a:rPr lang="en-GB" altLang="ru-RU" sz="2400"/>
              <a:t> refers to the rows of tables, and so cannot use aggregate functions</a:t>
            </a:r>
          </a:p>
          <a:p>
            <a:r>
              <a:rPr lang="en-GB" altLang="ru-RU" sz="2400" b="1">
                <a:latin typeface="Courier New" pitchFamily="49" charset="0"/>
              </a:rPr>
              <a:t>HAVING</a:t>
            </a:r>
            <a:r>
              <a:rPr lang="en-GB" altLang="ru-RU" sz="2400"/>
              <a:t> refers to the groups of rows, and so cannot use columns which are not in the </a:t>
            </a:r>
            <a:r>
              <a:rPr lang="en-GB" altLang="ru-RU" sz="2400" b="1">
                <a:latin typeface="Courier New" pitchFamily="49" charset="0"/>
              </a:rPr>
              <a:t>GROUP BY</a:t>
            </a:r>
            <a:endParaRPr lang="en-GB" altLang="ru-RU" sz="240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/>
              <a:t>Think of a query being processed as follows:</a:t>
            </a:r>
          </a:p>
          <a:p>
            <a:pPr lvl="1">
              <a:buFont typeface="Verdana" pitchFamily="34" charset="0"/>
              <a:buChar char="•"/>
            </a:pPr>
            <a:r>
              <a:rPr lang="en-GB" altLang="ru-RU" sz="2000"/>
              <a:t>Tables are combined</a:t>
            </a:r>
          </a:p>
          <a:p>
            <a:pPr lvl="1">
              <a:buFont typeface="Verdana" pitchFamily="34" charset="0"/>
              <a:buChar char="•"/>
            </a:pPr>
            <a:r>
              <a:rPr lang="en-GB" altLang="ru-RU" sz="2000" b="1">
                <a:latin typeface="Courier New" pitchFamily="49" charset="0"/>
              </a:rPr>
              <a:t>WHERE</a:t>
            </a:r>
            <a:r>
              <a:rPr lang="en-GB" altLang="ru-RU" sz="2000"/>
              <a:t> clauses</a:t>
            </a:r>
          </a:p>
          <a:p>
            <a:pPr lvl="1">
              <a:buFont typeface="Verdana" pitchFamily="34" charset="0"/>
              <a:buChar char="•"/>
            </a:pPr>
            <a:r>
              <a:rPr lang="en-GB" altLang="ru-RU" sz="2000" b="1">
                <a:latin typeface="Courier New" pitchFamily="49" charset="0"/>
              </a:rPr>
              <a:t>GROUP BY</a:t>
            </a:r>
            <a:r>
              <a:rPr lang="en-GB" altLang="ru-RU" sz="2000"/>
              <a:t> and Aggregates</a:t>
            </a:r>
          </a:p>
          <a:p>
            <a:pPr lvl="1">
              <a:buFont typeface="Verdana" pitchFamily="34" charset="0"/>
              <a:buChar char="•"/>
            </a:pPr>
            <a:r>
              <a:rPr lang="en-GB" altLang="ru-RU" sz="2000"/>
              <a:t>Column selection</a:t>
            </a:r>
          </a:p>
          <a:p>
            <a:pPr lvl="1">
              <a:buFont typeface="Verdana" pitchFamily="34" charset="0"/>
              <a:buChar char="•"/>
            </a:pPr>
            <a:r>
              <a:rPr lang="en-GB" altLang="ru-RU" sz="2000" b="1">
                <a:latin typeface="Courier New" pitchFamily="49" charset="0"/>
              </a:rPr>
              <a:t>HAVING</a:t>
            </a:r>
            <a:r>
              <a:rPr lang="en-GB" altLang="ru-RU" sz="2000"/>
              <a:t> clauses</a:t>
            </a:r>
          </a:p>
          <a:p>
            <a:pPr lvl="1">
              <a:buFont typeface="Verdana" pitchFamily="34" charset="0"/>
              <a:buChar char="•"/>
            </a:pPr>
            <a:r>
              <a:rPr lang="en-GB" altLang="ru-RU" sz="2000" b="1">
                <a:latin typeface="Courier New" pitchFamily="49" charset="0"/>
              </a:rPr>
              <a:t>ORDER BY</a:t>
            </a:r>
            <a:endParaRPr lang="en-GB" altLang="ru-RU" sz="2000"/>
          </a:p>
          <a:p>
            <a:pPr lvl="1"/>
            <a:endParaRPr lang="en-GB" altLang="ru-RU" sz="2000"/>
          </a:p>
        </p:txBody>
      </p:sp>
    </p:spTree>
    <p:extLst>
      <p:ext uri="{BB962C8B-B14F-4D97-AF65-F5344CB8AC3E}">
        <p14:creationId xmlns:p14="http://schemas.microsoft.com/office/powerpoint/2010/main" val="199730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539552" y="3573016"/>
            <a:ext cx="5486400" cy="1203325"/>
            <a:chOff x="432" y="2880"/>
            <a:chExt cx="3456" cy="758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ru-RU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432" y="3120"/>
              <a:ext cx="31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dirty="0">
                  <a:solidFill>
                    <a:schemeClr val="tx1"/>
                  </a:solidFill>
                  <a:latin typeface="Verdana" pitchFamily="34" charset="0"/>
                </a:rPr>
                <a:t>This ‘AS’ is optional, but Oracle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Verdana" pitchFamily="34" charset="0"/>
                </a:rPr>
                <a:t>doesn’t accept it at all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 dirty="0"/>
              <a:t>Aliases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 dirty="0"/>
              <a:t>Aliases rename columns or tables to</a:t>
            </a:r>
          </a:p>
          <a:p>
            <a:pPr lvl="1"/>
            <a:r>
              <a:rPr lang="en-GB" altLang="ru-RU" sz="2000" dirty="0"/>
              <a:t>Make names more meaningful</a:t>
            </a:r>
          </a:p>
          <a:p>
            <a:pPr lvl="1"/>
            <a:r>
              <a:rPr lang="en-GB" altLang="ru-RU" sz="2000" dirty="0"/>
              <a:t>Make names shorter and easier to type</a:t>
            </a:r>
          </a:p>
          <a:p>
            <a:pPr lvl="1"/>
            <a:r>
              <a:rPr lang="en-GB" altLang="ru-RU" sz="2000" dirty="0"/>
              <a:t>Resolve ambiguous names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/>
              <a:t>Two forms:</a:t>
            </a:r>
          </a:p>
          <a:p>
            <a:pPr lvl="1"/>
            <a:r>
              <a:rPr lang="en-GB" altLang="ru-RU" sz="2000"/>
              <a:t>Column alias</a:t>
            </a: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column</a:t>
            </a: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AS newName...</a:t>
            </a:r>
          </a:p>
          <a:p>
            <a:pPr lvl="1"/>
            <a:r>
              <a:rPr lang="en-GB" altLang="ru-RU" sz="2000"/>
              <a:t>Table alias</a:t>
            </a: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...</a:t>
            </a: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FROM table</a:t>
            </a: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 AS newName</a:t>
            </a:r>
          </a:p>
        </p:txBody>
      </p:sp>
    </p:spTree>
    <p:extLst>
      <p:ext uri="{BB962C8B-B14F-4D97-AF65-F5344CB8AC3E}">
        <p14:creationId xmlns:p14="http://schemas.microsoft.com/office/powerpoint/2010/main" val="42852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908720"/>
            <a:ext cx="4343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SELECT </a:t>
            </a: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  E.ID </a:t>
            </a:r>
            <a:r>
              <a:rPr lang="en-GB" altLang="ru-RU" sz="2400" b="1" dirty="0">
                <a:solidFill>
                  <a:schemeClr val="tx2"/>
                </a:solidFill>
                <a:latin typeface="Courier New" pitchFamily="49" charset="0"/>
              </a:rPr>
              <a:t>AS </a:t>
            </a:r>
            <a:r>
              <a:rPr lang="en-GB" altLang="ru-RU" sz="2400" b="1" dirty="0" err="1">
                <a:solidFill>
                  <a:schemeClr val="tx2"/>
                </a:solidFill>
                <a:latin typeface="Courier New" pitchFamily="49" charset="0"/>
              </a:rPr>
              <a:t>empID</a:t>
            </a:r>
            <a:r>
              <a:rPr lang="en-GB" altLang="ru-RU" sz="2400" b="1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  </a:t>
            </a:r>
            <a:r>
              <a:rPr lang="en-GB" altLang="ru-RU" sz="2400" b="1" dirty="0" err="1">
                <a:latin typeface="Courier New" pitchFamily="49" charset="0"/>
              </a:rPr>
              <a:t>E.Name</a:t>
            </a:r>
            <a:r>
              <a:rPr lang="en-GB" altLang="ru-RU" sz="2400" b="1" dirty="0">
                <a:latin typeface="Courier New" pitchFamily="49" charset="0"/>
              </a:rPr>
              <a:t>, </a:t>
            </a:r>
            <a:r>
              <a:rPr lang="en-GB" altLang="ru-RU" sz="2400" b="1" dirty="0" err="1">
                <a:latin typeface="Courier New" pitchFamily="49" charset="0"/>
              </a:rPr>
              <a:t>W.Dept</a:t>
            </a:r>
            <a:r>
              <a:rPr lang="en-GB" altLang="ru-RU" sz="2400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FROM</a:t>
            </a: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  Employee </a:t>
            </a:r>
            <a:r>
              <a:rPr lang="en-GB" altLang="ru-RU" sz="2400" b="1" dirty="0">
                <a:solidFill>
                  <a:schemeClr val="tx2"/>
                </a:solidFill>
                <a:latin typeface="Courier New" pitchFamily="49" charset="0"/>
              </a:rPr>
              <a:t>E</a:t>
            </a:r>
            <a:endParaRPr lang="en-GB" altLang="ru-RU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	  </a:t>
            </a:r>
            <a:r>
              <a:rPr lang="en-GB" altLang="ru-RU" sz="2400" b="1" dirty="0" err="1">
                <a:latin typeface="Courier New" pitchFamily="49" charset="0"/>
              </a:rPr>
              <a:t>WorksIn</a:t>
            </a:r>
            <a:r>
              <a:rPr lang="en-GB" altLang="ru-RU" sz="2400" b="1" dirty="0">
                <a:latin typeface="Courier New" pitchFamily="49" charset="0"/>
              </a:rPr>
              <a:t> </a:t>
            </a:r>
            <a:r>
              <a:rPr lang="en-GB" altLang="ru-RU" sz="2400" b="1" dirty="0">
                <a:solidFill>
                  <a:schemeClr val="tx2"/>
                </a:solidFill>
                <a:latin typeface="Courier New" pitchFamily="49" charset="0"/>
              </a:rPr>
              <a:t>W</a:t>
            </a:r>
            <a:endParaRPr lang="en-GB" altLang="ru-RU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WHERE </a:t>
            </a: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  E.ID = W.ID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990600" y="908720"/>
            <a:ext cx="1912938" cy="1828800"/>
            <a:chOff x="528" y="1248"/>
            <a:chExt cx="1205" cy="1152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528" y="1248"/>
              <a:ext cx="1205" cy="1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Employee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ID	Name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123	John</a:t>
              </a: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124	Mary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528" y="1536"/>
              <a:ext cx="1200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104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528" y="1824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990600" y="2889920"/>
            <a:ext cx="2454275" cy="2170113"/>
            <a:chOff x="518" y="2713"/>
            <a:chExt cx="1546" cy="1367"/>
          </a:xfrm>
        </p:grpSpPr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518" y="2713"/>
              <a:ext cx="1536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WorksIn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ID	Dept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123	Marketing</a:t>
              </a: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124	Sales</a:t>
              </a: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124	Marketing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528" y="3024"/>
              <a:ext cx="1536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528" y="3312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1056" y="30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088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052736"/>
            <a:ext cx="41910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SELECT 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  E.ID </a:t>
            </a:r>
            <a:r>
              <a:rPr lang="en-GB" altLang="ru-RU" sz="2400" b="1">
                <a:solidFill>
                  <a:schemeClr val="tx2"/>
                </a:solidFill>
                <a:latin typeface="Courier New" pitchFamily="49" charset="0"/>
              </a:rPr>
              <a:t>AS empID</a:t>
            </a:r>
            <a:r>
              <a:rPr lang="en-GB" altLang="ru-RU" sz="2400" b="1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  E.Name, W.Dept 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FROM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  Employee </a:t>
            </a:r>
            <a:r>
              <a:rPr lang="en-GB" altLang="ru-RU" sz="2400" b="1">
                <a:solidFill>
                  <a:schemeClr val="tx2"/>
                </a:solidFill>
                <a:latin typeface="Courier New" pitchFamily="49" charset="0"/>
              </a:rPr>
              <a:t>E</a:t>
            </a:r>
            <a:endParaRPr lang="en-GB" altLang="ru-RU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	  WorksIn </a:t>
            </a:r>
            <a:r>
              <a:rPr lang="en-GB" altLang="ru-RU" sz="2400" b="1">
                <a:solidFill>
                  <a:schemeClr val="tx2"/>
                </a:solidFill>
                <a:latin typeface="Courier New" pitchFamily="49" charset="0"/>
              </a:rPr>
              <a:t>W</a:t>
            </a:r>
            <a:endParaRPr lang="en-GB" altLang="ru-RU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WHERE 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  E.ID = W.ID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609600" y="2119536"/>
            <a:ext cx="3657600" cy="1752600"/>
            <a:chOff x="576" y="2112"/>
            <a:chExt cx="2304" cy="110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576" y="2112"/>
              <a:ext cx="2271" cy="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empID	  Name  Dept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123	  John	   Marketing</a:t>
              </a: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124	  Mary	   Sales</a:t>
              </a:r>
            </a:p>
            <a:p>
              <a:r>
                <a:rPr lang="en-GB" altLang="ru-RU">
                  <a:solidFill>
                    <a:schemeClr val="tx1"/>
                  </a:solidFill>
                  <a:latin typeface="Arial" charset="0"/>
                </a:rPr>
                <a:t>124	  Mary	   Marketing</a:t>
              </a: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576" y="2112"/>
              <a:ext cx="2304" cy="11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576" y="2400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1248" y="211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1872" y="211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683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Aliases and ‘Self-Joins’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029824"/>
            <a:ext cx="3657600" cy="376732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ru-RU" sz="2400"/>
              <a:t>Aliases can be used to copy a table, so that it can be combined with itself:</a:t>
            </a:r>
          </a:p>
          <a:p>
            <a:pPr marL="0" indent="0">
              <a:buFontTx/>
              <a:buNone/>
            </a:pPr>
            <a:endParaRPr lang="en-GB" altLang="ru-RU" sz="2000" b="1"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A.Name FROM</a:t>
            </a: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Employee A,</a:t>
            </a: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Employee B</a:t>
            </a: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WHERE A.Dept=B.Dept</a:t>
            </a: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AND B.Name=‘Andy’</a:t>
            </a:r>
            <a:endParaRPr lang="en-GB" altLang="ru-RU" sz="240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181600" y="1029824"/>
            <a:ext cx="2667000" cy="2892425"/>
            <a:chOff x="3264" y="1584"/>
            <a:chExt cx="1680" cy="1822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3302" y="1584"/>
              <a:ext cx="1642" cy="1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Employee</a:t>
              </a: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Name	  </a:t>
              </a:r>
              <a:r>
                <a:rPr lang="en-GB" altLang="ru-RU" dirty="0" err="1">
                  <a:solidFill>
                    <a:schemeClr val="tx1"/>
                  </a:solidFill>
                  <a:latin typeface="Arial" charset="0"/>
                </a:rPr>
                <a:t>Dept</a:t>
              </a:r>
              <a:endParaRPr lang="en-GB" altLang="ru-RU" dirty="0">
                <a:solidFill>
                  <a:schemeClr val="tx1"/>
                </a:solidFill>
                <a:latin typeface="Arial" charset="0"/>
              </a:endParaRP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John	  Marketing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Mary	  Sales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Peter	  Sales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Andy	  Marketing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Anne	  Marketing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264" y="1825"/>
              <a:ext cx="1680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3936" y="1825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V="1">
              <a:off x="3264" y="2090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881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Aliases and Self-Joins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5181600" y="1504999"/>
            <a:ext cx="2667000" cy="2892425"/>
            <a:chOff x="3264" y="1584"/>
            <a:chExt cx="1680" cy="1822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3302" y="1584"/>
              <a:ext cx="1642" cy="1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B</a:t>
              </a: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Name	  </a:t>
              </a:r>
              <a:r>
                <a:rPr lang="en-GB" altLang="ru-RU" dirty="0" err="1">
                  <a:solidFill>
                    <a:schemeClr val="tx1"/>
                  </a:solidFill>
                  <a:latin typeface="Arial" charset="0"/>
                </a:rPr>
                <a:t>Dept</a:t>
              </a:r>
              <a:endParaRPr lang="en-GB" altLang="ru-RU" dirty="0">
                <a:solidFill>
                  <a:schemeClr val="tx1"/>
                </a:solidFill>
                <a:latin typeface="Arial" charset="0"/>
              </a:endParaRP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John	  Marketing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Mary	  Sales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Peter	  Sales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Andy	  Marketing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Anne	  Marketing</a:t>
              </a:r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264" y="1798"/>
              <a:ext cx="1680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3936" y="1798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3264" y="206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1219200" y="1504999"/>
            <a:ext cx="2667000" cy="2892425"/>
            <a:chOff x="3264" y="1584"/>
            <a:chExt cx="1680" cy="1822"/>
          </a:xfrm>
        </p:grpSpPr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3302" y="1584"/>
              <a:ext cx="1642" cy="1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Name	  </a:t>
              </a:r>
              <a:r>
                <a:rPr lang="en-GB" altLang="ru-RU" dirty="0" err="1">
                  <a:solidFill>
                    <a:schemeClr val="tx1"/>
                  </a:solidFill>
                  <a:latin typeface="Arial" charset="0"/>
                </a:rPr>
                <a:t>Dept</a:t>
              </a:r>
              <a:endParaRPr lang="en-GB" altLang="ru-RU" dirty="0">
                <a:solidFill>
                  <a:schemeClr val="tx1"/>
                </a:solidFill>
                <a:latin typeface="Arial" charset="0"/>
              </a:endParaRP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John	  Marketing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Mary	  Sales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Peter	  Sales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Andy	  Marketing</a:t>
              </a:r>
            </a:p>
            <a:p>
              <a:r>
                <a:rPr lang="en-GB" altLang="ru-RU" dirty="0">
                  <a:solidFill>
                    <a:schemeClr val="tx1"/>
                  </a:solidFill>
                  <a:latin typeface="Arial" charset="0"/>
                </a:rPr>
                <a:t>Anne	  Marketing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264" y="1798"/>
              <a:ext cx="1680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3936" y="1798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V="1">
              <a:off x="3264" y="206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492250" y="819199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Employee A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454650" y="819199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Employee B</a:t>
            </a:r>
          </a:p>
        </p:txBody>
      </p:sp>
    </p:spTree>
    <p:extLst>
      <p:ext uri="{BB962C8B-B14F-4D97-AF65-F5344CB8AC3E}">
        <p14:creationId xmlns:p14="http://schemas.microsoft.com/office/powerpoint/2010/main" val="24850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SQL SELECT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ru-RU" b="1">
                <a:latin typeface="Courier New" pitchFamily="49" charset="0"/>
              </a:rPr>
              <a:t>SELECT </a:t>
            </a:r>
          </a:p>
          <a:p>
            <a:pPr>
              <a:buFontTx/>
              <a:buNone/>
            </a:pPr>
            <a:r>
              <a:rPr lang="en-GB" altLang="ru-RU" b="1">
                <a:latin typeface="Courier New" pitchFamily="49" charset="0"/>
              </a:rPr>
              <a:t>	[DISTINCT | ALL] &lt;column-list&gt;</a:t>
            </a:r>
          </a:p>
          <a:p>
            <a:pPr>
              <a:buFontTx/>
              <a:buNone/>
            </a:pPr>
            <a:r>
              <a:rPr lang="en-GB" altLang="ru-RU" b="1">
                <a:latin typeface="Courier New" pitchFamily="49" charset="0"/>
              </a:rPr>
              <a:t>	FROM &lt;table-names&gt;</a:t>
            </a:r>
          </a:p>
          <a:p>
            <a:pPr>
              <a:buFontTx/>
              <a:buNone/>
            </a:pPr>
            <a:r>
              <a:rPr lang="en-GB" altLang="ru-RU" b="1">
                <a:latin typeface="Courier New" pitchFamily="49" charset="0"/>
              </a:rPr>
              <a:t>	[WHERE &lt;condition&gt;]</a:t>
            </a:r>
          </a:p>
          <a:p>
            <a:pPr>
              <a:buFontTx/>
              <a:buNone/>
            </a:pPr>
            <a:r>
              <a:rPr lang="en-GB" altLang="ru-RU" b="1">
                <a:latin typeface="Courier New" pitchFamily="49" charset="0"/>
              </a:rPr>
              <a:t>	[ORDER BY &lt;column-list&gt;]</a:t>
            </a:r>
          </a:p>
          <a:p>
            <a:pPr>
              <a:buFontTx/>
              <a:buNone/>
            </a:pPr>
            <a:r>
              <a:rPr lang="en-GB" altLang="ru-RU" b="1">
                <a:latin typeface="Courier New" pitchFamily="49" charset="0"/>
              </a:rPr>
              <a:t>	[GROUP BY &lt;column-list&gt;]</a:t>
            </a:r>
          </a:p>
          <a:p>
            <a:pPr>
              <a:buFontTx/>
              <a:buNone/>
            </a:pPr>
            <a:r>
              <a:rPr lang="en-GB" altLang="ru-RU" b="1">
                <a:latin typeface="Courier New" pitchFamily="49" charset="0"/>
              </a:rPr>
              <a:t>	[HAVING &lt;condition&gt;]</a:t>
            </a:r>
          </a:p>
          <a:p>
            <a:pPr algn="r">
              <a:buFontTx/>
              <a:buNone/>
            </a:pPr>
            <a:r>
              <a:rPr lang="en-GB" altLang="ru-RU" b="1" i="1">
                <a:latin typeface="Courier New" pitchFamily="49" charset="0"/>
              </a:rPr>
              <a:t>([]</a:t>
            </a:r>
            <a:r>
              <a:rPr lang="en-GB" altLang="ru-RU" i="1"/>
              <a:t>- optional, </a:t>
            </a:r>
            <a:r>
              <a:rPr lang="en-GB" altLang="ru-RU" b="1" i="1">
                <a:latin typeface="Courier New" pitchFamily="49" charset="0"/>
              </a:rPr>
              <a:t>|</a:t>
            </a:r>
            <a:r>
              <a:rPr lang="en-GB" altLang="ru-RU" i="1"/>
              <a:t> - or)</a:t>
            </a:r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688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Aliases and Self-Joins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057400" y="1607096"/>
            <a:ext cx="5235575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 dirty="0" err="1">
                <a:solidFill>
                  <a:schemeClr val="tx1"/>
                </a:solidFill>
                <a:latin typeface="Arial" charset="0"/>
              </a:rPr>
              <a:t>A.Name</a:t>
            </a:r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GB" altLang="ru-RU" sz="2000" dirty="0" err="1">
                <a:solidFill>
                  <a:schemeClr val="tx1"/>
                </a:solidFill>
                <a:latin typeface="Arial" charset="0"/>
              </a:rPr>
              <a:t>A.Dept</a:t>
            </a:r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GB" altLang="ru-RU" sz="2000" dirty="0" err="1">
                <a:solidFill>
                  <a:schemeClr val="tx1"/>
                </a:solidFill>
                <a:latin typeface="Arial" charset="0"/>
              </a:rPr>
              <a:t>B.Name</a:t>
            </a:r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GB" altLang="ru-RU" sz="2000" dirty="0" err="1">
                <a:solidFill>
                  <a:schemeClr val="tx1"/>
                </a:solidFill>
                <a:latin typeface="Arial" charset="0"/>
              </a:rPr>
              <a:t>B.Dept</a:t>
            </a:r>
            <a:endParaRPr lang="en-GB" altLang="ru-RU" sz="2000" dirty="0">
              <a:solidFill>
                <a:schemeClr val="tx1"/>
              </a:solidFill>
              <a:latin typeface="Arial" charset="0"/>
            </a:endParaRP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John	    Marketing	John	    Marketing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Mary	    Sales	John	    Marketing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Peter	    Sales	John	    Marketing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Andy	    Marketing	John	    Marketing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Anne	    Marketing	John	    Marketing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John	    Marketing	Mary 	    Sales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Mary	    Sales	Mary 	    Sales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Peter	    Sales	Mary 	    Sales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Andy	    Marketing	Mary 	    Sales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Anne	    Marketing	Mary 	    Sales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1981200" y="1607096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981200" y="1607096"/>
            <a:ext cx="541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391400" y="1607096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200400" y="1607096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724400" y="1607096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943600" y="1607096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981200" y="1988096"/>
            <a:ext cx="541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5800" y="692696"/>
            <a:ext cx="730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… FROM Employee A, Employee B … </a:t>
            </a:r>
          </a:p>
        </p:txBody>
      </p:sp>
    </p:spTree>
    <p:extLst>
      <p:ext uri="{BB962C8B-B14F-4D97-AF65-F5344CB8AC3E}">
        <p14:creationId xmlns:p14="http://schemas.microsoft.com/office/powerpoint/2010/main" val="6062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Aliases and Self-Joins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057400" y="1760637"/>
            <a:ext cx="5235575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A.Name    A.Dept	B.Name    B.Dept</a:t>
            </a:r>
          </a:p>
          <a:p>
            <a:endParaRPr lang="en-GB" altLang="ru-RU" sz="8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John	    Marketing	John	    Marketing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Andy	    Marketing	John	    Marketing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Anne	    Marketing	John	    Marketing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Mary	    Sales	Mary 	    Sales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Peter	    Sales	Mary 	    Sales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Mary	    Sales	Peter 	    Sales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Peter	    Sales	Peter 	    Sales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John	    Marketing	Andy	    Marketing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Andy	    Marketing	Andy	    Marketing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Anne	    Marketing	Andy	    Marketing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V="1">
            <a:off x="1981200" y="1760637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981200" y="1760637"/>
            <a:ext cx="541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7391400" y="1760637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200400" y="1760637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724400" y="1760637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943600" y="1760637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981200" y="2141637"/>
            <a:ext cx="541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84213" y="836712"/>
            <a:ext cx="675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… FROM Employee A, Employee B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WHERE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A.Dept</a:t>
            </a:r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B.Dept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Aliases and Self-Joins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057400" y="2895600"/>
            <a:ext cx="52355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A.Name    A.Dept	B.Name    B.Dept</a:t>
            </a:r>
          </a:p>
          <a:p>
            <a:endParaRPr lang="en-GB" altLang="ru-RU" sz="8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John	    Marketing	Andy	    Marketing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Andy	    Marketing	Andy	    Marketing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Anne	    Marketing	Andy	    Marketing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1981200" y="28956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981200" y="2895600"/>
            <a:ext cx="541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7391400" y="28956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200400" y="28956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800600" y="28956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943600" y="28956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1981200" y="3276600"/>
            <a:ext cx="541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85800" y="1971675"/>
            <a:ext cx="8034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SELECT … FROM Employee A, Employee B</a:t>
            </a:r>
          </a:p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  WHERE A.Dept = B.Dept AND B.Name = ‘Andy’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981200" y="4343400"/>
            <a:ext cx="541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Aliases and Self-Joins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124744"/>
            <a:ext cx="8034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SELECT A.Name FROM Employee A, Employee B</a:t>
            </a:r>
          </a:p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  WHERE A.Dept = B.Dept AND B.Name = ‘Andy’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038600" y="2556669"/>
            <a:ext cx="1101725" cy="1447800"/>
            <a:chOff x="2726" y="2112"/>
            <a:chExt cx="694" cy="912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726" y="2119"/>
              <a:ext cx="694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A.Name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John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Andy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Anne</a:t>
              </a:r>
              <a:endParaRPr lang="en-GB" altLang="ru-RU" sz="20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736" y="2112"/>
              <a:ext cx="672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2736" y="240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69925" y="4196557"/>
            <a:ext cx="7845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>
                <a:solidFill>
                  <a:schemeClr val="tx1"/>
                </a:solidFill>
                <a:latin typeface="Arial" charset="0"/>
              </a:rPr>
              <a:t>The result is the names of all employees who work in the</a:t>
            </a:r>
          </a:p>
          <a:p>
            <a:r>
              <a:rPr lang="en-GB" altLang="ru-RU">
                <a:solidFill>
                  <a:schemeClr val="tx1"/>
                </a:solidFill>
                <a:latin typeface="Arial" charset="0"/>
              </a:rPr>
              <a:t>same department as Andy.</a:t>
            </a:r>
          </a:p>
        </p:txBody>
      </p:sp>
    </p:spTree>
    <p:extLst>
      <p:ext uri="{BB962C8B-B14F-4D97-AF65-F5344CB8AC3E}">
        <p14:creationId xmlns:p14="http://schemas.microsoft.com/office/powerpoint/2010/main" val="7135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Subqueries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673968"/>
            <a:ext cx="3657600" cy="3767328"/>
          </a:xfrm>
        </p:spPr>
        <p:txBody>
          <a:bodyPr/>
          <a:lstStyle/>
          <a:p>
            <a:r>
              <a:rPr lang="en-GB" altLang="ru-RU" sz="2400"/>
              <a:t>A </a:t>
            </a:r>
            <a:r>
              <a:rPr lang="en-GB" altLang="ru-RU" sz="2400" b="1">
                <a:latin typeface="Courier New" pitchFamily="49" charset="0"/>
              </a:rPr>
              <a:t>SELECT</a:t>
            </a:r>
            <a:r>
              <a:rPr lang="en-GB" altLang="ru-RU" sz="2400"/>
              <a:t> statement can be nested inside another query to form a subquery</a:t>
            </a:r>
          </a:p>
          <a:p>
            <a:r>
              <a:rPr lang="en-GB" altLang="ru-RU" sz="2400"/>
              <a:t>The results of the subquery are passed back to the containing query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673968"/>
            <a:ext cx="3962400" cy="4267200"/>
          </a:xfrm>
        </p:spPr>
        <p:txBody>
          <a:bodyPr/>
          <a:lstStyle/>
          <a:p>
            <a:pPr marL="0" indent="0"/>
            <a:r>
              <a:rPr lang="en-GB" altLang="ru-RU" dirty="0"/>
              <a:t>E.g. get the names of people who are in Andy’s department:</a:t>
            </a:r>
          </a:p>
          <a:p>
            <a:pPr lvl="1">
              <a:buFontTx/>
              <a:buNone/>
            </a:pPr>
            <a:endParaRPr lang="en-GB" altLang="ru-RU" sz="800" b="1" dirty="0"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altLang="ru-RU" sz="2200" b="1" dirty="0">
                <a:latin typeface="Courier New" pitchFamily="49" charset="0"/>
              </a:rPr>
              <a:t>SELECT Name</a:t>
            </a:r>
          </a:p>
          <a:p>
            <a:pPr marL="0" indent="0">
              <a:buFontTx/>
              <a:buNone/>
            </a:pPr>
            <a:r>
              <a:rPr lang="en-GB" altLang="ru-RU" sz="2200" b="1" dirty="0">
                <a:latin typeface="Courier New" pitchFamily="49" charset="0"/>
              </a:rPr>
              <a:t>  FROM Employee</a:t>
            </a:r>
          </a:p>
          <a:p>
            <a:pPr marL="0" indent="0">
              <a:buFontTx/>
              <a:buNone/>
            </a:pPr>
            <a:r>
              <a:rPr lang="en-GB" altLang="ru-RU" sz="2200" b="1" dirty="0">
                <a:latin typeface="Courier New" pitchFamily="49" charset="0"/>
              </a:rPr>
              <a:t> WHERE </a:t>
            </a:r>
            <a:r>
              <a:rPr lang="en-GB" altLang="ru-RU" sz="2200" b="1" dirty="0" err="1">
                <a:latin typeface="Courier New" pitchFamily="49" charset="0"/>
              </a:rPr>
              <a:t>Dept</a:t>
            </a:r>
            <a:r>
              <a:rPr lang="en-GB" altLang="ru-RU" sz="2200" b="1" dirty="0">
                <a:latin typeface="Courier New" pitchFamily="49" charset="0"/>
              </a:rPr>
              <a:t> =</a:t>
            </a:r>
          </a:p>
          <a:p>
            <a:pPr marL="0" indent="0">
              <a:buFontTx/>
              <a:buNone/>
            </a:pPr>
            <a:r>
              <a:rPr lang="en-GB" altLang="ru-RU" sz="2200" b="1" dirty="0">
                <a:latin typeface="Courier New" pitchFamily="49" charset="0"/>
              </a:rPr>
              <a:t>  </a:t>
            </a:r>
            <a:r>
              <a:rPr lang="en-GB" altLang="ru-RU" sz="2200" b="1" dirty="0">
                <a:solidFill>
                  <a:schemeClr val="tx2"/>
                </a:solidFill>
                <a:latin typeface="Courier New" pitchFamily="49" charset="0"/>
              </a:rPr>
              <a:t>(SELECT </a:t>
            </a:r>
            <a:r>
              <a:rPr lang="en-GB" altLang="ru-RU" sz="2200" b="1" dirty="0" err="1">
                <a:solidFill>
                  <a:schemeClr val="tx2"/>
                </a:solidFill>
                <a:latin typeface="Courier New" pitchFamily="49" charset="0"/>
              </a:rPr>
              <a:t>Dept</a:t>
            </a:r>
            <a:endParaRPr lang="en-GB" altLang="ru-RU" sz="22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altLang="ru-RU" sz="2200" b="1" dirty="0">
                <a:solidFill>
                  <a:schemeClr val="tx2"/>
                </a:solidFill>
                <a:latin typeface="Courier New" pitchFamily="49" charset="0"/>
              </a:rPr>
              <a:t>   FROM Employee</a:t>
            </a:r>
          </a:p>
          <a:p>
            <a:pPr marL="0" indent="0">
              <a:buFontTx/>
              <a:buNone/>
            </a:pPr>
            <a:r>
              <a:rPr lang="en-GB" altLang="ru-RU" sz="2200" b="1" dirty="0">
                <a:solidFill>
                  <a:schemeClr val="tx2"/>
                </a:solidFill>
                <a:latin typeface="Courier New" pitchFamily="49" charset="0"/>
              </a:rPr>
              <a:t>   WHERE Name=‘Andy’)</a:t>
            </a:r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41717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Subqueries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SELECT Name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FROM Employee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WHERE Dept =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</a:t>
            </a:r>
            <a:r>
              <a:rPr lang="en-GB" altLang="ru-RU" sz="2400" b="1">
                <a:solidFill>
                  <a:schemeClr val="tx2"/>
                </a:solidFill>
                <a:latin typeface="Courier New" pitchFamily="49" charset="0"/>
              </a:rPr>
              <a:t>(SELECT Dept</a:t>
            </a:r>
          </a:p>
          <a:p>
            <a:pPr>
              <a:buFontTx/>
              <a:buNone/>
            </a:pPr>
            <a:r>
              <a:rPr lang="en-GB" altLang="ru-RU" sz="2400" b="1">
                <a:solidFill>
                  <a:schemeClr val="tx2"/>
                </a:solidFill>
                <a:latin typeface="Courier New" pitchFamily="49" charset="0"/>
              </a:rPr>
              <a:t>   FROM Employee</a:t>
            </a:r>
          </a:p>
          <a:p>
            <a:pPr>
              <a:buFontTx/>
              <a:buNone/>
            </a:pPr>
            <a:r>
              <a:rPr lang="en-GB" altLang="ru-RU" sz="2400" b="1">
                <a:solidFill>
                  <a:schemeClr val="tx2"/>
                </a:solidFill>
                <a:latin typeface="Courier New" pitchFamily="49" charset="0"/>
              </a:rPr>
              <a:t>   WHERE    </a:t>
            </a:r>
          </a:p>
          <a:p>
            <a:pPr>
              <a:buFontTx/>
              <a:buNone/>
            </a:pPr>
            <a:r>
              <a:rPr lang="en-GB" altLang="ru-RU" sz="2400" b="1">
                <a:solidFill>
                  <a:schemeClr val="tx2"/>
                </a:solidFill>
                <a:latin typeface="Courier New" pitchFamily="49" charset="0"/>
              </a:rPr>
              <a:t>     Name=‘Andy’)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altLang="ru-RU" sz="2400"/>
              <a:t>First the subquery is evaluated, returning the value ‘Marketing’</a:t>
            </a:r>
          </a:p>
          <a:p>
            <a:r>
              <a:rPr lang="en-GB" altLang="ru-RU" sz="2400"/>
              <a:t>This result is passed to the main query</a:t>
            </a:r>
          </a:p>
          <a:p>
            <a:pPr>
              <a:buFontTx/>
              <a:buNone/>
            </a:pPr>
            <a:endParaRPr lang="en-GB" altLang="ru-RU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Name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FROM Employee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WHERE Dept =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 </a:t>
            </a:r>
            <a:r>
              <a:rPr lang="en-GB" altLang="ru-RU" sz="2000" b="1">
                <a:solidFill>
                  <a:schemeClr val="tx2"/>
                </a:solidFill>
                <a:latin typeface="Courier New" pitchFamily="49" charset="0"/>
              </a:rPr>
              <a:t>‘Marketing’</a:t>
            </a:r>
            <a:endParaRPr lang="en-GB" altLang="ru-RU" sz="2400"/>
          </a:p>
        </p:txBody>
      </p:sp>
    </p:spTree>
    <p:extLst>
      <p:ext uri="{BB962C8B-B14F-4D97-AF65-F5344CB8AC3E}">
        <p14:creationId xmlns:p14="http://schemas.microsoft.com/office/powerpoint/2010/main" val="35763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Subqueries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 dirty="0"/>
              <a:t>Often a subquery will return a set of values rather than a single value</a:t>
            </a:r>
          </a:p>
          <a:p>
            <a:r>
              <a:rPr lang="en-GB" altLang="ru-RU" sz="2400" dirty="0"/>
              <a:t>You can’t directly compare a single value to a set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 dirty="0"/>
              <a:t>Options</a:t>
            </a:r>
          </a:p>
          <a:p>
            <a:pPr lvl="1"/>
            <a:r>
              <a:rPr lang="en-GB" altLang="ru-RU" sz="2000" b="1" dirty="0">
                <a:latin typeface="Courier New" pitchFamily="49" charset="0"/>
              </a:rPr>
              <a:t>IN</a:t>
            </a:r>
            <a:r>
              <a:rPr lang="en-GB" altLang="ru-RU" sz="2000" dirty="0"/>
              <a:t> - checks to see if a value is in the set</a:t>
            </a:r>
          </a:p>
          <a:p>
            <a:pPr lvl="1"/>
            <a:r>
              <a:rPr lang="en-GB" altLang="ru-RU" sz="2000" b="1" dirty="0">
                <a:latin typeface="Courier New" pitchFamily="49" charset="0"/>
              </a:rPr>
              <a:t>EXISTS</a:t>
            </a:r>
            <a:r>
              <a:rPr lang="en-GB" altLang="ru-RU" sz="2000" dirty="0"/>
              <a:t> - checks to see if the set is empty or not</a:t>
            </a:r>
          </a:p>
          <a:p>
            <a:pPr lvl="1"/>
            <a:r>
              <a:rPr lang="en-GB" altLang="ru-RU" sz="2000" b="1" dirty="0">
                <a:latin typeface="Courier New" pitchFamily="49" charset="0"/>
              </a:rPr>
              <a:t>ALL/ANY</a:t>
            </a:r>
            <a:r>
              <a:rPr lang="en-GB" altLang="ru-RU" sz="2000" dirty="0"/>
              <a:t> - checks to see if a relationship holds for every/one member of the set</a:t>
            </a:r>
          </a:p>
        </p:txBody>
      </p:sp>
    </p:spTree>
    <p:extLst>
      <p:ext uri="{BB962C8B-B14F-4D97-AF65-F5344CB8AC3E}">
        <p14:creationId xmlns:p14="http://schemas.microsoft.com/office/powerpoint/2010/main" val="42552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(NOT) 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/>
          <a:p>
            <a:r>
              <a:rPr lang="en-GB" altLang="ru-RU" sz="2400"/>
              <a:t>Using IN we can see if a given value is in a set of values</a:t>
            </a:r>
          </a:p>
          <a:p>
            <a:r>
              <a:rPr lang="en-GB" altLang="ru-RU" sz="2400"/>
              <a:t>NOT IN checks to see if a given value is not in the set</a:t>
            </a:r>
          </a:p>
          <a:p>
            <a:r>
              <a:rPr lang="en-GB" altLang="ru-RU" sz="2400"/>
              <a:t>The set can be given explicitly or from a subquery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181600" y="609601"/>
            <a:ext cx="32877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 &lt;columns&gt;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 &lt;tables&gt;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WHERE &lt;value&gt;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  IN &lt;set&gt;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257800" y="2162176"/>
            <a:ext cx="32877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 &lt;columns&gt;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 &lt;tables&gt;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WHERE &lt;value&gt;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 NOT IN &lt;set&gt;</a:t>
            </a:r>
          </a:p>
        </p:txBody>
      </p:sp>
    </p:spTree>
    <p:extLst>
      <p:ext uri="{BB962C8B-B14F-4D97-AF65-F5344CB8AC3E}">
        <p14:creationId xmlns:p14="http://schemas.microsoft.com/office/powerpoint/2010/main" val="32454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(NOT) IN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1587277"/>
            <a:ext cx="39624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Name	Department	Manager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John	Marketing	Chris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Mary	Marketing	Chris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Chris	Marketing	Jane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Peter	Sales		Jane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Jane	Management	</a:t>
            </a:r>
            <a:endParaRPr lang="en-GB" altLang="ru-RU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0" y="2044477"/>
            <a:ext cx="3886200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600200" y="2044477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429000" y="2044477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762000" y="2425477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953000" y="2730277"/>
            <a:ext cx="396240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ru-RU" sz="2000">
              <a:solidFill>
                <a:schemeClr val="tx1"/>
              </a:solidFill>
              <a:latin typeface="Arial" charset="0"/>
            </a:endParaRPr>
          </a:p>
          <a:p>
            <a:endParaRPr lang="en-GB" altLang="ru-RU" sz="8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Name	Department	Manager</a:t>
            </a:r>
          </a:p>
          <a:p>
            <a:endParaRPr lang="en-GB" altLang="ru-RU" sz="8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John	Marketing	Chris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Mary	Marketing	Chris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Chris	Marketing	Jane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Peter	Sales		Jane	</a:t>
            </a:r>
            <a:endParaRPr lang="en-GB" altLang="ru-RU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953000" y="3187477"/>
            <a:ext cx="38862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791200" y="3187477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7620000" y="3187477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953000" y="3568477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860925" y="1196752"/>
            <a:ext cx="3835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* 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FROM  Employee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WHERE Department </a:t>
            </a:r>
            <a:r>
              <a:rPr lang="en-GB" altLang="ru-RU" b="1" dirty="0">
                <a:solidFill>
                  <a:schemeClr val="tx2"/>
                </a:solidFill>
                <a:latin typeface="Courier New" pitchFamily="49" charset="0"/>
              </a:rPr>
              <a:t>IN</a:t>
            </a:r>
          </a:p>
          <a:p>
            <a:r>
              <a:rPr lang="en-GB" altLang="ru-RU" b="1" dirty="0">
                <a:solidFill>
                  <a:schemeClr val="tx2"/>
                </a:solidFill>
                <a:latin typeface="Courier New" pitchFamily="49" charset="0"/>
              </a:rPr>
              <a:t>   (‘Marketing’, </a:t>
            </a:r>
          </a:p>
          <a:p>
            <a:r>
              <a:rPr lang="en-GB" altLang="ru-RU" b="1" dirty="0">
                <a:solidFill>
                  <a:schemeClr val="tx2"/>
                </a:solidFill>
                <a:latin typeface="Courier New" pitchFamily="49" charset="0"/>
              </a:rPr>
              <a:t>    ‘Sales’)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(NOT) IN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62000" y="1700808"/>
            <a:ext cx="39624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Name	Department	Manager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John	Marketing	Chris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Mary	Marketing	Chris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Chris	Marketing	Jane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Peter	Sales		Jane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Jane	Management	</a:t>
            </a:r>
            <a:endParaRPr lang="en-GB" altLang="ru-RU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62000" y="2158008"/>
            <a:ext cx="3886200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600200" y="2158008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429000" y="2158008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762000" y="2539008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932040" y="1700808"/>
            <a:ext cx="3835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* 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FROM  Employee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WHERE Name </a:t>
            </a:r>
            <a:r>
              <a:rPr lang="en-GB" altLang="ru-RU" b="1" dirty="0">
                <a:solidFill>
                  <a:schemeClr val="tx2"/>
                </a:solidFill>
                <a:latin typeface="Courier New" pitchFamily="49" charset="0"/>
              </a:rPr>
              <a:t>NOT IN</a:t>
            </a:r>
          </a:p>
          <a:p>
            <a:r>
              <a:rPr lang="en-GB" altLang="ru-RU" b="1" dirty="0">
                <a:solidFill>
                  <a:schemeClr val="tx2"/>
                </a:solidFill>
                <a:latin typeface="Courier New" pitchFamily="49" charset="0"/>
              </a:rPr>
              <a:t>   (SELECT Manager</a:t>
            </a:r>
          </a:p>
          <a:p>
            <a:r>
              <a:rPr lang="en-GB" altLang="ru-RU" b="1" dirty="0">
                <a:solidFill>
                  <a:schemeClr val="tx2"/>
                </a:solidFill>
                <a:latin typeface="Courier New" pitchFamily="49" charset="0"/>
              </a:rPr>
              <a:t>      FROM Employee)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ru-RU"/>
              <a:t>Constants and Arithmetic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980728"/>
            <a:ext cx="3657600" cy="3767328"/>
          </a:xfrm>
        </p:spPr>
        <p:txBody>
          <a:bodyPr/>
          <a:lstStyle/>
          <a:p>
            <a:r>
              <a:rPr lang="en-GB" altLang="ru-RU" sz="2400" dirty="0"/>
              <a:t>As well as column names, you can select constants, compute arithmetic expressions  and evaluate functions in a </a:t>
            </a:r>
            <a:r>
              <a:rPr lang="en-GB" altLang="ru-RU" sz="2400" b="1" dirty="0">
                <a:latin typeface="Courier New" pitchFamily="49" charset="0"/>
              </a:rPr>
              <a:t>SELECT</a:t>
            </a:r>
            <a:r>
              <a:rPr lang="en-GB" altLang="ru-RU" sz="2400" dirty="0"/>
              <a:t> statement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4008" y="980728"/>
            <a:ext cx="3962400" cy="4191000"/>
          </a:xfrm>
        </p:spPr>
        <p:txBody>
          <a:bodyPr/>
          <a:lstStyle/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SELECT Mark/100 </a:t>
            </a:r>
          </a:p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  FROM Grades</a:t>
            </a:r>
          </a:p>
          <a:p>
            <a:pPr lvl="1">
              <a:buFontTx/>
              <a:buNone/>
            </a:pPr>
            <a:endParaRPr lang="en-GB" altLang="ru-RU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SELECT </a:t>
            </a:r>
          </a:p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  Salary + Bonus</a:t>
            </a:r>
          </a:p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  FROM Employee</a:t>
            </a:r>
          </a:p>
          <a:p>
            <a:pPr lvl="1">
              <a:buFontTx/>
              <a:buNone/>
            </a:pPr>
            <a:endParaRPr lang="en-GB" altLang="ru-RU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SELECT 1.175*Price</a:t>
            </a:r>
          </a:p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4185030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(NOT) IN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885808"/>
            <a:ext cx="3657600" cy="3767328"/>
          </a:xfrm>
        </p:spPr>
        <p:txBody>
          <a:bodyPr anchor="t"/>
          <a:lstStyle/>
          <a:p>
            <a:r>
              <a:rPr lang="en-GB" altLang="ru-RU" sz="2400" dirty="0"/>
              <a:t>First the subquery</a:t>
            </a:r>
            <a:endParaRPr lang="en-GB" altLang="ru-RU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SELECT Manager</a:t>
            </a:r>
          </a:p>
          <a:p>
            <a:pPr lvl="1">
              <a:buFontTx/>
              <a:buNone/>
            </a:pPr>
            <a:r>
              <a:rPr lang="en-GB" altLang="ru-RU" sz="2000" b="1" dirty="0">
                <a:latin typeface="Courier New" pitchFamily="49" charset="0"/>
              </a:rPr>
              <a:t>  FROM Employee</a:t>
            </a:r>
          </a:p>
          <a:p>
            <a:pPr>
              <a:lnSpc>
                <a:spcPct val="110000"/>
              </a:lnSpc>
            </a:pPr>
            <a:r>
              <a:rPr lang="en-GB" altLang="ru-RU" sz="2400" dirty="0"/>
              <a:t>is evaluated giving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85808"/>
            <a:ext cx="3657600" cy="3767328"/>
          </a:xfrm>
        </p:spPr>
        <p:txBody>
          <a:bodyPr anchor="t"/>
          <a:lstStyle/>
          <a:p>
            <a:r>
              <a:rPr lang="en-GB" altLang="ru-RU" sz="2400"/>
              <a:t>This gives</a:t>
            </a:r>
          </a:p>
          <a:p>
            <a:pPr lvl="1">
              <a:buFontTx/>
              <a:buNone/>
            </a:pPr>
            <a:endParaRPr lang="en-GB" altLang="ru-RU" sz="1000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* </a:t>
            </a: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FROM  Employee</a:t>
            </a: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WHERE Name NOT </a:t>
            </a: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 IN (</a:t>
            </a:r>
            <a:r>
              <a:rPr lang="en-GB" altLang="ru-RU" sz="2000" b="1">
                <a:solidFill>
                  <a:schemeClr val="tx2"/>
                </a:solidFill>
                <a:latin typeface="Courier New" pitchFamily="49" charset="0"/>
              </a:rPr>
              <a:t>‘Chris’,</a:t>
            </a:r>
          </a:p>
          <a:p>
            <a:pPr lvl="1">
              <a:buFontTx/>
              <a:buNone/>
            </a:pPr>
            <a:r>
              <a:rPr lang="en-GB" altLang="ru-RU" sz="2000" b="1">
                <a:solidFill>
                  <a:schemeClr val="tx2"/>
                </a:solidFill>
                <a:latin typeface="Courier New" pitchFamily="49" charset="0"/>
              </a:rPr>
              <a:t>        ‘Jane’</a:t>
            </a:r>
            <a:r>
              <a:rPr lang="en-GB" altLang="ru-RU" sz="2000" b="1">
                <a:latin typeface="Courier New" pitchFamily="49" charset="0"/>
              </a:rPr>
              <a:t>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828800" y="3284984"/>
            <a:ext cx="1143000" cy="1881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ru-RU" sz="1800" dirty="0">
                <a:solidFill>
                  <a:schemeClr val="tx1"/>
                </a:solidFill>
                <a:latin typeface="Arial" charset="0"/>
              </a:rPr>
              <a:t>Manager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1800" dirty="0">
                <a:solidFill>
                  <a:schemeClr val="tx1"/>
                </a:solidFill>
                <a:latin typeface="Arial" charset="0"/>
              </a:rPr>
              <a:t>Chris</a:t>
            </a:r>
          </a:p>
          <a:p>
            <a:r>
              <a:rPr lang="en-GB" altLang="ru-RU" sz="1800" dirty="0">
                <a:solidFill>
                  <a:schemeClr val="tx1"/>
                </a:solidFill>
                <a:latin typeface="Arial" charset="0"/>
              </a:rPr>
              <a:t>Chris</a:t>
            </a:r>
          </a:p>
          <a:p>
            <a:r>
              <a:rPr lang="en-GB" altLang="ru-RU" sz="1800" dirty="0">
                <a:solidFill>
                  <a:schemeClr val="tx1"/>
                </a:solidFill>
                <a:latin typeface="Arial" charset="0"/>
              </a:rPr>
              <a:t>Jane</a:t>
            </a:r>
          </a:p>
          <a:p>
            <a:r>
              <a:rPr lang="en-GB" altLang="ru-RU" sz="1800" dirty="0">
                <a:solidFill>
                  <a:schemeClr val="tx1"/>
                </a:solidFill>
                <a:latin typeface="Arial" charset="0"/>
              </a:rPr>
              <a:t>Jane</a:t>
            </a:r>
          </a:p>
          <a:p>
            <a:endParaRPr lang="en-GB" altLang="ru-RU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828800" y="3717032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4724400" y="3437384"/>
            <a:ext cx="3962400" cy="1860550"/>
            <a:chOff x="3120" y="2688"/>
            <a:chExt cx="2496" cy="1172"/>
          </a:xfrm>
        </p:grpSpPr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3120" y="2688"/>
              <a:ext cx="2496" cy="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 altLang="ru-RU" sz="2000">
                <a:solidFill>
                  <a:schemeClr val="tx1"/>
                </a:solidFill>
                <a:latin typeface="Arial" charset="0"/>
              </a:endParaRP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Name	Department	Manager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John	Marketing	Chris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Mary	Marketing	Chris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Peter	Sales		Jane	</a:t>
              </a:r>
              <a:endParaRPr lang="en-GB" altLang="ru-RU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120" y="2976"/>
              <a:ext cx="2448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3648" y="297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4800" y="297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3120" y="3216"/>
              <a:ext cx="24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860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(NOT) EXISTS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029824"/>
            <a:ext cx="3657600" cy="3767328"/>
          </a:xfrm>
        </p:spPr>
        <p:txBody>
          <a:bodyPr/>
          <a:lstStyle/>
          <a:p>
            <a:r>
              <a:rPr lang="en-GB" altLang="ru-RU" sz="2400"/>
              <a:t>Using EXISTS we see if there is at least one element in a set</a:t>
            </a:r>
          </a:p>
          <a:p>
            <a:r>
              <a:rPr lang="en-GB" altLang="ru-RU" sz="2400"/>
              <a:t>NOT EXISTS is true if the set is empty</a:t>
            </a:r>
          </a:p>
          <a:p>
            <a:r>
              <a:rPr lang="en-GB" altLang="ru-RU" sz="2400"/>
              <a:t>The set is always given by a subquery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81600" y="1029824"/>
            <a:ext cx="383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 &lt;columns&gt;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 &lt;tables&gt;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WHERE EXISTS &lt;set&gt;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181600" y="2682564"/>
            <a:ext cx="3470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 &lt;columns&gt;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 &lt;tables&gt;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WHERE NOT EXISTS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         &lt;set&gt;</a:t>
            </a:r>
          </a:p>
        </p:txBody>
      </p:sp>
    </p:spTree>
    <p:extLst>
      <p:ext uri="{BB962C8B-B14F-4D97-AF65-F5344CB8AC3E}">
        <p14:creationId xmlns:p14="http://schemas.microsoft.com/office/powerpoint/2010/main" val="24446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(NOT) EXISTS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1731293"/>
            <a:ext cx="39624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Name	Department	Manager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John	Marketing	Chris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Mary	Marketing	Chris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Chris	Marketing	Jane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Peter	Sales		Jane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Jane	Management	</a:t>
            </a:r>
            <a:endParaRPr lang="en-GB" altLang="ru-RU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62000" y="2188493"/>
            <a:ext cx="3886200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00200" y="2188493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429000" y="2188493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762000" y="2569493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953000" y="3483893"/>
            <a:ext cx="3962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ru-RU" sz="2000">
              <a:solidFill>
                <a:schemeClr val="tx1"/>
              </a:solidFill>
              <a:latin typeface="Arial" charset="0"/>
            </a:endParaRPr>
          </a:p>
          <a:p>
            <a:endParaRPr lang="en-GB" altLang="ru-RU" sz="8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Name	Department	Manager</a:t>
            </a:r>
          </a:p>
          <a:p>
            <a:endParaRPr lang="en-GB" altLang="ru-RU" sz="8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Chris	Marketing	Jane</a:t>
            </a:r>
          </a:p>
          <a:p>
            <a:r>
              <a:rPr lang="en-GB" altLang="ru-RU" sz="2000">
                <a:solidFill>
                  <a:schemeClr val="tx1"/>
                </a:solidFill>
                <a:latin typeface="Arial" charset="0"/>
              </a:rPr>
              <a:t>Jane	Management		</a:t>
            </a:r>
            <a:endParaRPr lang="en-GB" altLang="ru-RU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953000" y="3941093"/>
            <a:ext cx="38862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791200" y="394109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620000" y="394109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953000" y="4322093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860925" y="1340768"/>
            <a:ext cx="42005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SELECT * </a:t>
            </a:r>
          </a:p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 FROM  Employee E1</a:t>
            </a:r>
          </a:p>
          <a:p>
            <a:r>
              <a:rPr lang="en-GB" altLang="ru-RU" b="1">
                <a:solidFill>
                  <a:schemeClr val="tx1"/>
                </a:solidFill>
                <a:latin typeface="Courier New" pitchFamily="49" charset="0"/>
              </a:rPr>
              <a:t> WHERE </a:t>
            </a:r>
            <a:r>
              <a:rPr lang="en-GB" altLang="ru-RU" b="1">
                <a:solidFill>
                  <a:schemeClr val="tx2"/>
                </a:solidFill>
                <a:latin typeface="Courier New" pitchFamily="49" charset="0"/>
              </a:rPr>
              <a:t>EXISTS (</a:t>
            </a:r>
          </a:p>
          <a:p>
            <a:r>
              <a:rPr lang="en-GB" altLang="ru-RU" b="1">
                <a:solidFill>
                  <a:schemeClr val="tx2"/>
                </a:solidFill>
                <a:latin typeface="Courier New" pitchFamily="49" charset="0"/>
              </a:rPr>
              <a:t>   SELECT * FROM</a:t>
            </a:r>
          </a:p>
          <a:p>
            <a:r>
              <a:rPr lang="en-GB" altLang="ru-RU" b="1">
                <a:solidFill>
                  <a:schemeClr val="tx2"/>
                </a:solidFill>
                <a:latin typeface="Courier New" pitchFamily="49" charset="0"/>
              </a:rPr>
              <a:t>     Employee E2</a:t>
            </a:r>
          </a:p>
          <a:p>
            <a:r>
              <a:rPr lang="en-GB" altLang="ru-RU" b="1">
                <a:solidFill>
                  <a:schemeClr val="tx2"/>
                </a:solidFill>
                <a:latin typeface="Courier New" pitchFamily="49" charset="0"/>
              </a:rPr>
              <a:t>     WHERE E2.Name =</a:t>
            </a:r>
          </a:p>
          <a:p>
            <a:r>
              <a:rPr lang="en-GB" altLang="ru-RU" b="1">
                <a:solidFill>
                  <a:schemeClr val="tx2"/>
                </a:solidFill>
                <a:latin typeface="Courier New" pitchFamily="49" charset="0"/>
              </a:rPr>
              <a:t>           E1.Manager)</a:t>
            </a:r>
            <a:endParaRPr lang="en-GB" altLang="ru-RU" b="1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ANY and ALL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/>
          <a:p>
            <a:r>
              <a:rPr lang="en-GB" altLang="ru-RU" sz="2400" dirty="0"/>
              <a:t>ANY and ALL compare a single value to a set of values</a:t>
            </a:r>
          </a:p>
          <a:p>
            <a:r>
              <a:rPr lang="en-GB" altLang="ru-RU" sz="2400" dirty="0"/>
              <a:t>They are used with comparison operators like =, &gt;, &lt;, &lt;&gt;, &gt;=, &lt;=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609601"/>
            <a:ext cx="3886200" cy="4267200"/>
          </a:xfrm>
        </p:spPr>
        <p:txBody>
          <a:bodyPr/>
          <a:lstStyle/>
          <a:p>
            <a:r>
              <a:rPr lang="en-GB" altLang="ru-RU" sz="2400" b="1">
                <a:latin typeface="Courier New" pitchFamily="49" charset="0"/>
              </a:rPr>
              <a:t>val = ANY (set)</a:t>
            </a:r>
            <a:r>
              <a:rPr lang="en-GB" altLang="ru-RU" sz="2400"/>
              <a:t> is true if there is at least one member of the set equal to the value</a:t>
            </a:r>
          </a:p>
          <a:p>
            <a:r>
              <a:rPr lang="en-GB" altLang="ru-RU" sz="2400" b="1">
                <a:latin typeface="Courier New" pitchFamily="49" charset="0"/>
              </a:rPr>
              <a:t>val = ALL (set)</a:t>
            </a:r>
            <a:r>
              <a:rPr lang="en-GB" altLang="ru-RU" sz="2400"/>
              <a:t> is true if all members of the set are equal to the value</a:t>
            </a:r>
          </a:p>
        </p:txBody>
      </p:sp>
    </p:spTree>
    <p:extLst>
      <p:ext uri="{BB962C8B-B14F-4D97-AF65-F5344CB8AC3E}">
        <p14:creationId xmlns:p14="http://schemas.microsoft.com/office/powerpoint/2010/main" val="22387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ALL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55840" y="1196752"/>
            <a:ext cx="3962400" cy="4267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ru-RU" sz="2400"/>
              <a:t>Find the names of the employee(s) who earn the highest salary</a:t>
            </a:r>
          </a:p>
          <a:p>
            <a:pPr marL="0" indent="0">
              <a:buFontTx/>
              <a:buNone/>
            </a:pPr>
            <a:endParaRPr lang="en-GB" altLang="ru-RU" sz="1000" b="1">
              <a:latin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Name</a:t>
            </a: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FROM Employee</a:t>
            </a: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WHERE Salary &gt;= </a:t>
            </a:r>
          </a:p>
          <a:p>
            <a:pPr marL="0" indent="0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 </a:t>
            </a:r>
            <a:r>
              <a:rPr lang="en-GB" altLang="ru-RU" sz="2000" b="1">
                <a:solidFill>
                  <a:schemeClr val="tx2"/>
                </a:solidFill>
                <a:latin typeface="Courier New" pitchFamily="49" charset="0"/>
              </a:rPr>
              <a:t>ALL (</a:t>
            </a:r>
          </a:p>
          <a:p>
            <a:pPr marL="0" indent="0">
              <a:buFontTx/>
              <a:buNone/>
            </a:pPr>
            <a:r>
              <a:rPr lang="en-GB" altLang="ru-RU" sz="2000" b="1">
                <a:solidFill>
                  <a:schemeClr val="tx2"/>
                </a:solidFill>
                <a:latin typeface="Courier New" pitchFamily="49" charset="0"/>
              </a:rPr>
              <a:t>     SELECT Salary </a:t>
            </a:r>
          </a:p>
          <a:p>
            <a:pPr marL="0" indent="0">
              <a:buFontTx/>
              <a:buNone/>
            </a:pPr>
            <a:r>
              <a:rPr lang="en-GB" altLang="ru-RU" sz="2000" b="1">
                <a:solidFill>
                  <a:schemeClr val="tx2"/>
                </a:solidFill>
                <a:latin typeface="Courier New" pitchFamily="49" charset="0"/>
              </a:rPr>
              <a:t>      FROM Employee)</a:t>
            </a:r>
            <a:endParaRPr lang="en-GB" altLang="ru-RU" sz="2400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</a:t>
            </a:r>
            <a:endParaRPr lang="en-GB" altLang="ru-RU" sz="2000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331640" y="2034952"/>
            <a:ext cx="1920875" cy="1768475"/>
            <a:chOff x="662" y="1392"/>
            <a:chExt cx="1210" cy="1114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662" y="1399"/>
              <a:ext cx="1210" cy="1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Name	Salary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Mary	20,000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John	15,000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Jane	25,000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Paul	30,000</a:t>
              </a: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672" y="1680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200" y="139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526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ANY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77816" y="1268760"/>
            <a:ext cx="4038600" cy="4267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dirty="0"/>
              <a:t>Find the names of employee(s) who earn more than someone else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ru-RU" sz="12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SELECT Name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 FROM Employee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WHERE Salary &gt;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  </a:t>
            </a:r>
            <a:r>
              <a:rPr lang="en-GB" altLang="ru-RU" sz="2400" b="1" dirty="0">
                <a:solidFill>
                  <a:schemeClr val="tx2"/>
                </a:solidFill>
                <a:latin typeface="Courier New" pitchFamily="49" charset="0"/>
              </a:rPr>
              <a:t>ANY (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solidFill>
                  <a:schemeClr val="tx2"/>
                </a:solidFill>
                <a:latin typeface="Courier New" pitchFamily="49" charset="0"/>
              </a:rPr>
              <a:t>     SELECT Salary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solidFill>
                  <a:schemeClr val="tx2"/>
                </a:solidFill>
                <a:latin typeface="Courier New" pitchFamily="49" charset="0"/>
              </a:rPr>
              <a:t>      FROM Employee)</a:t>
            </a:r>
            <a:endParaRPr lang="en-GB" altLang="ru-RU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</a:pPr>
            <a:endParaRPr lang="en-GB" altLang="ru-RU" dirty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153616" y="2106960"/>
            <a:ext cx="1920875" cy="1768475"/>
            <a:chOff x="662" y="1392"/>
            <a:chExt cx="1210" cy="1114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662" y="1399"/>
              <a:ext cx="1210" cy="1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Name	Salary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Mary	20,000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John	15,000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Jane	25,000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Paul	30,000</a:t>
              </a: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672" y="1680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1200" y="139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253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Word Searches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/>
              <a:t>Word Searches</a:t>
            </a:r>
          </a:p>
          <a:p>
            <a:pPr lvl="1"/>
            <a:r>
              <a:rPr lang="en-GB" altLang="ru-RU" sz="2000"/>
              <a:t>Commonly used for searching product catalogues etc.</a:t>
            </a:r>
          </a:p>
          <a:p>
            <a:pPr lvl="1"/>
            <a:r>
              <a:rPr lang="en-GB" altLang="ru-RU" sz="2000"/>
              <a:t>Want to be able to search by keyword</a:t>
            </a:r>
          </a:p>
          <a:p>
            <a:pPr lvl="1"/>
            <a:r>
              <a:rPr lang="en-GB" altLang="ru-RU" sz="2000"/>
              <a:t>Want to be able to use word stemming for flexible searching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/>
              <a:t>For example: given a database of books,</a:t>
            </a:r>
          </a:p>
          <a:p>
            <a:pPr lvl="1"/>
            <a:r>
              <a:rPr lang="en-GB" altLang="ru-RU" sz="2000"/>
              <a:t>Searching for “crypt” would return</a:t>
            </a:r>
          </a:p>
          <a:p>
            <a:pPr lvl="2"/>
            <a:r>
              <a:rPr lang="en-GB" altLang="ru-RU" sz="1800"/>
              <a:t>“</a:t>
            </a:r>
            <a:r>
              <a:rPr lang="en-GB" altLang="ru-RU" sz="1800" i="1"/>
              <a:t>Crypt</a:t>
            </a:r>
            <a:r>
              <a:rPr lang="en-GB" altLang="ru-RU" sz="1800"/>
              <a:t>onomicon” by Neil Stephenson</a:t>
            </a:r>
          </a:p>
          <a:p>
            <a:pPr lvl="2"/>
            <a:r>
              <a:rPr lang="en-GB" altLang="ru-RU" sz="1800"/>
              <a:t>“Applied </a:t>
            </a:r>
            <a:r>
              <a:rPr lang="en-GB" altLang="ru-RU" sz="1800" i="1"/>
              <a:t>Crypt</a:t>
            </a:r>
            <a:r>
              <a:rPr lang="en-GB" altLang="ru-RU" sz="1800"/>
              <a:t>ography” by Bruce Schneier</a:t>
            </a:r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42288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Word Searches</a:t>
            </a:r>
            <a:endParaRPr lang="en-US" alt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/>
              <a:t>To do a word search we can keep</a:t>
            </a:r>
          </a:p>
          <a:p>
            <a:pPr lvl="1"/>
            <a:r>
              <a:rPr lang="en-GB" altLang="ru-RU" sz="2000"/>
              <a:t>A table of items to be searched</a:t>
            </a:r>
          </a:p>
          <a:p>
            <a:pPr lvl="1"/>
            <a:r>
              <a:rPr lang="en-GB" altLang="ru-RU" sz="2000"/>
              <a:t>A table of keywords</a:t>
            </a:r>
          </a:p>
          <a:p>
            <a:pPr lvl="1"/>
            <a:r>
              <a:rPr lang="en-GB" altLang="ru-RU" sz="2000"/>
              <a:t>A linking table saying which keywords belong to which items</a:t>
            </a:r>
            <a:endParaRPr lang="en-US" altLang="ru-RU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21300" y="1844675"/>
            <a:ext cx="106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Items</a:t>
            </a:r>
            <a:endParaRPr lang="en-GB" altLang="ru-RU" sz="800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2738" y="2286000"/>
            <a:ext cx="1008062" cy="433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itmID</a:t>
            </a:r>
            <a:endParaRPr lang="en-US" altLang="ru-RU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400800" y="2286000"/>
            <a:ext cx="1441450" cy="433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itmTitle</a:t>
            </a:r>
            <a:endParaRPr lang="en-US" altLang="ru-RU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842250" y="228600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7842250" y="271938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7961313" y="2286000"/>
            <a:ext cx="180975" cy="433388"/>
          </a:xfrm>
          <a:custGeom>
            <a:avLst/>
            <a:gdLst>
              <a:gd name="T0" fmla="*/ 61 w 114"/>
              <a:gd name="T1" fmla="*/ 0 h 273"/>
              <a:gd name="T2" fmla="*/ 106 w 114"/>
              <a:gd name="T3" fmla="*/ 91 h 273"/>
              <a:gd name="T4" fmla="*/ 15 w 114"/>
              <a:gd name="T5" fmla="*/ 182 h 273"/>
              <a:gd name="T6" fmla="*/ 15 w 11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" h="273">
                <a:moveTo>
                  <a:pt x="61" y="0"/>
                </a:moveTo>
                <a:cubicBezTo>
                  <a:pt x="87" y="30"/>
                  <a:pt x="114" y="61"/>
                  <a:pt x="106" y="91"/>
                </a:cubicBezTo>
                <a:cubicBezTo>
                  <a:pt x="98" y="121"/>
                  <a:pt x="30" y="152"/>
                  <a:pt x="15" y="182"/>
                </a:cubicBezTo>
                <a:cubicBezTo>
                  <a:pt x="0" y="212"/>
                  <a:pt x="15" y="258"/>
                  <a:pt x="15" y="273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248275" y="3005138"/>
            <a:ext cx="167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Keywords</a:t>
            </a:r>
            <a:endParaRPr lang="en-US" altLang="ru-RU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392738" y="3436938"/>
            <a:ext cx="1008062" cy="433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keyID</a:t>
            </a:r>
            <a:endParaRPr lang="en-US" altLang="ru-RU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400800" y="3436938"/>
            <a:ext cx="1441450" cy="433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keyWord</a:t>
            </a:r>
            <a:endParaRPr lang="en-US" altLang="ru-RU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248275" y="4157663"/>
            <a:ext cx="148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ItemKey</a:t>
            </a:r>
            <a:endParaRPr lang="en-US" altLang="ru-RU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392738" y="4589463"/>
            <a:ext cx="1008062" cy="433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itmID</a:t>
            </a:r>
            <a:endParaRPr lang="en-US" altLang="ru-RU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400800" y="4589463"/>
            <a:ext cx="1223963" cy="433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ru-RU">
                <a:solidFill>
                  <a:schemeClr val="tx1"/>
                </a:solidFill>
                <a:latin typeface="Verdana" pitchFamily="34" charset="0"/>
                <a:cs typeface="Arial" charset="0"/>
              </a:rPr>
              <a:t>keyID</a:t>
            </a:r>
            <a:endParaRPr lang="en-US" altLang="ru-RU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Word Searches</a:t>
            </a:r>
            <a:endParaRPr lang="en-US" alt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ru-RU" sz="3200"/>
              <a:t>To search we can use queries like</a:t>
            </a:r>
          </a:p>
          <a:p>
            <a:pPr>
              <a:buFontTx/>
              <a:buNone/>
            </a:pPr>
            <a:endParaRPr lang="en-GB" altLang="ru-RU" sz="1600"/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  <a:cs typeface="Courier New" pitchFamily="49" charset="0"/>
              </a:rPr>
              <a:t>SELECT * FROM Items 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  <a:cs typeface="Courier New" pitchFamily="49" charset="0"/>
              </a:rPr>
              <a:t> WHERE itmID IN (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  <a:cs typeface="Courier New" pitchFamily="49" charset="0"/>
              </a:rPr>
              <a:t>  SELECT itmID FROM ItemKey 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  <a:cs typeface="Courier New" pitchFamily="49" charset="0"/>
              </a:rPr>
              <a:t>   WHERE keyID IN (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  <a:cs typeface="Courier New" pitchFamily="49" charset="0"/>
              </a:rPr>
              <a:t>    SELECT keyID FROM Keywords 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  <a:cs typeface="Courier New" pitchFamily="49" charset="0"/>
              </a:rPr>
              <a:t>     WHERE keyWord LIKE 'crypt%‘))</a:t>
            </a:r>
          </a:p>
          <a:p>
            <a:pPr lvl="1"/>
            <a:endParaRPr lang="en-US" alt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Word Searches</a:t>
            </a:r>
            <a:endParaRPr lang="en-US" alt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885808"/>
            <a:ext cx="3657600" cy="3767328"/>
          </a:xfrm>
        </p:spPr>
        <p:txBody>
          <a:bodyPr/>
          <a:lstStyle/>
          <a:p>
            <a:r>
              <a:rPr lang="en-GB" altLang="ru-RU" sz="2400"/>
              <a:t>Sometimes you need to search for a set of words</a:t>
            </a:r>
          </a:p>
          <a:p>
            <a:pPr lvl="1"/>
            <a:r>
              <a:rPr lang="en-GB" altLang="ru-RU" sz="2000"/>
              <a:t>To find entries with all words you can link conditions with AND</a:t>
            </a:r>
          </a:p>
          <a:p>
            <a:pPr lvl="1"/>
            <a:r>
              <a:rPr lang="en-GB" altLang="ru-RU" sz="2000"/>
              <a:t>To find entries with any of the words use OR</a:t>
            </a:r>
            <a:endParaRPr lang="en-US" altLang="ru-RU" sz="20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3784" y="885808"/>
            <a:ext cx="3657600" cy="37673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SELECT * FROM Items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itmID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IN (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itmID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ItemKey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keyID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IN (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 SELECT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keyID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FROM Keywords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LIKE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                  'word1%'))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AND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itmID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IN (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itmID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ItemKey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keyID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IN (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 SELECT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keyID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FROM Keywords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GB" altLang="ru-RU" sz="1600" b="1" dirty="0" err="1">
                <a:latin typeface="Courier New" pitchFamily="49" charset="0"/>
                <a:cs typeface="Courier New" pitchFamily="49" charset="0"/>
              </a:rPr>
              <a:t>keyWord</a:t>
            </a: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LIKE 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1600" b="1" dirty="0">
                <a:latin typeface="Courier New" pitchFamily="49" charset="0"/>
                <a:cs typeface="Courier New" pitchFamily="49" charset="0"/>
              </a:rPr>
              <a:t>                   'word2%'))</a:t>
            </a:r>
            <a:endParaRPr lang="en-US" alt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5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Aggregate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 dirty="0"/>
              <a:t>Aggregate functions compute summaries of data in a table</a:t>
            </a:r>
          </a:p>
          <a:p>
            <a:pPr lvl="1"/>
            <a:r>
              <a:rPr lang="en-GB" altLang="ru-RU" sz="2000" dirty="0"/>
              <a:t>Most aggregate functions (all except </a:t>
            </a:r>
            <a:r>
              <a:rPr lang="en-GB" altLang="ru-RU" sz="2000" b="1" dirty="0">
                <a:latin typeface="Courier New" pitchFamily="49" charset="0"/>
              </a:rPr>
              <a:t>COUNT</a:t>
            </a:r>
            <a:r>
              <a:rPr lang="en-GB" altLang="ru-RU" sz="2000" dirty="0"/>
              <a:t>) work on a single column of numeric data</a:t>
            </a:r>
          </a:p>
          <a:p>
            <a:pPr lvl="1"/>
            <a:r>
              <a:rPr lang="en-GB" altLang="ru-RU" sz="2000" dirty="0"/>
              <a:t>Use an alias to name the result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 dirty="0"/>
              <a:t>Aggregate functions</a:t>
            </a:r>
          </a:p>
          <a:p>
            <a:pPr lvl="1"/>
            <a:r>
              <a:rPr lang="en-GB" altLang="ru-RU" sz="2000" b="1" dirty="0">
                <a:latin typeface="Courier New" pitchFamily="49" charset="0"/>
              </a:rPr>
              <a:t>COUNT</a:t>
            </a:r>
            <a:r>
              <a:rPr lang="en-GB" altLang="ru-RU" sz="2000" dirty="0"/>
              <a:t>: The number of rows</a:t>
            </a:r>
          </a:p>
          <a:p>
            <a:pPr lvl="1"/>
            <a:r>
              <a:rPr lang="en-GB" altLang="ru-RU" sz="2000" b="1" dirty="0">
                <a:latin typeface="Courier New" pitchFamily="49" charset="0"/>
              </a:rPr>
              <a:t>SUM</a:t>
            </a:r>
            <a:r>
              <a:rPr lang="en-GB" altLang="ru-RU" sz="2000" dirty="0"/>
              <a:t>: The sum of the entries in a column</a:t>
            </a:r>
          </a:p>
          <a:p>
            <a:pPr lvl="1"/>
            <a:r>
              <a:rPr lang="en-GB" altLang="ru-RU" sz="2000" b="1" dirty="0">
                <a:latin typeface="Courier New" pitchFamily="49" charset="0"/>
              </a:rPr>
              <a:t>AVG</a:t>
            </a:r>
            <a:r>
              <a:rPr lang="en-GB" altLang="ru-RU" sz="2000" dirty="0"/>
              <a:t>: The average entry in a column</a:t>
            </a:r>
          </a:p>
          <a:p>
            <a:pPr lvl="1"/>
            <a:r>
              <a:rPr lang="en-GB" altLang="ru-RU" sz="2000" b="1" dirty="0">
                <a:latin typeface="Courier New" pitchFamily="49" charset="0"/>
              </a:rPr>
              <a:t>MIN</a:t>
            </a:r>
            <a:r>
              <a:rPr lang="en-GB" altLang="ru-RU" sz="2000" dirty="0"/>
              <a:t>, </a:t>
            </a:r>
            <a:r>
              <a:rPr lang="en-GB" altLang="ru-RU" sz="2000" b="1" dirty="0">
                <a:latin typeface="Courier New" pitchFamily="49" charset="0"/>
              </a:rPr>
              <a:t>MAX</a:t>
            </a:r>
            <a:r>
              <a:rPr lang="en-GB" altLang="ru-RU" sz="2000" dirty="0"/>
              <a:t>: The minimum and maximum entries in a column</a:t>
            </a:r>
          </a:p>
        </p:txBody>
      </p:sp>
    </p:spTree>
    <p:extLst>
      <p:ext uri="{BB962C8B-B14F-4D97-AF65-F5344CB8AC3E}">
        <p14:creationId xmlns:p14="http://schemas.microsoft.com/office/powerpoint/2010/main" val="231178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UNION, etc.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 b="1">
                <a:latin typeface="Courier New" pitchFamily="49" charset="0"/>
              </a:rPr>
              <a:t>UNION</a:t>
            </a:r>
            <a:r>
              <a:rPr lang="en-GB" altLang="ru-RU" sz="2400"/>
              <a:t>, </a:t>
            </a:r>
            <a:r>
              <a:rPr lang="en-GB" altLang="ru-RU" sz="2400" b="1">
                <a:latin typeface="Courier New" pitchFamily="49" charset="0"/>
              </a:rPr>
              <a:t>INTERSECT</a:t>
            </a:r>
            <a:r>
              <a:rPr lang="en-GB" altLang="ru-RU" sz="2400"/>
              <a:t>, and </a:t>
            </a:r>
            <a:r>
              <a:rPr lang="en-GB" altLang="ru-RU" sz="2400" b="1">
                <a:latin typeface="Courier New" pitchFamily="49" charset="0"/>
              </a:rPr>
              <a:t>EXCEPT</a:t>
            </a:r>
          </a:p>
          <a:p>
            <a:pPr lvl="1"/>
            <a:r>
              <a:rPr lang="en-GB" altLang="ru-RU" sz="2000"/>
              <a:t>These treat the tables as sets and are the usual set operators of  union, intersection, and difference</a:t>
            </a:r>
          </a:p>
          <a:p>
            <a:pPr lvl="1"/>
            <a:r>
              <a:rPr lang="en-GB" altLang="ru-RU" sz="2000"/>
              <a:t>We’ll concentrate on </a:t>
            </a:r>
            <a:r>
              <a:rPr lang="en-GB" altLang="ru-RU" sz="2000" b="1">
                <a:latin typeface="Courier New" pitchFamily="49" charset="0"/>
              </a:rPr>
              <a:t>UNION</a:t>
            </a:r>
          </a:p>
          <a:p>
            <a:pPr lvl="1"/>
            <a:r>
              <a:rPr lang="en-GB" altLang="ru-RU" sz="2000"/>
              <a:t>Oracle has </a:t>
            </a:r>
            <a:r>
              <a:rPr lang="en-GB" altLang="ru-RU" sz="2000" b="1">
                <a:latin typeface="Courier New" pitchFamily="49" charset="0"/>
              </a:rPr>
              <a:t>MINUS</a:t>
            </a:r>
            <a:r>
              <a:rPr lang="en-GB" altLang="ru-RU" sz="2000"/>
              <a:t> instead of </a:t>
            </a:r>
            <a:r>
              <a:rPr lang="en-GB" altLang="ru-RU" sz="2000" b="1">
                <a:latin typeface="Courier New" pitchFamily="49" charset="0"/>
              </a:rPr>
              <a:t>EXCEPT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/>
              <a:t>They all combine the results from two select statements</a:t>
            </a:r>
          </a:p>
          <a:p>
            <a:r>
              <a:rPr lang="en-GB" altLang="ru-RU" sz="2400"/>
              <a:t>The results of the two selects must have the same columns and data types</a:t>
            </a:r>
            <a:endParaRPr lang="en-GB" altLang="ru-RU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30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UNION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 dirty="0"/>
              <a:t>Find, in a single query, the average mark for each student, and the average mark overall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990600" y="1831454"/>
            <a:ext cx="2520950" cy="2533650"/>
            <a:chOff x="624" y="1488"/>
            <a:chExt cx="1588" cy="1596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624" y="1488"/>
              <a:ext cx="1588" cy="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1800">
                  <a:solidFill>
                    <a:schemeClr val="tx1"/>
                  </a:solidFill>
                  <a:latin typeface="Arial" charset="0"/>
                </a:rPr>
                <a:t>Grades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1800">
                  <a:solidFill>
                    <a:schemeClr val="tx1"/>
                  </a:solidFill>
                  <a:latin typeface="Arial" charset="0"/>
                </a:rPr>
                <a:t>Name	Code	Mark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1800">
                  <a:solidFill>
                    <a:schemeClr val="tx1"/>
                  </a:solidFill>
                  <a:latin typeface="Arial" charset="0"/>
                </a:rPr>
                <a:t>Jane	IAI	52</a:t>
              </a:r>
            </a:p>
            <a:p>
              <a:r>
                <a:rPr lang="en-GB" altLang="ru-RU" sz="1800">
                  <a:solidFill>
                    <a:schemeClr val="tx1"/>
                  </a:solidFill>
                  <a:latin typeface="Arial" charset="0"/>
                </a:rPr>
                <a:t>John	DBS	56</a:t>
              </a:r>
            </a:p>
            <a:p>
              <a:r>
                <a:rPr lang="en-GB" altLang="ru-RU" sz="1800">
                  <a:solidFill>
                    <a:schemeClr val="tx1"/>
                  </a:solidFill>
                  <a:latin typeface="Arial" charset="0"/>
                </a:rPr>
                <a:t>John	IAI	72</a:t>
              </a:r>
            </a:p>
            <a:p>
              <a:r>
                <a:rPr lang="en-GB" altLang="ru-RU" sz="1800">
                  <a:solidFill>
                    <a:schemeClr val="tx1"/>
                  </a:solidFill>
                  <a:latin typeface="Arial" charset="0"/>
                </a:rPr>
                <a:t>Mark	PR1	43</a:t>
              </a:r>
            </a:p>
            <a:p>
              <a:r>
                <a:rPr lang="en-GB" altLang="ru-RU" sz="1800">
                  <a:solidFill>
                    <a:schemeClr val="tx1"/>
                  </a:solidFill>
                  <a:latin typeface="Arial" charset="0"/>
                </a:rPr>
                <a:t>Mark	PR2	35</a:t>
              </a:r>
            </a:p>
            <a:p>
              <a:r>
                <a:rPr lang="en-GB" altLang="ru-RU" sz="1800">
                  <a:solidFill>
                    <a:schemeClr val="tx1"/>
                  </a:solidFill>
                  <a:latin typeface="Arial" charset="0"/>
                </a:rPr>
                <a:t>Mary	DBS	60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624" y="1728"/>
              <a:ext cx="1584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624" y="196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152" y="172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1728" y="172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19367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UNION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736"/>
            <a:ext cx="3886200" cy="4114800"/>
          </a:xfrm>
        </p:spPr>
        <p:txBody>
          <a:bodyPr/>
          <a:lstStyle/>
          <a:p>
            <a:r>
              <a:rPr lang="en-GB" altLang="ru-RU" sz="2400"/>
              <a:t>The average for each student:</a:t>
            </a:r>
          </a:p>
          <a:p>
            <a:endParaRPr lang="en-GB" altLang="ru-RU" sz="1000"/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Name,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AVG(Mark) AS Average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FROM Grades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GROUP BY Name</a:t>
            </a:r>
            <a:endParaRPr lang="en-GB" altLang="ru-RU" sz="24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52736"/>
            <a:ext cx="3962400" cy="4191000"/>
          </a:xfrm>
        </p:spPr>
        <p:txBody>
          <a:bodyPr/>
          <a:lstStyle/>
          <a:p>
            <a:r>
              <a:rPr lang="en-GB" altLang="ru-RU" sz="2400"/>
              <a:t>The average overall</a:t>
            </a:r>
          </a:p>
          <a:p>
            <a:endParaRPr lang="en-GB" altLang="ru-RU" sz="1000"/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‘Total’ AS Name, 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AVG(Mark) AS Average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FROM Grades</a:t>
            </a:r>
          </a:p>
          <a:p>
            <a:endParaRPr lang="en-GB" altLang="ru-RU" sz="1000" b="1">
              <a:latin typeface="Courier New" pitchFamily="49" charset="0"/>
            </a:endParaRPr>
          </a:p>
          <a:p>
            <a:r>
              <a:rPr lang="en-GB" altLang="ru-RU" sz="2400"/>
              <a:t>Note - this has the same columns as the average by student</a:t>
            </a:r>
          </a:p>
        </p:txBody>
      </p:sp>
    </p:spTree>
    <p:extLst>
      <p:ext uri="{BB962C8B-B14F-4D97-AF65-F5344CB8AC3E}">
        <p14:creationId xmlns:p14="http://schemas.microsoft.com/office/powerpoint/2010/main" val="2245432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UNION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36712"/>
            <a:ext cx="38862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SELECT Name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AVG(Mark) AS Average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FROM Grades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GROUP BY Name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ru-RU" sz="12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solidFill>
                  <a:schemeClr val="folHlink"/>
                </a:solidFill>
                <a:latin typeface="Courier New" pitchFamily="49" charset="0"/>
              </a:rPr>
              <a:t>UNION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ru-RU" sz="12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SELECT </a:t>
            </a:r>
            <a:endParaRPr lang="en-GB" altLang="ru-RU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'Total' as Name,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AVG(Mark) AS Average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FROM Grades</a:t>
            </a:r>
            <a:endParaRPr lang="en-GB" altLang="ru-RU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638800" y="1827312"/>
            <a:ext cx="2209800" cy="2062163"/>
            <a:chOff x="3552" y="1872"/>
            <a:chExt cx="1392" cy="1299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3552" y="1872"/>
              <a:ext cx="1392" cy="12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Name	  Average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Jane	  52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John	  64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Mark	  39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Mary	  60</a:t>
              </a: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Total	  53</a:t>
              </a: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3552" y="216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4176" y="1872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648200" y="3284984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V="1">
            <a:off x="4648200" y="3732312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486400" y="271656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572000" y="836712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572000" y="1598712"/>
            <a:ext cx="9144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91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 Final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/>
              <a:t>Examiners’ reports</a:t>
            </a:r>
          </a:p>
          <a:p>
            <a:pPr lvl="1"/>
            <a:r>
              <a:rPr lang="en-GB" altLang="ru-RU" sz="2000"/>
              <a:t>We want a list of students and their average mark</a:t>
            </a:r>
          </a:p>
          <a:p>
            <a:pPr lvl="1"/>
            <a:r>
              <a:rPr lang="en-GB" altLang="ru-RU" sz="2000"/>
              <a:t>For first and second years the average is for that year</a:t>
            </a:r>
          </a:p>
          <a:p>
            <a:pPr lvl="1"/>
            <a:r>
              <a:rPr lang="en-GB" altLang="ru-RU" sz="2000"/>
              <a:t>For finalists it is 40% of the second year plus 60% of the final year average.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/>
              <a:t>We want the results</a:t>
            </a:r>
          </a:p>
          <a:p>
            <a:pPr lvl="1"/>
            <a:r>
              <a:rPr lang="en-GB" altLang="ru-RU" sz="2000"/>
              <a:t>Sorted by year then average mark (High to low) then last name, first name, and finally ID</a:t>
            </a:r>
          </a:p>
          <a:p>
            <a:pPr lvl="1"/>
            <a:r>
              <a:rPr lang="en-GB" altLang="ru-RU" sz="2000"/>
              <a:t>To take into account the number of credits each module is worth</a:t>
            </a:r>
          </a:p>
          <a:p>
            <a:pPr lvl="1"/>
            <a:r>
              <a:rPr lang="en-GB" altLang="ru-RU" sz="2000"/>
              <a:t>Produced by a single query</a:t>
            </a:r>
          </a:p>
        </p:txBody>
      </p:sp>
    </p:spTree>
    <p:extLst>
      <p:ext uri="{BB962C8B-B14F-4D97-AF65-F5344CB8AC3E}">
        <p14:creationId xmlns:p14="http://schemas.microsoft.com/office/powerpoint/2010/main" val="843607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Tables for the Example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219200" y="1057448"/>
            <a:ext cx="33115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dirty="0">
                <a:solidFill>
                  <a:schemeClr val="tx1"/>
                </a:solidFill>
                <a:latin typeface="Arial" charset="0"/>
              </a:rPr>
              <a:t>Student</a:t>
            </a:r>
          </a:p>
          <a:p>
            <a:endParaRPr lang="en-GB" altLang="ru-RU" sz="12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dirty="0">
                <a:solidFill>
                  <a:schemeClr val="tx1"/>
                </a:solidFill>
                <a:latin typeface="Arial" charset="0"/>
              </a:rPr>
              <a:t>ID    First    Last    Year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648248"/>
            <a:ext cx="31305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>
                <a:solidFill>
                  <a:schemeClr val="tx1"/>
                </a:solidFill>
                <a:latin typeface="Arial" charset="0"/>
              </a:rPr>
              <a:t>Module</a:t>
            </a:r>
          </a:p>
          <a:p>
            <a:endParaRPr lang="en-GB" altLang="ru-RU" sz="12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>
                <a:solidFill>
                  <a:schemeClr val="tx1"/>
                </a:solidFill>
                <a:latin typeface="Arial" charset="0"/>
              </a:rPr>
              <a:t>Code    Title    Credits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219200" y="2352848"/>
            <a:ext cx="43989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>
                <a:solidFill>
                  <a:schemeClr val="tx1"/>
                </a:solidFill>
                <a:latin typeface="Arial" charset="0"/>
              </a:rPr>
              <a:t>Grade</a:t>
            </a:r>
          </a:p>
          <a:p>
            <a:endParaRPr lang="en-GB" altLang="ru-RU" sz="120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>
                <a:solidFill>
                  <a:schemeClr val="tx1"/>
                </a:solidFill>
                <a:latin typeface="Arial" charset="0"/>
              </a:rPr>
              <a:t>ID    Code    Mark    YearTaken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219200" y="1590848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752600" y="1590848"/>
            <a:ext cx="914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667000" y="1590848"/>
            <a:ext cx="914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581400" y="1590848"/>
            <a:ext cx="9906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219200" y="2886248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752600" y="2886248"/>
            <a:ext cx="1066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9400" y="2886248"/>
            <a:ext cx="1066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3886200" y="2886248"/>
            <a:ext cx="17526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219200" y="4181648"/>
            <a:ext cx="1066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286000" y="4181648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3124200" y="4181648"/>
            <a:ext cx="1219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829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We’ll Need a UNION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751586"/>
            <a:ext cx="3657600" cy="3767328"/>
          </a:xfrm>
        </p:spPr>
        <p:txBody>
          <a:bodyPr/>
          <a:lstStyle/>
          <a:p>
            <a:r>
              <a:rPr lang="en-GB" altLang="ru-RU" sz="2400" dirty="0"/>
              <a:t>Finalists are treated differently</a:t>
            </a:r>
          </a:p>
          <a:p>
            <a:pPr lvl="1"/>
            <a:r>
              <a:rPr lang="en-GB" altLang="ru-RU" sz="2000" dirty="0"/>
              <a:t>Write one query for the finalists</a:t>
            </a:r>
          </a:p>
          <a:p>
            <a:pPr lvl="1"/>
            <a:r>
              <a:rPr lang="en-GB" altLang="ru-RU" sz="2000" dirty="0"/>
              <a:t>Write a second query for the first and second years</a:t>
            </a:r>
          </a:p>
          <a:p>
            <a:pPr lvl="1"/>
            <a:r>
              <a:rPr lang="en-GB" altLang="ru-RU" sz="2000" dirty="0"/>
              <a:t>Use a UNION to join them together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724400" y="1676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&lt;QUERY FOR FINALISTS&gt;</a:t>
            </a:r>
          </a:p>
          <a:p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UNION</a:t>
            </a:r>
          </a:p>
          <a:p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&lt;QUERY FOR OTHERS&gt;</a:t>
            </a:r>
            <a:endParaRPr lang="en-GB" altLang="ru-RU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99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ru-RU"/>
              <a:t>We’ll need to Join the Tables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/>
              <a:t>Both of the subqueries need information from all the tables</a:t>
            </a:r>
          </a:p>
          <a:p>
            <a:pPr lvl="1"/>
            <a:r>
              <a:rPr lang="en-GB" altLang="ru-RU" sz="2000"/>
              <a:t>The student ID, name and year</a:t>
            </a:r>
          </a:p>
          <a:p>
            <a:pPr lvl="1"/>
            <a:r>
              <a:rPr lang="en-GB" altLang="ru-RU" sz="2000"/>
              <a:t>The marks for each module and the year taken</a:t>
            </a:r>
          </a:p>
          <a:p>
            <a:pPr lvl="1"/>
            <a:r>
              <a:rPr lang="en-GB" altLang="ru-RU" sz="2000"/>
              <a:t>The number of credits for each module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/>
              <a:t>This is a natural join operation</a:t>
            </a:r>
          </a:p>
          <a:p>
            <a:pPr lvl="1"/>
            <a:r>
              <a:rPr lang="en-GB" altLang="ru-RU" sz="2000"/>
              <a:t>We could use a NATURAL JOIN statement, and hope that our version of SQL can do it</a:t>
            </a:r>
          </a:p>
          <a:p>
            <a:pPr lvl="1"/>
            <a:r>
              <a:rPr lang="en-GB" altLang="ru-RU" sz="2000"/>
              <a:t>Safer to just use a WHERE clause</a:t>
            </a:r>
          </a:p>
        </p:txBody>
      </p:sp>
    </p:spTree>
    <p:extLst>
      <p:ext uri="{BB962C8B-B14F-4D97-AF65-F5344CB8AC3E}">
        <p14:creationId xmlns:p14="http://schemas.microsoft.com/office/powerpoint/2010/main" val="1005897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The Query So Far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33400" y="966564"/>
            <a:ext cx="803433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&lt;some information&gt; 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Student, Module, Grade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WHERE Student.ID = Grade.ID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Module.Code</a:t>
            </a:r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Grade.Code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&lt;student is in third year&gt;</a:t>
            </a:r>
          </a:p>
          <a:p>
            <a:endParaRPr lang="en-GB" alt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UNION</a:t>
            </a:r>
          </a:p>
          <a:p>
            <a:endParaRPr lang="en-GB" alt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&lt;some information&gt; 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Student, Module, Grade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WHERE Student.ID = Grade.ID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Module.Code</a:t>
            </a:r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Grade.Code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&lt;student is in first or second year&gt;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4799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ru-RU"/>
              <a:t>Information for Finalists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GB" altLang="ru-RU" sz="2400"/>
              <a:t>We need to retrieve</a:t>
            </a:r>
          </a:p>
          <a:p>
            <a:pPr lvl="1"/>
            <a:r>
              <a:rPr lang="en-GB" altLang="ru-RU" sz="2000"/>
              <a:t>Compute average mark, weighted 40-60 across years 2 and 3</a:t>
            </a:r>
          </a:p>
          <a:p>
            <a:pPr lvl="1"/>
            <a:r>
              <a:rPr lang="en-GB" altLang="ru-RU" sz="2000"/>
              <a:t>First year marks need to be ignored</a:t>
            </a:r>
          </a:p>
          <a:p>
            <a:pPr lvl="1"/>
            <a:r>
              <a:rPr lang="en-GB" altLang="ru-RU" sz="2000"/>
              <a:t>The ID, Name, and Year are needed as they are used for ordering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ru-RU" sz="2400"/>
              <a:t>The average is hard</a:t>
            </a:r>
          </a:p>
          <a:p>
            <a:pPr lvl="1">
              <a:lnSpc>
                <a:spcPct val="90000"/>
              </a:lnSpc>
            </a:pPr>
            <a:r>
              <a:rPr lang="en-GB" altLang="ru-RU" sz="2000"/>
              <a:t>We don’t have any statement to separate years 2 and 3 easily</a:t>
            </a:r>
          </a:p>
          <a:p>
            <a:pPr lvl="1">
              <a:lnSpc>
                <a:spcPct val="90000"/>
              </a:lnSpc>
            </a:pPr>
            <a:r>
              <a:rPr lang="en-GB" altLang="ru-RU" sz="2000"/>
              <a:t>We can exploit the fact that 40 = 20*2 and 60 = 20*3, so YearTaken and the weighting have a simple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53555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07632"/>
            <a:ext cx="6781800" cy="1600200"/>
          </a:xfrm>
        </p:spPr>
        <p:txBody>
          <a:bodyPr/>
          <a:lstStyle/>
          <a:p>
            <a:r>
              <a:rPr lang="en-GB" altLang="ru-RU"/>
              <a:t>Aggregate Functions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683568" y="764704"/>
            <a:ext cx="2954338" cy="2808288"/>
            <a:chOff x="566" y="1495"/>
            <a:chExt cx="1861" cy="1769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566" y="1495"/>
              <a:ext cx="1861" cy="1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Grades</a:t>
              </a: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Name	Code	Mark</a:t>
              </a: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John	DBS	56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John	IAI	72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Mary	DBS	</a:t>
              </a:r>
              <a:r>
                <a:rPr lang="en-GB" altLang="ru-RU" sz="2000" dirty="0" smtClean="0">
                  <a:solidFill>
                    <a:schemeClr val="tx1"/>
                  </a:solidFill>
                  <a:latin typeface="Arial" charset="0"/>
                </a:rPr>
                <a:t>60</a:t>
              </a:r>
              <a:r>
                <a:rPr lang="ru-RU" altLang="ru-RU" sz="2000" dirty="0" smtClean="0">
                  <a:solidFill>
                    <a:schemeClr val="tx1"/>
                  </a:solidFill>
                  <a:latin typeface="Arial" charset="0"/>
                </a:rPr>
                <a:t>	</a:t>
              </a:r>
              <a:endParaRPr lang="en-GB" altLang="ru-RU" sz="20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Mark	PR1	43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Mark	PR2	35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Jane	IAI	54</a:t>
              </a:r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584" cy="14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152" y="177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728" y="177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576" y="2016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807768" y="840904"/>
            <a:ext cx="3079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SELECT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 COUNT(*) AS Count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GB" altLang="ru-RU" sz="2000" b="1" dirty="0" smtClean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Grades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807768" y="2288704"/>
            <a:ext cx="3232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SELECT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 SUM(Mark) AS Total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 FROM Grades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0" y="3790677"/>
            <a:ext cx="3079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SELECT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 MAX(Mark) AS Best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 FROM Grades</a:t>
            </a:r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7160568" y="922660"/>
            <a:ext cx="914400" cy="842963"/>
            <a:chOff x="4512" y="1392"/>
            <a:chExt cx="576" cy="531"/>
          </a:xfrm>
        </p:grpSpPr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4512" y="1392"/>
              <a:ext cx="576" cy="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Count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4512" y="163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7152815" y="2370460"/>
            <a:ext cx="914400" cy="842963"/>
            <a:chOff x="4512" y="1392"/>
            <a:chExt cx="576" cy="531"/>
          </a:xfrm>
        </p:grpSpPr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4512" y="1392"/>
              <a:ext cx="576" cy="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Total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320</a:t>
              </a: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4512" y="163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7152815" y="3872433"/>
            <a:ext cx="914400" cy="842963"/>
            <a:chOff x="4512" y="1392"/>
            <a:chExt cx="576" cy="531"/>
          </a:xfrm>
        </p:grpSpPr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4512" y="1392"/>
              <a:ext cx="576" cy="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Best</a:t>
              </a:r>
            </a:p>
            <a:p>
              <a:endParaRPr lang="en-GB" altLang="ru-RU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72</a:t>
              </a:r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4512" y="163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49540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ru-RU"/>
              <a:t>Information for Finalists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3568" y="1997839"/>
            <a:ext cx="77048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Year, Student.ID, Last, First,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    SUM((20*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YearTaken</a:t>
            </a:r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/100)*Mark*Credits)/120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       AS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AverageMark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Student, Module, Grade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WHERE Student.ID = Grade.ID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Module.Code</a:t>
            </a:r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Grade.Code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YearTaken</a:t>
            </a:r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IN (2,3)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Year = 3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GROUP BY Year, Student.ID, First, Last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785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ru-RU"/>
              <a:t>Information for Other Students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ru-RU" dirty="0"/>
              <a:t>Other students are easier than finalists</a:t>
            </a:r>
          </a:p>
          <a:p>
            <a:pPr lvl="1"/>
            <a:r>
              <a:rPr lang="en-GB" altLang="ru-RU" dirty="0"/>
              <a:t>We just need to average their marks where </a:t>
            </a:r>
            <a:r>
              <a:rPr lang="en-GB" altLang="ru-RU" dirty="0" err="1"/>
              <a:t>YearTaken</a:t>
            </a:r>
            <a:r>
              <a:rPr lang="en-GB" altLang="ru-RU" dirty="0"/>
              <a:t> and Year are the same</a:t>
            </a:r>
          </a:p>
          <a:p>
            <a:pPr lvl="1"/>
            <a:r>
              <a:rPr lang="en-GB" altLang="ru-RU" dirty="0"/>
              <a:t>As before we need the ID, Name, and Year for ordering</a:t>
            </a:r>
          </a:p>
        </p:txBody>
      </p:sp>
    </p:spTree>
    <p:extLst>
      <p:ext uri="{BB962C8B-B14F-4D97-AF65-F5344CB8AC3E}">
        <p14:creationId xmlns:p14="http://schemas.microsoft.com/office/powerpoint/2010/main" val="3854300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ru-RU"/>
              <a:t>Information for Other Students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00063" y="1739900"/>
            <a:ext cx="803433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SELECT Year, Student.ID, Last, First,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    SUM(Mark*Credits)/120 AS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AverageMark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FROM Student, Module, Grade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WHERE Student.ID = Grade.ID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Module.Code</a:t>
            </a:r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Grade.Code</a:t>
            </a:r>
            <a:endParaRPr lang="en-GB" altLang="ru-RU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</a:t>
            </a:r>
            <a:r>
              <a:rPr lang="en-GB" altLang="ru-RU" b="1" dirty="0" err="1">
                <a:solidFill>
                  <a:schemeClr val="tx1"/>
                </a:solidFill>
                <a:latin typeface="Courier New" pitchFamily="49" charset="0"/>
              </a:rPr>
              <a:t>YearTaken</a:t>
            </a:r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= Year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  AND Year IN (1,2)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GROUP BY Year, Student.ID, First, Last</a:t>
            </a:r>
          </a:p>
          <a:p>
            <a:r>
              <a:rPr lang="en-GB" altLang="ru-RU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359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The Final Query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468287"/>
            <a:ext cx="86487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SELECT Year, Student.ID, Last, First,</a:t>
            </a: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      SUM((20*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YearTaken</a:t>
            </a:r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/100)*Mark*Credits)/120 AS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AverageMark</a:t>
            </a:r>
            <a:endParaRPr lang="en-GB" altLang="ru-RU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 FROM Student, Module, Grade</a:t>
            </a: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WHERE Student.ID = Grade.ID AND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Module.Code</a:t>
            </a:r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Grade.Code</a:t>
            </a:r>
            <a:endParaRPr lang="en-GB" altLang="ru-RU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  AND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YearTaken</a:t>
            </a:r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IN (2,3) AND Year = 3</a:t>
            </a: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GROUP BY Year, Student.ID, First, Last</a:t>
            </a:r>
          </a:p>
          <a:p>
            <a:endParaRPr lang="en-GB" altLang="ru-RU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UNION</a:t>
            </a:r>
          </a:p>
          <a:p>
            <a:endParaRPr lang="en-GB" altLang="ru-RU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SELECT Year, Student.ID, Last, First,</a:t>
            </a: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       SUM(Mark*Credits)/120 AS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AverageMark</a:t>
            </a:r>
            <a:endParaRPr lang="en-GB" altLang="ru-RU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  FROM Student, Module, Grade</a:t>
            </a: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 WHERE Student.ID = Grade.ID AND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Module.Code</a:t>
            </a:r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Grade.Code</a:t>
            </a:r>
            <a:endParaRPr lang="en-GB" altLang="ru-RU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   AND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YearTaken</a:t>
            </a:r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= Year AND Year IN (1,2)</a:t>
            </a: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 GROUP BY Year, Student.ID, First, Last</a:t>
            </a:r>
          </a:p>
          <a:p>
            <a:endParaRPr lang="en-GB" altLang="ru-RU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ORDER BY Year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desc</a:t>
            </a:r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AverageMark</a:t>
            </a:r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ru-RU" sz="1800" b="1" dirty="0" err="1">
                <a:solidFill>
                  <a:schemeClr val="tx1"/>
                </a:solidFill>
                <a:latin typeface="Courier New" pitchFamily="49" charset="0"/>
              </a:rPr>
              <a:t>desc</a:t>
            </a:r>
            <a:r>
              <a:rPr lang="en-GB" altLang="ru-RU" sz="1800" b="1" dirty="0">
                <a:solidFill>
                  <a:schemeClr val="tx1"/>
                </a:solidFill>
                <a:latin typeface="Courier New" pitchFamily="49" charset="0"/>
              </a:rPr>
              <a:t>, First, Last, ID</a:t>
            </a:r>
          </a:p>
        </p:txBody>
      </p:sp>
    </p:spTree>
    <p:extLst>
      <p:ext uri="{BB962C8B-B14F-4D97-AF65-F5344CB8AC3E}">
        <p14:creationId xmlns:p14="http://schemas.microsoft.com/office/powerpoint/2010/main" val="252324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Aggregate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38200"/>
            <a:ext cx="3962400" cy="4114800"/>
          </a:xfrm>
        </p:spPr>
        <p:txBody>
          <a:bodyPr anchor="t"/>
          <a:lstStyle/>
          <a:p>
            <a:r>
              <a:rPr lang="en-GB" altLang="ru-RU" sz="2400" dirty="0"/>
              <a:t>You can combine aggregate functions using arithmetic</a:t>
            </a:r>
          </a:p>
          <a:p>
            <a:endParaRPr lang="en-GB" altLang="ru-RU" sz="2400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38200"/>
            <a:ext cx="3962400" cy="4191000"/>
          </a:xfrm>
        </p:spPr>
        <p:txBody>
          <a:bodyPr anchor="t"/>
          <a:lstStyle/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SELECT 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MAX(Mark)-MIN(Mark)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  AS Range</a:t>
            </a:r>
          </a:p>
          <a:p>
            <a:pPr>
              <a:buFontTx/>
              <a:buNone/>
            </a:pPr>
            <a:r>
              <a:rPr lang="en-GB" altLang="ru-RU" sz="2000" b="1">
                <a:latin typeface="Courier New" pitchFamily="49" charset="0"/>
              </a:rPr>
              <a:t>  FROM Grades</a:t>
            </a:r>
            <a:endParaRPr lang="en-GB" altLang="ru-RU" sz="2400"/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143000" y="1988840"/>
            <a:ext cx="2576513" cy="2808288"/>
            <a:chOff x="566" y="1495"/>
            <a:chExt cx="1623" cy="1769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Grades</a:t>
              </a: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Name	Code	Mark</a:t>
              </a:r>
            </a:p>
            <a:p>
              <a:endParaRPr lang="en-GB" altLang="ru-RU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John	DBS	56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John	IAI	72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Mary	DBS	60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Mark	PR1	43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Mark	PR2	35</a:t>
              </a:r>
            </a:p>
            <a:p>
              <a:r>
                <a:rPr lang="en-GB" altLang="ru-RU" sz="2000" dirty="0">
                  <a:solidFill>
                    <a:schemeClr val="tx1"/>
                  </a:solidFill>
                  <a:latin typeface="Arial" charset="0"/>
                </a:rPr>
                <a:t>Jane	IAI	54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576" y="1776"/>
              <a:ext cx="1584" cy="14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728" y="177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76" y="2016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3886200" y="3131840"/>
            <a:ext cx="3962400" cy="1311275"/>
            <a:chOff x="2448" y="2832"/>
            <a:chExt cx="2496" cy="826"/>
          </a:xfrm>
        </p:grpSpPr>
        <p:grpSp>
          <p:nvGrpSpPr>
            <p:cNvPr id="20492" name="Group 12"/>
            <p:cNvGrpSpPr>
              <a:grpSpLocks/>
            </p:cNvGrpSpPr>
            <p:nvPr/>
          </p:nvGrpSpPr>
          <p:grpSpPr bwMode="auto">
            <a:xfrm>
              <a:off x="4320" y="2880"/>
              <a:ext cx="624" cy="531"/>
              <a:chOff x="3504" y="2736"/>
              <a:chExt cx="624" cy="531"/>
            </a:xfrm>
          </p:grpSpPr>
          <p:sp>
            <p:nvSpPr>
              <p:cNvPr id="20493" name="Text Box 13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624" cy="5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ru-RU" sz="2000">
                    <a:solidFill>
                      <a:schemeClr val="tx1"/>
                    </a:solidFill>
                    <a:latin typeface="Arial" charset="0"/>
                  </a:rPr>
                  <a:t>Range</a:t>
                </a:r>
              </a:p>
              <a:p>
                <a:endParaRPr lang="en-GB" altLang="ru-RU" sz="80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GB" altLang="ru-RU" sz="2000">
                    <a:solidFill>
                      <a:schemeClr val="tx1"/>
                    </a:solidFill>
                    <a:latin typeface="Arial" charset="0"/>
                  </a:rPr>
                  <a:t>37</a:t>
                </a:r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3504" y="29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448" y="2832"/>
              <a:ext cx="1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2000" b="1">
                  <a:solidFill>
                    <a:schemeClr val="tx1"/>
                  </a:solidFill>
                  <a:latin typeface="Courier New" pitchFamily="49" charset="0"/>
                </a:rPr>
                <a:t>MAX(Mark)</a:t>
              </a:r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 = 72</a:t>
              </a: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2448" y="3408"/>
              <a:ext cx="1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ru-RU" sz="2000" b="1">
                  <a:solidFill>
                    <a:schemeClr val="tx1"/>
                  </a:solidFill>
                  <a:latin typeface="Courier New" pitchFamily="49" charset="0"/>
                </a:rPr>
                <a:t>MIN(Mark)</a:t>
              </a:r>
              <a:r>
                <a:rPr lang="en-GB" altLang="ru-RU" sz="2000">
                  <a:solidFill>
                    <a:schemeClr val="tx1"/>
                  </a:solidFill>
                  <a:latin typeface="Arial" charset="0"/>
                </a:rPr>
                <a:t> = 35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3744" y="2976"/>
              <a:ext cx="52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V="1">
              <a:off x="3744" y="3264"/>
              <a:ext cx="52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63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764704"/>
            <a:ext cx="3657600" cy="2841816"/>
          </a:xfrm>
        </p:spPr>
        <p:txBody>
          <a:bodyPr/>
          <a:lstStyle/>
          <a:p>
            <a:r>
              <a:rPr lang="en-GB" altLang="ru-RU" sz="2400" dirty="0"/>
              <a:t>Find John’s average mark, weighted by the credits of each module</a:t>
            </a:r>
          </a:p>
          <a:p>
            <a:endParaRPr lang="en-GB" altLang="ru-RU" sz="2400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836712"/>
            <a:ext cx="3732213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Modules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Code	Title		Credits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DBS	Database Sys.	10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GRP	Group Project	20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PRG	Programming	10</a:t>
            </a:r>
          </a:p>
          <a:p>
            <a:endParaRPr lang="en-GB" altLang="ru-RU" sz="2000" dirty="0">
              <a:solidFill>
                <a:schemeClr val="tx1"/>
              </a:solidFill>
              <a:latin typeface="Arial" charset="0"/>
            </a:endParaRPr>
          </a:p>
          <a:p>
            <a:endParaRPr lang="en-GB" altLang="ru-RU" sz="20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Grades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Name	Code	Mark</a:t>
            </a:r>
          </a:p>
          <a:p>
            <a:endParaRPr lang="en-GB" altLang="ru-RU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John	DBS	60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Mark	GRP	47</a:t>
            </a:r>
          </a:p>
          <a:p>
            <a:r>
              <a:rPr lang="en-GB" altLang="ru-RU" sz="2000" dirty="0">
                <a:solidFill>
                  <a:schemeClr val="tx1"/>
                </a:solidFill>
                <a:latin typeface="Arial" charset="0"/>
              </a:rPr>
              <a:t>Mary	PRG	56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676400" y="127223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581400" y="12722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838200" y="127223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838200" y="1272233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572000" y="1272233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838200" y="2564904"/>
            <a:ext cx="3733800" cy="266700"/>
          </a:xfrm>
          <a:custGeom>
            <a:avLst/>
            <a:gdLst>
              <a:gd name="T0" fmla="*/ 0 w 2352"/>
              <a:gd name="T1" fmla="*/ 160 h 168"/>
              <a:gd name="T2" fmla="*/ 192 w 2352"/>
              <a:gd name="T3" fmla="*/ 16 h 168"/>
              <a:gd name="T4" fmla="*/ 336 w 2352"/>
              <a:gd name="T5" fmla="*/ 64 h 168"/>
              <a:gd name="T6" fmla="*/ 528 w 2352"/>
              <a:gd name="T7" fmla="*/ 16 h 168"/>
              <a:gd name="T8" fmla="*/ 672 w 2352"/>
              <a:gd name="T9" fmla="*/ 112 h 168"/>
              <a:gd name="T10" fmla="*/ 864 w 2352"/>
              <a:gd name="T11" fmla="*/ 160 h 168"/>
              <a:gd name="T12" fmla="*/ 1152 w 2352"/>
              <a:gd name="T13" fmla="*/ 112 h 168"/>
              <a:gd name="T14" fmla="*/ 1344 w 2352"/>
              <a:gd name="T15" fmla="*/ 64 h 168"/>
              <a:gd name="T16" fmla="*/ 1536 w 2352"/>
              <a:gd name="T17" fmla="*/ 160 h 168"/>
              <a:gd name="T18" fmla="*/ 1728 w 2352"/>
              <a:gd name="T19" fmla="*/ 64 h 168"/>
              <a:gd name="T20" fmla="*/ 1920 w 2352"/>
              <a:gd name="T21" fmla="*/ 64 h 168"/>
              <a:gd name="T22" fmla="*/ 2256 w 2352"/>
              <a:gd name="T23" fmla="*/ 160 h 168"/>
              <a:gd name="T24" fmla="*/ 2352 w 2352"/>
              <a:gd name="T25" fmla="*/ 11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52" h="168">
                <a:moveTo>
                  <a:pt x="0" y="160"/>
                </a:moveTo>
                <a:cubicBezTo>
                  <a:pt x="68" y="96"/>
                  <a:pt x="136" y="32"/>
                  <a:pt x="192" y="16"/>
                </a:cubicBezTo>
                <a:cubicBezTo>
                  <a:pt x="248" y="0"/>
                  <a:pt x="280" y="64"/>
                  <a:pt x="336" y="64"/>
                </a:cubicBezTo>
                <a:cubicBezTo>
                  <a:pt x="392" y="64"/>
                  <a:pt x="472" y="8"/>
                  <a:pt x="528" y="16"/>
                </a:cubicBezTo>
                <a:cubicBezTo>
                  <a:pt x="584" y="24"/>
                  <a:pt x="616" y="88"/>
                  <a:pt x="672" y="112"/>
                </a:cubicBezTo>
                <a:cubicBezTo>
                  <a:pt x="728" y="136"/>
                  <a:pt x="784" y="160"/>
                  <a:pt x="864" y="160"/>
                </a:cubicBezTo>
                <a:cubicBezTo>
                  <a:pt x="944" y="160"/>
                  <a:pt x="1072" y="128"/>
                  <a:pt x="1152" y="112"/>
                </a:cubicBezTo>
                <a:cubicBezTo>
                  <a:pt x="1232" y="96"/>
                  <a:pt x="1280" y="56"/>
                  <a:pt x="1344" y="64"/>
                </a:cubicBezTo>
                <a:cubicBezTo>
                  <a:pt x="1408" y="72"/>
                  <a:pt x="1472" y="160"/>
                  <a:pt x="1536" y="160"/>
                </a:cubicBezTo>
                <a:cubicBezTo>
                  <a:pt x="1600" y="160"/>
                  <a:pt x="1664" y="80"/>
                  <a:pt x="1728" y="64"/>
                </a:cubicBezTo>
                <a:cubicBezTo>
                  <a:pt x="1792" y="48"/>
                  <a:pt x="1832" y="48"/>
                  <a:pt x="1920" y="64"/>
                </a:cubicBezTo>
                <a:cubicBezTo>
                  <a:pt x="2008" y="80"/>
                  <a:pt x="2184" y="152"/>
                  <a:pt x="2256" y="160"/>
                </a:cubicBezTo>
                <a:cubicBezTo>
                  <a:pt x="2328" y="168"/>
                  <a:pt x="2340" y="140"/>
                  <a:pt x="2352" y="112"/>
                </a:cubicBezTo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838200" y="363443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38200" y="363443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752600" y="3634433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667000" y="3634433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429000" y="363443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838200" y="4941168"/>
            <a:ext cx="2590800" cy="317500"/>
          </a:xfrm>
          <a:custGeom>
            <a:avLst/>
            <a:gdLst>
              <a:gd name="T0" fmla="*/ 0 w 1632"/>
              <a:gd name="T1" fmla="*/ 152 h 152"/>
              <a:gd name="T2" fmla="*/ 336 w 1632"/>
              <a:gd name="T3" fmla="*/ 104 h 152"/>
              <a:gd name="T4" fmla="*/ 576 w 1632"/>
              <a:gd name="T5" fmla="*/ 104 h 152"/>
              <a:gd name="T6" fmla="*/ 816 w 1632"/>
              <a:gd name="T7" fmla="*/ 152 h 152"/>
              <a:gd name="T8" fmla="*/ 1152 w 1632"/>
              <a:gd name="T9" fmla="*/ 104 h 152"/>
              <a:gd name="T10" fmla="*/ 1440 w 1632"/>
              <a:gd name="T11" fmla="*/ 8 h 152"/>
              <a:gd name="T12" fmla="*/ 1632 w 1632"/>
              <a:gd name="T13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2" h="152">
                <a:moveTo>
                  <a:pt x="0" y="152"/>
                </a:moveTo>
                <a:cubicBezTo>
                  <a:pt x="120" y="132"/>
                  <a:pt x="240" y="112"/>
                  <a:pt x="336" y="104"/>
                </a:cubicBezTo>
                <a:cubicBezTo>
                  <a:pt x="432" y="96"/>
                  <a:pt x="496" y="96"/>
                  <a:pt x="576" y="104"/>
                </a:cubicBezTo>
                <a:cubicBezTo>
                  <a:pt x="656" y="112"/>
                  <a:pt x="720" y="152"/>
                  <a:pt x="816" y="152"/>
                </a:cubicBezTo>
                <a:cubicBezTo>
                  <a:pt x="912" y="152"/>
                  <a:pt x="1048" y="128"/>
                  <a:pt x="1152" y="104"/>
                </a:cubicBezTo>
                <a:cubicBezTo>
                  <a:pt x="1256" y="80"/>
                  <a:pt x="1360" y="0"/>
                  <a:pt x="1440" y="8"/>
                </a:cubicBezTo>
                <a:cubicBezTo>
                  <a:pt x="1520" y="16"/>
                  <a:pt x="1576" y="84"/>
                  <a:pt x="1632" y="152"/>
                </a:cubicBezTo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995936" y="3325093"/>
            <a:ext cx="5060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SELECT 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 SUM(Mark*Credits)/SUM(Credits)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FROM Modules, Grades</a:t>
            </a: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WHERE </a:t>
            </a:r>
            <a:r>
              <a:rPr lang="en-GB" altLang="ru-RU" sz="2000" b="1" dirty="0" err="1">
                <a:solidFill>
                  <a:schemeClr val="tx1"/>
                </a:solidFill>
                <a:latin typeface="Courier New" pitchFamily="49" charset="0"/>
              </a:rPr>
              <a:t>Modules.Code</a:t>
            </a:r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GB" altLang="ru-RU" sz="2000" b="1" dirty="0" err="1">
                <a:solidFill>
                  <a:schemeClr val="tx1"/>
                </a:solidFill>
                <a:latin typeface="Courier New" pitchFamily="49" charset="0"/>
              </a:rPr>
              <a:t>Grades.Code</a:t>
            </a:r>
            <a:endParaRPr lang="en-GB" altLang="ru-RU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 AND </a:t>
            </a:r>
            <a:r>
              <a:rPr lang="en-GB" altLang="ru-RU" sz="2000" b="1" dirty="0" err="1">
                <a:solidFill>
                  <a:schemeClr val="tx1"/>
                </a:solidFill>
                <a:latin typeface="Courier New" pitchFamily="49" charset="0"/>
              </a:rPr>
              <a:t>Grades.Name</a:t>
            </a:r>
            <a:r>
              <a:rPr lang="en-GB" altLang="ru-RU" sz="2000" b="1" dirty="0">
                <a:solidFill>
                  <a:schemeClr val="tx1"/>
                </a:solidFill>
                <a:latin typeface="Courier New" pitchFamily="49" charset="0"/>
              </a:rPr>
              <a:t> = ‘John’</a:t>
            </a: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838200" y="1653233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838200" y="401543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GROUP BY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ru-RU" sz="2400"/>
              <a:t>Sometimes we want to apply aggregate functions to groups of rows</a:t>
            </a:r>
          </a:p>
          <a:p>
            <a:r>
              <a:rPr lang="en-GB" altLang="ru-RU" sz="2400"/>
              <a:t>Example, find the average mark of each student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ru-RU" sz="2400"/>
              <a:t>The </a:t>
            </a:r>
            <a:r>
              <a:rPr lang="en-GB" altLang="ru-RU" sz="2400" b="1">
                <a:latin typeface="Courier New" pitchFamily="49" charset="0"/>
              </a:rPr>
              <a:t>GROUP BY</a:t>
            </a:r>
            <a:r>
              <a:rPr lang="en-GB" altLang="ru-RU" sz="2400"/>
              <a:t> clause does this</a:t>
            </a:r>
          </a:p>
          <a:p>
            <a:endParaRPr lang="en-GB" altLang="ru-RU" sz="2400"/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SELECT &lt;cols1&gt;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 FROM &lt;tables&gt;</a:t>
            </a:r>
          </a:p>
          <a:p>
            <a:pPr>
              <a:buFontTx/>
              <a:buNone/>
            </a:pPr>
            <a:r>
              <a:rPr lang="en-GB" altLang="ru-RU" sz="2400" b="1">
                <a:latin typeface="Courier New" pitchFamily="49" charset="0"/>
              </a:rPr>
              <a:t> GROUP BY &lt;cols2&gt;</a:t>
            </a:r>
          </a:p>
        </p:txBody>
      </p:sp>
    </p:spTree>
    <p:extLst>
      <p:ext uri="{BB962C8B-B14F-4D97-AF65-F5344CB8AC3E}">
        <p14:creationId xmlns:p14="http://schemas.microsoft.com/office/powerpoint/2010/main" val="295645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ru-RU"/>
              <a:t>GROUP BY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682352"/>
            <a:ext cx="4114800" cy="4114800"/>
          </a:xfrm>
        </p:spPr>
        <p:txBody>
          <a:bodyPr/>
          <a:lstStyle/>
          <a:p>
            <a:endParaRPr lang="en-GB" altLang="ru-RU" sz="2400" b="1" dirty="0">
              <a:latin typeface="Courier New" pitchFamily="49" charset="0"/>
            </a:endParaRPr>
          </a:p>
          <a:p>
            <a:endParaRPr lang="en-GB" altLang="ru-RU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SELECT &lt;cols1&gt;</a:t>
            </a: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  FROM &lt;tables&gt;</a:t>
            </a:r>
          </a:p>
          <a:p>
            <a:pPr>
              <a:buFontTx/>
              <a:buNone/>
            </a:pPr>
            <a:r>
              <a:rPr lang="en-GB" altLang="ru-RU" sz="2400" b="1" dirty="0">
                <a:latin typeface="Courier New" pitchFamily="49" charset="0"/>
              </a:rPr>
              <a:t>GROUP BY &lt;cols2&gt;</a:t>
            </a:r>
          </a:p>
          <a:p>
            <a:endParaRPr lang="en-GB" altLang="ru-RU" sz="24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682352"/>
            <a:ext cx="3657600" cy="3767328"/>
          </a:xfrm>
        </p:spPr>
        <p:txBody>
          <a:bodyPr/>
          <a:lstStyle/>
          <a:p>
            <a:r>
              <a:rPr lang="en-GB" altLang="ru-RU" sz="2400"/>
              <a:t>Every entry in </a:t>
            </a:r>
            <a:r>
              <a:rPr lang="en-GB" altLang="ru-RU" sz="2400" b="1">
                <a:latin typeface="Courier New" pitchFamily="49" charset="0"/>
              </a:rPr>
              <a:t>&lt;cols1&gt;</a:t>
            </a:r>
            <a:r>
              <a:rPr lang="en-GB" altLang="ru-RU" sz="2400"/>
              <a:t> must be in </a:t>
            </a:r>
            <a:r>
              <a:rPr lang="en-GB" altLang="ru-RU" sz="2400" b="1">
                <a:latin typeface="Courier New" pitchFamily="49" charset="0"/>
              </a:rPr>
              <a:t>&lt;cols2&gt;</a:t>
            </a:r>
            <a:r>
              <a:rPr lang="en-GB" altLang="ru-RU" sz="2400"/>
              <a:t>, be a constant, or be an aggregate function</a:t>
            </a:r>
          </a:p>
          <a:p>
            <a:r>
              <a:rPr lang="en-GB" altLang="ru-RU" sz="2400"/>
              <a:t>You can have </a:t>
            </a:r>
            <a:r>
              <a:rPr lang="en-GB" altLang="ru-RU" sz="2400" b="1">
                <a:latin typeface="Courier New" pitchFamily="49" charset="0"/>
              </a:rPr>
              <a:t>WHERE</a:t>
            </a:r>
            <a:r>
              <a:rPr lang="en-GB" altLang="ru-RU" sz="2400"/>
              <a:t> or </a:t>
            </a:r>
            <a:r>
              <a:rPr lang="en-GB" altLang="ru-RU" sz="2400" b="1">
                <a:latin typeface="Courier New" pitchFamily="49" charset="0"/>
              </a:rPr>
              <a:t>ORDER BY</a:t>
            </a:r>
            <a:r>
              <a:rPr lang="en-GB" altLang="ru-RU" sz="2400"/>
              <a:t> clauses as well as a </a:t>
            </a:r>
            <a:r>
              <a:rPr lang="en-GB" altLang="ru-RU" sz="2400" b="1">
                <a:latin typeface="Courier New" pitchFamily="49" charset="0"/>
              </a:rPr>
              <a:t>GROUP BY</a:t>
            </a:r>
            <a:r>
              <a:rPr lang="en-GB" altLang="ru-RU" sz="240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132025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488</TotalTime>
  <Words>2417</Words>
  <Application>Microsoft Office PowerPoint</Application>
  <PresentationFormat>Экран (4:3)</PresentationFormat>
  <Paragraphs>729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NewsPrint</vt:lpstr>
      <vt:lpstr>Database management systems</vt:lpstr>
      <vt:lpstr>SQL SELECT Overview</vt:lpstr>
      <vt:lpstr>Constants and Arithmetic</vt:lpstr>
      <vt:lpstr>Aggregate Functions</vt:lpstr>
      <vt:lpstr>Aggregate Functions</vt:lpstr>
      <vt:lpstr>Aggregate Functions</vt:lpstr>
      <vt:lpstr>Example</vt:lpstr>
      <vt:lpstr>GROUP BY</vt:lpstr>
      <vt:lpstr>GROUP BY</vt:lpstr>
      <vt:lpstr>GROUP BY</vt:lpstr>
      <vt:lpstr>GROUP BY</vt:lpstr>
      <vt:lpstr>GROUP BY</vt:lpstr>
      <vt:lpstr>HAVING</vt:lpstr>
      <vt:lpstr>WHERE and HAVING</vt:lpstr>
      <vt:lpstr>Aliases</vt:lpstr>
      <vt:lpstr>Example</vt:lpstr>
      <vt:lpstr>Example</vt:lpstr>
      <vt:lpstr>Aliases and ‘Self-Joins’</vt:lpstr>
      <vt:lpstr>Aliases and Self-Joins</vt:lpstr>
      <vt:lpstr>Aliases and Self-Joins</vt:lpstr>
      <vt:lpstr>Aliases and Self-Joins</vt:lpstr>
      <vt:lpstr>Aliases and Self-Joins</vt:lpstr>
      <vt:lpstr>Aliases and Self-Joins</vt:lpstr>
      <vt:lpstr>Subqueries</vt:lpstr>
      <vt:lpstr>Subqueries</vt:lpstr>
      <vt:lpstr>Subqueries</vt:lpstr>
      <vt:lpstr>(NOT) IN</vt:lpstr>
      <vt:lpstr>(NOT) IN</vt:lpstr>
      <vt:lpstr>(NOT) IN</vt:lpstr>
      <vt:lpstr>(NOT) IN</vt:lpstr>
      <vt:lpstr>(NOT) EXISTS</vt:lpstr>
      <vt:lpstr>(NOT) EXISTS</vt:lpstr>
      <vt:lpstr>ANY and ALL</vt:lpstr>
      <vt:lpstr>ALL</vt:lpstr>
      <vt:lpstr>ANY</vt:lpstr>
      <vt:lpstr>Word Searches</vt:lpstr>
      <vt:lpstr>Word Searches</vt:lpstr>
      <vt:lpstr>Word Searches</vt:lpstr>
      <vt:lpstr>Word Searches</vt:lpstr>
      <vt:lpstr>UNION, etc.</vt:lpstr>
      <vt:lpstr>UNION</vt:lpstr>
      <vt:lpstr>UNION</vt:lpstr>
      <vt:lpstr>UNION</vt:lpstr>
      <vt:lpstr>A Final Example</vt:lpstr>
      <vt:lpstr>Tables for the Example</vt:lpstr>
      <vt:lpstr>We’ll Need a UNION</vt:lpstr>
      <vt:lpstr>We’ll need to Join the Tables</vt:lpstr>
      <vt:lpstr>The Query So Far</vt:lpstr>
      <vt:lpstr>Information for Finalists</vt:lpstr>
      <vt:lpstr>Information for Finalists</vt:lpstr>
      <vt:lpstr>Information for Other Students</vt:lpstr>
      <vt:lpstr>Information for Other Students</vt:lpstr>
      <vt:lpstr>The Final 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46</cp:revision>
  <dcterms:created xsi:type="dcterms:W3CDTF">2015-09-05T06:24:42Z</dcterms:created>
  <dcterms:modified xsi:type="dcterms:W3CDTF">2015-11-03T02:59:10Z</dcterms:modified>
</cp:coreProperties>
</file>