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99" r:id="rId2"/>
    <p:sldId id="901" r:id="rId3"/>
    <p:sldId id="920" r:id="rId4"/>
    <p:sldId id="937" r:id="rId5"/>
    <p:sldId id="921" r:id="rId6"/>
    <p:sldId id="922" r:id="rId7"/>
    <p:sldId id="923" r:id="rId8"/>
    <p:sldId id="924" r:id="rId9"/>
    <p:sldId id="99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Končna predstavitev projekta" id="{E0E2D9FD-B38A-A146-B8EE-0E34F00915DD}">
          <p14:sldIdLst>
            <p14:sldId id="899"/>
            <p14:sldId id="901"/>
            <p14:sldId id="920"/>
            <p14:sldId id="937"/>
            <p14:sldId id="921"/>
            <p14:sldId id="922"/>
            <p14:sldId id="923"/>
            <p14:sldId id="924"/>
            <p14:sldId id="9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jan Lavbič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2D3"/>
    <a:srgbClr val="ED1C24"/>
    <a:srgbClr val="66CC99"/>
    <a:srgbClr val="FF6600"/>
    <a:srgbClr val="3366FF"/>
    <a:srgbClr val="993333"/>
    <a:srgbClr val="663300"/>
    <a:srgbClr val="FFFFCC"/>
    <a:srgbClr val="FFCC66"/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268" autoAdjust="0"/>
  </p:normalViewPr>
  <p:slideViewPr>
    <p:cSldViewPr snapToGrid="0" snapToObjects="1">
      <p:cViewPr varScale="1">
        <p:scale>
          <a:sx n="136" d="100"/>
          <a:sy n="136" d="100"/>
        </p:scale>
        <p:origin x="126" y="4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1588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335DB6-62B7-244E-A644-AFC0E52EAA46}" type="datetime1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4C0EAC-6F7C-CA40-BEF0-409A053DD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0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579AC3-9EBE-3440-B077-BB69214BB4C5}" type="datetime1">
              <a:rPr lang="en-US"/>
              <a:pPr>
                <a:defRPr/>
              </a:pPr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F764B7-E236-C548-BC32-EFB061522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0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F764B7-E236-C548-BC32-EFB06152221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F764B7-E236-C548-BC32-EFB0615222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diapozitiv - 1 profeso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5564908" y="1658406"/>
            <a:ext cx="347611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hr-HR" sz="3600" b="1" cap="none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Tehnologija programske opreme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89038" y="5410085"/>
            <a:ext cx="81813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hr-HR" sz="180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2023</a:t>
            </a:r>
          </a:p>
          <a:p>
            <a:pPr algn="ctr">
              <a:defRPr/>
            </a:pPr>
            <a:r>
              <a:rPr lang="hr-HR" sz="105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 </a:t>
            </a:r>
          </a:p>
          <a:p>
            <a:pPr algn="ctr">
              <a:defRPr/>
            </a:pPr>
            <a:r>
              <a:rPr lang="hr-HR" sz="180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2024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729319" y="5613336"/>
            <a:ext cx="33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hr-HR" sz="1800" b="0" cap="none" baseline="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-</a:t>
            </a: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5900664" y="4033238"/>
            <a:ext cx="3140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sl-SI" sz="200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izr. prof</a:t>
            </a:r>
            <a:r>
              <a:rPr lang="hr-HR" sz="200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. </a:t>
            </a:r>
            <a:r>
              <a:rPr lang="en-US" sz="200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d</a:t>
            </a:r>
            <a:r>
              <a:rPr lang="hr-HR" sz="2000" b="0" cap="none" baseline="0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r. Dejan Lavbič</a:t>
            </a: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7319818" y="3392278"/>
            <a:ext cx="1721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hr-HR" sz="2800" b="0" cap="none" dirty="0">
                <a:solidFill>
                  <a:schemeClr val="bg1"/>
                </a:solidFill>
                <a:latin typeface="Helvetica"/>
                <a:ea typeface="Verdana"/>
                <a:cs typeface="Helvetica"/>
              </a:rPr>
              <a:t>63256</a:t>
            </a:r>
            <a:endParaRPr lang="hr-HR" sz="2800" b="0" cap="none" baseline="0" dirty="0">
              <a:solidFill>
                <a:schemeClr val="bg1"/>
              </a:solidFill>
              <a:latin typeface="Helvetica"/>
              <a:ea typeface="Verdana"/>
              <a:cs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5B3A0-1F5B-1F1C-C719-22532C028499}"/>
              </a:ext>
            </a:extLst>
          </p:cNvPr>
          <p:cNvSpPr/>
          <p:nvPr userDrawn="1"/>
        </p:nvSpPr>
        <p:spPr>
          <a:xfrm>
            <a:off x="1014884" y="582803"/>
            <a:ext cx="1773534" cy="16228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pic>
        <p:nvPicPr>
          <p:cNvPr id="4" name="Picture 3" descr="A logo with a building and text&#10;&#10;Description automatically generated">
            <a:extLst>
              <a:ext uri="{FF2B5EF4-FFF2-40B4-BE49-F238E27FC236}">
                <a16:creationId xmlns:a16="http://schemas.microsoft.com/office/drawing/2014/main" id="{0AA6466F-695B-E6A8-BA87-AD8D31947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172" t="14310" r="6976" b="15690"/>
          <a:stretch/>
        </p:blipFill>
        <p:spPr>
          <a:xfrm>
            <a:off x="837897" y="1379629"/>
            <a:ext cx="2451709" cy="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sebina - Slo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grada vsebine 2"/>
          <p:cNvSpPr>
            <a:spLocks noGrp="1"/>
          </p:cNvSpPr>
          <p:nvPr>
            <p:ph idx="1" hasCustomPrompt="1"/>
          </p:nvPr>
        </p:nvSpPr>
        <p:spPr>
          <a:xfrm>
            <a:off x="608727" y="1143004"/>
            <a:ext cx="7955838" cy="5046663"/>
          </a:xfrm>
        </p:spPr>
        <p:txBody>
          <a:bodyPr/>
          <a:lstStyle/>
          <a:p>
            <a:r>
              <a:rPr lang="sl-SI" noProof="0"/>
              <a:t>Vsebina</a:t>
            </a:r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1" hangingPunct="1">
              <a:defRPr sz="1000">
                <a:solidFill>
                  <a:schemeClr val="bg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769218C6-3DFD-1844-8FE1-F60203C94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531281" y="6356354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sl-SI" dirty="0">
                <a:latin typeface="Helvetica"/>
                <a:cs typeface="Helvetica"/>
              </a:rPr>
              <a:t>2023/2024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735667" y="6356354"/>
            <a:ext cx="670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sl-SI" noProof="0" dirty="0"/>
              <a:t>Tehnologija programske opreme (63256) | izr. prof. dr. Dejan Lavbič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2975" y="35840"/>
            <a:ext cx="6931025" cy="727364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sl-SI" noProof="0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37CAB-B768-6A52-C787-959E42A55757}"/>
              </a:ext>
            </a:extLst>
          </p:cNvPr>
          <p:cNvSpPr/>
          <p:nvPr userDrawn="1"/>
        </p:nvSpPr>
        <p:spPr>
          <a:xfrm>
            <a:off x="366765" y="241160"/>
            <a:ext cx="1472083" cy="567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pic>
        <p:nvPicPr>
          <p:cNvPr id="2" name="Picture 1" descr="A logo with a building and text&#10;&#10;Description automatically generated">
            <a:extLst>
              <a:ext uri="{FF2B5EF4-FFF2-40B4-BE49-F238E27FC236}">
                <a16:creationId xmlns:a16="http://schemas.microsoft.com/office/drawing/2014/main" id="{41FA880F-9CF2-5FE7-28F9-62019AA1D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172" t="14310" r="6976" b="15690"/>
          <a:stretch/>
        </p:blipFill>
        <p:spPr>
          <a:xfrm>
            <a:off x="434269" y="223940"/>
            <a:ext cx="1409603" cy="5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/>
              <a:t>Uredite slog naslova matrice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42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/>
              <a:t>Uredite sloge besedila matrice</a:t>
            </a:r>
          </a:p>
          <a:p>
            <a:pPr lvl="1"/>
            <a:r>
              <a:rPr lang="sl-SI" noProof="0"/>
              <a:t>Druga raven</a:t>
            </a:r>
          </a:p>
          <a:p>
            <a:pPr lvl="2"/>
            <a:r>
              <a:rPr lang="sl-SI" noProof="0"/>
              <a:t>Tretja raven</a:t>
            </a:r>
          </a:p>
          <a:p>
            <a:pPr lvl="3"/>
            <a:r>
              <a:rPr lang="sl-SI" noProof="0"/>
              <a:t>Četrta raven</a:t>
            </a:r>
          </a:p>
          <a:p>
            <a:pPr lvl="4"/>
            <a:r>
              <a:rPr lang="sl-SI" noProof="0"/>
              <a:t>Peta raven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"/>
                <a:ea typeface="MS PGothic" pitchFamily="34" charset="-128"/>
                <a:cs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667" y="6356354"/>
            <a:ext cx="670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4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charset="0"/>
              </a:defRPr>
            </a:lvl1pPr>
          </a:lstStyle>
          <a:p>
            <a:pPr>
              <a:defRPr/>
            </a:pPr>
            <a:fld id="{E0376821-9902-804B-9023-E6A099152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ＭＳ Ｐゴシック" charset="0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ＭＳ Ｐゴシック" charset="0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ＭＳ Ｐゴシック" charset="0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ＭＳ Ｐゴシック" charset="0"/>
          <a:cs typeface="Verdan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Helvetica"/>
          <a:ea typeface="ＭＳ Ｐゴシック" charset="0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Helvetica"/>
          <a:ea typeface="Verdana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Helvetica"/>
          <a:ea typeface="Verdana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Helvetica"/>
          <a:ea typeface="Verdana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Helvetica"/>
          <a:ea typeface="Verdan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eG7USn_eDA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arroads.org/av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6246" y="4958143"/>
            <a:ext cx="458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noProof="1">
                <a:solidFill>
                  <a:srgbClr val="FFFFFF"/>
                </a:solidFill>
                <a:latin typeface="Helvetica"/>
                <a:cs typeface="Helvetica"/>
              </a:rPr>
              <a:t>Končna predstavitev projektov</a:t>
            </a:r>
            <a:endParaRPr lang="en-US" noProof="1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9927" y="6396335"/>
            <a:ext cx="4784073" cy="400110"/>
          </a:xfrm>
          <a:prstGeom prst="rect">
            <a:avLst/>
          </a:prstGeom>
          <a:noFill/>
        </p:spPr>
        <p:txBody>
          <a:bodyPr wrap="square" rIns="180000" rtlCol="0">
            <a:spAutoFit/>
          </a:bodyPr>
          <a:lstStyle/>
          <a:p>
            <a:pPr algn="r"/>
            <a:r>
              <a:rPr lang="en-US" sz="2000" noProof="1">
                <a:solidFill>
                  <a:schemeClr val="bg2"/>
                </a:solidFill>
                <a:latin typeface="Helvetica"/>
                <a:cs typeface="Helvetica"/>
              </a:rPr>
              <a:t>sreda, 29. 4. 2024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618500" y="5409809"/>
            <a:ext cx="900000" cy="0"/>
          </a:xfrm>
          <a:prstGeom prst="line">
            <a:avLst/>
          </a:prstGeom>
          <a:ln w="444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FE8BA0-78E6-F0E8-04E7-0DE8749B0EDF}"/>
              </a:ext>
            </a:extLst>
          </p:cNvPr>
          <p:cNvSpPr/>
          <p:nvPr/>
        </p:nvSpPr>
        <p:spPr>
          <a:xfrm>
            <a:off x="5885161" y="174359"/>
            <a:ext cx="3073210" cy="450325"/>
          </a:xfrm>
          <a:prstGeom prst="roundRect">
            <a:avLst>
              <a:gd name="adj" fmla="val 34988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2000" dirty="0">
                <a:solidFill>
                  <a:schemeClr val="tx2"/>
                </a:solidFill>
                <a:latin typeface="Helvetica" pitchFamily="2" charset="0"/>
              </a:rPr>
              <a:t>Te strani ne spreminjate!</a:t>
            </a:r>
          </a:p>
        </p:txBody>
      </p:sp>
    </p:spTree>
    <p:extLst>
      <p:ext uri="{BB962C8B-B14F-4D97-AF65-F5344CB8AC3E}">
        <p14:creationId xmlns:p14="http://schemas.microsoft.com/office/powerpoint/2010/main" val="51019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6B57C-3BC8-8F72-FD9E-3E88CEA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noProof="1">
                <a:solidFill>
                  <a:schemeClr val="tx2"/>
                </a:solidFill>
              </a:rPr>
              <a:t>https://github.com/TPO-2023-2024/</a:t>
            </a:r>
            <a:r>
              <a:rPr lang="sl-SI" b="1" noProof="1">
                <a:solidFill>
                  <a:schemeClr val="tx2"/>
                </a:solidFill>
              </a:rPr>
              <a:t>MOC-izzivi</a:t>
            </a:r>
          </a:p>
          <a:p>
            <a:pPr lvl="1"/>
            <a:r>
              <a:rPr lang="en-SI" dirty="0"/>
              <a:t>Izziv 1: </a:t>
            </a:r>
            <a:r>
              <a:rPr lang="en-SI" b="1" dirty="0"/>
              <a:t>Napovedovanje poplav</a:t>
            </a:r>
          </a:p>
          <a:p>
            <a:pPr lvl="1"/>
            <a:r>
              <a:rPr lang="en-SI" dirty="0"/>
              <a:t>Izziv 2: </a:t>
            </a:r>
            <a:r>
              <a:rPr lang="en-SI" b="1" dirty="0"/>
              <a:t>Podatkovni prostori</a:t>
            </a:r>
          </a:p>
          <a:p>
            <a:pPr lvl="1"/>
            <a:r>
              <a:rPr lang="en-SI" dirty="0"/>
              <a:t>Izziv 3: </a:t>
            </a:r>
            <a:r>
              <a:rPr lang="en-SI" b="1" dirty="0"/>
              <a:t>servis48</a:t>
            </a:r>
          </a:p>
          <a:p>
            <a:pPr lvl="1"/>
            <a:r>
              <a:rPr lang="en-SI" dirty="0"/>
              <a:t>Izziv 4: </a:t>
            </a:r>
            <a:r>
              <a:rPr lang="en-SI" b="1" dirty="0"/>
              <a:t>Podatki po meri občana</a:t>
            </a:r>
          </a:p>
          <a:p>
            <a:pPr lvl="1"/>
            <a:r>
              <a:rPr lang="en-SI" dirty="0"/>
              <a:t>Izziv 5: </a:t>
            </a:r>
            <a:r>
              <a:rPr lang="en-SI" b="1" dirty="0"/>
              <a:t>Zimska služba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37902-746E-58C8-D3FD-962881FC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6CB23C-6029-27A2-EB78-B05E295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Izzivi MOC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0BB94-564B-3C1A-CAA5-A4E39A5608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119" y="1143004"/>
            <a:ext cx="411659" cy="390727"/>
          </a:xfrm>
          <a:prstGeom prst="rect">
            <a:avLst/>
          </a:prstGeom>
        </p:spPr>
      </p:pic>
      <p:pic>
        <p:nvPicPr>
          <p:cNvPr id="4098" name="Picture 2" descr="15,200+ Challenge Logo Stock Illustrations, Royalty-Free Vector Graphics &amp;  Clip Art - iStock | Step challenge logo">
            <a:extLst>
              <a:ext uri="{FF2B5EF4-FFF2-40B4-BE49-F238E27FC236}">
                <a16:creationId xmlns:a16="http://schemas.microsoft.com/office/drawing/2014/main" id="{AC5A4AB0-2C24-29DA-EB04-820F51CF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13" y="3256706"/>
            <a:ext cx="3052019" cy="305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E99915-4646-F161-68D4-3A58BA30D994}"/>
              </a:ext>
            </a:extLst>
          </p:cNvPr>
          <p:cNvSpPr/>
          <p:nvPr/>
        </p:nvSpPr>
        <p:spPr>
          <a:xfrm>
            <a:off x="5885161" y="174359"/>
            <a:ext cx="3073210" cy="450325"/>
          </a:xfrm>
          <a:prstGeom prst="roundRect">
            <a:avLst>
              <a:gd name="adj" fmla="val 34988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2000" dirty="0">
                <a:solidFill>
                  <a:schemeClr val="tx2"/>
                </a:solidFill>
                <a:latin typeface="Helvetica" pitchFamily="2" charset="0"/>
              </a:rPr>
              <a:t>Te strani ne spreminjate!</a:t>
            </a:r>
          </a:p>
        </p:txBody>
      </p:sp>
    </p:spTree>
    <p:extLst>
      <p:ext uri="{BB962C8B-B14F-4D97-AF65-F5344CB8AC3E}">
        <p14:creationId xmlns:p14="http://schemas.microsoft.com/office/powerpoint/2010/main" val="25076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6B57C-3BC8-8F72-FD9E-3E88CEA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noProof="1"/>
              <a:t>V nadaljevanju vsaka skupina v v </a:t>
            </a:r>
            <a:r>
              <a:rPr lang="sl-SI" b="1" noProof="1"/>
              <a:t>2 min</a:t>
            </a:r>
            <a:r>
              <a:rPr lang="sl-SI" noProof="1"/>
              <a:t> </a:t>
            </a:r>
            <a:r>
              <a:rPr lang="sl-SI" b="1" noProof="1"/>
              <a:t>predstavi </a:t>
            </a:r>
            <a:r>
              <a:rPr lang="sl-SI" b="1" noProof="1">
                <a:solidFill>
                  <a:schemeClr val="tx2"/>
                </a:solidFill>
              </a:rPr>
              <a:t>osnovno idejo rešitve</a:t>
            </a:r>
            <a:r>
              <a:rPr lang="sl-SI" noProof="1"/>
              <a:t> in </a:t>
            </a:r>
            <a:r>
              <a:rPr lang="sl-SI" b="1" noProof="1">
                <a:solidFill>
                  <a:schemeClr val="tx2"/>
                </a:solidFill>
              </a:rPr>
              <a:t>implementirane funkcionalnosti</a:t>
            </a:r>
            <a:r>
              <a:rPr lang="sl-SI" noProof="1"/>
              <a:t>.</a:t>
            </a:r>
          </a:p>
          <a:p>
            <a:r>
              <a:rPr lang="sl-SI" b="1" noProof="1"/>
              <a:t>V ozadju</a:t>
            </a:r>
            <a:r>
              <a:rPr lang="sl-SI" noProof="1"/>
              <a:t> se med predstavitvijo vsake skupine vrti </a:t>
            </a:r>
            <a:r>
              <a:rPr lang="sl-SI" b="1" noProof="1"/>
              <a:t>video posnetek </a:t>
            </a:r>
            <a:r>
              <a:rPr lang="sl-SI" noProof="1"/>
              <a:t>(brez zvoka), ki prikazuje funkcionalnosti njihove rešitve.</a:t>
            </a:r>
          </a:p>
          <a:p>
            <a:r>
              <a:rPr lang="sl-SI" noProof="1"/>
              <a:t>Vrstni red predstavitev:</a:t>
            </a:r>
          </a:p>
          <a:p>
            <a:pPr lvl="1"/>
            <a:r>
              <a:rPr lang="sl-SI" b="1" noProof="1"/>
              <a:t>i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j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k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l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m</a:t>
            </a:r>
            <a:r>
              <a:rPr lang="sl-SI" noProof="1"/>
              <a:t>. skupina (2 min).</a:t>
            </a:r>
            <a:endParaRPr lang="en-SI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37902-746E-58C8-D3FD-962881FC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6CB23C-6029-27A2-EB78-B05E295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x: ...  </a:t>
            </a:r>
            <a:r>
              <a:rPr lang="en-SI" sz="1200" dirty="0"/>
              <a:t>(2)</a:t>
            </a:r>
          </a:p>
        </p:txBody>
      </p:sp>
      <p:pic>
        <p:nvPicPr>
          <p:cNvPr id="1026" name="Picture 2" descr="Premium Vector | Business idea generation. marketing strategies. start up  launching, brainstorm meeting concept. vector illustration. flat.">
            <a:extLst>
              <a:ext uri="{FF2B5EF4-FFF2-40B4-BE49-F238E27FC236}">
                <a16:creationId xmlns:a16="http://schemas.microsoft.com/office/drawing/2014/main" id="{31746A9E-9EDA-D5BE-4907-A542278C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22" y="3429000"/>
            <a:ext cx="2692713" cy="17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98E92A-1683-4AE5-FD9B-755CD54EFF58}"/>
              </a:ext>
            </a:extLst>
          </p:cNvPr>
          <p:cNvSpPr/>
          <p:nvPr/>
        </p:nvSpPr>
        <p:spPr>
          <a:xfrm>
            <a:off x="5885161" y="174359"/>
            <a:ext cx="3073210" cy="450325"/>
          </a:xfrm>
          <a:prstGeom prst="roundRect">
            <a:avLst>
              <a:gd name="adj" fmla="val 34988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2000" dirty="0">
                <a:solidFill>
                  <a:schemeClr val="tx2"/>
                </a:solidFill>
                <a:latin typeface="Helvetica" pitchFamily="2" charset="0"/>
              </a:rPr>
              <a:t>Te strani ne spreminjate!</a:t>
            </a:r>
          </a:p>
        </p:txBody>
      </p:sp>
    </p:spTree>
    <p:extLst>
      <p:ext uri="{BB962C8B-B14F-4D97-AF65-F5344CB8AC3E}">
        <p14:creationId xmlns:p14="http://schemas.microsoft.com/office/powerpoint/2010/main" val="4886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0B80A-F1DF-24C9-8C5C-CD16E5406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9C6D8-18F6-9CD3-1540-583BDBCD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</a:t>
            </a:r>
            <a:r>
              <a:rPr lang="sl-SI" dirty="0"/>
              <a:t>5</a:t>
            </a:r>
            <a:r>
              <a:rPr lang="en-SI" dirty="0"/>
              <a:t> → </a:t>
            </a:r>
            <a:r>
              <a:rPr lang="sl-SI" dirty="0"/>
              <a:t>25</a:t>
            </a:r>
            <a:r>
              <a:rPr lang="en-SI" dirty="0"/>
              <a:t>. skupina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7326E1-2229-D03E-0BD4-41CD7171504E}"/>
              </a:ext>
            </a:extLst>
          </p:cNvPr>
          <p:cNvSpPr/>
          <p:nvPr/>
        </p:nvSpPr>
        <p:spPr>
          <a:xfrm>
            <a:off x="137504" y="6288660"/>
            <a:ext cx="8332728" cy="450325"/>
          </a:xfrm>
          <a:prstGeom prst="roundRect">
            <a:avLst>
              <a:gd name="adj" fmla="val 34988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800" b="1" dirty="0">
                <a:latin typeface="Helvetica" pitchFamily="2" charset="0"/>
              </a:rPr>
              <a:t>https://tpo25v2.fly.dev/</a:t>
            </a:r>
            <a:r>
              <a:rPr lang="en-SI" sz="1800" b="1" dirty="0">
                <a:latin typeface="Helvetica" pitchFamily="2" charset="0"/>
              </a:rPr>
              <a:t> </a:t>
            </a:r>
            <a:r>
              <a:rPr lang="en-SI" sz="1800" dirty="0">
                <a:latin typeface="Helvetica" pitchFamily="2" charset="0"/>
              </a:rPr>
              <a:t>(</a:t>
            </a:r>
            <a:r>
              <a:rPr lang="sl-SI" sz="1800" dirty="0">
                <a:latin typeface="Helvetica" pitchFamily="2" charset="0"/>
              </a:rPr>
              <a:t>tester/</a:t>
            </a:r>
            <a:r>
              <a:rPr lang="sl-SI" sz="1800" dirty="0" err="1">
                <a:latin typeface="Helvetica" pitchFamily="2" charset="0"/>
              </a:rPr>
              <a:t>testing</a:t>
            </a:r>
            <a:r>
              <a:rPr lang="en-SI" sz="1800" dirty="0">
                <a:latin typeface="Helvetica" pitchFamily="2" charset="0"/>
              </a:rPr>
              <a:t>)</a:t>
            </a:r>
          </a:p>
        </p:txBody>
      </p:sp>
      <p:pic>
        <p:nvPicPr>
          <p:cNvPr id="7" name="Predstavnost v spletu 6" title="Video Projekt-25">
            <a:hlinkClick r:id="" action="ppaction://media"/>
            <a:extLst>
              <a:ext uri="{FF2B5EF4-FFF2-40B4-BE49-F238E27FC236}">
                <a16:creationId xmlns:a16="http://schemas.microsoft.com/office/drawing/2014/main" id="{47413E65-CF65-4BB9-A75C-09DD38839F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928588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3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6B57C-3BC8-8F72-FD9E-3E88CEA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noProof="1"/>
              <a:t>V nadaljevanju vsaka skupina v </a:t>
            </a:r>
            <a:r>
              <a:rPr lang="sl-SI" b="1" noProof="1"/>
              <a:t>2 min</a:t>
            </a:r>
            <a:r>
              <a:rPr lang="sl-SI" noProof="1"/>
              <a:t> </a:t>
            </a:r>
            <a:r>
              <a:rPr lang="sl-SI" b="1" noProof="1"/>
              <a:t>predstavi </a:t>
            </a:r>
            <a:r>
              <a:rPr lang="sl-SI" b="1" noProof="1">
                <a:solidFill>
                  <a:schemeClr val="tx2"/>
                </a:solidFill>
              </a:rPr>
              <a:t>inovativnost rešitve</a:t>
            </a:r>
            <a:r>
              <a:rPr lang="sl-SI" b="1" noProof="1"/>
              <a:t> v primerjavi z obstoječim stanjem </a:t>
            </a:r>
            <a:r>
              <a:rPr lang="sl-SI" noProof="1"/>
              <a:t>(če takšen sistem že obstaja)</a:t>
            </a:r>
            <a:r>
              <a:rPr lang="sl-SI" b="1" noProof="1"/>
              <a:t> in drugimi skupinami </a:t>
            </a:r>
            <a:r>
              <a:rPr lang="sl-SI" noProof="1"/>
              <a:t>istega izziva.</a:t>
            </a:r>
          </a:p>
          <a:p>
            <a:r>
              <a:rPr lang="sl-SI" noProof="1"/>
              <a:t>Za predstavitev sta na voljo </a:t>
            </a:r>
            <a:r>
              <a:rPr lang="sl-SI" b="1" noProof="1"/>
              <a:t>največ 2 prosojnici PPT</a:t>
            </a:r>
            <a:r>
              <a:rPr lang="sl-SI" noProof="1"/>
              <a:t> na skupino.</a:t>
            </a:r>
          </a:p>
          <a:p>
            <a:r>
              <a:rPr lang="sl-SI" noProof="1"/>
              <a:t>Vrstni red predstavitev:</a:t>
            </a:r>
          </a:p>
          <a:p>
            <a:pPr lvl="1"/>
            <a:r>
              <a:rPr lang="sl-SI" b="1" noProof="1"/>
              <a:t>i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j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k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l</a:t>
            </a:r>
            <a:r>
              <a:rPr lang="sl-SI" noProof="1"/>
              <a:t>. skupina (2 min),</a:t>
            </a:r>
          </a:p>
          <a:p>
            <a:pPr lvl="1"/>
            <a:r>
              <a:rPr lang="sl-SI" b="1" noProof="1"/>
              <a:t>m</a:t>
            </a:r>
            <a:r>
              <a:rPr lang="sl-SI" noProof="1"/>
              <a:t>. skupina (2 min).</a:t>
            </a:r>
            <a:endParaRPr lang="en-SI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37902-746E-58C8-D3FD-962881FC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6CB23C-6029-27A2-EB78-B05E295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x: ...  </a:t>
            </a:r>
            <a:r>
              <a:rPr lang="en-SI" sz="1200" dirty="0"/>
              <a:t>(3)</a:t>
            </a:r>
          </a:p>
        </p:txBody>
      </p:sp>
      <p:pic>
        <p:nvPicPr>
          <p:cNvPr id="2050" name="Picture 2" descr="Premium Vector | Business idea generation. marketing strategies, investment  opportunities discussion. start up launching, business success, brainstorm  meeting concept. isolated concept creative illustration">
            <a:extLst>
              <a:ext uri="{FF2B5EF4-FFF2-40B4-BE49-F238E27FC236}">
                <a16:creationId xmlns:a16="http://schemas.microsoft.com/office/drawing/2014/main" id="{1E37CCC9-0BCF-BA09-A8EC-1961C48F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63" y="3867867"/>
            <a:ext cx="3253205" cy="16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6BB4C5-1053-F326-0310-DB1CDA2A1028}"/>
              </a:ext>
            </a:extLst>
          </p:cNvPr>
          <p:cNvSpPr/>
          <p:nvPr/>
        </p:nvSpPr>
        <p:spPr>
          <a:xfrm>
            <a:off x="5885161" y="174359"/>
            <a:ext cx="3073210" cy="450325"/>
          </a:xfrm>
          <a:prstGeom prst="roundRect">
            <a:avLst>
              <a:gd name="adj" fmla="val 34988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2000" dirty="0">
                <a:solidFill>
                  <a:schemeClr val="tx2"/>
                </a:solidFill>
                <a:latin typeface="Helvetica" pitchFamily="2" charset="0"/>
              </a:rPr>
              <a:t>Te strani ne spreminjate!</a:t>
            </a:r>
          </a:p>
        </p:txBody>
      </p:sp>
    </p:spTree>
    <p:extLst>
      <p:ext uri="{BB962C8B-B14F-4D97-AF65-F5344CB8AC3E}">
        <p14:creationId xmlns:p14="http://schemas.microsoft.com/office/powerpoint/2010/main" val="373008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0B80A-F1DF-24C9-8C5C-CD16E5406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9C6D8-18F6-9CD3-1540-583BDBCD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</a:t>
            </a:r>
            <a:r>
              <a:rPr lang="sl-SI" dirty="0"/>
              <a:t>5</a:t>
            </a:r>
            <a:r>
              <a:rPr lang="en-SI" dirty="0"/>
              <a:t> → </a:t>
            </a:r>
            <a:r>
              <a:rPr lang="sl-SI" dirty="0"/>
              <a:t>25</a:t>
            </a:r>
            <a:r>
              <a:rPr lang="en-SI" dirty="0"/>
              <a:t>. skupina  </a:t>
            </a:r>
            <a:r>
              <a:rPr lang="en-SI" sz="1200" dirty="0"/>
              <a:t>(1)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F06F09-A0E7-3822-10E5-5D8FEF928D13}"/>
              </a:ext>
            </a:extLst>
          </p:cNvPr>
          <p:cNvSpPr/>
          <p:nvPr/>
        </p:nvSpPr>
        <p:spPr>
          <a:xfrm>
            <a:off x="137504" y="6288660"/>
            <a:ext cx="8332728" cy="450325"/>
          </a:xfrm>
          <a:prstGeom prst="roundRect">
            <a:avLst>
              <a:gd name="adj" fmla="val 34988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800" b="1" dirty="0">
                <a:latin typeface="Helvetica" pitchFamily="2" charset="0"/>
              </a:rPr>
              <a:t>https://tpo25v2.fly.dev/</a:t>
            </a:r>
            <a:r>
              <a:rPr lang="en-SI" sz="1800" b="1" dirty="0">
                <a:latin typeface="Helvetica" pitchFamily="2" charset="0"/>
              </a:rPr>
              <a:t> </a:t>
            </a:r>
            <a:r>
              <a:rPr lang="en-SI" sz="1800" dirty="0">
                <a:latin typeface="Helvetica" pitchFamily="2" charset="0"/>
              </a:rPr>
              <a:t>(</a:t>
            </a:r>
            <a:r>
              <a:rPr lang="sl-SI" sz="1800" dirty="0">
                <a:latin typeface="Helvetica" pitchFamily="2" charset="0"/>
              </a:rPr>
              <a:t>tester/</a:t>
            </a:r>
            <a:r>
              <a:rPr lang="sl-SI" sz="1800" dirty="0" err="1">
                <a:latin typeface="Helvetica" pitchFamily="2" charset="0"/>
              </a:rPr>
              <a:t>testing</a:t>
            </a:r>
            <a:r>
              <a:rPr lang="en-SI" sz="1800" dirty="0">
                <a:latin typeface="Helvetica" pitchFamily="2" charset="0"/>
              </a:rPr>
              <a:t>)</a:t>
            </a: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944BFCD2-B9D7-4E9B-A78F-B2289377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sz="2400" dirty="0"/>
              <a:t>Algoritem planiranja poti: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sz="2400" dirty="0"/>
              <a:t>Obstoječe rešitve že obstajajo, predvsem v ZDA (</a:t>
            </a:r>
            <a:r>
              <a:rPr lang="sl-SI" sz="2400" dirty="0">
                <a:hlinkClick r:id="rId2"/>
              </a:rPr>
              <a:t>https://www.clearroads.org/avl/</a:t>
            </a:r>
            <a:r>
              <a:rPr lang="sl-SI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sz="2400" dirty="0"/>
              <a:t>AVL – </a:t>
            </a:r>
            <a:r>
              <a:rPr lang="sl-SI" sz="2400" dirty="0" err="1"/>
              <a:t>automatic</a:t>
            </a:r>
            <a:r>
              <a:rPr lang="sl-SI" sz="2400" dirty="0"/>
              <a:t> </a:t>
            </a:r>
            <a:r>
              <a:rPr lang="sl-SI" sz="2400" dirty="0" err="1"/>
              <a:t>vehicle</a:t>
            </a:r>
            <a:r>
              <a:rPr lang="sl-SI" sz="2400" dirty="0"/>
              <a:t> </a:t>
            </a:r>
            <a:r>
              <a:rPr lang="sl-SI" sz="2400" dirty="0" err="1"/>
              <a:t>location</a:t>
            </a:r>
            <a:endParaRPr lang="sl-SI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sl-SI" sz="2400" dirty="0"/>
              <a:t>Namenjene so zbiranju podatkov za kasnejšo spremembo plužnih poti, ne on-</a:t>
            </a:r>
            <a:r>
              <a:rPr lang="sl-SI" sz="2400" dirty="0" err="1"/>
              <a:t>the</a:t>
            </a:r>
            <a:r>
              <a:rPr lang="sl-SI" sz="2400" dirty="0"/>
              <a:t>-</a:t>
            </a:r>
            <a:r>
              <a:rPr lang="sl-SI" sz="2400" dirty="0" err="1"/>
              <a:t>fly</a:t>
            </a:r>
            <a:r>
              <a:rPr lang="sl-SI" sz="2400" dirty="0"/>
              <a:t> planiranja z algoritmom, ki reagira na razmere.</a:t>
            </a:r>
          </a:p>
          <a:p>
            <a:pPr>
              <a:buFont typeface="Arial" panose="020B0604020202020204" pitchFamily="34" charset="0"/>
              <a:buChar char="•"/>
            </a:pPr>
            <a:endParaRPr lang="sl-SI" sz="2400" dirty="0"/>
          </a:p>
          <a:p>
            <a:pPr marL="0" indent="0">
              <a:buNone/>
            </a:pPr>
            <a:r>
              <a:rPr lang="sl-SI" sz="2400" dirty="0"/>
              <a:t>Nismo zasledili že uvedene rešitve zahtevkov za pluženje dvorišč in parkirišč.</a:t>
            </a:r>
          </a:p>
        </p:txBody>
      </p:sp>
    </p:spTree>
    <p:extLst>
      <p:ext uri="{BB962C8B-B14F-4D97-AF65-F5344CB8AC3E}">
        <p14:creationId xmlns:p14="http://schemas.microsoft.com/office/powerpoint/2010/main" val="30286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0B80A-F1DF-24C9-8C5C-CD16E5406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9C6D8-18F6-9CD3-1540-583BDBCD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</a:t>
            </a:r>
            <a:r>
              <a:rPr lang="sl-SI" dirty="0"/>
              <a:t>5</a:t>
            </a:r>
            <a:r>
              <a:rPr lang="en-SI" dirty="0"/>
              <a:t> → </a:t>
            </a:r>
            <a:r>
              <a:rPr lang="sl-SI" dirty="0"/>
              <a:t>25</a:t>
            </a:r>
            <a:r>
              <a:rPr lang="en-SI" dirty="0"/>
              <a:t>. skupina  </a:t>
            </a:r>
            <a:r>
              <a:rPr lang="en-SI" sz="1200" dirty="0"/>
              <a:t>(2)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86CD18-F069-D439-B36D-32D8F44FDE27}"/>
              </a:ext>
            </a:extLst>
          </p:cNvPr>
          <p:cNvSpPr/>
          <p:nvPr/>
        </p:nvSpPr>
        <p:spPr>
          <a:xfrm>
            <a:off x="137504" y="6288660"/>
            <a:ext cx="8332728" cy="450325"/>
          </a:xfrm>
          <a:prstGeom prst="roundRect">
            <a:avLst>
              <a:gd name="adj" fmla="val 34988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800" b="1" dirty="0">
                <a:latin typeface="Helvetica" pitchFamily="2" charset="0"/>
              </a:rPr>
              <a:t>https://tpo25v2.fly.dev/</a:t>
            </a:r>
            <a:r>
              <a:rPr lang="en-SI" sz="1800" b="1" dirty="0">
                <a:latin typeface="Helvetica" pitchFamily="2" charset="0"/>
              </a:rPr>
              <a:t> </a:t>
            </a:r>
            <a:r>
              <a:rPr lang="en-SI" sz="1800" dirty="0">
                <a:latin typeface="Helvetica" pitchFamily="2" charset="0"/>
              </a:rPr>
              <a:t>(</a:t>
            </a:r>
            <a:r>
              <a:rPr lang="sl-SI" sz="1800" dirty="0">
                <a:latin typeface="Helvetica" pitchFamily="2" charset="0"/>
              </a:rPr>
              <a:t>tester/</a:t>
            </a:r>
            <a:r>
              <a:rPr lang="sl-SI" sz="1800" dirty="0" err="1">
                <a:latin typeface="Helvetica" pitchFamily="2" charset="0"/>
              </a:rPr>
              <a:t>testing</a:t>
            </a:r>
            <a:r>
              <a:rPr lang="en-SI" sz="1800" dirty="0">
                <a:latin typeface="Helvetica" pitchFamily="2" charset="0"/>
              </a:rPr>
              <a:t>)</a:t>
            </a: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9C827E6D-68EC-479A-9102-3F9A64A1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Naši glavni prednosti:</a:t>
            </a:r>
          </a:p>
          <a:p>
            <a:r>
              <a:rPr lang="sl-SI" dirty="0"/>
              <a:t>Algoritem, ki se v realnem času odziva na snežne razmere.</a:t>
            </a:r>
          </a:p>
          <a:p>
            <a:r>
              <a:rPr lang="sl-SI" dirty="0"/>
              <a:t>Sistem zahtevkov za pluženje ne-cestnih površin.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/>
              <a:t>Sistem zahtevkov ima poslovni potencial s pravnimi osebami, predvsem manjšimi podjetji.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Ciljna skupina so tudi starejši in gibalno ovirani.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42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6B57C-3BC8-8F72-FD9E-3E88CEA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noProof="1"/>
              <a:t>V nadaljevanju je čas za </a:t>
            </a:r>
            <a:r>
              <a:rPr lang="sl-SI" b="1" noProof="1">
                <a:solidFill>
                  <a:schemeClr val="tx2"/>
                </a:solidFill>
              </a:rPr>
              <a:t>Q&amp;A</a:t>
            </a:r>
            <a:r>
              <a:rPr lang="sl-SI" noProof="1"/>
              <a:t>, kjer je skupaj na voljo </a:t>
            </a:r>
            <a:br>
              <a:rPr lang="sl-SI" noProof="1"/>
            </a:br>
            <a:r>
              <a:rPr lang="sl-SI" b="1" noProof="1"/>
              <a:t>10 min</a:t>
            </a:r>
            <a:r>
              <a:rPr lang="sl-SI" noProof="1"/>
              <a:t>.</a:t>
            </a:r>
          </a:p>
          <a:p>
            <a:pPr lvl="1"/>
            <a:r>
              <a:rPr lang="sl-SI" noProof="1"/>
              <a:t>Vprašanja lahko postavljajo študenti iz ostalih skupin, predstavnikov MOC ali izvajalci predmeta preko sistema </a:t>
            </a:r>
            <a:r>
              <a:rPr lang="sl-SI" b="1" noProof="1"/>
              <a:t>Mentimeter</a:t>
            </a:r>
            <a:r>
              <a:rPr lang="sl-SI" noProof="1"/>
              <a:t>, kjer lahko prioriteto vprašanj dvignete z glasovanjem.</a:t>
            </a:r>
          </a:p>
          <a:p>
            <a:pPr lvl="1"/>
            <a:r>
              <a:rPr lang="sl-SI" noProof="1"/>
              <a:t>Če je vprašanje splošno za izziv, ga lahko odgovori, kdor želi. V primeru ciljnih vprašanj za skupino, odgovarja član skupine,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37902-746E-58C8-D3FD-962881FC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6CB23C-6029-27A2-EB78-B05E295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x: ...  </a:t>
            </a:r>
            <a:r>
              <a:rPr lang="en-SI" sz="1200" dirty="0"/>
              <a:t>(4)</a:t>
            </a:r>
          </a:p>
        </p:txBody>
      </p:sp>
      <p:pic>
        <p:nvPicPr>
          <p:cNvPr id="5" name="Picture 2" descr="New Look; Same Menti - Mentimeter">
            <a:extLst>
              <a:ext uri="{FF2B5EF4-FFF2-40B4-BE49-F238E27FC236}">
                <a16:creationId xmlns:a16="http://schemas.microsoft.com/office/drawing/2014/main" id="{C38C1184-FC5A-CEF4-EBE8-C01CBC60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11" y="5158607"/>
            <a:ext cx="4033469" cy="15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remium Vector | Quiz logo with speech bubble icon">
            <a:extLst>
              <a:ext uri="{FF2B5EF4-FFF2-40B4-BE49-F238E27FC236}">
                <a16:creationId xmlns:a16="http://schemas.microsoft.com/office/drawing/2014/main" id="{F35D63E6-EBB2-E193-E0BF-CF62D371F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9842" r="19559" b="39583"/>
          <a:stretch/>
        </p:blipFill>
        <p:spPr bwMode="auto">
          <a:xfrm>
            <a:off x="3414131" y="4170352"/>
            <a:ext cx="2315737" cy="1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5F7B8F-BA8B-4BA0-B644-88D5CBCE48E9}"/>
              </a:ext>
            </a:extLst>
          </p:cNvPr>
          <p:cNvSpPr/>
          <p:nvPr/>
        </p:nvSpPr>
        <p:spPr>
          <a:xfrm>
            <a:off x="5885161" y="174359"/>
            <a:ext cx="3073210" cy="450325"/>
          </a:xfrm>
          <a:prstGeom prst="roundRect">
            <a:avLst>
              <a:gd name="adj" fmla="val 34988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2000" dirty="0">
                <a:solidFill>
                  <a:schemeClr val="tx2"/>
                </a:solidFill>
                <a:latin typeface="Helvetica" pitchFamily="2" charset="0"/>
              </a:rPr>
              <a:t>Te strani ne spreminjate!</a:t>
            </a:r>
          </a:p>
        </p:txBody>
      </p:sp>
    </p:spTree>
    <p:extLst>
      <p:ext uri="{BB962C8B-B14F-4D97-AF65-F5344CB8AC3E}">
        <p14:creationId xmlns:p14="http://schemas.microsoft.com/office/powerpoint/2010/main" val="337734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6B57C-3BC8-8F72-FD9E-3E88CEA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noProof="1">
                <a:solidFill>
                  <a:schemeClr val="tx2"/>
                </a:solidFill>
              </a:rPr>
              <a:t>Rangiranje rešitev izziva</a:t>
            </a:r>
            <a:r>
              <a:rPr lang="sl-SI" noProof="1"/>
              <a:t> v obliki glasovanja preko Mentimeter,</a:t>
            </a:r>
          </a:p>
          <a:p>
            <a:pPr lvl="1"/>
            <a:r>
              <a:rPr lang="sl-SI" noProof="1"/>
              <a:t>glasujejo lahko </a:t>
            </a:r>
            <a:r>
              <a:rPr lang="sl-SI" b="1" noProof="1"/>
              <a:t>vsi sodelujoči</a:t>
            </a:r>
            <a:r>
              <a:rPr lang="sl-SI" noProof="1"/>
              <a:t> (študenti vseh skupin, predstavniki MOC in izvajalci predmeta),</a:t>
            </a:r>
          </a:p>
          <a:p>
            <a:pPr lvl="1"/>
            <a:r>
              <a:rPr lang="sl-SI" b="1" noProof="1"/>
              <a:t>naboljši 2 skupini</a:t>
            </a:r>
            <a:r>
              <a:rPr lang="sl-SI" noProof="1"/>
              <a:t> se uvrstita v </a:t>
            </a:r>
            <a:r>
              <a:rPr lang="sl-SI" b="1" noProof="1"/>
              <a:t>naslednji krog</a:t>
            </a:r>
            <a:r>
              <a:rPr lang="sl-SI" noProof="1"/>
              <a:t>, kjer bomo predstavniki MOC in izvajalci predmeta izbrali 3 najboljše skupine, ki prejmejo nagrade.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37902-746E-58C8-D3FD-962881FC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218C6-3DFD-1844-8FE1-F60203C94A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6CB23C-6029-27A2-EB78-B05E295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Izziv x: ...  </a:t>
            </a:r>
            <a:r>
              <a:rPr lang="en-SI" sz="1200" dirty="0"/>
              <a:t>(5)</a:t>
            </a:r>
          </a:p>
        </p:txBody>
      </p:sp>
      <p:pic>
        <p:nvPicPr>
          <p:cNvPr id="5" name="Picture 2" descr="New Look; Same Menti - Mentimeter">
            <a:extLst>
              <a:ext uri="{FF2B5EF4-FFF2-40B4-BE49-F238E27FC236}">
                <a16:creationId xmlns:a16="http://schemas.microsoft.com/office/drawing/2014/main" id="{C38C1184-FC5A-CEF4-EBE8-C01CBC60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11" y="5158607"/>
            <a:ext cx="4033469" cy="15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nk the Vote">
            <a:extLst>
              <a:ext uri="{FF2B5EF4-FFF2-40B4-BE49-F238E27FC236}">
                <a16:creationId xmlns:a16="http://schemas.microsoft.com/office/drawing/2014/main" id="{1D2575D1-3EE8-8EC5-18A9-CCE30029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83" y="3736666"/>
            <a:ext cx="1884231" cy="18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8AECA4-9C29-0552-00EF-40F3C710DD7F}"/>
              </a:ext>
            </a:extLst>
          </p:cNvPr>
          <p:cNvSpPr/>
          <p:nvPr/>
        </p:nvSpPr>
        <p:spPr>
          <a:xfrm>
            <a:off x="5885161" y="174359"/>
            <a:ext cx="3073210" cy="450325"/>
          </a:xfrm>
          <a:prstGeom prst="roundRect">
            <a:avLst>
              <a:gd name="adj" fmla="val 34988"/>
            </a:avLst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2000" dirty="0">
                <a:solidFill>
                  <a:schemeClr val="tx2"/>
                </a:solidFill>
                <a:latin typeface="Helvetica" pitchFamily="2" charset="0"/>
              </a:rPr>
              <a:t>Te strani ne spreminjate!</a:t>
            </a:r>
          </a:p>
        </p:txBody>
      </p:sp>
    </p:spTree>
    <p:extLst>
      <p:ext uri="{BB962C8B-B14F-4D97-AF65-F5344CB8AC3E}">
        <p14:creationId xmlns:p14="http://schemas.microsoft.com/office/powerpoint/2010/main" val="353461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ER_PHOTO_0" val="png|iVBORw0KGgoAAAANSUhEUgAAANQAAABiCAYAAAAoTf1wAAAD8GlDQ1BJQ0MgUHJvZmlsZQAAKJGN&#10;Vd1v21QUP4lvXKQWP6Cxjg4Vi69VU1u5GxqtxgZJk6XpQhq5zdgqpMl1bhpT1za2021Vn/YCbwz4&#10;A4CyBx6QeEIaDMT2su0BtElTQRXVJKQ9dNpAaJP2gqpwrq9Tu13GuJGvfznndz7v0TVAx1ea45hJ&#10;GWDe8l01n5GPn5iWO1YhCc9BJ/RAp6Z7TrpcLgIuxoVH1sNfIcHeNwfa6/9zdVappwMknkJsVz19&#10;HvFpgJSpO64PIN5G+fAp30Hc8TziHS4miFhheJbjLMMzHB8POFPqKGKWi6TXtSriJcT9MzH5bAzz&#10;HIK1I08t6hq6zHpRdu2aYdJYuk9Q/881bzZa8Xrx6fLmJo/iu4/VXnfH1BB/rmu5ScQvI77m+Bkm&#10;fxXxvcZcJY14L0DymZp7pML5yTcW61PvIN6JuGr4halQvmjNlCa4bXJ5zj6qhpxrujeKPYMXEd+q&#10;00KR5yNAlWZzrF+Ie+uNsdC/MO4tTOZafhbroyXuR3Df08bLiHsQf+ja6gTPWVimZl7l/oUrjl8O&#10;cxDWLbNU5D6JRL2gxkDu16fGuC054OMhclsyXTOOFEL+kmMGs4i5kfNuQ62EnBuam8tzP+Q+tSqh&#10;z9SuqpZlvR1EfBiOJTSgYMMM7jpYsAEyqJCHDL4dcFFTAwNMlFDUUpQYiadhDmXteeWAw3HEmA2s&#10;15k1RmnP4RHuhBybdBOF7MfnICmSQ2SYjIBM3iRvkcMki9IRcnDTthyLz2Ld2fTzPjTQK+Mdg8y5&#10;nkZfFO+se9LQr3/09xZr+5GcaSufeAfAww60mAPx+q8u/bAr8rFCLrx7s+vqEkw8qb+p26n11Aru&#10;q6m1iJH6PbWGv1VIY25mkNE8PkaQhxfLIF7DZXx80HD/A3l2jLclYs061xNpWCfoB6WHJTjbH0mV&#10;35Q/lRXlC+W8cndbl9t2SfhU+Fb4UfhO+F74GWThknBZ+Em4InwjXIyd1ePnY/Psg3pb1TJNu15T&#10;MKWMtFt6ScpKL0ivSMXIn9QtDUlj0h7U7N48t3i8eC0GnMC91dX2sTivgloDTgUVeEGHLTizbf5D&#10;a9JLhkhh29QOs1luMcScmBXTIIt7xRFxSBxnuJWfuAd1I7jntkyd/pgKaIwVr3MgmDo2q8x6IdB5&#10;QH162mcX7ajtnHGN2bov71OU1+U0fqqoXLD0wX5ZM005UHmySz3qLtDqILDvIL+iH6jB9y2x83ok&#10;898GOPQX3lk3Itl0A+BrD6D7tUjWh3fis58BXDigN9yF8M5PJH4B8Gr79/F/XRm8m241mw/wvur4&#10;BGDj42bzn+Vmc+NL9L8GcMn8F1kAcXjEKMJAAAAACXBIWXMAAAsTAAALEwEAmpwYAAABZGlUWHRY&#10;TUw6Y29tLmFkb2JlLnhtcAAAAAAAPHg6eG1wbWV0YSB4bWxuczp4PSJhZG9iZTpuczptZXRhLyIg&#10;eDp4bXB0az0iWE1QIENvcmUgNC40LjAiPgogICA8cmRmOlJERiB4bWxuczpyZGY9Imh0dHA6Ly93&#10;d3cudzMub3JnLzE5OTkvMDIvMjItcmRmLXN5bnRheC1ucyMiPgogICAgICA8cmRmOkRlc2NyaXB0&#10;aW9uIHJkZjphYm91dD0iIgogICAgICAgICAgICB4bWxuczp4bXA9Imh0dHA6Ly9ucy5hZG9iZS5j&#10;b20veGFwLzEuMC8iPgogICAgICAgICA8eG1wOkNyZWF0b3JUb29sPkFkb2JlIEltYWdlUmVhZHk8&#10;L3htcDpDcmVhdG9yVG9vbD4KICAgICAgPC9yZGY6RGVzY3JpcHRpb24+CiAgIDwvcmRmOlJERj4K&#10;PC94OnhtcG1ldGE+Chvleg4AACAASURBVHic7b15mF1Vlf/9+Z57b013qKoEApFAGJNUhQQhMilg&#10;AGeBBltUHF/RV6H92f4c23Z4Ytqx2/YVWm1t5xZbW4M2gooo0MggKIYxqapAIMgYMlbVrVuVqrr3&#10;rPePtU/dU5VKZAh2kb7f56mnzrCnc+5eZw17rbVlZjTQQAN7BtEz3YGkjKTMM91PAw3MBDzjBAU8&#10;HzgBQJL+Av010MD/GLLPRKOSZHVZch5QS24BDRmzgb0WzwhB2WTFbIw6QTXQwF6Nv4TIp/DXQAN7&#10;Pf4SBNVAA/9r0CCoBhrYg/hLEVRD5GvgfwX+EgRlNCx7DfwvwTNCUFPWm5ppEFQD/0vwjBBUYjaX&#10;NB+YDZwkaZ6ZxY3F3Qb2ZuxEUJJmSTooHD/dyS+gD+dQi3fV5xNuTGqSdPjTHFMDDTxjmJjcKeLp&#10;BA7bE42b2QNm9htgO8H9CHjSfn2psbUAJ+6JsTXQwDOB6bjFHOCIp9NoQgCSFkg6DKgA6wHMbOxp&#10;ND0LmCepkO6ngQZmCiLYyffuaGC/5NpTmbRJW2Z2D/AI8CvgIEl/9TTH24UTfP5pttNAA88IsrCT&#10;790GfNIeHI6flEOrpJZQvx334Uvq3gFcKClvZj+YQsRPFA8BI7g+9viTHVsDDTzTmE6H+hXwKPCc&#10;p9hmDtgH9zI/DOjGRchh4GrgVElNT4aYUhxvDfAAcHIy7Kc4xgYaeEYwnbd5DqgCowBmFj+ZBs2s&#10;DNyWnEuaBcjMtkpaDXwIeB7wO0lZnMPET4LAamF8DTQw4zBBUKkJncHFqkWS2nECAyewTDjfgXOH&#10;JuoiVwb4nZn1S+oMbW7HudR+wM/xUI41BIKibkrPSGoGxkObUSgbh/MMbuGLcO55fWi/ERbSwIxC&#10;YpRokzQ3XJuHGybGwnEivv0VLr4VgFOBFwAdOLHsH8olBLoIODQcXwAcEo6X4wS4fzhfC9wF3IcT&#10;z/PD9W3AQbgeV8EJrRD6P8vM7pW0T2Lta6CBmYLEKDEs6aWSbgZagT+a2Y/TBSV9ALjWzNZIqgAV&#10;M/ttuNeEE8lgKF7DrXolnDPNknQ2ztm2AVslLQY2mtlWYEDSrcCrgEvMbHvgcovN7M7UGDLAJyQd&#10;C/wJOF7S9WY2/hSNHA00sEcRSUoME3Nw8Ww28JukgKSOwL2+A2yUdCDw38BaSQdIyoa1pZdQXxDe&#10;jHOWDqAILACOwTnUHcAQ8FxguaR8ILx9gC8C46G/24FfSloYxhEFEW8NcLaZbQKOBUrPwHtpoIGn&#10;hCj4170QOB/YF8gFDpFY0J4P/HXgJJ3A/2tmI/hEfgNOlPvikzvxgngM13OuBi4DHgbW4aJgFrgB&#10;J7CTcH1tPvBGYBMu+p0HHGhmDwOvkTQ/ZRy5CxiU9FGciJOF4obFr4H/cSTcaR0uih0I3BqIKbk3&#10;hOtJ4CLdpnC8ASeGllBmJFVn1Mx2AENmNoivH8W4KNhuZj3AJbieNNvM7g59nGRmw6G9xFXpQeB4&#10;mDDt3wt8G7g7tNm8R95EAw3sAWQlZcxso6RrcELYDiAp0Ue2ENyGcDFuHbhVUNI63CQ+ImkLLt5B&#10;fcE1G8S3x3DC6AIGQv07gkm9HRcRe4D+UP9BnFimHmNm1VD+ckkn8gwlmmmggaeCZB0I/EufgQlX&#10;pGQSr8c5DPji7I2p+v9tZuPh+HGgHI4Lkl4Q2qyEPl6J6z+DoY8sbuWrhDpX4JwJXFxMxnULgaCm&#10;MTo0PbnHbaCBZxbCOYwFJ9a5+ARvw8W3hNPUqOtHwn3pkvs7gJvwdaomM9sh6Qhc31prZhWAEBLy&#10;6lBO+HrWr81sraR5uFGkOVyPQ79ROM6FMSUZlJJ7DwRxsYEGZgRkZslkr5rZowCS9sddj8ZwAmjB&#10;CWoY5wrd+IQexsW8rcBvg7Gi3rhzodNC/V+YWS0YMGaFa+cAFwcjSAQsDO1Xwv/kuIgbNAzX1XK4&#10;eX8z8BszqzbM5g3MBCT6R2LuflTS0UCzmd0iqQ04Crgj6EkLgBYz+3G4txR3M/o7YJuku/F4pVuD&#10;C1IeJ5y34VzuFzjHKeLi3knAd8OaU4eZ3RYMD88H7jezx8J6lYJDbQY3t28ws22SbsJ1uvtpOMo2&#10;MAOQWOWq1CdjN/C34TiPm6YTT4cW4E3hWLipew6u+4yG9l4IHABgZgNmdjlOdB2hXgb3tFiC61Mj&#10;uCfGCyU1By5zHPCiUP5QnJOBc6xjQx+EfhvuRw3MGKQDDJN1nK0Ex1h8sidrQ+CxTRWAoBttDPcS&#10;XawSyk9wCkk5nIh2hEsDoV5aR9qEE1eipz2cauNx6pbBEdyXLzGENNaeGphRSJucky/9GnxNCpyw&#10;rsEJAFxn+hFMrAmtwvWsHHXivAaf9AAEt6Bvp9qv4Qu7/TjHacZDMiY83IFbqRPUBurWQ3APisTb&#10;vCHiNTCjkCaoJOboYeDh4OozDtwDE6b0EeDOxIvCzNZJ2g/nLMm1vqRBSa24uLbRzK4NbVRxAkqM&#10;FtmwCJysdWFmyf2MmW0GNofxxGaWmPAbaGDGIeEqE6KTpHMlvTG4JO0v6X2S5gTT+qskvSvoOfMk&#10;fRC32I0BVUmtkj4SzObgHuIPAWdLOiW0caCk9wSfwFFgTNKLJL0x9N8u6QOSjglWwbMlvS2MZ46k&#10;DwcT/6RxN9DATEBCUJY6HsSdWcEnfB53XAXoxb0dwHWbebihogpkAgfbTj3OaZuZ3RCuzQvXyjhn&#10;TMzy47hetm8wSgyEfpeE8jvwMA5wMTHdfoOgGphRSIgoSz2QsExdN0kme1JuM0EXCh7mI7i415aq&#10;v5XgwRA4TER9IRicWMrhvBT+l0NfiQjan2pvwpIX+txG3X+voUM1MKOQTOCHqH/tN+LRtOCT/zac&#10;GyXn/52qfz1ukbsO99cDd16dCFEPotp1uE8eOMe5I9T7CXWCvR0nUKgnx0zGlnZ3Wpcq10SDSzUw&#10;g5B4SiTuR8/BQzjmMzlrUcJdEhekptTxGJ7YRfhCbYm6RS+m7pHelmorIYJLce51ZOg32Vggxok9&#10;G46TOon5vgCsxgMSv2BmjydGiz32Zhpo4CkgIagjwbMKSdoHJ5Im6hxsHJ/QrTixHIL76iWLuYZz&#10;na3URTlCG0dQT/ySxTlSNZRpxzleYnYfp547Ygx3N+qg7jSbtH0EcHM4/q2ZlRuuRw3MBCScZx/q&#10;hocu4DQz24LrNkuA8XBeBI4ys5vwtaQWXAR7GW5kOBhYbmZbQ0BiktP8FcBjZnYNLvJFZnYt8Deh&#10;zQ7gMDPbFvwJu4BOM7seX9OyUP6GMKZLw7334FZGaIh+DcwApEW5ZELui/vegXOUZdStbEN4shaC&#10;Ne5UPGQ+WZAtAueE0A2AYTP7Ki6qvSZcawJeJelUnDh24GLf8amkKweGtsFFxdNDn6M44R4T7jWI&#10;qIEZhemC80apGyEMn/QJwYzhYl2CfurEmDWzP0r6NcGXD/esAA9SzACY2R/k29wk61AZXAQsU9e9&#10;dlA3PNQIrkdhQblMPey9oTM1MKOwk+uRmf1C0q/C8SDwlZRnxEZJH0v0FTP7h2DIaKY+uZupE2Da&#10;LJ/Wb7LUiaI16G49yc2UZzlmdpOk34VjA36aaqehMzUwo5D2lEg2SXseIaeefK+oownrPuF4QbAI&#10;zpW0lLolLhG/jJ1FsekmfoQTcS54PhweTOylIDIWQ59LgMPDcaek4yR1TNNeAw38jyPtKZHOcvTx&#10;cNyG6z7zw/k+wLvCcRyOO5msg4nJxJX0M9WzPYnaHcHN5mcFzjeIGzleEsoeBbw5VfdU6rnNG3iG&#10;IccuN8mTFCUSTAN1kS+d5egm6mbvx/GcDok+cwOBe4W1nxtx0W2M+mLuODt7gyciIKkyhHo7gN/j&#10;RNkUyv6a+pY1v6eeU2K7pN8yWZRs/JhTECZ4+r1YekkhJcL/WZE5lNmpXErsj9PXnmi7TwR7ur2/&#10;BGRmzJFObo2ik1qk3tgXTQHGIohiyEZQrYFFEBlkDMYzoNg5zGgWhmsuFjZnoR9prGo2x6AqyERJ&#10;DBW0GUQZz5AEZk1VN703h/tVAEFWYKF+1nxyjIfxZAxqGaA/jt8Vm71ms0f2TizsBv0rEWMnNiII&#10;X9ooXPuzBo1n49rWrsY83fUn8nzynPMlYDBYWSfVC9HW42Y2tJtmnjSeje8e6gu77fjaT+IBYdSD&#10;/SYCCKl7MWSoi4kjuNPswXg65h6c8xxF3bn2j6GtxNx9R/jfj69ztYc66T4J5+mELel7WdyMf4eF&#10;TQP29GSaiZgymSc9Q8rjpRMX08fwD+TDZvZo6v5sPGXc0FQPkzRXCOXej/+uHzKzLUn5sMTxNjzl&#10;wUoz65VUBIphLXFSe4T5M93YE4469SMnT0FXCWrAswJZgA3F4lyLeRWoWXUCMoAYFE1m+ZPuCVQV&#10;uSimmhXVceOcOELNxmgNogzEo/K1q2Zz0W9UHtJuEDUZY4I43U8cxJUILH2cumcZkTWzcrZS7gFG&#10;VtZ/6IPwEP4S7pf4fTO7R54c5v/BCf2/zOwngZMlxDqVm30MKJvZxYGzKbmfPmeKyJnikpMMPmFs&#10;k/TI1IcgXXbarX1SItbEvT/zQTgPT932w/CXEMkc4Fvh77Kpk3hKm6N4uoEHzRf209sbjYd7hxBi&#10;5vCF+qXAG6YR1yYRUlpqCG1Ouh8I9ivAfwGXPFs+gFmAHTWOaBEfLKhuXZhqqkufTz0GIPJrLeFG&#10;Wk1tYfK1FlLQE+8nOY6BFsRmjOFS6Z+Bke767YfwtbL34z/w/eHH3YJz0jcD/wCTtsNJf6GTHzhK&#10;hjrNpEufT+V8EYGAmILproWJMvXLPC3nCcfNuIgVy3eDTPIaJgSTsXoWqdnAN8xsk6ScecBoBteF&#10;bw/tteDcKt2+mXv2Jx+bn4V7HWbWH/oaDTRzTeo99uER1qTa68R/myowZh5MmgSfjobnyOGJgdJi&#10;4zjudH371Hc2k+FGCUWjI8SDO8wKNtliN1MRZ7CmGmwZi6IY4Fww+cYFVUnX4z/IjeG8yczGJP03&#10;8LPAsTK4y1Mn7jO4EbjT6ok7/xnolKdU6wzXHqEen9WKf5ln44lqMsB2M1sPEDhBFo8D68Gtk3E4&#10;ThyM7wsT81Bc7I2AvjSRTCGmN+MOwSuAO4EfSvqGmV2R4gg1+W4oxwBXmW+qkKQiWAh8ArjezP4k&#10;6W9xq+4HgYeCiPcF4Ju4h//JYZwPSPo/wCsl/cLMvixf6lgM/GsY2zuBFwNvCecF3EJ8EK5Dnwd8&#10;GviJpDNxt7GPS9qAJ/5ZLuliM/t1EPU+CfSY71r5rEGw8pnAskKRTTZ7z0gI4ixQg+yUBankq17C&#10;DSalKdfb8c3dZgEr8QnxR/xHPx74BvAZSQcD/4Ln17gcJ65B4F1mtkHSW/ElhFvxXIK/wwnsbEnf&#10;wgnwQpx4ngdciXuPPILrNe/CPUXODJPrSOC3wAdwD/x/noZLnQO8HRexkhwbFeqBm1Bf2zsGF72+&#10;kKp/CD5xXwzcK+l04Exc10o4zMvDe/hIOF8exvtm3Bn598D7JH0dX9oYAm6RdAbwWvxDE0vKA/+B&#10;x669E0/9thLYJF/nfAl197Ln4VsTHQYcKt+J5YIwliQ197MGu1xfmMmY1o47GYlMPlXESnSeEdxj&#10;vRv4ppm9DiemdwZRZAAnlIPM7BacIA6k7nZ1Py42vQUnns14vNdROFHMxTc7uA6faFcC/2hmH8M5&#10;4YnA13Hr5muA75rZpbhIeixMiG9poroDX8a41szuD9fuIezmOAUnhGdNZ9Wt4h+HDfhSSC+e2+O2&#10;lBHhncCaxIABnIJ/bH5pZpcAf8A5/+wwztvD+W2h3evNo7a/gX/Mzg+i49twcfAenHiuDr/DYuDf&#10;8XwiEf5hGsE/RI8StlUKYuyM15/gWUpQTwC747JN4Uf/NXCFmSUK9Z04Ec4y3zDhBuqRwZfiYt1x&#10;8sSbc/Ef/tDQTme4/4/AR/GJewOe8HO9md1kZn3BMPJjPAX1v+HEdQ6wTtKL8Ema+D9OEFU4Hccn&#10;4OUAkhbh4ucDyTMHcS+DE8KN1LNVYZ7cZjEulVwdiOhYQsCopHfhhHh5qPJ8/KPyL2b283DttThR&#10;C9/l8pfmpvStOJf9lXxrpDOBT4TxvwZ4B24Ietw86c4R4e8/zS14b8GjFu4JIvcOnOOvTYY/9Uec&#10;qdhbCaqKT8BElEmec0eqTBOwIyjE4AaIZMkA6rFfmNk6nHA+jItMv0y1dYOZ/Qy3mH0zcLQ8Thh5&#10;mFgXA9c3xoH/E9odwSftZ3G96vZU/4k5ORn7W3Cr40/k2aIuwAmjkrI6gm8LdBw+WcflngzLgl71&#10;EuDmoE+eFcqvkvQyXIS7Hd9UbyFOMH3Al8JYjsPDcL6Ai5NloD0YMZ6Pf1RuB87GDRW/lXRCOL8L&#10;dzE7Um5aPw34cdD99qdOyEeFZzsZ567HSSoGw8WMVkMS7G0ElUzGB3Ax7BiYCPsAF/ESL44kLisx&#10;QiSGgIRDJAlkEnwb/+GPNbM/4hxtEPhCMHpUJc2XB2sOU8+VkRgK3o/rC681swFJZ0p6Fb5P1q/N&#10;7KowvnwggkTMSSbSUqAi96f8ZKhza/LcoY8WnFgPAGZL6sK55ttx38gluK4GTkCtePbfubgYeyCe&#10;sTfJ+XE/npXqRJzovxI+HqfhBLcwvNvn4yLvBly3PEDS3wAvxTllIl5vwfWsY3GRFzwhUDfOVQt4&#10;fNvLcZ2qyuSP4IzHXrW3UmJ+NrP1kj4FvFqerux+PM5rFu49fzi+JlWSdBquA7wJF+HeJOn3eAzW&#10;mKTjzOwPuEvWLQRvdzN7UNK78Ql7g6T78Ul1LT7hXojrJH8naRlOBPcDr5D0Flx8+kdcsf9QIJRH&#10;cP3qdDP7TfgqJ3rg93Hx8EXAleYBllNN7Akxr6S+CXgV3871lFDmuvD/ZnwCP2pml0o6Dxdxfxh0&#10;qJ/i8+OtOPe52DytNrgu9CPgnwJHeSluURyTJzV9L657fQY3SPwc+JR5tEJ7eBe/D209jpvlrzSz&#10;a4JR4ipgfdLfVAPNTIbMjL5C+0uN+KcRaoun9xafaYibIBqD/tZc5pCDt2/vR4oIokHKzLwAt+yV&#10;8a/x42GyzMY92Gv4JB6gHqo/iE/KufhkfCQxPctDVTbaZM+C/fGvbAuuAzwQ9Kw8MGJmd4f+5lPP&#10;r9GMc7+7cW5yKM5VH8e/zI+YeyVMtfS142tQw9NNMkmtQYxMkohOuFhJ+jfci+H14Vz42k+yLpSs&#10;UyVGgMT8fgAebb0j6TNw5LFQdglOEG80s9+FaxPrY0GkrtmU3yY15ghPQTeeGlfGPCHqs4qYYC/j&#10;UDDZOpYyOEwgTJatTA6UBBfh0ng4VSdZ43k0XUC+CLyRlPIfyq1N191Ffwk2hL9J45huIplHSacX&#10;n5lyfyRVtyrpOZLejnPgQ4HPT6m/I/Vs46l7tfB/LBlbisiiwInejH+QFuK63O9SbVVSbY1P6XPq&#10;mGPc1J4siBueNPVZ5xgLeyFBwSTrWNoHMblXm6LsJ+5EieEgscpPug+TvCAstJVMBNWbn3QtOU/3&#10;N9XpIz3GpN9duh8l/U733CnFPWmvDV+3agUuJpih8UXwSRN2atupcSfPMXWXkxZc/LwF+HJyMfXu&#10;023scsxJ31O4/rOKK6Wx14l8/9MDm2kIH4q08WVPtJmIfmkx8VlLBHsSe5uVr4EUwiSvWTCf76l2&#10;U2J1g5imoEFQezGSiT9VpNqTbSfHe7LtZzP2Sh2qgTqeycneIKSd0eBQDTSwB9EgqAYa2INoEFQD&#10;DexBNAiqgQb2IBoEFRCMYU/pfTydus92rEzn5ZOE/kJe4d7XU3vnU8e5B3+7vW4SJJN7ur/d1Quu&#10;Sk/JtPx06j7bscI3ErewsG78JSx/kkJfT/ydJ0RUr2srkzmRtLMHPgZ7HUElk3u6v93Vk1SQdITc&#10;qfRJQb7R9iHy2KC0C9ATqTvTvVJ2idVS7r62tgORspjF10ktd7a1HfDnaz5NOAFrXWvHITyB30sp&#10;IsLMHuzo6OwrlWavCHOir7Xz4B7NKSTtPp2h7U0ElfikdUlaLulESadLenH4v0QhmDBwrAkxLfx/&#10;F7CKkOhTUkZTkHQUTjPhuA3PwfBd3EOddLkpdaKp18IC6cT16crtEonYM1l80XRlVnq5Xf7eK9Pt&#10;TNdmUj91rww2HmX/tq+18Ff3tc0+cE5b4eJcJrNwoo3Uc65M9z1FXNvl2KaOPfR7b7HY1Vso/Wuc&#10;qX7sgbCWuqrui7nT+M3M7imV9ultaT8CYGgsXmw1W9lXKs3uaSu+26LqB0fIxVP6Vep9TDv+ldOM&#10;eW8iqOQFVoHz8ejYI/DwjbPxTEGzwR01E06muhf0ML73VDaUqdkUJB2F0ySadxjfX3g+9Y22m+R+&#10;bunccwnnnORhoBCRGo4z05WbDivrIlYcvqyZiWsTb6ReZoWXm55LS1pRb0ekjyf3E6fuRcvNqqCr&#10;TfrgeDT2OdDqtUNDvw0vaaIvM7OEG0wadxjjtGObbuzh2WxMhvFKTBsODuEn55rVJgggVfa6wMGq&#10;Nd6hLJ9eLeW6hwdvRFTjmFVS1K04+/ll9shwb6HwotWQTXOzRERckRrvpHFN+Y32Kk8JeRqxeyWt&#10;wTeKu9Q8ruganAO14yHeJTxeaauFuB48Uchgqq1kj+FmnEhHLcQE4dGvhsc7VfHsSENATZ434r3A&#10;tfJ0ZjWrR9POwVMa94c+Xgm8QNIX8M3pkvCLA4F+M0uyG+30oCvM4tVSLioUOo4ulzdjVlsB3D9r&#10;VvuD27dXlkMNs7hHaorb2w+kWh3KmWWah+dsO9g2TI6CNbP1s2eXbt+2rXKuWe2Bzs6Oan//yOEe&#10;jWs97e2zBLOb4nhgxExHDg09vgp0LjBWab2xOT/yQyPu666Ur+rGRcEC+7QstM3lMN7M3e3tpczA&#10;QGVFeN/3lEr7LCiXt2EW95VKs8fMMkuHhjYnHwfCB6uvtfNgRWNjMdhgS0vl+K1bB6tNlpFRzlj0&#10;a4D1s2eXAA4PGWbXt7XNGxgZ2bYMRpbX46oexuzuZcH/MFLmcsPua8vq+wf1b9/eVyi9BaIPtTe3&#10;nwXcd9f+++f3fTxjc82Ge+bMKdTGxnJLBgb6MYsfOEQto1uL80fNti812zShl7GXEVQKO/AceVvC&#10;+XzgR4HYTsVDwWt42qovmtnDeIhDDhiXpxn7HE40V+IE9DJJHzUPIDwBT631DTykPE8IuwDOAj6E&#10;Rwi3mudNOArPRfE4Hh6+Bk+O8iE87Hw78FNJFeCv8fRZSyVdb2a/mPRk4cdbPWtWe76t8EkzndFX&#10;aP9jXLMvkdF8YUsP6uz8NNu2DfTmO46J8sXzMlV7xIgOjMXLh5q3nwnct1KKVoBhZmuKxa6scdHi&#10;fOl7PcXiWBTri3Fr4b3AqnX50l9F4vhYemzc9JKMaRx41blmtd58xzG5ttorYlQAndlTKlWayuVb&#10;2wrFL8fx2NjvNfvvj7etgz2Fwgtz1doF1Xz+3cDjfYXS3yPO7GvpeH1cLOYji97RJI69u1g8fwn0&#10;YVa7PZ9/TkuUvVAZGzYyYLytNFq7ALg6U4tON9lw1Jrtu6et7YCasl+SuK9nzpyVGhk9Q1H29fl8&#10;YcOqytD7zoVaX7F9JWZLxnPR21ZLuXy++PpYdjCxlozEVunNd9wBXIjI1LLxKWvyHZ051T6wvY3e&#10;ubCS4R3nZrGXYHZebz5/jKLCWRijTaKwtlT65WKzm5LfZW8S+dKo4RPyfZI+B3wKD6Z7GZ7L4Drg&#10;Mjxp5LJUvUT0W4Tn874aTx5yL74V6iGh3B14yrAXpOolm24n+esuA66UtDz0f6t5Kq41wNfwKN+f&#10;4QGF3w71r8BTl/0H/hF4RzKwlPgngLbR6rmxbMjgk2ZsiSK+K7NzkP380G3bBnqKxdMgvjiGnoVD&#10;AxcBMWY7RkcHHgRYAcLMetrbD8/EvBrUKbO/kelEE9fEkQ30Fkp/F8MHTPaD7vLAlww9B/QoQE+h&#10;cDqKL8oQre7vbF9pxqVZ0Hhb8U0YS0zxwla2eappolfHUnNUqWzvLZXOMeMQjE7LxucLTjHpdxgH&#10;58z2B7in0HlUszL/qTiuLhoa/GwsWy9RVE3rAWqRvczENWPbMrFF0asly5s4QsOjb1dsFeAeMx23&#10;uFRqX5MvnWFmpyC6m3K5amu++MYYO6+7XF4Zwb/XTDt2ML4RUTRFF9Vkv88pfrVMx8vzCyLT42Ya&#10;7m0rnYMyXzXoXTQ0+Flq+kWmxj+ty+efk4iHeytBCQ97vwfPuPMwHmy3Bc8VdxdOHOPUt9oxXLT7&#10;MJ6k8j1mtiroV9tw7pLoJxU8CUyS8CXpMw73ynhOhCqek+5I4ARJn8RzVWzB81tsB7aYR/SO4Cmi&#10;PxbaayElgqY6MYAoF13TPTT0ke6hwe8g7jXxs+bm7Pld5fL1awuFoyLj3w0u6R4a/M6atrYDgbMM&#10;Ll9Wj4tynaC5eSOyWwzLSuwYzWX+oWto8C05z2Z7YS6yC7rK5TW9hfY3gx0cKfP1uzs6OiH6MrIf&#10;LagMXHniQw+NdFfKX1swOHiDZVgn2I7p2qVmlb5CYQmxvSZjXNZtNpaBG0zcbHCAYjq7yuWvYtZk&#10;2JbsUNNt66XmGrUfIHoXVcorkbIReg/YbxaNbH9gXWvHITIWYLq+2zYNGVxrokLMkaC1iyqDV4Ad&#10;LXF598DAtjgeX4u4F7hp4ebNZSK2CZ3eky+dv6gyeEX38MAPcp5YJ8O4Xd1dLvcYugvZkCIu85de&#10;Gxd2G5FdCKzrKpd/BFBpya41mGsWnZD8PHsrQTXhCe5/bmY/wDnEVvNsRWvlOeheG8qlo2eb8SQp&#10;p+BcKkGW+s4g6fN0kv/kfxTuJeL0Ylws/DfgP/EE+KeZ2TU4USURsg+b2RXASyV9ECf4aoozEcrZ&#10;aim3sL9/Q49U6M0XvwK233Cl+LFDt20bAMgQvQ90T3dl8OsA2Sj7KcGCnLJhgihDaKd706Yhs6i1&#10;QHQ0sX3ludu35P3n2AAAESpJREFU9/fm83PNdGEEXzm8XF67rrXjEGEfwdi2cGjbXdmqnSGzNjP7&#10;STKu1Uk6NrOtZrY4IroKwNBHJGpV4tsAFgwObpEnsRnLWvYf/aXZ+Vh02eG2dbCaL75PkCHS3wP0&#10;thU+3GZ6QUx0JUAcxacjtphl1gBUq9nhjOkcIq7tGur/TU+pdBJoQRzrWoBZTU0DmI4FXQewqVy+&#10;SnCJxLd6C+1vAsgocxLowdmjrY+Ft3ykwaOLyuWbfWZkFkeKcpLyGdVF8NYxO8RErhbVU2fvbQSV&#10;TL4RXEpqhYnJukWeDus/cLHsS6Fcovgbzq1eB3wP+Lo8Px3Ud2BMDBgVnBCS5Paj1Deaq+E6V5Ik&#10;80bguWbWb2ZrzXOf98snoHDdzQfvGYNOMrPP40keJ1kXk0LLzMZ7pCbaCp+RdH/X0OCHl9kjwz1t&#10;pZPua2k/HDjZZF8H6CuU3g/MibHfjlv1hNuLxX0JFrGEWwm9rCK7eWwkfxVApOxpBvNqFX3rvmJx&#10;jmXjtxuMI37X11pcDuxj0nB3pbIZoLezc35bofDXq6QMsc4GrR4bbulbly9egOkQjOtzFh1yf0v7&#10;Eevy+ecAp0Xok4cPb324p1Q6GWy2oviOe9rbj8XF8J92DwxsW1covAF0dMXi2yJs/zUtHYcJjgN7&#10;IIpqXXd0dnbksvEpMTxMNfNpgKim1wLXSNXZ64vFfSvj1oVbAvfpzbe/cg7Ei4YGz0f2NcwuvKtY&#10;nIPZMYat3to6fPTdhcISw16OMt/GzPoK7echxmKr/siMjprZtomfwuJ3ynhgc6VyTTKH9jaCSqxp&#10;R+Mm8yNhIgwcPAfCMjyTzxm4mfzt8sT381J/n8MJZlUgql48WclHgk70ejw5ycvk+/124fnmDsKJ&#10;ah6+pcvpuOGiXdJNks6Q9DpcrCzixHeSpHMkXYDraTl5rvDu5B5MSp2qnrbiq9VW+v8UaVkML+wt&#10;lr7eWyhdYlF82AjyoqYz+orFT1usGuIhjGMjmHP00ND20E4EbhFD9sLY+PpS21gBiM1asjBLefvQ&#10;mOn9FnM/EAu64pxqxNws6OzNF/65r9B+HuO1fyDWjnMhVsSZSMXm/PBrYkUVZEOIZXFk8x4cHdxg&#10;UXQiUKlR+xGATEsMzZdxClUwYxw4sTdf/HjNovlgtyEtNbNDcy3EJp4PnAg1+vv7h2L0esN+0jWy&#10;/U+P6YA2sKOB5yqTOWA4nx+OM3YqcDTGbBS/mXzxa+uLxX2pacAi+02z1InRHWHHZdFYk2WbgbmR&#10;VbM9bcVzUbywmOU/uyqVx4DVoFes21fFnrb2d0vxAqz6weVm1b3SKBH0nYPxHNyfBWaFNaAkwcgP&#10;8VTIL8DFsI/jebRzuJ71cdw6lwP+DvgJMD/UfyeeV+8lOGf6HE4srXjWo0/g+bw34+mYc0Cbmd2N&#10;5627OfyfC/zG/Et3Kb6YvARP3fwpXAxsBv4+9D81Yb5Jqgr7VQ17e2R2m8wOM9ioTOaKI3f031cz&#10;Potb8K7vGhm8OEZ3S1qxfXjo8yQ/fhA1y5nMaEz8qWbZL5MOxqz6qyp8EbNiNeI7zc3ZS4ErY3Rx&#10;9+DgDV3DA7eY8Q5D+8TYUmJ9tasyeBkgjMsstlvHiVd3DQ1cAtEvgK/Hra3fXW5WtSh6BNN7u4eG&#10;NgLEsjvN7Aexxd9bUBm4NYbPxtijkh7sHi5/ThF9gs9nMlrx2MDAQwZXRUQfWTQ0dNVyMFP8jeq4&#10;vgbwKI+Ox+IyM10at7T8cOnGjZW4Rq+Jr1Rz+oIifTyCreOmt0rRfQy1fj6Tyz1GpB+Yom8sGB74&#10;w9DwQI+wi2qKuiMycUs2e9G8gYFtAEb8oVisr1UKb5WoxdXonV3Dw7ekzeZ7XZKWsDiabGSWxdeB&#10;0rntskyTxSdZ4NWUpCbBcJPeHK0tLOZOV3ciackhUsuGsOiYKpfH15vS45nafrPVM90+IaySMudO&#10;zUqUWsuZdD/942s3uSBS5Sa8GKYsvl4nZZf7etfkxeRgjp84n7woOnUBV0wdg7syVac+x8pkEXj6&#10;MQoz29WzptHT3j6rOxBJajF4Url1++5bXLjZ19FWStEnUuJ3X6k0e9Hg4NbpnmmvI6jdVUpPoJSH&#10;xFMuP20bwYpgwYwaXuTUNFkJAe6y/enKpPtYCer2xdV40qQCphBCfcXfTeWTJmQ6/9l0zz2FIHaa&#10;wDuVqTcycU2SPgFakTqf7pkA0u9up2eZ6sRqu85rMZX4wrobU59/l+9umjLTEPROz71XEtSuXvLU&#10;e7s63lUbU8vvVDbcnNpfuv0/1+bUMeySg0zpJGl4ol6qs0lEvqv6u5jg0xLQrso80Xp/rv/dTfQ/&#10;196u3sWU9ia9j+n6n/pcU+7t6n3ulZ4Su5uE6Xu7Ot5VG7utG36Uuzs6OnPV+K2xsTCb4Ytm1sdu&#10;COPJjmFXD7XbetM0FDwMXk5k5S6zH/25NqedXE/k2hN5ht3VebLtPYF3AZOMPE+uj+nqp7BXGSXS&#10;6JGaegvt73WzbPBGTnQBSZPOd4F1hdJbe9uKrw11ogmP5lA/OV8ZHCb7SqUF2WrtX80YkFhQNVsK&#10;cB1kJjlRyp1OpZQXd3pck8eonfpPI91GUj7UeUBqWV3froeeQuH1PYXC6wFqatoP2ccxzYfgRFrv&#10;K93mTJdWZhT2Pg4VOEU3xH3Ey8wyD0HwRk7dP7e+d9S09QEMTrZIPQCYxedOUz+IZTFAXOUdQuNd&#10;w4Pfur1YvPzooaEtAMvrCnZalEg+g5PEjolxTR1j0n96nKm2pj7G6lJpn5Z84aPN2OdwLw8kdVkc&#10;tuiJagVMozXZFVPGmIjO04tgDewWexdBpX74tS2Fk7Pi8u5y/6UAvfn2V8RYZrHZFXe1tc3LKXOm&#10;ET3QPTz4q+msXn2l0omCG7or5e8CrCuVXmBxPH+R2Q/u2n//fPPQ8GsM7TCzH/aVSrOJ4+cpil4u&#10;ccOf8vm5R1cqj/UUi93KF5dLqozIfnm0797HulJpIVVbMjQy9LN8vnSazJoXml1+T6m0qGZ2VFe5&#10;/KO1hcJRGYuOi4dbfthtm4b62oqvIlKx0l5cteyRR4aTMd9XLB45bnoeYBgHKI5+OKqx8bYo8wHQ&#10;WyzmJuDS3nz+GCOzgeGWHwMIvTTG7m8ZGrq/t9jx2siq2W2Vyk9PNBtZLbW1thVfF0Vqiyy6YYHZ&#10;nQ2iemLYawhqFehcjxrN7l8onBVlooviOL4C6dKeQuGvJa3MGOvXFIvlbJR9nsxORLakZ999j+mG&#10;IVJWtp5S6aQo5ssxtvk6uGRuqXR8HOsTIursKZUezMU61mAJ2Kl3dHZe+dxyeXtvvng60Gkxf9wB&#10;6skXL5A41TL6cly1OS3iE735/KdoampSjc+bmJcvlOaa2VsQ5d5CxzDwZoiW9OZLxYyiw0y8Sq2j&#10;hXvypbJJJ8g4tVgu+/6+UtRXKH7STAci+ydizkH6WFZj38tJNaFTDVsdZdjcW+h4MWQ+I1l/K5t/&#10;AGCwWGhTta34fuJaVFP0ho62Un9Pe/u6fL7wGTOushp/rEa1N60pFPY70uzXO1m5GtgJe40OtW+w&#10;TB7Q0n5QXOMAZI+g6N6e1tZ5gBA3IQ7KmF42FPEdk/4E9sCmzZt3gBMkQG9r5/wojg806Ido7Zx8&#10;fp9ajdlgd5uZIuPliux7hu422FKSkmC5rOC2rsrgN6tRtBD0Uch8s3tw8IbFw+WfgA5CmTdVq9WD&#10;Y7hb0rw4ZkFM/LYo4uOKa+1mNgLxbGEH7Mhl/g2xTZG9oQqbI+lSE7Wq9BhAX6FwkcFptWy0sqtc&#10;XoPUKbjx8OHhhzOZzDhgxPqKWlpuI4oLiI3A1oPNdvQUCs+V2TIZ7Vmrfs+U/blQXrJ9VeOrGJu6&#10;KoPf6hoeuCWCrVmid4Pnj1BDp9ot9hqCWg7xKilzxEj//bHimzFKpvg33cPDD47khq6ymEUG45bR&#10;P83K5cZBp0L0/eXuORCda1ZbKUVdI9v/pFr2FrB2Q1d0Dw1t7K4MXo44WGL/OK5d6ot6dpakKw7d&#10;tm1gvY5olnFcLF0FkDEujOCWrqF+3z7Gw+lzisguKZd/q4h9gSayXLx4aOjOBYODNy4aLv9E4hBQ&#10;bsxq32oZHy9idJnsD92VwZ+Zxa/EWNc9MLC+L18600yvs5r+75H9/fetLRReCrxHsksBajUdZ1gT&#10;Nn7bws2byzmzGwX7mXz3xciiY1vQPCK7ejSTOSJS9aOI72HkwA5ULvOF9Ls10fFw4hf5l/tJn5WI&#10;INF83VwvsGfDXxi/pf1yEqU9o+zJhj3eFGebAEpj+WMFx5vx1e6BgW1jo9WzII6yim+9p1TaZ2Wo&#10;tyK8D8vWjgbVlBmrAPQVCkswTjGLvtNdqdzeVywuB/aLI36FFI0VHz8uFrMhvvY6KRujI026MRnX&#10;vfn8ErATLY7+sG5fFTE7G9MXuwcG1l8XQrT7SqUFoMWR2ZeXDg8/LGXOFQznYMXtxeK+iFOiyC65&#10;r1icY/AOjJ91Dw/8fl1rxyGRoguBbbE73oLsRcCdyuWaAcbj6FiDvMXRhtVSLhYnjmCPgV6kmBda&#10;rP/oKg98zLA5QP/C/v4NydgNXi6zP80zG0msmXtk5u2liCCJS7CJVf1nw18y1o76swj3oo5kdrLQ&#10;8Di1ZQA1i04T3NE9XP4eQCQ7W9IDVdNZO2D2CrM4TJYqgBG9WGBUMy8O9U8AxjKW+2p4VWeCPZKp&#10;8fy72lvmK9bzBJs6h0obgrVstbCDfFSKaoouiLGbu4b6r6bS/lJgxOKx7wIsTxbRY87AGKGt5V8A&#10;YrOXgK06vFze3GzRS8xUimOVxmKdiThForevVFoQZ+18mVUMewSi09cUCkvxsPoBVd1sL3ieoJKV&#10;LW8tFo+XcbJMK8zoENE+sTTSVyh9wGQbQM03H+jcyGOg2F+WuQg8KUcDu0cEEINAmbDtnpJYhZn6&#10;B0QRQimR9bowMVd3dhbxb8T+UcaV91iab5F9F7Pq3R0dnRaTNeMwiG9bOji4DuqTZZ1UJLY5hmUt&#10;mJQjcTiyby4Y3vJIKBYLHWjUHmegfRPYiyVunGuPDANEVrsIbL/eQvub+/LF/2uxatlIbwSoRfEx&#10;Bpd1jYz8CSlaVd+Ueq7Efy3cvLm8pljsEjZcs+j7ADJrlWgz0VFT/HPQlQZvN7MPRlZbhaJ7hPar&#10;yX6VM9siaBbs1xTZDXgDRYMDLOKmDJiJh3Y0ZVZlYj4q2UkZeJvJHq4WCj/DuLl9W/G9PYX2NyA7&#10;29DfLqz0/3FlY0O7JwR3PWptPVjZ7Fk1U1MEcTzDXY8iX8PJIqvkhoa+ebjZaGLWXS3lWkulYzLV&#10;6kMLK5VHr5Oy++Tzs8uVyuCJZiNIWtPWtiyXyZQXBmKaBCnqyeeXVrPZgaVB9FlTKOwXtbVVujdt&#10;GgK4q1Ra2DSGLdoxeE9PS/vhytrPTfY33eXytaul3DKz8d7Wzvmm6nFZRQ8sqAzcCr4AfF6xOMua&#10;y6MLN09OwHJfsTin2tIysnDz5vJ6qXlHPt8xWqlsW2Y2flfb7HktVJ+zYGTwVsxsfdvsedWo1t2S&#10;0x8O3r69v6dYXFzLZEaW9Pffv1rKtbe1HTkcRY8sLZc3AawtFI7KRtGOhYOD61ZLba35fGlxpfK4&#10;mVlPsbhYZnNzlcoNh5uNrpZyxbbSiwBFLdkbD9+6dbBhMn/ikLmotHe+rN35iE13/iTq97aVzomj&#10;+P6MdAIWnX13ZfCMKamsdulkudu+n+yYd+WwuifOdzfOBqZFNnGeXPUstfjtFLbAhGdxOoRgknPo&#10;TvenYjqHzPQ5QKTXRUTdFnOfUf1IIKZJHtErQSvciDLZEXNqW7vq02xnT/H0OZM8ySfqTvf8K6l7&#10;e6fbXhncnlak2l4ZJJTdvqMGpsX/D/3MIvsHN8DOAAAAAElFTkSuQmCC"/>
  <p:tag name="ISPRING_COMPANY_LOGO" val="ISPRING_PRESENTER_PHOTO_0"/>
  <p:tag name="ISPRING_COMPANY_WEBSITE" val="http://www.fri.uni-lj.si"/>
  <p:tag name="ISPRING_PROJECT_FOLDER_UPDATED" val="1"/>
  <p:tag name="ISPRING_UUID" val="{A5F21978-5FB7-48C0-8081-7F7D60669DCD}"/>
  <p:tag name="GENSWF_MOVIE_ONCLICK_URL" val="http://"/>
  <p:tag name="GENSWF_MOVIE_ONCLICK_URL_TARGET" val="_self"/>
  <p:tag name="GENSWF_MOVIE_PRESENTATION_END_URL" val="http://"/>
  <p:tag name="GENSWF_MOVIE_PRESENTATION_END_URL_TARGET" val="_self"/>
  <p:tag name="FLASHSPRING_PRESENTATION_REFERENCES" val="W&#10;Uvodni vprašalnik&#10;http://bit.ly/OIS-1516-anketa-1&#10;_blank&#10;|&#10;W&#10;eUčilnica&#10;https://ucilnica.fri.uni-lj.si/course/view.php?id=54&#10;_blank&#10;|&#10;W&#10;Urnik&#10;http://urnik.fri.uni-lj.si&#10;_blank&#10;|&#10;W&#10;Online peer assessment: effects of cognitive and affective feedback&#10;http://link.springer.com/article/10.1007/s11251-011-9177-2&#10;_blank&#10;|&#10;W&#10;Kahoot&#10;https://kahoot.it/&#10;_blank&#10;|&#10;W&#10;GitHub&#10;https://github.com&#10;_blank&#10;|&#10;W&#10;Bitbucket&#10;https://bitbucket.org&#10;_blank&#10;|&#10;W&#10;HTML + CSS @ CodeAcademy&#10;https://www.codecademy.com/learn/web&#10;_blank&#10;|&#10;W&#10;JavaScript @ CodeAcademy&#10;https://www.codecademy.com/learn/javascript&#10;_blank&#10;|&#10;W&#10;Node.js&#10;https://nodejs.org/&#10;_blank&#10;|&#10;W&#10;EhrScape&#10;https://www.ehrscape.com&#10;_blank&#10;|&#10;W&#10;jQuery&#10;https://jquery.com&#10;_blank&#10;|&#10;W&#10;Bootstrap&#10;http://getbootstrap.com&#10;_blank&#10;|&#10;W&#10;Angular.js&#10;https://angularjs.org&#10;_blank&#10;|&#10;W&#10;tryGit&#10;https://try.github.io&#10;_blank&#10;|&#10;W&#10;Cloud9&#10;https://c9.io&#10;_blank&#10;|&#10;W&#10;Git cheat sheet&#10;https://www.git-tower.com/blog/git-cheat-sheet/&#10;_blank&#10;|&#10;W&#10;Version Control by Example&#10;http://ericsink.com/vcbe/vcbe_a4_lo.pdf&#10;_blank&#10;|&#10;"/>
  <p:tag name="ISPRING_ULTRA_SCORM_COURCE_TITLE" val="OIS predavanja 2015-2016 - P1.1"/>
  <p:tag name="ISPRING_ULTRA_SCORM_LESSON_TITLE" val="OIS predavanja 2015-2016 - P1.1"/>
  <p:tag name="ISPRING_ULTRA_SCORM_COURSE_ID" val="D1A95D24-9E8E-47D0-A53E-6D3EDF3BB215"/>
  <p:tag name="ISPRING_SCORM_RATE_SLIDES" val="1"/>
  <p:tag name="ISPRING_SCORM_PASSING_SCORE" val="100.0000000000"/>
  <p:tag name="ISPRINGONLINEFOLDERID" val="0"/>
  <p:tag name="ISPRINGONLINEFOLDERPATH" val="Каталог"/>
  <p:tag name="ISPRINGCLOUDFOLDERID" val="0"/>
  <p:tag name="ISPRINGCLOUDFOLDERPATH" val="Каталог"/>
  <p:tag name="ISPRING_OUTPUT_FOLDER" val="\\vmware-host\Shared Folders\OIS\2015-2016\Predavanja\HTML"/>
  <p:tag name="ISPRING_ULTRA_SCORM_DURATION" val="5400"/>
  <p:tag name="ISPRING_RESOURCE_FOLDER" val="\\vmware-host\Shared Folders\OIS\2015-2016\Predavanja\PPT\OIS 2015-2016 - P1.1 - Uvod v predmet, obvladovanje verzij"/>
  <p:tag name="ISPRING_PRESENTATION_PATH" val="\\vmware-host\Shared Folders\OIS\2015-2016\Predavanja\PPT\OIS 2015-2016 - P1.1 - Uvod v predmet, obvladovanje verzij.pptx"/>
  <p:tag name="ISPRING_SCREEN_RECS_UPDATED" val="\\vmware-host\Shared Folders\OIS\2015-2016\Predavanja\PPT\OIS 2015-2016 - P1.1 - Uvod v predmet, obvladovanje verzij"/>
  <p:tag name="ISPRING_PLAYERS_CUSTOMIZATION" val="UEsDBBQAAgAIAC1kTEgyy2mwsQQAAC0PAAAdAAAAdW5pdmVyc2FsL2NvbW1vbl9tZXNzYWdlcy5sbmetV12O2zYQfg+QOxACArRAu0kKJAiKXS9oi+tlVpYcid4ft4VAS1wvbZl09Jesn3qBHKIvvUXfkov0JB1Kdna9SSEpLWADpqz5Zsj55pvh4fH7VYJKkWZSqyPr+cEzCwkV6Viq+ZE1YSc/vrJQlnMV80QrcWQpbaHj3uNHhwlX84LPBfx+/Aihw5XIMlhmPbO6WyMZH1njfjjwRmPsXoWON/TCPh1avYFerbm6RY6e61/T7356+er98xcvvz98urVsAxSMsOPsQ6EK6cWzFkAu8z0nBDTihC65ZFbPxWOfvO5m6U2YQ11i9c4D0qcu7mYN/s6N3yludjvxfeKyMHCoTUIahK7HquNwCCO21bvSBbrhpUC5RqUU71B+IyCZuUwFyhIZV39EGh6oQjQ5s70Rpm7ok4D5dMCo51q9QKfp7Q8VLC/yG52CuwzFMuOzRMSVT6BN9f86FRm45jnQCsEnv5Hwpl5xqQ4aXfv4grrDkHmeE4TEtXdPrN6UL5NF8fGDRKnMZrojko8D4ls9n8cyXfJvMA4rttHNLJWf/pCozEQ3kFM6PHXgy0wYI54uRdoNYEwgDWM48KRx78AU4gPJguDC84EdROUiRRyteZa902m8x5L76WoCpu7AAyIO2D1wZjB2wJBpCRKSpiLKm8BGJAjwkIR97xLoDIVAulh4Z1bPO+ticUUCq2c31qiLz+kQG9abOtsVwa7IIm44ndwiHkVgZ06vlLrI4Ik5USiFqtyybl4C8mYCSaPY+Uop14BwrlW65rIUEEIaN/MH9GVAbMOgNxM6DU8wdYgdAqVs7yJklegZZxw0Qukc8STRZgPgl8clV5FAMxHxIhPoFl6LZVy9ZnJdRfK2kBvE862+PNlKk2uTyycHHUPbU7MvI1wVGYSX52K1zptc3wv/W6IwvP7XENpsvaP/oK7VPoUC6Es9T/m1XPD2hgSkGkhDErHMU62ypUSKZ4ku20NQ9wScj2sZAJ2g6lq3t3a9LYAr0VrHPF/qEmkkNyVf8CQq2iOdwyHuBXIOh9shkgvSDyiDZhysE5ErDrNLyhslrcp8ncCvJz2CAQPwxF3iZ+JaQ80kgpd1zwPVq5jQmPB7LXVPmhhlDgTuAuC87psAmciVzEXcAnMyIrtzqCVlbyef/hIJAAEvYJBbiBIcoEq4YhjuSpmXcmHyhTY8VguB9BwaOleiPj55/F/877ZlHBeLL7w2QQcE+4PTcIDdAXEqZiwTCRNASzugpgnOYUHo4L5BAI6mYlMk0O2ApTJbctVcbFu0emazyQkGxO3R0gpBoL9//7MlyoOAfDKFJRwaosEZdl/jnzvhQOkZ1SKf8X6Z8jVsS/7WBMNwf99yiscQAm1jt516d5YtZ19GgSX/y0zJ6yaw0it4dNDsF0i4zR5mDA9OR8BTMwoYtVIwyslUdgEZYf8M5KaaymAGSXW84FA8SG8U//gB6gsY0QWvSoOZb6vMdbG8u35kYiYV72L7UP9pLdgiagSBfTM6DrFtVxcxuIIlMlrWfS+GKTPa3sgSuJG1BRucYhe08AGeiGXeEbBqIjv9AQGo13flX5qeAo0qUyJ/eA/4vMqqi+3h03v33H8AUEsDBBQAAgAIAC1kTEhGIsO/qwQAAPYOAAAuAAAAdW5pdmVyc2FsL2N1c3RvbV9wcmVzZXRzLzAvY29tbW9uX21lc3NhZ2VzLmxuZ61XXW7bRhB+9ykWBAK0QOskBRIEhU1jJa7tjSlSIVf+UVsQK3Ijr0TtqsufxHrqBXKIvvQWfUsu0pN0SEqx5aQg2RawH0hxvpmd+eab2aOT96sUlcJkUqtj6/nhMwsJFetEqvmxNWGn37+yUJZzlfBUK3FsKW2hE/vgKOVqXvC5sA8OEDpaiSyDh8yGh/tHJJNjazyIhv5ojL2byPXP/GhAzyx7qFdrru6Qq+f6Z/PNDy9fvX/+4uW3R0+3lh1wwhF23X0kVAO9eNaO47HAdyMAI27kkWtm2R4eB+R1L0N/wlzqEcu+DMmAeriXMXi7rLxOcavTSRAQj0WhSx0S0TDyfFanwiWMOJZ9owt0y0uBco1KKd6h/FZADXNpBMpSmdQ/xBpeqEK0+HL8EaZeFJCQBXTIqO9ZdqiNufuuRuVFfqsNeMtQIjM+S0VSuwSy1L+vjcjAM8+BTAj+8lsJX+oVl+qwzXOAr6h3FjHfd8OIeM7ujWVP+TJdFB8/SGRkNtP9gAIcksCyA55Is+T9baOaZXQzM/LT7xKVmeiFcU7Pzl34Z1UQI26WwvSyHxOowBhynbadGyhCAiBXGF75AdCCqFwYxNGaZ9k7bZI9ejwsVAsu9YY+EHDIHmCzCmKHCyWWoBjGiDhvwRqRMMRnJBr418BioD/pYeBfWLZ/0cPghoSW7bS1pYcv6RmuqF711o75u8aKeUXk9A7xOAa7KnGl1EUGb6pkAv/rFst6OQnJmwmUi2L3K93b4EFK60LNZSkgApO08gYEZUicijlvJnQanWLqEicCKjn+VcRqjat8cVAFpXPE01RX4YNbnpRcxQLNRMyLTKA7+CyRSf1ZVeU6kF8LuUE83yrKk60YeQ65fnLYL7I9+foywFWRQXR5LlbrvM3zg+j/RRAVn/8xgi4H7+c+bDp0QIH4A6nnhr+VC97ZjoAyA19IKpa50SpbSqR4luqyMwL1TsH1uGl90Aaq3urOxp6/tfckWuuE50tdIo3kpuQLnsZFZ6BLyN9eGJeQ1+5xXJFBSBkM3XCdilxxWE4Mb9OwuuRN5b5e7Ri2CIAT9xWfibcaWiUVvGymG8hcTYG2Sj+YnXtqxChzIWwP8ObNgATEVK5kLpJ2yMmI7JLQyMjeOT79KVLAAULAmrYQJeCjWqsSWN1KmZdyUZUKbXiiFgLpOQxurkSTO3nyH9zvDlX5LRZfOG1BDgkOhufREHtD4tacWKYSBn03M6BkFZrLwsjFgwoAuGnEpkhhsAE7ZbbkqrXDtmDNVuaQUwyA27TSGkCgv377oxvIo3ACMoVHSBii4QX2XuMf+8BAv1UyRT7D/TTlaziT/KUFheHBvuEUjyEA2sFsu9LuDLsttowCO/6XlZE3ir/SK3h12OoWuLetG2YMD89HQM9q5FfypGBXk0b2wBjh4AIEpt67YNMwOllw6BikN4p//ABNBVToAVdXoFpe65r1MLy/VmRiJhXvYfpY62mjziJuw4AzMzqOsOPUlyu4VqUyXjbzLYElMt7eslK4ZXXEGp5jD6TvEZxIZN4Pr54XO72Blm+e7xu+rMYHjKRMifzRgv/5Ae6lB0dP76+sfwNQSwMEFAACAAgALWRMSLl2kCSzBAAAJRUAACcAAAB1bml2ZXJzYWwvZmxhc2hfcHVibGlzaGluZ19zZXR0aW5ncy54bWzNWM1y4kYQvvMUU0rtcQ3etbO2C3DJRpS1xkBATnadSlGD1MDg0YxWMxKLT3mavEWOeZE8SVqSjcH4Z8gWLpcPLrX6+7p71H9M9fh7yEkKsWJS1KzdnYpFQPgyYGJcsy695vsDiyhNRUC5FFCzhLTIcb1UjZIhZ2rSB61RVRGkEeoo0jVronV0VC7PZrMdpqI4eyt5opFf7fgyLEcxKBAa4nLE6Rz/6XkEyqqXSoRUC9GFDBIOhAXogmCZd5Q3OVUTq1yoDal/PY5lIoJTyWVM4vGwZv10YGd/dzoFVYOFILLgVB2FmVgf0SBgmT+U99kNkAmw8QQd363sWWTGAj2pWR8rHzIe1C+v8+TsRRQ04zmVGI7QtwZC0DSgmhaPhcUYRhDjuYKq6zgBJF2RLWlq+K4XgkIUzAUNme/hG5KdVc1qeIOe03R6TvvUGVz2WoWrxgjP9VqOEabfchvOoN3xnP7gzLtobQzynC/eBqBNPTOm7/acvtP2nN7gxO1siDB36h7jXNhua0PMb85J3/U2tdS2LzaFdM86bTPM2deu02u57fOB1+m0PLd7j8pzeClbq+XVxK9igcgkXk5vPUnCoaCMY9d4kOMKNPYdTuMxeLLJsBpHlCuwyDSC8S8J5UzPswrF9nQNENkqAl/3suqrWVlFWfd0BSE6hiW5qO39w0VpfzpYCb1cWL8P61Evq4uu1Z1ILV/Z+93K/sL9w73n3X/C0SrVmvoTbGL6rgctS+60RlKsfJrsmQwlDxYhQTiEoE1DWOrN/Wsmmqi5a5ERJhHHYO2YUW4RpjF4fwFWyVBppvNp0FzWJMiFUwfIRX/tMPwJjdVKxizOPeu/fv33Kxoxdc3+KE6jED6l3JCYo4KRlMXMRN+9SemUcvBNlB0O1zrGIXHNiKCKy9QE1Y84aEFxzsZUmABOmBzHdMSm1ET7n78BExDQIRziU0hRSBTBPAlQIWU6ZVNJ2A25oYGYApFjDgEVULjDjk1MfJUJCROlCQ74LBggegLkW4KsQxjJGAgHNCXGKGeKKM4C2NmIOKJK3ZNSXXCQd8UccNsN58s7oiWhQUpxpm5GjpUAYaS3wU8xdiHRBOdyBsESBZ6MTxMFZI5qAQtyNZMwjW1PaAqZwZTBLCfFUmfoT8GJL3ysWSZu9xEDQp8KIgWfE+pjX89zKGUyUSjJbGB4ObX6Xw4WUMJE7uoYWwsaiwOITdgqux8+7u3//Ong8Gin/O+ff71/FnQ767qcZtaKYXf67IZkjHywjb2Ae2LrMUM92H1eAD25ARnjNnXzmW3IGPnITmSMfbgZGQPX9qMXkM9sSWvYpozDrN0Ea9/z8YX5dsSvz8BqOZvNj4/qfKd4i5O651xdtjzbc4nbP7fbn+0jk+JuMxLDTcLxSaYEJz0VZpPv175z4rZtE9Uru4suuUbu2Ff2ZzNFzCkjzYaRj23HRKtzbsSVLwPJdG0TMAOnbJz/9MWvQTgLcb0IXq1N/0jTfKrIttlvt9aHXqWX/NDaXzSi7fQSN+8DQDCNtpZ6b75bb/OA39KJFU+Lq4aVu4XFb97Vy7jsTcgEC/Ecs9VycYNX39+rVMuPvyqVkG31arNe+g9QSwMEFAACAAgALWRMSEb9li+zAgAAUQoAACEAAAB1bml2ZXJzYWwvZmxhc2hfc2tpbl9zZXR0aW5ncy54bWyVVm1v2yAQ/r5fEWXf4+41nUQjpWkmVerWaq36HdsXGwWDBThd/v0AQw2JHXs5VQp3z8O9cHcpknvCVh9mM5RxysUzKEVYIY3G62Ykv5mnjVKcLTLOFDC1YFxUmM5XH3/aD0oscozFDyCmcnY4g87N0n6mUJyPb0sjQ4SMVzVmxwde8EWKs30heMPy0dDKYw2CErbXyKsfy8120AElUt0rqKKYttdGplFqAVKCCen71sgoi+IUqPd0ZT8TOZ2ry9mf0A5EEmVp609Ghmg1LiAu8vXayDCe6dvjV1kauUxQ8Fdp6JfPRgahFB9BxJfffTUyyOB1U/9Pj9SCF6agMefyI75zKMe5Hj8T1ZWRUYJJyDgafQVXHpvrXQByX8O5R2ZcBadPpq4nC8E8ekphpUQDKPGn1iZL/vbYKD0fsNphKjUgVHWgJx30E26kvybWdbg/8EZYHoCcokO8ctpUsGnjDYCxvsNvNrd2VYTxveuCAAUcnDKIsFN2yN+6rGfIQNkhnynJ4ZHR4xn81NJy/BPfYveYl6uvrcCwPvp6+ZO3Gk8PZnBl4NopPKbiOaykCeeFVGBeDSVW14aUnMWEGD6QAivC2S+DS482GYmSE4PrtP6+QoooCn3tZmPUSzp8L3se78b2N6HLrT3PlF7hN3OsFM7KSv8myfnM8fSM6GvmST/DLEkNB3HPdnwip8JiD+KFcxp6sakMURhXMBnM28kagqMkqAFK+ouM3CV91WdNlYLY6kcj4Lsm1rW4khQl1X/qlcAb5DFhwNgyVamvY5i8N2WgcB0AWGSlb9n20FqqhipC4QB+8AOFTXgoMyR1iw5121o9wE6F/eY0kxrS7YmuU0JcbOghvOq4+hmtZbzpFU6lzSwae7+Bu7mPdrJfZab1Qu+twrVSdLO2n5dQK82/kv8AUEsDBBQAAgAIAC1kTEh+7+sSiAQAADYUAAAmAAAAdW5pdmVyc2FsL2h0bWxfcHVibGlzaGluZ19zZXR0aW5ncy54bWzNWM1S40YQvvMUU0rtcW3YZbNA2aYEFoUWIzu2SHZJpVxjqW2PGc0oMyN5zSlPk7fIMS+SJ0nLAoMxmHGykJQPLrX6+7p71H9S7fBrwkkOSjMp6s5OZdshICIZMzGqOxfhyds9h2hDRUy5FFB3hHTIYWOrlmYDzvS4B8agqiZII/RBaurO2Jj0oFqdTqcVplNV3JU8M8ivK5FMqqkCDcKAqqaczvDPzFLQTmNri5BaKTqXccaBsBhdEKzwjvJTk3CnWmoNaHQ1UjIT8bHkUhE1GtSd7/bc4nerUzI1WQKiiE03UFiIzQGNY1a4Q3mPXQMZAxuN0e+d7V2HTFlsxnXn/fa7ggf1q6s8c/YyCFrwHEuMRpgbAwkYGlNDy8vSooIhKDxW0A2jMkDSJdk9TQNfzUJQiuKZoAmLQrxDiqOqO82w3/VOvK4XHHv9i26rdNUaEfphy7PC9Fp+0+sH7dDr9U/D89bGoND7HG4A2tQza/pO1+t5Qeh1+0d+e0OEvVN3GO/c9VsbYn7yjnp+uKmlwD3fFNI5bQd2mNMvHa/b8oOzfthut0K/c4ea5/C9bK1VlxO/hgUiM3U/vc04SwaCMo5N40GOazDYdjhVIwjlCcNqHFKuwSGTFEY/ZJQzMysqFLvTFUDq6hQi0y2qr+4UFeXc0ZWE6BiW5KK2P+wvSvvj3lLo1dL6XViPellbNK3OWBr5yt7vbH9YuL+/u979JxytUWNoNMYmZm570H3JrdZQiqVHU1yTgeTxIqQhZgnHaFzFKHcIMxhdtLhrijMwJ4xj/hTYncpQmJXwojFVeikHFidZdNSo8fMlTZm+Yr+U8ZXCp5SbErNOMJIzxWz0/eucTiiHyEbZ43BlFLb9K0YE1VzmNqheysEIioNTUWEDOGJypOiQTaiN9p9/AKYUoEM4lSeQo5Bogk8+RoWcmZxNJGHX5JrGYgJEjjjEVEDpDju0MfFFZiTJtCE4sYtggJgxkF8zZB3AUCogHNCUGKGcaaI5i6GyEXFKtb4jpabkIG/Kzu4HTe/zG2IkoXFOcUpuRo65DUlqXoKfYuxCognO5RTiexR4MhHNNJAZqsUsnqvZhGlte0xzKAzmDKZzUixehv6UnHgjwppj4mbDsCCMqCBS8BmhEXbqeQ7lTGYaJYUNDG9Orf+RgyWUMDF3dYR7HBpTMSgbtu2dd+93P3z/cW//oFL967ff364F3UyvDqeFtXJ8Ha/deayRD/arZ3BP7DF2qAfbzDOgJ3caa9ymbq7Zb6yRj2w51tiHu441cGXjeQa5Zu9ZwZ5IlRTtJl55no+vwDdDe3UG1qrFxHx8+M63hNeZvV3v8qIVuqFP/N6ZG3xyD2zKNWBEwXXG8UrmBGc3FXaz7Meed+QHro3qpdtBl3wrd9xL95OdImaJlWbTysfAs9Fqn1lxzcd7NlmZ7XbgnI3mr6f4NAhnCS4M8as13n/TBp8qm5fsoC/WWV6lO6xfzcve8Y26gz+vbCCYGC+WTP99R/2mR/Z/OoPyavHKvvSOvnh3XP6otYXy5W99ja2/AVBLAwQUAAIACAAtZExIgq+Zi5YBAAAdBgAAHwAAAHVuaXZlcnNhbC9odG1sX3NraW5fc2V0dGluZ3MuanONlE1vwjAMhu/8iiq7Toh9su2GBpOQOEzabtMOoZhSkSZRknYwxH9fHb6a1h3El+bt09exK2fTicrFYha9RBv/7Pfv4d5rgJozOVyHumjRM9SZFekMPtMMRCqB1ZDi8OlR3p4IyphJbzpdf6CtrfgxhW/mXNgqrgkLQ2iW0ApC+yG0FZX4N6hsX9Wuokqbp7lzSnZjJR1I15XKZNwz7OrNr2qBNVgVYM6gcx5DYNr3q408OT70MapcrDLN5XqiEtWd8niZGJXLWVv+xVqDKX/4cgf0nvuvo8BOpNaNHWT1xKMnjHZSG7AW9nkfRxgkLPgURMW359c/aGDcLKhGF6lN3YEe3GBUac0TaHTpaYARYrL0anSzj9HkHKzcjri7xQgIwddgGlbDe4wAVDrXF/xAbVSCHWmgzZ4fUaH4LJXJPnUPg+TwsGjb1r1Tof74QxaMkKqN0IKYyKzt4rhg6h05uLaWdULNvKBESYmKSKwpsCBP4+rXCO6/Isad4/EiK2+H8mbEjoMtn8GM5bzM+H3uqLVkne0fUEsDBBQAAgAIAC1kTEhxd4x12AAAAI0BAAAaAAAAdW5pdmVyc2FsL2kxOG5fcHJlc2V0cy54bWydkEFrwzAMhe/+FUb32u2tBDu9DQqDFbaeQ5p6mcGWQ+Qs+/m1UVu26w4GS37fe5LN4ScG+e1m8gkt7NQWpMMhXT2OFs4fL5s9SMo9XvuQ0FnABPLQCuN3ezzNjlwmWSyQLHzlPDVar+uqPE1zcaAUllyMSQ0p6nJiQl1JPTEKzDb+X/S9B60QUprL4kM+YlvupWKJpHmwUJnOofL4mUBXgdFPda2GhXKKf0nsY1n3/fUNuF9efMOB7MpQ95hle5+mi46oHx2pgCOn1TyWcfYjThj96xtbcQNQSwMEFAACAAgALWRMSI2YXsxmAAAAagAAABwAAAB1bml2ZXJzYWwvbG9jYWxfc2V0dGluZ3MueG1sDcsxDoMwDEDRnVNY3oF2YyCwMVZIhQNYwUKpHLtKIlRu32x/eH+cf1Hg4pSDqcNn90Bg9XYEPR3u29IOCLmQHiSm7FANYZ6aUcyTvLmUCjN8hW5OG8cahV8Uq1xTEDrtw3Xpp+YPUEsDBBQAAgAIAIN4j0X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C1kTEiqQ3ihkQgAAJYeAAApAAAAdW5pdmVyc2FsL3NraW5fY3VzdG9taXphdGlvbl9zZXR0aW5ncy54bWytWV1y47gRft9ToJTaqqQqNfr/cUqjFH8gD3dkSityPDNOpVSQCEuwKEJLQpqxSw97gT3EvuQWedu9SE6SBkhapCxryE1M+4GN7q8bwNeNBt2P1iwwdpHgG/ZEBOOBQ4VgwTIafIdQf8F9Hk5CGlERVY+Sjyzw+BcruOdSBtJIkMAjoWfI0WhQQ0P1g3pdrWf24K2ltxqo28IN3EMmbhswdtU0r5oGjJmNutGvnkDEuCFd0ECcR+1Xc6MvDawgoqGwAo9+HTTz2tmh/AyuQ+Ix0IsGnZZ8DqnXg9mSD2rV2902PjS0ZrPZQUbbrJu1Q7d71dXqCNda7VrzoPcazUYT1dvt+lXnUO822k14G151AKWFrzqo1W21GuahgRtgjTRNNxvGodu8qtc18IZ7V8ZhONS7tRqq1+vNlnlod5pDvYZAuwkYWrMnF7BpNvVm56DpWr3XRENjqA9bB2zijtFGvQbu1GqHlq43a7Xj4h5nl12uo7TwdNLl/Abg2S04Oyq5VT1Drv5iF4ag7NLN1ieCooBs6NvKJGQ+WfIHGvBKQkxF4lQtjScvjYUgliCDDEa/qiTpsIojmwhZOWLe28p8JwQP3ix4ICC4NwEPN8SvDP4UcyWZSRFLvqdhGbt7sqBHd131U9Qs8QX8heeS0YJvtiR4HPElfzMni/Uy5LvAKxTm6nFLQ58Fa9CuXXUNfNGRzyJhCbrJxYd78ilutoX6FFEZXgfLp5ClT+bUTz3W1E8Ju6PLb6/IiemeRUwoU60un0umW7Kk+Q3oafK5bBOAl/yudeXzbSNBvwpQb8p0b1xU98kjDfNO4vJ40Ypvd9uyfNqGfCkXO2/37Y1+tvM5VJtgKSOsyaeQkZygdFhol5JlU/M3TxST19Na0t+AF9jcbHFJRApyos+M8c1Esz/PRuPr8Uy3risDI85KJNPyuz83Or2v9XbnL/1qYlgQyrnRRqM8GFJg7VoxLNudjkczAMSjmY0/uZWBrU2m+IfSxuMP7siycWVw62DdsrXSAOD1Vnq/0wo5/zCdYtudOSPLxDPLmdljVy3NCLvYrAw+8x1akT1FgqM9o1+QWFEEJZqFFEU+89SALNss2NEC/szxjWbZsyl23KlluNbYrgwcHoaPf1XIZCdWQKAViZDHIjL3qafcAk3UuCwx4F31ZAh+xYqBJt8QFrwp4n2qfbTs65k7Ho+cGbbNVFIZ3JG1/7D77ReGQhbNeXmwqebgaWUwhcQK1+SP2c8UC62nech+/5WhfURL47yzrt+N4M+VwdyQcE3D0hgTDLsygfX3i6wD0AdPgXyO83E8BcpgOMNDRNCWRNEXHno56mQ3sAC2ZRtjIKjhZvBdCZNiw/azYAEEogtRAO8GO452jWf6+BMwHdIElzQav68Mxu9LGn3GTmVgFkllW7u1rjWZFjIX0yxJE3FBJOn9R0QWC7CTi7lnfBeBRC4w5IpKyai0Iwf/+AG20dJGZzI+xoRlVhu4ZHsKUYReIV5BMTKwKZn14wfrbjbUrBE2Z0A1c/xx5qo6Kf0RqCYBF4j4PpfTANfE25NgQdGcLsguougR1DzmKTW5+yqYn3bsCRGRVKLvkyJmm/jT92/KR5crfS+D3EDXDM6gadmKb3nPzOAPBiL5/moURRagfAhOnMm6BYmhMzj0yT17IKVsMVR34BD26VqEPIB7NFxNIp/vS6FY9hBCmMSlAmqJvPaUArDHCYbN0JZ7RKz5HnHEnvbkgfiLXSmwW1jTXDi3sNbl4vmIdcdy4VB3tj4VAUGRCEmR+qfoEO/qeSbISwlA0iMb5vSeQzr5lOzjUxNKpKJHERZkzuVcBXMtdwTh24C5jA9fQPXZRjbtxWA/3OB0QeKyk5vP7/+mPlP3WI/4D3QPPpCqbx5c0vdM7NmD3D70RLzggSK+hMYAuvN4Hdnf/8cQ0slJ37uHF44LoDtYmxrvZoZmG3ikuLL2GTQTxU2BsjLEkevMRpouQYC7IX3a+XBYAntZtCZBoWxMAONu0MRDDUCTZbYUCEX/+flfxYFOwpriO3iFBUSW816zf9D+VhYKclOWOPwM+Y87soX5sX8WQHI1PW98p00gEKugadJep8bFm2zXAvb8X9pWEp8eG76RnzoKuQZ+Jvupua5mvLsBCsuWQpa2APpEFrKSODfa9D0UJtXvQUcTcu+BQHYh/hSQ336BBASalIRUuyIbabWXJY2P156IzllASpqfnh1WXOnpoggOrIFrTWaaaarLIFwDfbZYx+enB41s8uEH+XArLIFnvNNsKJ8nkNRjojymOoPSegWlIn4/Foq9PJLgqIsCKs5cPp4Fx7s23OX5TuSu7gEc2f5EfvR4+ZUPFOQ3GmD2QITyppe+ZTWiFf8y3gmfBXRwT3x5e8mKTlUnEMNENncJZF52qj2V6eRlVBPBqd4t93cbasSzyajn5adWhqGrb4LZuJ9lLwKHvjsZykR+FJ7q2/SreKGfEZ7qO/K4HkOj/8LodCRrmX6n0UmYlRfZOdChgSpbiU76lteREYzk97ooE1IiyGtuuEcHqutw2YbK3QcKSlk24OorEfeD5zbjRtrMH53kWnMycCRv9TJ7+4IJn75ObTUPyMTs7qv3cvyPPyufrkUsReJxS99W4P5AFitZ+aMKSjDeViRk/MX+Nbtt2n3KXriU5UZ9A3A597Me1UQvG8JNi5Y04XGmXzbqV1+sU796aYP6Cezr+xfsNnMaYqAAoyk387Ks9ootVz78iVt1ac6bvTKYtRcrgA4Ie06DjCDHKkrCxSpNlfglO76B3o75dE/TMpURZJbm8uz7EaTGZWZrYkTvRZbbiaR0CiR17sjErHZ+4FUzdXs6axePlEs5QeaRmv2ZUpWeO8dadeYkSku0JHs2qliQo+0ZX6D72vL3q9kjFirUi3+6ncrAFPBe/dfzfwFQSwMEFAACAAgALWRMSCOT/NIAJQAAdE0AABcAAAB1bml2ZXJzYWwvdW5pdmVyc2FsLnBuZ+18e1RTV7cvPfbTfhUf1EeiSFJLKx5RYnwAFUi0tlBtldoWEYXkIxGwFQgRgQAhsfXIK4mptRQVIVXbakVJDUoChERLHlUeKfURYkICe1eiQgjbSB7kdXewtdbvu3eMO849d5wzBn8wNnvN7DnnmmvO3/qtlaxd8cHWuBkvL3zZz89vxqZ33/7Qz+9FyM9vyrqXpsIt/bfvpMKXF3I/jHvLr6F70QP45sWMDVs2+Pld4k53pf4Nvv97zrtJuX5+M9t9fy8oKed2+/lt+fumtzd8TCOY+ohcU0aSl4qaM+vAtPU/VSx5lx2Szlvw0eHLL7CZi9ef/mG2/6V3l//932PfeOn1V17bOecQ6fUNga+dnjvzwIEdlTcM23PcDPV+g6mPwm8eOb5WPdxmLWjTXw8ttl5gNp4tHskvaUk3JwZ9zxi/yUPVMT2O9lxVTMFAHH48APbML2cWe0uYtbn3wSBhEQT8NKzwNV5tQxT33SfJnNfjGV8SJj4nYpKErUjIY/Z6MG3/NvGkV86wLTPETvfdnA21tia67Ur8VsyLvvsRaa+ZUJXi+9fv5MxgfQVLut1+k+fZX7TA12S8Vl4AsGm+fy+zaeZCVTFh8JISFUV3ag1b+cXziI4biTPRntGymx2H523szTM3tnRhbQXsYiwQM3brIwTPMiyoqXRynKqwmpSxogmV59JkxWP1xBJaxy79Pmx/G8ShRIs9Y3y8eHAtvxlpEQzxZXvyjN21jwUX1RLrlcSFzaScYmWU/ggh//jDcKXOgB2RlyOkX6vog6sfpEXMa9fNiY8+QghnKaWIM0t9YTl4LkumnbkFq5c5uYWH1Hmx4uFLtt82oKGGG+XTfCFp3hUIvSVeRvFfTS0Ur8M0BALz9oNF0EUhtY+aJD5PQUHAPAYoEHHthWJ8w2o9vlS6EhXCWGQ4vUB4vfSa3Q5Agza5CnRbsgAl7V6fC7vbpjYRuDTm6DTm6MtUTQjecT2R3jo0DTf6GYuZ7x0jevPscNg9wBjo9o7zvUXUWlMkAo9WFxucehsAZvMRFO7QIcclKRwKNO7xqVltNI0RZ2tGYKbAHvee2RUEke4vnJLEzsfe4uBDMVN/xCrkkfMNn0eVnhBl+u+mSmHPgxShLoXKqDyslYHsRK8cPERzCnpW4OqQ9xTKtV56FCB3gpcAj20d0AXkBpGT2PuhvXVxTQ4jVevYlU7+uAYTSFFmAR7FGInNCsguboNEYBH2JUU/Ah3nyj2ulIpUVI0I5wuyXjdejtiozi+fDt1oQMoBE1KvKA8P087cTS3UxZ+LFWP9Sx2M8z1Z4kdh+sNo5agoCFK8KmobDu/jB2CmNiGVgBKSQDdaaVHFaYTk+WfupgXrV8Ze+4JDg85LRF5q7Wz0ezpzfv90CLsQrmO/AzGttwMwih+RrYDA1L+WS7UsjQgLVHNT99Drs8SYEYrE4+oFH1E1dPzt++FEDGORLcKwhHHS3Noi3Wojy1jblk9tLbw6nVpLk6f4p1vqDYoxsIR8oCNWLPLYm7TQMU05Aq9wy7mNyNHBoRd8JcGCE4VEZyXe5SRmdjGnEsptXFuX4d+iwgKnJNHrTa6XRSLDSABGppyt5uG7c+HStASSddaEfFCAVAMCe8YaPdpc401usVvV2MtdZ3b5H8ACnCH5uQJNKNTEPJPlfwiyQ5HaRECuXO31+Gz21jQFmOEia0XW/IS8PwitYOAkW9Yqjtmtd7GVHPwcjB7vs65TilLKhSAEFEEW5MvgJdCoPWVaF0xIRqFButMRrnUS+ojVxW8C8nPz4azZYxEKuvk/s4YUeyK46Zb7ESNk/ywtNRvlhQcOAsItY4AEwClBBReyQM7g7NUoiiRTh5kYaLj0seldJBrryF7UdtL+CmrYVNHs9j7R8oYISVp+cngYVysXzTejD6YkF/jvIr/P2rA0e3XpN1QtFQ95HFgh6atK53HlD099wgLyej2QO+/gDldL02CiXF4/PJh485Aoy/8TbAMn8aHc1AQm65jJKDVrSFn/UPEPpPA4OiQboQ60vTm1baXnNIuKh5X7EOoq6gqbpquDVfZ9XyjzVUp/ZKx4ju1VLg2cV2gR/uKDwJwSX9M3XBq0WWxvuju8z4dDDQoY2lCPKWd9wN8/+ATkcoD/2yth7BCGPvAEP8OCURPXyP+Sq+5zDNPRUZbBK7GOus1M76ubqPNlx2dnbMxPv4D01cc3GqmrQ7qornikuTW+740H3wGZ5atfi4paFhsNS/dYDV63oYDX8N6voaxnmpdsqhc0niH5Yncg/cvLy/4Tgvy+uqKHP0z3AdqIxPhdHWP8QXWK9SKlZEg+VCaiZxc77ixtzSwm9oiWV3IXt+rTzOgu2+IHh/7UpjadKkOtE4/k8aPoj8+g25x11UXtgfocapJ/2sCEIlUGN/rRz3170TO5eI89NIzHEXT8VKN//D1iWvseMb5ycbYrWvFTD42py9fSAzfWPf5Qo9mGBeDCWt84NB9MYSdjB7tiHL8dRZi5A2GVl8IYKLxiR8SsfGrfHjFm6hVqrWaPLluSya6wLI1sQHQd1EX3JgTr7cfa6dJfm6trg+ZNDMaa1mzohhC7v4ufEzil9yxu7AcWjzvUyf+KBa1QNFJr7YXJIYwLC21rI5iLzjiMlnKEIoemKY8YMXfXRiEAk4Nc3d08PHzu94HDcihHa6XfhUuqwtmk11lDMieq5HEPKyAL5T4NV4sfErybKclODums5moVJVzF2GnRVnHM1GY7leHNlwXyV7LRIE6p/XIiK3MMQR+JvwyLbYBWXAF3fWKkbOAkXur7TSWrIdZWp6BIx2qIKyL06C5yH/IegMMEQoOJBjmxKIDCHYhfZ/tzMJRrJGNrZKGDCuGvhylJtawNywk94YTjCMX6iFhxveQVTAOe/VkO6hHsTeEFVgc8f56/il3fHayn90F2EPOgXPhdLubP5Mi0CG9lS6vCp4qwTV1ZxIH51UqVUK2dr/67VlFvbGLOJK6ZldtDu9Iv6ooGOAGrVkv3fbBO/Yw74bD5TmZ4n2tzm+N2IVkWeJCoLo9AkSX6fBkLMFFrYbAhc7jkcD2e8CCkdu+fA1+zRnJvjWx9RIRnUYtoq396ajLTn2H54OsFhhsnUsLZ+GrMQjNLEIAhLI7ElUIeCLFTFjpdmMb8rGz/4bSMOPkEaejK/pCdgy1Nm7JjbrVqI1G8LxslA27Tyf0d7NSVrctlwpZucIDGnGvmCo2JL8WCKmOgmess52Uw64hiTJhlxZVng/ufq7T/YYLtYy6LCi1x9plRdSVWTTvTpWT6Rc0haqG1KOJQwp8Ddd7rUnmjXf3T8JHRNl1ugSH4k3i5Op/OUaqLEvLzP57I718uLCP8EPyJ96LkTuNTcwmx0Q+iV/m0XK2oXwVsMh4JmAV/dmtyVUD8Ou6TugDOs2m/Fu6eeGBOYprsaHfwRDGfFC0Lrts/7qPFuGiYtpZxmS4QM/5bCL7Q/mu1ZL9t4dAfCrLXASVgoEGERG6PsXSuLvM6eN5mZ6MEuASSv7DupPdFW3vJZXHokjVjRqbHWMBPyvjdXN5RmLscQgY0rOqO8dhBddHtXxJYTvZnG++SsR8q30UQM3hOnZEQfkypThEvxIQVAxUhIxLbo6eWVwEpeetZA4tLS2lrCQXY3TqFe/PZD/wLbr8bwaXXJ347wZH6ZQl9u2XOzgxcLpSRyyHdYvUs7uS3sKiLY0u3sbOptVhJiY98Q/mpjDSiLp/eMSLyFl4ot3Xh0bYgQDW7htj8esweeegO8lI+A83l82/XQ8+4IA89QFrOIr3PupbqvwcbzV6MYeAUEqQGEGAjO/HcIblwWjdZZi/UMdillhykkBOwshJtdFZyQ0qjH2xYoWh22JxpKfeKJvIikpoQsQAiRSKn3EVqYrH9HJ5yNsyCr2Wzi7eJmai7CqH+MKmcpeUCCXFUdI99tQMIh6xWifJcSMy5BRPdZX8cFAVwKAOBhvGFBzXIVxQ/RlQuDlO0QMuas7BiTuKo/B4V34N8PEjh1xJvI7irPendIq9oRMQzlWyaRQJVrfWS2ny6idPjEvzRzcMw035dK7mxgvBJhOIy9LAZK+vaqF8axjpCojv3+h+ErNG/ZsWJYPoTKHdzBl6D+VhNF7/zKOoyYMuhz9gNFqyRlALroDE4xX4f++HyiNjGpaWXHbtI5PfLty0mbIggXIogbFrD7Niry47a2hmc4opEkefa5tkWyNNAiUI43C1XrmkIjTnHORLGkKpg5sZvRCpBwWx1DcaQ/qdeBFmH1MJB4nFfSBV/HsaQBAGkPYH8X1loMg3JSQziUJS109r2sA+CVMAEXWzC9sqVKwmcueiP/BfdPheA7si3s5SLuGj5S5FM169tYYxZSvVmF4P4Q2n077VxnhwrRnaTehfy97F6XlX8iH1dRgsPgxcHjCq9KEu3RI/ir1rI/4UFZbH3YJM7+d+ybNzEEU7i4i65crZtjg0hvDhVvBR32KHNUirDS68txVlN9X/7zrnN5eEaeBtdErZBCtpcOZovnpbKcCg0UoAlsBMfbzIm+9+1fBEhfS2vewKFQxoebgiEgIR90EMJ7UqP62X8g5OBG/VpUwh/1PXYN/AC4mWxfftP9fTWC99W/wEKRb/ERm9Spv1vqh+14PfyWQB9a/n5d1M3ykNq4/5IVRXOOTwwDW+/1sfbdJf8T8hl5DE9oyYK0wkkrLuKk6tp9IuJf84dr3/yJ3y9/+X2/4aCzNuzmPb2diK8VEV77nM990dbpc7WMqLzCnEKKge6soh4E7oSRASfgfgEVbSlc2CgDI2LfvzLxqtbn+/0eZz92qzv48c/K6ngj51/ynaSqhIHrhWW/6Upwbob3Xv2Lw1v/1MD3tWpcvlHVbtzMwznn3FDM8c9O1hVILEE5T8ko507xlW1JfU3ug9XTkwBJxLS4h8fDKAY2DTjD8/MSVUxPbNixSWrgdrnzSAha1d5Qd1zJv4h00YE6wvPTyqeVDyp+F8rFtawaWiYvmF2V2e5tVK3NjQaks3BEJraPDdaDe6Rx+7qCmWRMcpQCFnTuAW1RNXoaPssKU1qMTEtEUzLT1b32dP/7EJUvsw5WoanQ85BjPcR5maH8DRSn052tYy8ijg9DOscyI7uTuMipF/Xe4pKHeGWnAi8Hmsr1v4LD+HZDCZmTBzdtJfYaofOgx+PFWeirgHz9pqLDc6wqT9Cy4TYz+UqsIhau7R4WLQ1GVUtd7NtlLgrkIfWSfO6IkEBjZgcjvsa8izODrRFjRRbO1erFuGcGhUhOaNYahkbdLZW/2vT0MstpsiEikFoGTt1eSUaLMEyDiEVJD/ntVmMHAgJmX6E8sUYFL5ySMUNIEUGgiR/jkU4fHgoDiJHe5Dat9YwYqDN7TSxyC3iQ0MowAo2WXYgKMoxEAesA93UGnsvgFU6AVPmq+KsZ+en4QrGSsCk3eJ5X1x4cmeFov5OKbbyHYjMzuxBXiG9yOrZq4sLd2XJR8NHCvwZUH44IFfivEl5WAWHGM/eq+34ye5YyZw5KDQq4XUNN6QSrTQJubn8j5/Be0HI+LVyIcW2T9ahRyvSsEVy+1rfYmx+ezLM51oVWU3Arj1gQg44L5+8siNW7ChJ9Yzt7kLvyq9xmBwSpRM0JoHhtg+fpfrFp9FsmjP/RrB+eRiLmu1fCIZXV0BhhOsIMsEVHQiRfqvx6sQO9eqGxlWGdIZTEGAWEA1t26ueLtXrb9Tdnxasl+QdpmFPduF5CVKlIk17JDS2CTmiUIG79pKPsYRnsF/OALUJypUIw+ZAPsASNgZQ6K0jtCsEfwYIopkNeru1zx6p4PEjWEPsRJdcC1ohmoZXgUCr7HZAsAf1irnqn8vEtCSYIF6W7ZmvRnaFFX+XNPbyZWqSjoG6QfqtEsqcqw48s5OdaVGV2Wmx2GMcLmakwGOBFGOgG2yBAz+kdCvIbMELGJkfwoY42OdylPeE6dHVKngAUl0nBrlmwr+Y52CaDvVPAtKk4knF/w0Ub2TThtUqt071nVenET6j6Hb7LPxJnGaa9Q3JnWdJtW/+vBniuiqR/WXP4+HxjDro0+jeZvtC7rPUWXOeX2LaW1YgdfY9OMrsvzbft6si+S/Zxsl/n+kUMju6N+X+Oa+QK4/A07ljZtTYJW7J8Aj+k2e3c5W7fSGpa/pzijh8HZ4fYqOzOp7GKOjoROTvfv0Ur6OWwGC9ALq84hnDE+Pwya6n4Rg+Bk8K6bKbTc/soS7wjcrZrGd8WwWYagLitZMO/Y9ySIsN1gslYxfbfdvq7SAXzxh4cJYnKb5+z7dvX+YTlUW0PdiC8O2Rt1brpAAo6VZiiXiGeFgdJJVMa/6rBdOxgIld92D9R/ExeVggJe1y0f1TZWGlfNGWciH5VitPrqTWXsuSMPxpvu8uwvR6a4u6bWRk16z05zzLixMjBajC34604otP3d4zj69jDcm4uZYD8w/2Iu1N/ByWNiVfQ/PSDdjlh7VsYZwF/A+Y59BOwpwNe6dLzQ3IlRioTGqfw4JlDlvG4p939XvmEgI7KbFw7S7xK5gGhGF764pSPi2PmIw6o3Eta6Mm+ZdRNYH60VJEmYhWLMY3WHq4jMdAOPa0HJQ7QQYg2BYdq1uCCs7mlQxjm+RpILlCqERGNKDxCtUZkZ4mpl3AAvLZSAqXi81ejVN8FPbXIWu9Xo4ITmBv1yYq02AuqGhANgH55BdZi3NQd0krfb2l1ojoc4P/EU3wJ1ucynMIeRYIxZI/hkWm2OoZX2AvdxkeBgoD21PDgTR08VzulRKxo+Xszr/mQf5wecTUH+r9aUnQy0JkK+kl1ik47AvPaJAdgwKbMmsQHQcaocjUNSPMXf75WAkn8SHnUo7EQ3MN4xS+npoufoT5q+dR6TLWtr101oOEyqEMZoXcPv+WSRQeoRBsEwfZEGaedG1EqdBRRcuFFb/cipwVp/ETrmiYg86IHqS7Iarc+GoYL5ArdPeiv/prOQiHDtNA7Tvk2azPPkVWp5F1yF5F6N3TyH7FbJG7SecQQBcvQvlz23dEK6xu6EYz9peUcICjXCCs0GYEE3Tq6E75mIJfEAW8A106vAHL4Fj2RDLZEJQ1TfrR8ueiP1KOaP/Yf8eubezdoCkLu1t+YN6UxHLqXs92HVYnT9NSbnK2ZemyGW/0uTwiKWTsz8KXOoxYgdzNdZ4wU+baVjMvUJ00Iv19cBwC7UhQSeVpU1dOVZrcJ4ueS+YtHtJ0U+P/E3iICIIUhl9aTALb0OPncOLwAmhQWjImEIIU8u2DSc+lQWd5gWZ9hNRQbut/Dk1SCmTFj3viMFNboPOt2DspVs/9M2j3fbmzfZdhfLvh02LgeR9K3tA/NJ3lMcYBExwrlWG0NCJZfPHm8yE2BZghJRqva841AspU1Nj+oucU2UgyFuVMbZx41PeNI7CvlvBc4LK4NN74rbMzfd9EyrU9NoktJlhfUf1X/4OigDTmZ+9YPUgTCoYblvSX1xStIvq/sKdk06Dqj2S8TxBT+lwZWrinSz2ld5EQUFW4zvRcKpJjo02tk1PMpEP/nx2aG4xyjnG9dm6Bd9N7mK+e2jz67Z97DKs37ayaFEwKJgWTgknBpGBSMCmYFEwKJgWTgknBpGBSMCmYFEwKJgWTgknB/0nQaGZ6nQW87587qmW9h2E6Ro/yXL+N3MzbVPRDZCDA/vmPDeHsa9WSx9+1+37E2xqvfeNBDnWJTPNF7YLQiWf9Iqn/VVf+eA+XsX/iBNzW6glX/Lae/E9edduC9b5fNLSH4KCKdt8R2XatwWNtb5+Fp+8DwEouBtdtpzUSfXvj69P1OEFfKgZQI3CPjnCT9+IrhhRZClOjExcBFYq6gh7eDdZHSB1d7RSXgvIteviHSm4EbmRY7TstuNL5MFFaJMDsbNlyiSfjxzhPdgLrZt0N34+Rm2vr6Sj+EPxwGe7xqcdTovMgaoa0rmbc90vExa2ZQysohR0DoUTHjVC990E8c3y0ziY2/kTmxlgrO5pj4mPGbrF4znjGo6OY1kyP8RV1DaZGjm+ktlGYTi3cJPae9yZjnDG/Qsj6oTYwyLyUWRux1ku8cJi5AOX8dBca7twHFYgX8lwR4wcf+vbeb6o6ljcc7fu6WmY+NYL4KqVYVvxB9R27qJGo2iJDPoJ7Mk5CXg8ztOQau0P1iCn/EOOnnhm9q5ZYAaVpTBQENXOhMJyRQgcDiYsekZYGepf/NET0jr83rVeU4kIKOUOcDsD2jj+ZqqEVS7KWTPh2ewxQL7ShpdXgI0d+SrZznphqSHxzUckiOPJveMrswdzoLz0F1jev4yIah8PFH7oID+lH5FfixMMHiz7YLa0jy+8HkDe7kGfeza9N8l+vufoKX3yi7KiIX69DRyB4tsLZrMRT8hwEhVLWgMwEeQnioPYhe0Z47FVqm929knB8wZle1/lmtXhw7YPZkcnW4t96leXEdlprC8F1Qmk2ahdCI/JQGv/RHxEzZ173OMd1u3k1SfmB+6DiZc5FqPbygm+hrLLEoD7SiyfKjnXQ3tC3zfG+3+QdJg1XooXgp+IYwhuIjVpkD8k/UP130LbRf7c28bZcVc9sqnaj3rRiAZO9pKVFj7QM2vJauxJrZ0BIDVlFh6NwNQ1QrezwaMcXpfF4EyZ1F4ZUytVA3y/IjwUd6dDms46qD44jDyvq20QlGnwrFsiadpFWHPUfh6juVF1Gvvv2u/ka85EanCKBLxy3Z7/mLBLPgJULtLrS4UsZmqzsjdZe2E6oXBhdZ+EdFFaVHE7XZImS6buyrIXisGD9DM6GN1ozm4K2pWN1sntTxcWhzowCPDwEnoMB5ocCZV2asPmJxuQ7PM8D3vdqaeXwpRf8DiQ+QqwVJ1vfPJEmPGU9wqW/7k4mlAWYSxXffJkSLhO+S8ivRY4Cqtc6PMvXZCfS3xuOPtnNXEIQM+kdmce874uTkpn0qE+RTEKKmKJTf+A+Trv9e0cKpHHiWfT+KWUY+sD0Mt+3svcHlhUPJ+XXaL+IsS5v3XJny1TxFzHhfn6j++Jxjt3jhpvG5c7oLoH2R6tDxcS56YTbJYFQU8qYoOZnRkxEXlWA76vgjPtZ8pVrPG99lhrVkBMFWBaR79gz5niXKz5ABCe5ciuO5PlfJN9ioZW9aw1LRjJQSlJkDaUx6Nf0ekOwMjrWJRF3K/dJY8W+s7B4uu8kl/O25y3mWCKzilDwxoR/VR24r5cWM39GFX/dl669xDuYNBH99ySOLor+KL5xfMPRkgY4/jtYhr1QcZjzJOEQHDHS7AXgz2lNhhuRbMqZvp196BIgN8jQsFCxJyKMNZCZPJ/PCDTzvCQWdpQz1OUdVvTPN3PR9Z8t9zRnmGcpcbE6I3Iq/9GljzcCW9KI3MUzf/Qd9B1JHB8ATMNVNLSzVxkWxrIlej/v8jk2uAqKhC69rblX3YbfzY3pyG40leFdA/Krx1Ns5wXKqX5+hFeY25Oshl8TA7xgTF19p9nZjne1s2xKS73DDVloTGtfOBh+3ORm21TmDhm4Wyg9P5y7Ftb0Cjpeadyb3LQWz1wo9SyWWEJRexm4Qo37P0QjIv1K3J1hwZDoOo+bIZuSnWIdQyrenS9PPZYSIhNquktGcnnvTWuA01Y7RFwy8x6yJ9aSBhpB5fvWXhgeztivcADyudiOqon0Q8h42752FzxO4AxuC6lTZxoQg95uw8ztYHiSxS1bufaG4qKG1pA33P9ViQSO+PbYCDddnofZGx1/kre3W557Adpx271bFa9UnkjJT1F6HLTY6P47cPgs0gPAge6G1cl3rKOdqOJwYkH9p8Vtjt+96LEjIFdzBWUtLv/nDlSgn5+9Z4BFdJHGDb+osZXmhQvNrZlfnSC+/uPCzzwjZs8IUESVWnI/c8hnYD/sEmrW3Qswf8/jYyUcm9K4h56tcCr4TEkf7QLkyi3Gh4LWxDbPZheqEyeEp/acIQFfSf052yu/PA9TXMdqj57ZZfJy/g5XY5Oal8DpaESvnqjMTG/8Thf6W/uVUrL0Ynhxpp/fN0bKmdrA9m5k0eC2T13x45Dyxa7gO3dEI9bC9dHeCqDwFq1qp/Xknsh7AZiW68bQQAPwZtoaRVemTEswMrg0qHilU7edTbt6sUOCioOYxwUdZY60W9vEq1a0Ep6k97mF1Rn49AmAuC6TXuYGjb7lS/b1qqYA+atzVdtI+1nbVgR+p5iOJL1dmbqsEhHaaZun8P7MbfIeZerC9Gg167zxw7PrgDy6RGGfr5oHmlZmryakRTDcVG+7ffo8EGd0Xj+Br0ulX4BAq4CcxtNWBvBHzV6P2XdK8jEQcWe5HlGdJnyB8O/OokUXZ14VRc8cpv4jVjP21sRYbbwtinZij/ogoytBvuCrNvxRH2j80pj1NnY+B7u09FtInMZeDxnM25Ln47mpy6ZeEPXRiZAHuyoNTBYvXJEdwUAJuTylaXCoqzpOg8ybpzFmwl1/46GdztFSavBoUI3mCbfRGcoDEYb45JAGfAfhfSzujp1arLkkUGXJy6vLPwtjgL4zTmUFEkttWUHbUArG0iRsM42+J338HkKNHby20zoWubPtFQqSGfb2VymoiZAuOK+4p+Een8Dwhtc8/A9drE+cmK86CBerJ4DvzASpeSw9xQ+uvBaiRxk2zMVzFUvXEjZ9vdY7axzaLKAyG6EbrRegyjZRN63zR3dkQ6jzJIyRF94O8iVgF1+mxYUstAVSlCaF8F63OtCWq1mKELKG2Kk/FstYhoMaYxNJprV3F0hy7VVERxXrVBjBnXvcJvW6EWofTxI4/43wRUnM4Y1rZ/46/OgixPwOUA4/moDorg+utOld5CVPUBHCHNuDegQo7Q7r+GJfevbHlYXU0V5zU+4PlfucxoZXehlcGzfxc/lYqSl0RBE5V91FSIqYyocHBA+WUGshC3Y/R9l7eFdiVUm3r55P2yNBUw1dsh3cheRxIUsvNRbMFbTwIFWauIjitNRU/tGD8sS7bTD+MuR7Co6LsnVLWjH9f9OoQXv75jMPR2dAV8LPz+yciPMqMAfVVc3hcX8vq2S5600Wc0CuUkrtgqEM7gw/P3F/m7mEMm7oSZzH2basU7WL9GrlpaUn+HNIVysVXjZafmBtaX2qh+IxXUVUx0GR4LxMEKfQWsb4wU76RPChSxwe2ulYly6bbqn3AkaQIVAV+5eC4IJqLnOmJXQpd57UJlANVQZQHt36KD6FXjOMvN/wEMEYQMxkQggm1X6WOR6CWsm0ZjDzoaybyWEzG4aH7q2DoWJ22cB9wZRIiUKRugCf7s349OcncE/9hqvsCpMOuxdPDEf9iTJx83CLhgyTWIx9pEC6CyfdsYCsckmQlYCbvIMlBN/sotfOVjEBAU0fgCek64hW+r+PwJORsoIYJ46pNO6kGrTa5ASrA578kyq4fNAyT80Rgs091qKN0VuTMxgG+6JDSEDh3q1QLsB3J3ALEyCqzNw2bGkhyWpkxB0BzKkEV+lxOeVrqdcplc6mUDDeWoOjtp3ivkP5LjjgLCawgdb8tF+DyBunacf30zkzQNUhpFy9Kx+/caLEq6g/Z1S/o3E+uVMH8GqyNGNP5rBHcgwD66Y8yK2emHJFJ1RMj+WB8fGyEW15AR5mlxrfeSDihRbLesR7o/mPK2xd6orqDR6XyusKbVAeXBx48akHiz2zfravnhkWWiqpdxG/fcqsYJuJV4JwcZq8xgmbI3N49refpSOnZpUshelIVQBln7G7tpqTuziw5CdrEd7ZiK8hcG9Wc7bDFGpsXxCcj8sJ0HzQ7jJd2eaKJkjot/G5rz7DeboSksP739GMPbHz4EgcapO3Zjw5jXcGpo2fQsIelDPr8sEACkkWFa/ZI+9II2LUR0pi9KXP+ip8UnxVPjpCEItedZof5n41QQjP+U52b8FXq1NlNbsNWwOZ1ltPIgKZLs9qyrwM3BPwq4dECO8qthLOqkEQXv+EzZlgCXeMS52uToE2pzmER1/ljiZUw5nbUNAW6mat8AxSPINyGJ/0BBTzkrzG4BqsnrExOlLQU1ndISE0BEvMeOeJ4f1V+F1XlfDq9eMRObMe/5JA1bW8dUZztzFdjfIx9Hez2xMIVY80KoaV9GPv4f2hUjtLSrMfxTuO7n8VuOz2sZPQqaGEkUSYjd30OWqq/l5ZoiTD9MZChV0NhfryNcwMHsveqBX8sRJiGd7TGM07YBOoWwnj5zuMfO84H623Ngm/I6csaQgUXh+ZTttE93qzXB0rRyzrmE0HuHDJnNNZvfvxeYmaeDGJagonJFNNAeYNLrhi4nVqqWeMhQ80C5lO4c2ebJrXaWBSa5+Aju+I8LU5XrJrUZm4fiTEiNvfIDMOPnkeo7vj6ySWv7liW5iHLraH/2SnRvW79Wa3Xi5coEib6lsw9/KmfeK8n9Pn/k2Hwyfmdc7MS4jj0IxARUhdpBheBEb6fpeYBpRQ4ZTwLYXvT5z19jswJ+O5q+082mtXPvjbxHvA3AhnX73vpWGP3/Ld93tY7pEEvPtB/M3pvlcKHXBirK2JQR4mgTNt4i1gIfmt90kylsfG9Ea0vTbxJhuznBBRRJWx4PUqb+IdMo9jJ1SbWCVh+S3V6xZ50OdSk9Z1XN283te+6Z2tbze89Y/P/xdQSwMEFAACAAgALWRMSNUG49JMAAAAagAAABsAAAB1bml2ZXJzYWwvdW5pdmVyc2FsLnBuZy54bWyzsa/IzVEoSy0qzszPs1Uy1DNQsrfj5bIpKEoty0wtV6gAihnpGUCAkkKlrZIJErc8M6Ukw1bJ0swYIZaRmpmeUWKrZG6EUKgPNBIAUEsBAgAAFAACAAgALWRMSDLLabCxBAAALQ8AAB0AAAAAAAAAAQAAAAAAAAAAAHVuaXZlcnNhbC9jb21tb25fbWVzc2FnZXMubG5nUEsBAgAAFAACAAgALWRMSEYiw7+rBAAA9g4AAC4AAAAAAAAAAQAAAAAA7AQAAHVuaXZlcnNhbC9jdXN0b21fcHJlc2V0cy8wL2NvbW1vbl9tZXNzYWdlcy5sbmdQSwECAAAUAAIACAAtZExIuXaQJLMEAAAlFQAAJwAAAAAAAAABAAAAAADjCQAAdW5pdmVyc2FsL2ZsYXNoX3B1Ymxpc2hpbmdfc2V0dGluZ3MueG1sUEsBAgAAFAACAAgALWRMSEb9li+zAgAAUQoAACEAAAAAAAAAAQAAAAAA2w4AAHVuaXZlcnNhbC9mbGFzaF9za2luX3NldHRpbmdzLnhtbFBLAQIAABQAAgAIAC1kTEh+7+sSiAQAADYUAAAmAAAAAAAAAAEAAAAAAM0RAAB1bml2ZXJzYWwvaHRtbF9wdWJsaXNoaW5nX3NldHRpbmdzLnhtbFBLAQIAABQAAgAIAC1kTEiCr5mLlgEAAB0GAAAfAAAAAAAAAAEAAAAAAJkWAAB1bml2ZXJzYWwvaHRtbF9za2luX3NldHRpbmdzLmpzUEsBAgAAFAACAAgALWRMSHF3jHXYAAAAjQEAABoAAAAAAAAAAQAAAAAAbBgAAHVuaXZlcnNhbC9pMThuX3ByZXNldHMueG1sUEsBAgAAFAACAAgALWRMSI2YXsxmAAAAagAAABwAAAAAAAAAAQAAAAAAfBkAAHVuaXZlcnNhbC9sb2NhbF9zZXR0aW5ncy54bWxQSwECAAAUAAIACACDeI9FzoIJN+wCAACICAAAFAAAAAAAAAABAAAAAAAcGgAAdW5pdmVyc2FsL3BsYXllci54bWxQSwECAAAUAAIACAAtZExIqkN4oZEIAACWHgAAKQAAAAAAAAABAAAAAAA6HQAAdW5pdmVyc2FsL3NraW5fY3VzdG9taXphdGlvbl9zZXR0aW5ncy54bWxQSwECAAAUAAIACAAtZExII5P80gAlAAB0TQAAFwAAAAAAAAAAAAAAAAASJgAAdW5pdmVyc2FsL3VuaXZlcnNhbC5wbmdQSwECAAAUAAIACAAtZExI1Qbj0kwAAABqAAAAGwAAAAAAAAABAAAAAABHSwAAdW5pdmVyc2FsL3VuaXZlcnNhbC5wbmcueG1sUEsFBgAAAAAMAAwApQMAAMxL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OIS predavanja 2015-2016 - P1.1 - Uvod v predmet, obvladovanje verzij"/>
  <p:tag name="ISPRING_RESOURCE_PATHS_HASH_PRESENTER" val="684cf155393862468630d9a6d6b26371462bade"/>
  <p:tag name="MENTIMETER_SERIES_ID_KEY" val="altubvnvx98xixstt6er5g71kse83s9d"/>
</p:tagLst>
</file>

<file path=ppt/theme/theme1.xml><?xml version="1.0" encoding="utf-8"?>
<a:theme xmlns:a="http://schemas.openxmlformats.org/drawingml/2006/main" name="Layout 1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49443</TotalTime>
  <Words>555</Words>
  <Application>Microsoft Office PowerPoint</Application>
  <PresentationFormat>Diaprojekcija na zaslonu (4:3)</PresentationFormat>
  <Paragraphs>71</Paragraphs>
  <Slides>9</Slides>
  <Notes>2</Notes>
  <HiddenSlides>0</HiddenSlides>
  <MMClips>1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Helvetica</vt:lpstr>
      <vt:lpstr>Verdana</vt:lpstr>
      <vt:lpstr>Layout 1</vt:lpstr>
      <vt:lpstr>PowerPointova predstavitev</vt:lpstr>
      <vt:lpstr>Izzivi MOC</vt:lpstr>
      <vt:lpstr>Izziv x: ...  (2)</vt:lpstr>
      <vt:lpstr>Izziv 5 → 25. skupina</vt:lpstr>
      <vt:lpstr>Izziv x: ...  (3)</vt:lpstr>
      <vt:lpstr>Izziv 5 → 25. skupina  (1)</vt:lpstr>
      <vt:lpstr>Izziv 5 → 25. skupina  (2)</vt:lpstr>
      <vt:lpstr>Izziv x: ...  (4)</vt:lpstr>
      <vt:lpstr>Izziv x: ... 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 predavanja 2015-2016 - P1.1 - Uvod v predmet, obvladovanje verzij</dc:title>
  <dc:creator>Vesel, Jan</dc:creator>
  <cp:lastModifiedBy>Vidovič, Matevž</cp:lastModifiedBy>
  <cp:revision>2205</cp:revision>
  <dcterms:created xsi:type="dcterms:W3CDTF">2012-10-12T11:01:31Z</dcterms:created>
  <dcterms:modified xsi:type="dcterms:W3CDTF">2024-05-27T19:48:09Z</dcterms:modified>
</cp:coreProperties>
</file>