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7" r:id="rId5"/>
    <p:sldId id="258" r:id="rId6"/>
    <p:sldId id="259" r:id="rId7"/>
    <p:sldId id="261" r:id="rId8"/>
    <p:sldId id="269" r:id="rId9"/>
    <p:sldId id="262" r:id="rId10"/>
    <p:sldId id="270" r:id="rId11"/>
    <p:sldId id="263" r:id="rId12"/>
    <p:sldId id="271" r:id="rId13"/>
    <p:sldId id="264" r:id="rId14"/>
    <p:sldId id="265" r:id="rId15"/>
    <p:sldId id="272" r:id="rId16"/>
    <p:sldId id="267"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drive/1r340l1q87oy7tjtUb9xNLmBsVeKP--Zq?usp=sharing" TargetMode="External"/><Relationship Id="rId2" Type="http://schemas.openxmlformats.org/officeDocument/2006/relationships/hyperlink" Target="https://drive.google.com/file/d/1f-qV5HZWoJivWF4RuYjU1wMqolGoeFsh/view?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8C3FF6DE-53BF-C9CB-32A7-AE7F03946918}"/>
              </a:ext>
            </a:extLst>
          </p:cNvPr>
          <p:cNvSpPr txBox="1"/>
          <p:nvPr/>
        </p:nvSpPr>
        <p:spPr>
          <a:xfrm>
            <a:off x="1493296" y="1984489"/>
            <a:ext cx="9200387" cy="3170099"/>
          </a:xfrm>
          <a:prstGeom prst="rect">
            <a:avLst/>
          </a:prstGeom>
          <a:noFill/>
        </p:spPr>
        <p:txBody>
          <a:bodyPr wrap="square" rtlCol="0">
            <a:spAutoFit/>
          </a:bodyPr>
          <a:lstStyle/>
          <a:p>
            <a:pPr algn="ctr"/>
            <a:r>
              <a:rPr lang="en-IN" sz="2000" i="1" dirty="0">
                <a:latin typeface="Times New Roman" panose="02020603050405020304" pitchFamily="18" charset="0"/>
                <a:cs typeface="Times New Roman" panose="02020603050405020304" pitchFamily="18" charset="0"/>
              </a:rPr>
              <a:t>Name:- L Suman Kumar Reddy</a:t>
            </a:r>
          </a:p>
          <a:p>
            <a:pPr algn="ctr"/>
            <a:r>
              <a:rPr lang="en-IN" sz="2000" i="1" dirty="0" err="1">
                <a:latin typeface="Times New Roman" panose="02020603050405020304" pitchFamily="18" charset="0"/>
                <a:cs typeface="Times New Roman" panose="02020603050405020304" pitchFamily="18" charset="0"/>
              </a:rPr>
              <a:t>Skillsbuild</a:t>
            </a:r>
            <a:r>
              <a:rPr lang="en-IN" sz="2000" i="1" dirty="0">
                <a:latin typeface="Times New Roman" panose="02020603050405020304" pitchFamily="18" charset="0"/>
                <a:cs typeface="Times New Roman" panose="02020603050405020304" pitchFamily="18" charset="0"/>
              </a:rPr>
              <a:t> Email:- 208x1a0464@khitguntur.ac.in</a:t>
            </a:r>
          </a:p>
          <a:p>
            <a:pPr algn="ctr"/>
            <a:r>
              <a:rPr lang="en-IN" sz="2000" i="1" dirty="0">
                <a:latin typeface="Times New Roman" panose="02020603050405020304" pitchFamily="18" charset="0"/>
                <a:cs typeface="Times New Roman" panose="02020603050405020304" pitchFamily="18" charset="0"/>
              </a:rPr>
              <a:t>College:-  </a:t>
            </a:r>
            <a:r>
              <a:rPr lang="en-IN" sz="2000" i="1" dirty="0" err="1">
                <a:latin typeface="Times New Roman" panose="02020603050405020304" pitchFamily="18" charset="0"/>
                <a:cs typeface="Times New Roman" panose="02020603050405020304" pitchFamily="18" charset="0"/>
              </a:rPr>
              <a:t>Kallam</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Haranadhareddy</a:t>
            </a:r>
            <a:r>
              <a:rPr lang="en-IN" sz="2000" i="1" dirty="0">
                <a:latin typeface="Times New Roman" panose="02020603050405020304" pitchFamily="18" charset="0"/>
                <a:cs typeface="Times New Roman" panose="02020603050405020304" pitchFamily="18" charset="0"/>
              </a:rPr>
              <a:t> Institute of </a:t>
            </a:r>
            <a:r>
              <a:rPr lang="en-IN" sz="2000" i="1" dirty="0" err="1">
                <a:latin typeface="Times New Roman" panose="02020603050405020304" pitchFamily="18" charset="0"/>
                <a:cs typeface="Times New Roman" panose="02020603050405020304" pitchFamily="18" charset="0"/>
              </a:rPr>
              <a:t>Technology,Guntur</a:t>
            </a:r>
            <a:endParaRPr lang="en-IN" sz="2000" i="1" dirty="0">
              <a:latin typeface="Times New Roman" panose="02020603050405020304" pitchFamily="18" charset="0"/>
              <a:cs typeface="Times New Roman" panose="02020603050405020304" pitchFamily="18" charset="0"/>
            </a:endParaRPr>
          </a:p>
          <a:p>
            <a:pPr algn="ctr"/>
            <a:r>
              <a:rPr lang="en-IN" sz="2000" b="1" i="1" dirty="0">
                <a:latin typeface="Times New Roman" panose="02020603050405020304" pitchFamily="18" charset="0"/>
                <a:cs typeface="Times New Roman" panose="02020603050405020304" pitchFamily="18" charset="0"/>
              </a:rPr>
              <a:t>Internship Domain:- Data Analytics (DA)</a:t>
            </a:r>
          </a:p>
          <a:p>
            <a:pPr algn="ctr"/>
            <a:r>
              <a:rPr lang="en-IN" sz="2000" i="1" dirty="0">
                <a:latin typeface="Times New Roman" panose="02020603050405020304" pitchFamily="18" charset="0"/>
                <a:cs typeface="Times New Roman" panose="02020603050405020304" pitchFamily="18" charset="0"/>
              </a:rPr>
              <a:t>Start Date:- 12/06/2023</a:t>
            </a:r>
          </a:p>
          <a:p>
            <a:pPr algn="ctr"/>
            <a:r>
              <a:rPr lang="en-IN" sz="2000" i="1" dirty="0">
                <a:latin typeface="Times New Roman" panose="02020603050405020304" pitchFamily="18" charset="0"/>
                <a:cs typeface="Times New Roman" panose="02020603050405020304" pitchFamily="18" charset="0"/>
              </a:rPr>
              <a:t>End Date:- 24/07/2023</a:t>
            </a:r>
          </a:p>
          <a:p>
            <a:pPr algn="ctr"/>
            <a:r>
              <a:rPr lang="en-IN" sz="2000" i="1" dirty="0">
                <a:latin typeface="Times New Roman" panose="02020603050405020304" pitchFamily="18" charset="0"/>
                <a:cs typeface="Times New Roman" panose="02020603050405020304" pitchFamily="18" charset="0"/>
              </a:rPr>
              <a:t>Internship ID:- </a:t>
            </a:r>
            <a:r>
              <a:rPr lang="en-IN" sz="2000" dirty="0"/>
              <a:t>INTERNSHIP_168198413964410a8b547b1 </a:t>
            </a:r>
            <a:endParaRPr lang="en-IN" sz="2000" i="1" dirty="0">
              <a:latin typeface="Times New Roman" panose="02020603050405020304" pitchFamily="18" charset="0"/>
              <a:cs typeface="Times New Roman" panose="02020603050405020304" pitchFamily="18" charset="0"/>
            </a:endParaRPr>
          </a:p>
          <a:p>
            <a:pPr algn="ctr"/>
            <a:r>
              <a:rPr lang="en-IN" sz="2000" i="1" dirty="0">
                <a:latin typeface="Times New Roman" panose="02020603050405020304" pitchFamily="18" charset="0"/>
                <a:cs typeface="Times New Roman" panose="02020603050405020304" pitchFamily="18" charset="0"/>
              </a:rPr>
              <a:t>AICTE Student ID:- Student ID:</a:t>
            </a:r>
            <a:r>
              <a:rPr lang="en-IN" sz="2000" dirty="0"/>
              <a:t>STU64549c28a653c1683266600</a:t>
            </a:r>
            <a:endParaRPr lang="en-IN" sz="2000" i="1" dirty="0">
              <a:latin typeface="Times New Roman" panose="02020603050405020304" pitchFamily="18" charset="0"/>
              <a:cs typeface="Times New Roman" panose="02020603050405020304" pitchFamily="18" charset="0"/>
            </a:endParaRPr>
          </a:p>
          <a:p>
            <a:pPr algn="ctr"/>
            <a:endParaRPr lang="en-IN" sz="2000" i="1" dirty="0">
              <a:latin typeface="Times New Roman" panose="02020603050405020304" pitchFamily="18" charset="0"/>
              <a:cs typeface="Times New Roman" panose="02020603050405020304" pitchFamily="18" charset="0"/>
            </a:endParaRPr>
          </a:p>
          <a:p>
            <a:pPr algn="ct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E4B1A08-4732-8401-637B-A6D8B4F88272}"/>
              </a:ext>
            </a:extLst>
          </p:cNvPr>
          <p:cNvSpPr txBox="1"/>
          <p:nvPr/>
        </p:nvSpPr>
        <p:spPr>
          <a:xfrm>
            <a:off x="446533" y="914400"/>
            <a:ext cx="11298933"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STUDENT DETAILS</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F34768-22A8-244D-DBAE-9E2B19F67C20}"/>
              </a:ext>
            </a:extLst>
          </p:cNvPr>
          <p:cNvSpPr txBox="1"/>
          <p:nvPr/>
        </p:nvSpPr>
        <p:spPr>
          <a:xfrm>
            <a:off x="454152" y="667512"/>
            <a:ext cx="11283696" cy="553998"/>
          </a:xfrm>
          <a:prstGeom prst="rect">
            <a:avLst/>
          </a:prstGeom>
          <a:noFill/>
        </p:spPr>
        <p:txBody>
          <a:bodyPr wrap="square" rtlCol="0">
            <a:spAutoFit/>
          </a:bodyPr>
          <a:lstStyle/>
          <a:p>
            <a:pPr algn="ctr"/>
            <a:r>
              <a:rPr lang="en-US" sz="3000" dirty="0"/>
              <a:t>HOW DID YOU CUSTOMIZE THE PROJECT AND MAKE IT YOUR OWN</a:t>
            </a:r>
            <a:endParaRPr lang="en-IN" sz="3000" dirty="0"/>
          </a:p>
        </p:txBody>
      </p:sp>
      <p:sp>
        <p:nvSpPr>
          <p:cNvPr id="5" name="TextBox 4">
            <a:extLst>
              <a:ext uri="{FF2B5EF4-FFF2-40B4-BE49-F238E27FC236}">
                <a16:creationId xmlns:a16="http://schemas.microsoft.com/office/drawing/2014/main" id="{39D3DFA4-D5AF-F96A-8ED7-82607F008B8D}"/>
              </a:ext>
            </a:extLst>
          </p:cNvPr>
          <p:cNvSpPr txBox="1"/>
          <p:nvPr/>
        </p:nvSpPr>
        <p:spPr>
          <a:xfrm>
            <a:off x="454152" y="1417320"/>
            <a:ext cx="11283696" cy="5262979"/>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Personalized Project Objectives: </a:t>
            </a:r>
            <a:r>
              <a:rPr lang="en-US" sz="1600" i="1" dirty="0">
                <a:latin typeface="Times New Roman" panose="02020603050405020304" pitchFamily="18" charset="0"/>
                <a:cs typeface="Times New Roman" panose="02020603050405020304" pitchFamily="18" charset="0"/>
              </a:rPr>
              <a:t>I would review the initial project objectives and consider any additional goals or specific areas of focus that align with my expertise or interests. </a:t>
            </a:r>
          </a:p>
          <a:p>
            <a:pPr marL="342900" indent="-342900">
              <a:buAutoNum type="arabicPeriod"/>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Tailored Analysis Techniques: </a:t>
            </a:r>
            <a:r>
              <a:rPr lang="en-US" sz="1600" i="1" dirty="0">
                <a:latin typeface="Times New Roman" panose="02020603050405020304" pitchFamily="18" charset="0"/>
                <a:cs typeface="Times New Roman" panose="02020603050405020304" pitchFamily="18" charset="0"/>
              </a:rPr>
              <a:t>While the project might include suggested analysis techniques, I would bring in my knowledge of advanced analytics methods or specialized statistical models that could provide deeper insights. This could involve incorporating predictive modeling, time series analysis, or sentiment analysis to enhance the project's value and generate more accurate predictions or actionable recommendations.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Creative Data Visualization: </a:t>
            </a:r>
            <a:r>
              <a:rPr lang="en-US" sz="1600" i="1" dirty="0">
                <a:latin typeface="Times New Roman" panose="02020603050405020304" pitchFamily="18" charset="0"/>
                <a:cs typeface="Times New Roman" panose="02020603050405020304" pitchFamily="18" charset="0"/>
              </a:rPr>
              <a:t>To present the analysis findings in a visually appealing and easily understandable manner, I might explore creative data visualization techniques beyond the typical charts and graphs. This could involve using interactive dashboards, storytelling techniques, or infographics to engage stakeholders and convey the insights effectively.</a:t>
            </a:r>
          </a:p>
          <a:p>
            <a:endParaRPr lang="en-US" sz="1600" b="1"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Domain-specific Insights: </a:t>
            </a:r>
            <a:r>
              <a:rPr lang="en-US" sz="1600" i="1" dirty="0">
                <a:latin typeface="Times New Roman" panose="02020603050405020304" pitchFamily="18" charset="0"/>
                <a:cs typeface="Times New Roman" panose="02020603050405020304" pitchFamily="18" charset="0"/>
              </a:rPr>
              <a:t>Drawing from my domain knowledge or prior experience, I would provide context-specific insights that go beyond the basic analysis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Real-world Implementation Strategies: </a:t>
            </a:r>
            <a:r>
              <a:rPr lang="en-US" sz="1600" i="1" dirty="0">
                <a:latin typeface="Times New Roman" panose="02020603050405020304" pitchFamily="18" charset="0"/>
                <a:cs typeface="Times New Roman" panose="02020603050405020304" pitchFamily="18" charset="0"/>
              </a:rPr>
              <a:t>While recommendations are a crucial part of the project, I would ensure they are practical and actionable. This could involve providing specific implementation strategies, such as launching loyalty programs, optimizing pricing structures, or improving inventory management, to support the management team in implementing the recommended changes.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Reflecting Personal Style: </a:t>
            </a:r>
            <a:r>
              <a:rPr lang="en-US" sz="1600" i="1" dirty="0">
                <a:latin typeface="Times New Roman" panose="02020603050405020304" pitchFamily="18" charset="0"/>
                <a:cs typeface="Times New Roman" panose="02020603050405020304" pitchFamily="18" charset="0"/>
              </a:rPr>
              <a:t>I would infuse my personal style into the project by using clear and concise language, incorporating effective storytelling techniques, and presenting the analysis results in a visually appealing and engaging format. </a:t>
            </a:r>
          </a:p>
        </p:txBody>
      </p:sp>
    </p:spTree>
    <p:extLst>
      <p:ext uri="{BB962C8B-B14F-4D97-AF65-F5344CB8AC3E}">
        <p14:creationId xmlns:p14="http://schemas.microsoft.com/office/powerpoint/2010/main" val="365738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49844"/>
            <a:ext cx="11029616" cy="576036"/>
          </a:xfrm>
        </p:spPr>
        <p:txBody>
          <a:bodyPr anchor="ctr">
            <a:noAutofit/>
          </a:bodyPr>
          <a:lstStyle/>
          <a:p>
            <a:pPr algn="ctr"/>
            <a:r>
              <a:rPr lang="en-GB" sz="4000" dirty="0">
                <a:latin typeface="Times New Roman" panose="02020603050405020304" pitchFamily="18" charset="0"/>
                <a:cs typeface="Times New Roman" panose="02020603050405020304" pitchFamily="18" charset="0"/>
              </a:rPr>
              <a:t>MODELLING</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E45474-7AC3-3A8B-B1A2-32F73FFB5BED}"/>
              </a:ext>
            </a:extLst>
          </p:cNvPr>
          <p:cNvSpPr txBox="1"/>
          <p:nvPr/>
        </p:nvSpPr>
        <p:spPr>
          <a:xfrm>
            <a:off x="514624" y="1563624"/>
            <a:ext cx="11162752" cy="4031873"/>
          </a:xfrm>
          <a:prstGeom prst="rect">
            <a:avLst/>
          </a:prstGeom>
          <a:noFill/>
        </p:spPr>
        <p:txBody>
          <a:bodyPr wrap="square" rtlCol="0">
            <a:spAutoFit/>
          </a:bodyPr>
          <a:lstStyle/>
          <a:p>
            <a:pPr algn="l">
              <a:buFont typeface="+mj-lt"/>
              <a:buAutoNum type="arabicPeriod"/>
            </a:pPr>
            <a:r>
              <a:rPr lang="en-US" sz="1600" b="0" i="0" dirty="0">
                <a:effectLst/>
                <a:latin typeface="Bookman Old Style" panose="02050604050505020204" pitchFamily="18" charset="0"/>
              </a:rPr>
              <a:t>Target Variable:</a:t>
            </a:r>
          </a:p>
          <a:p>
            <a:pPr marL="742950" lvl="1" indent="-285750" algn="l">
              <a:buFont typeface="+mj-lt"/>
              <a:buAutoNum type="arabicPeriod"/>
            </a:pPr>
            <a:r>
              <a:rPr lang="en-US" sz="1600" b="0" i="0" dirty="0">
                <a:effectLst/>
                <a:latin typeface="Bookman Old Style" panose="02050604050505020204" pitchFamily="18" charset="0"/>
              </a:rPr>
              <a:t>Decide on the target variable for your model. It could be binary (e.g., whether the customer used a discount or not) or continuous (e.g., the percentage of discount applied).</a:t>
            </a:r>
          </a:p>
          <a:p>
            <a:pPr algn="l">
              <a:buFont typeface="+mj-lt"/>
              <a:buAutoNum type="arabicPeriod"/>
            </a:pPr>
            <a:r>
              <a:rPr lang="en-US" sz="1600" b="0" i="0" dirty="0">
                <a:effectLst/>
                <a:latin typeface="Bookman Old Style" panose="02050604050505020204" pitchFamily="18" charset="0"/>
              </a:rPr>
              <a:t>Data Split:</a:t>
            </a:r>
          </a:p>
          <a:p>
            <a:pPr marL="742950" lvl="1" indent="-285750" algn="l">
              <a:buFont typeface="+mj-lt"/>
              <a:buAutoNum type="arabicPeriod"/>
            </a:pPr>
            <a:r>
              <a:rPr lang="en-US" sz="1600" b="0" i="0" dirty="0">
                <a:effectLst/>
                <a:latin typeface="Bookman Old Style" panose="02050604050505020204" pitchFamily="18" charset="0"/>
              </a:rPr>
              <a:t>Split the dataset into a training set and a testing set. The training set will be used to train the model, and the testing set will be used to evaluate its performance.</a:t>
            </a:r>
          </a:p>
          <a:p>
            <a:pPr algn="l">
              <a:buFont typeface="+mj-lt"/>
              <a:buAutoNum type="arabicPeriod"/>
            </a:pPr>
            <a:r>
              <a:rPr lang="en-US" sz="1600" b="0" i="0" dirty="0">
                <a:effectLst/>
                <a:latin typeface="Bookman Old Style" panose="02050604050505020204" pitchFamily="18" charset="0"/>
              </a:rPr>
              <a:t>Model Selection:</a:t>
            </a:r>
          </a:p>
          <a:p>
            <a:pPr marL="742950" lvl="1" indent="-285750" algn="l">
              <a:buFont typeface="+mj-lt"/>
              <a:buAutoNum type="arabicPeriod"/>
            </a:pPr>
            <a:r>
              <a:rPr lang="en-US" sz="1600" b="0" i="0" dirty="0">
                <a:effectLst/>
                <a:latin typeface="Bookman Old Style" panose="02050604050505020204" pitchFamily="18" charset="0"/>
              </a:rPr>
              <a:t>Choose an appropriate machine learning model for your problem. For binary classification, you can use models like Logistic Regression, Random Forest, or Gradient Boosting. For regression (continuous target), you can use Linear Regression or Gradient Boosting.</a:t>
            </a:r>
          </a:p>
          <a:p>
            <a:pPr algn="l">
              <a:buFont typeface="+mj-lt"/>
              <a:buAutoNum type="arabicPeriod"/>
            </a:pPr>
            <a:r>
              <a:rPr lang="en-US" sz="1600" b="0" i="0" dirty="0">
                <a:effectLst/>
                <a:latin typeface="Bookman Old Style" panose="02050604050505020204" pitchFamily="18" charset="0"/>
              </a:rPr>
              <a:t>Model Training:</a:t>
            </a:r>
          </a:p>
          <a:p>
            <a:pPr marL="742950" lvl="1" indent="-285750" algn="l">
              <a:buFont typeface="+mj-lt"/>
              <a:buAutoNum type="arabicPeriod"/>
            </a:pPr>
            <a:r>
              <a:rPr lang="en-US" sz="1600" b="0" i="0" dirty="0">
                <a:effectLst/>
                <a:latin typeface="Bookman Old Style" panose="02050604050505020204" pitchFamily="18" charset="0"/>
              </a:rPr>
              <a:t>Train the selected model on the training dataset using the chosen features and the target variable.</a:t>
            </a:r>
          </a:p>
          <a:p>
            <a:pPr algn="l">
              <a:buFont typeface="+mj-lt"/>
              <a:buAutoNum type="arabicPeriod"/>
            </a:pPr>
            <a:r>
              <a:rPr lang="en-US" sz="1600" b="0" i="0" dirty="0">
                <a:effectLst/>
                <a:latin typeface="Bookman Old Style" panose="02050604050505020204" pitchFamily="18" charset="0"/>
              </a:rPr>
              <a:t>Model Evaluation:</a:t>
            </a:r>
          </a:p>
          <a:p>
            <a:pPr marL="742950" lvl="1" indent="-285750" algn="l">
              <a:buFont typeface="+mj-lt"/>
              <a:buAutoNum type="arabicPeriod"/>
            </a:pPr>
            <a:r>
              <a:rPr lang="en-US" sz="1600" b="0" i="0" dirty="0">
                <a:effectLst/>
                <a:latin typeface="Bookman Old Style" panose="02050604050505020204" pitchFamily="18" charset="0"/>
              </a:rPr>
              <a:t>Evaluate the model's performance on the testing dataset using appropriate evaluation metrics like accuracy, precision, recall, F1 score (for classification), or mean squared error</a:t>
            </a:r>
          </a:p>
          <a:p>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08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A0428-B234-278D-3CDF-D43FED988471}"/>
              </a:ext>
            </a:extLst>
          </p:cNvPr>
          <p:cNvSpPr txBox="1"/>
          <p:nvPr/>
        </p:nvSpPr>
        <p:spPr>
          <a:xfrm>
            <a:off x="472440" y="640080"/>
            <a:ext cx="11247120" cy="2800767"/>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a:p>
            <a:pPr algn="l">
              <a:buFont typeface="+mj-lt"/>
              <a:buAutoNum type="arabicPeriod"/>
            </a:pPr>
            <a:r>
              <a:rPr lang="en-US" sz="1600" b="0" i="0" dirty="0">
                <a:effectLst/>
                <a:latin typeface="Bookman Old Style" panose="02050604050505020204" pitchFamily="18" charset="0"/>
              </a:rPr>
              <a:t>Model Tuning:</a:t>
            </a:r>
          </a:p>
          <a:p>
            <a:pPr marL="742950" lvl="1" indent="-285750" algn="l">
              <a:buFont typeface="+mj-lt"/>
              <a:buAutoNum type="arabicPeriod"/>
            </a:pPr>
            <a:r>
              <a:rPr lang="en-US" sz="1600" b="0" i="0" dirty="0">
                <a:effectLst/>
                <a:latin typeface="Bookman Old Style" panose="02050604050505020204" pitchFamily="18" charset="0"/>
              </a:rPr>
              <a:t>If the model's performance is not satisfactory, try hyperparameter tuning or consider trying different models to improve results.</a:t>
            </a:r>
          </a:p>
          <a:p>
            <a:pPr algn="l">
              <a:buFont typeface="+mj-lt"/>
              <a:buAutoNum type="arabicPeriod"/>
            </a:pPr>
            <a:r>
              <a:rPr lang="en-US" sz="1600" b="0" i="0" dirty="0">
                <a:effectLst/>
                <a:latin typeface="Bookman Old Style" panose="02050604050505020204" pitchFamily="18" charset="0"/>
              </a:rPr>
              <a:t>Interpretation:</a:t>
            </a:r>
          </a:p>
          <a:p>
            <a:pPr marL="742950" lvl="1" indent="-285750" algn="l">
              <a:buFont typeface="+mj-lt"/>
              <a:buAutoNum type="arabicPeriod"/>
            </a:pPr>
            <a:r>
              <a:rPr lang="en-US" sz="1600" b="0" i="0" dirty="0">
                <a:effectLst/>
                <a:latin typeface="Bookman Old Style" panose="02050604050505020204" pitchFamily="18" charset="0"/>
              </a:rPr>
              <a:t>Analyze the model's feature </a:t>
            </a:r>
            <a:r>
              <a:rPr lang="en-US" sz="1600" b="0" i="0" dirty="0" err="1">
                <a:effectLst/>
                <a:latin typeface="Bookman Old Style" panose="02050604050505020204" pitchFamily="18" charset="0"/>
              </a:rPr>
              <a:t>importances</a:t>
            </a:r>
            <a:r>
              <a:rPr lang="en-US" sz="1600" b="0" i="0" dirty="0">
                <a:effectLst/>
                <a:latin typeface="Bookman Old Style" panose="02050604050505020204" pitchFamily="18" charset="0"/>
              </a:rPr>
              <a:t> to understand which factors are most influential in predicting discounts. This can provide valuable insights into customer behavior.</a:t>
            </a:r>
          </a:p>
          <a:p>
            <a:pPr algn="l">
              <a:buFont typeface="+mj-lt"/>
              <a:buAutoNum type="arabicPeriod"/>
            </a:pPr>
            <a:r>
              <a:rPr lang="en-US" sz="1600" b="0" i="0" dirty="0">
                <a:effectLst/>
                <a:latin typeface="Bookman Old Style" panose="02050604050505020204" pitchFamily="18" charset="0"/>
              </a:rPr>
              <a:t>Deployment:</a:t>
            </a:r>
          </a:p>
          <a:p>
            <a:pPr algn="l"/>
            <a:r>
              <a:rPr lang="en-US" sz="1600" b="0" i="0" dirty="0">
                <a:effectLst/>
                <a:latin typeface="Bookman Old Style" panose="02050604050505020204" pitchFamily="18" charset="0"/>
              </a:rPr>
              <a:t> Once you have a satisfactory model, you can deploy it to make predictions for new data and use it for discount optimization and marketing strategies</a:t>
            </a:r>
          </a:p>
          <a:p>
            <a:endParaRPr lang="en-IN" sz="1600" dirty="0"/>
          </a:p>
        </p:txBody>
      </p:sp>
    </p:spTree>
    <p:extLst>
      <p:ext uri="{BB962C8B-B14F-4D97-AF65-F5344CB8AC3E}">
        <p14:creationId xmlns:p14="http://schemas.microsoft.com/office/powerpoint/2010/main" val="2129547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888"/>
            <a:ext cx="11029616" cy="429732"/>
          </a:xfrm>
        </p:spPr>
        <p:txBody>
          <a:bodyPr anchor="ctr">
            <a:normAutofit fontScale="90000"/>
          </a:bodyPr>
          <a:lstStyle/>
          <a:p>
            <a:pPr algn="ctr"/>
            <a:r>
              <a:rPr lang="en-GB" dirty="0">
                <a:latin typeface="Times New Roman" panose="02020603050405020304" pitchFamily="18" charset="0"/>
                <a:cs typeface="Times New Roman" panose="02020603050405020304" pitchFamily="18" charset="0"/>
              </a:rPr>
              <a:t>Results</a:t>
            </a:r>
            <a:endParaRPr lang="en-US"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A27CEC-290A-C065-97FF-0E115EA96C1B}"/>
              </a:ext>
            </a:extLst>
          </p:cNvPr>
          <p:cNvSpPr txBox="1"/>
          <p:nvPr/>
        </p:nvSpPr>
        <p:spPr>
          <a:xfrm>
            <a:off x="581192" y="1179576"/>
            <a:ext cx="11029616" cy="3570208"/>
          </a:xfrm>
          <a:prstGeom prst="rect">
            <a:avLst/>
          </a:prstGeom>
          <a:noFill/>
        </p:spPr>
        <p:txBody>
          <a:bodyPr wrap="square" rtlCol="0">
            <a:spAutoFit/>
          </a:bodyPr>
          <a:lstStyle/>
          <a:p>
            <a:pPr algn="l"/>
            <a:r>
              <a:rPr lang="en-US" sz="1600" i="1" dirty="0">
                <a:effectLst/>
                <a:latin typeface="Bookman Old Style" panose="02050604050505020204" pitchFamily="18" charset="0"/>
                <a:cs typeface="Times New Roman" panose="02020603050405020304" pitchFamily="18" charset="0"/>
              </a:rPr>
              <a:t>D</a:t>
            </a:r>
            <a:r>
              <a:rPr lang="en-US" sz="1600" i="0" dirty="0">
                <a:effectLst/>
                <a:latin typeface="Bookman Old Style" panose="02050604050505020204" pitchFamily="18" charset="0"/>
              </a:rPr>
              <a:t>efine</a:t>
            </a:r>
            <a:r>
              <a:rPr lang="en-US" sz="1600" b="0" i="0" dirty="0">
                <a:effectLst/>
                <a:latin typeface="Bookman Old Style" panose="02050604050505020204" pitchFamily="18" charset="0"/>
              </a:rPr>
              <a:t> Metrics: Decide on the key metrics you want to analyze. For discount analysis, you might consider metrics such as:</a:t>
            </a:r>
          </a:p>
          <a:p>
            <a:pPr marL="342900" indent="-342900" algn="l">
              <a:buAutoNum type="alphaLcPeriod"/>
            </a:pPr>
            <a:r>
              <a:rPr lang="en-US" sz="1600" b="0" i="0" dirty="0">
                <a:effectLst/>
                <a:latin typeface="Bookman Old Style" panose="02050604050505020204" pitchFamily="18" charset="0"/>
              </a:rPr>
              <a:t>Average Discount Rate: The average percentage of discount applied to purchases in each year. </a:t>
            </a:r>
          </a:p>
          <a:p>
            <a:pPr algn="l"/>
            <a:r>
              <a:rPr lang="en-US" sz="1600" dirty="0">
                <a:latin typeface="Bookman Old Style" panose="02050604050505020204" pitchFamily="18" charset="0"/>
              </a:rPr>
              <a:t>b.</a:t>
            </a:r>
            <a:r>
              <a:rPr lang="en-US" sz="1600" b="0" i="0" dirty="0">
                <a:effectLst/>
                <a:latin typeface="Bookman Old Style" panose="02050604050505020204" pitchFamily="18" charset="0"/>
              </a:rPr>
              <a:t> Discount Redemption Rate: The percentage of customers who used discounts in a particular year. </a:t>
            </a:r>
          </a:p>
          <a:p>
            <a:pPr algn="l"/>
            <a:r>
              <a:rPr lang="en-US" sz="1600" b="0" i="0" dirty="0">
                <a:effectLst/>
                <a:latin typeface="Bookman Old Style" panose="02050604050505020204" pitchFamily="18" charset="0"/>
              </a:rPr>
              <a:t>c. Discount Frequency: The number of times discounts were applied by each customer in a year.</a:t>
            </a:r>
            <a:endParaRPr lang="en-US" sz="1600" i="1" dirty="0">
              <a:latin typeface="Bookman Old Style" panose="02050604050505020204" pitchFamily="18" charset="0"/>
              <a:cs typeface="Times New Roman" panose="02020603050405020304" pitchFamily="18" charset="0"/>
            </a:endParaRPr>
          </a:p>
          <a:p>
            <a:pPr algn="l"/>
            <a:r>
              <a:rPr lang="en-US" sz="1600" i="1" dirty="0">
                <a:latin typeface="Bookman Old Style" panose="02050604050505020204" pitchFamily="18" charset="0"/>
                <a:cs typeface="Times New Roman" panose="02020603050405020304" pitchFamily="18" charset="0"/>
              </a:rPr>
              <a:t>d. </a:t>
            </a:r>
            <a:r>
              <a:rPr lang="en-US" sz="1600" b="0" i="0" dirty="0">
                <a:effectLst/>
                <a:latin typeface="Bookman Old Style" panose="02050604050505020204" pitchFamily="18" charset="0"/>
              </a:rPr>
              <a:t>Analyze Discount Usage by Year: Calculate the average discount rate, redemption rate, and frequency of discounts used for each year. This analysis will help you understand how discounts are evolving over time.</a:t>
            </a:r>
          </a:p>
          <a:p>
            <a:pPr algn="l"/>
            <a:r>
              <a:rPr lang="en-US" sz="1600" b="0" i="0" dirty="0">
                <a:effectLst/>
                <a:latin typeface="Bookman Old Style" panose="02050604050505020204" pitchFamily="18" charset="0"/>
              </a:rPr>
              <a:t>e. Compare Yearly Performance: Compare the discount metrics across different years to identify trends and patterns. Look for any significant changes in discount usage, and try to understand the reasons behind those changes.</a:t>
            </a:r>
          </a:p>
          <a:p>
            <a:pPr algn="l"/>
            <a:r>
              <a:rPr lang="en-US" sz="1600" dirty="0">
                <a:latin typeface="Bookman Old Style" panose="02050604050505020204" pitchFamily="18" charset="0"/>
              </a:rPr>
              <a:t>f. </a:t>
            </a:r>
            <a:r>
              <a:rPr lang="en-US" sz="1600" b="0" i="0" dirty="0">
                <a:effectLst/>
                <a:latin typeface="Bookman Old Style" panose="02050604050505020204" pitchFamily="18" charset="0"/>
              </a:rPr>
              <a:t>Identify High-Value Customers: Determine which customers are using discounts more frequently and who are bringing in the most revenue despite the discounts. These high-value customers are essential for your business, and you may want to tailor specific strategies to retain and nurture them</a:t>
            </a:r>
            <a:r>
              <a:rPr lang="en-US" sz="1600" b="0" i="0" dirty="0">
                <a:solidFill>
                  <a:srgbClr val="D1D5DB"/>
                </a:solidFill>
                <a:effectLst/>
                <a:latin typeface="Bookman Old Style" panose="02050604050505020204" pitchFamily="18" charset="0"/>
              </a:rPr>
              <a:t>.</a:t>
            </a:r>
          </a:p>
          <a:p>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627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972"/>
            <a:ext cx="11029616" cy="548604"/>
          </a:xfrm>
        </p:spPr>
        <p:txBody>
          <a:bodyPr anchor="ctr">
            <a:noAutofit/>
          </a:bodyPr>
          <a:lstStyle/>
          <a:p>
            <a:pPr algn="ctr"/>
            <a:r>
              <a:rPr lang="en-GB" sz="3200" dirty="0">
                <a:latin typeface="Times New Roman" panose="02020603050405020304" pitchFamily="18" charset="0"/>
                <a:cs typeface="Times New Roman" panose="02020603050405020304" pitchFamily="18" charset="0"/>
              </a:rPr>
              <a:t>links</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0BC51B-FF21-849F-2153-589EFA27BA2F}"/>
              </a:ext>
            </a:extLst>
          </p:cNvPr>
          <p:cNvSpPr txBox="1"/>
          <p:nvPr/>
        </p:nvSpPr>
        <p:spPr>
          <a:xfrm>
            <a:off x="557784" y="1618488"/>
            <a:ext cx="11146536" cy="1169551"/>
          </a:xfrm>
          <a:prstGeom prst="rect">
            <a:avLst/>
          </a:prstGeom>
          <a:noFill/>
        </p:spPr>
        <p:txBody>
          <a:bodyPr wrap="square" rtlCol="0">
            <a:spAutoFit/>
          </a:bodyPr>
          <a:lstStyle/>
          <a:p>
            <a:r>
              <a:rPr lang="en-IN" sz="1400" b="1" i="1" dirty="0">
                <a:latin typeface="Bookman Old Style" panose="02050604050505020204" pitchFamily="18" charset="0"/>
                <a:cs typeface="Times New Roman" panose="02020603050405020304" pitchFamily="18" charset="0"/>
              </a:rPr>
              <a:t>Dataset :-  </a:t>
            </a:r>
            <a:r>
              <a:rPr lang="en-IN" sz="1400" b="1" i="1" dirty="0">
                <a:latin typeface="Bookman Old Style" panose="02050604050505020204" pitchFamily="18" charset="0"/>
                <a:cs typeface="Times New Roman" panose="02020603050405020304" pitchFamily="18" charset="0"/>
                <a:hlinkClick r:id="rId2"/>
              </a:rPr>
              <a:t>https://drive.google.com/file/d/1f-qV5HZWoJivWF4RuYjU1wMqolGoeFsh/view?usp=sharing</a:t>
            </a:r>
            <a:endParaRPr lang="en-IN" sz="1400" b="1" i="1" dirty="0">
              <a:latin typeface="Bookman Old Style" panose="02050604050505020204" pitchFamily="18" charset="0"/>
              <a:cs typeface="Times New Roman" panose="02020603050405020304" pitchFamily="18" charset="0"/>
            </a:endParaRPr>
          </a:p>
          <a:p>
            <a:endParaRPr lang="en-IN" sz="1400" b="1" i="1" dirty="0">
              <a:latin typeface="Bookman Old Style" panose="02050604050505020204" pitchFamily="18" charset="0"/>
              <a:cs typeface="Times New Roman" panose="02020603050405020304" pitchFamily="18" charset="0"/>
            </a:endParaRPr>
          </a:p>
          <a:p>
            <a:r>
              <a:rPr lang="en-IN" sz="1400" b="1" i="1" dirty="0">
                <a:latin typeface="Bookman Old Style" panose="02050604050505020204" pitchFamily="18" charset="0"/>
                <a:cs typeface="Times New Roman" panose="02020603050405020304" pitchFamily="18" charset="0"/>
              </a:rPr>
              <a:t>Google Colab:- </a:t>
            </a:r>
            <a:r>
              <a:rPr lang="en-US" sz="1400" dirty="0">
                <a:latin typeface="Bookman Old Style" panose="02050604050505020204" pitchFamily="18" charset="0"/>
                <a:hlinkClick r:id="rId3"/>
              </a:rPr>
              <a:t>https://colab.research.google.com/drive/1r340l1q87oy7tjtUb9xNLmBsVeKP--Zq?usp=sharing</a:t>
            </a:r>
            <a:endParaRPr lang="en-US" sz="1400" dirty="0">
              <a:latin typeface="Bookman Old Style" panose="02050604050505020204" pitchFamily="18" charset="0"/>
            </a:endParaRPr>
          </a:p>
          <a:p>
            <a:endParaRPr lang="en-US" sz="1400" dirty="0">
              <a:latin typeface="Bookman Old Style" panose="02050604050505020204" pitchFamily="18" charset="0"/>
            </a:endParaRPr>
          </a:p>
          <a:p>
            <a:r>
              <a:rPr lang="en-US" sz="1400" dirty="0">
                <a:latin typeface="Bookman Old Style" panose="02050604050505020204" pitchFamily="18" charset="0"/>
              </a:rPr>
              <a:t>GitHub :-  https://github.com/Student464/Superstore_dataset_Analysis</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28888" y="768096"/>
            <a:ext cx="11029616" cy="707886"/>
          </a:xfrm>
        </p:spPr>
        <p:txBody>
          <a:bodyPr>
            <a:noAutofit/>
          </a:bodyPr>
          <a:lstStyle/>
          <a:p>
            <a:pPr algn="ctr"/>
            <a:r>
              <a:rPr lang="en-GB" sz="4000" dirty="0">
                <a:latin typeface="Times New Roman" panose="02020603050405020304" pitchFamily="18" charset="0"/>
                <a:cs typeface="Times New Roman" panose="02020603050405020304" pitchFamily="18" charset="0"/>
              </a:rPr>
              <a:t>PROJECT TITLE/Problem Statement</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F34DCE1-782C-6A6D-66AA-B22653A44E98}"/>
              </a:ext>
            </a:extLst>
          </p:cNvPr>
          <p:cNvSpPr txBox="1"/>
          <p:nvPr/>
        </p:nvSpPr>
        <p:spPr>
          <a:xfrm>
            <a:off x="581192" y="1543404"/>
            <a:ext cx="10925008"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Analysis of Superstore Dataset</a:t>
            </a:r>
          </a:p>
        </p:txBody>
      </p:sp>
      <p:sp>
        <p:nvSpPr>
          <p:cNvPr id="6" name="TextBox 5">
            <a:extLst>
              <a:ext uri="{FF2B5EF4-FFF2-40B4-BE49-F238E27FC236}">
                <a16:creationId xmlns:a16="http://schemas.microsoft.com/office/drawing/2014/main" id="{9826312B-72F2-69CF-1564-41499972DC80}"/>
              </a:ext>
            </a:extLst>
          </p:cNvPr>
          <p:cNvSpPr txBox="1"/>
          <p:nvPr/>
        </p:nvSpPr>
        <p:spPr>
          <a:xfrm>
            <a:off x="483412" y="3006272"/>
            <a:ext cx="11120568" cy="193899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a:t>
            </a:r>
            <a:r>
              <a:rPr lang="en-US" sz="2400" i="0" dirty="0">
                <a:effectLst/>
                <a:latin typeface="Bookman Old Style" panose="02050604050505020204" pitchFamily="18" charset="0"/>
              </a:rPr>
              <a:t>Discount Trends: </a:t>
            </a:r>
          </a:p>
          <a:p>
            <a:pPr marL="457200" indent="-457200">
              <a:buAutoNum type="alphaLcPeriod"/>
            </a:pPr>
            <a:r>
              <a:rPr lang="en-US" sz="2400" i="0" dirty="0">
                <a:effectLst/>
                <a:latin typeface="Bookman Old Style" panose="02050604050505020204" pitchFamily="18" charset="0"/>
              </a:rPr>
              <a:t>Analyze discount trends over time. Identify peak discount periods and explore the relationship between discounts and seasonal demand.</a:t>
            </a:r>
          </a:p>
          <a:p>
            <a:r>
              <a:rPr lang="en-US" sz="2400" i="0" dirty="0">
                <a:effectLst/>
                <a:latin typeface="Bookman Old Style" panose="02050604050505020204" pitchFamily="18" charset="0"/>
              </a:rPr>
              <a:t>b. Investigate whether certain products or product categories are more       likely to be purchased with discounts</a:t>
            </a:r>
            <a:r>
              <a:rPr lang="en-US" b="0" i="0" dirty="0">
                <a:solidFill>
                  <a:srgbClr val="D1D5DB"/>
                </a:solidFill>
                <a:effectLst/>
                <a:latin typeface="Söhne"/>
              </a:rPr>
              <a:t>.</a:t>
            </a:r>
            <a:r>
              <a:rPr lang="en-US" i="1" dirty="0">
                <a:latin typeface="Times New Roman" panose="02020603050405020304" pitchFamily="18" charset="0"/>
                <a:cs typeface="Times New Roman" panose="02020603050405020304" pitchFamily="18" charset="0"/>
              </a:rPr>
              <a:t>.”</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5AB29-3B10-DD5D-A17D-C05D4ED62EA4}"/>
              </a:ext>
            </a:extLst>
          </p:cNvPr>
          <p:cNvSpPr txBox="1"/>
          <p:nvPr/>
        </p:nvSpPr>
        <p:spPr>
          <a:xfrm>
            <a:off x="475488" y="557784"/>
            <a:ext cx="11256264"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AGENDA</a:t>
            </a:r>
          </a:p>
        </p:txBody>
      </p:sp>
      <p:sp>
        <p:nvSpPr>
          <p:cNvPr id="5" name="TextBox 4">
            <a:extLst>
              <a:ext uri="{FF2B5EF4-FFF2-40B4-BE49-F238E27FC236}">
                <a16:creationId xmlns:a16="http://schemas.microsoft.com/office/drawing/2014/main" id="{2F4C458E-AA80-C180-5CC1-33B3EFD46F2C}"/>
              </a:ext>
            </a:extLst>
          </p:cNvPr>
          <p:cNvSpPr txBox="1"/>
          <p:nvPr/>
        </p:nvSpPr>
        <p:spPr>
          <a:xfrm>
            <a:off x="890114" y="1669383"/>
            <a:ext cx="11256264" cy="4770537"/>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a:t>
            </a:r>
            <a:r>
              <a:rPr lang="en-US" sz="1600" b="1" i="1" dirty="0">
                <a:latin typeface="Bookman Old Style" panose="02050604050505020204" pitchFamily="18" charset="0"/>
                <a:cs typeface="Times New Roman" panose="02020603050405020304" pitchFamily="18" charset="0"/>
              </a:rPr>
              <a:t>. Introduction to the Sample Superstore Dataset:</a:t>
            </a:r>
          </a:p>
          <a:p>
            <a:pPr marL="742950" lvl="1" indent="-285750">
              <a:buFont typeface="Wingdings" panose="05000000000000000000" pitchFamily="2" charset="2"/>
              <a:buChar char="Ø"/>
            </a:pPr>
            <a:r>
              <a:rPr lang="en-US" sz="1600" i="1" dirty="0">
                <a:latin typeface="Bookman Old Style" panose="02050604050505020204" pitchFamily="18" charset="0"/>
                <a:cs typeface="Times New Roman" panose="02020603050405020304" pitchFamily="18" charset="0"/>
              </a:rPr>
              <a:t>Overview of the dataset structure and variables.</a:t>
            </a:r>
          </a:p>
          <a:p>
            <a:pPr marL="742950" lvl="1" indent="-285750">
              <a:buFont typeface="Wingdings" panose="05000000000000000000" pitchFamily="2" charset="2"/>
              <a:buChar char="Ø"/>
            </a:pPr>
            <a:r>
              <a:rPr lang="en-US" sz="1600" i="1" dirty="0">
                <a:latin typeface="Bookman Old Style" panose="02050604050505020204" pitchFamily="18" charset="0"/>
                <a:cs typeface="Times New Roman" panose="02020603050405020304" pitchFamily="18" charset="0"/>
              </a:rPr>
              <a:t>Understanding the business context and objectives of the project.</a:t>
            </a:r>
          </a:p>
          <a:p>
            <a:endParaRPr lang="en-US" sz="1600" i="1" dirty="0">
              <a:latin typeface="Bookman Old Style" panose="020506040505050202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a:t>
            </a:r>
            <a:r>
              <a:rPr lang="en-US" sz="1600" b="1" i="1" dirty="0">
                <a:latin typeface="Bookman Old Style" panose="02050604050505020204" pitchFamily="18" charset="0"/>
                <a:cs typeface="Times New Roman" panose="02020603050405020304" pitchFamily="18" charset="0"/>
              </a:rPr>
              <a:t>Data Exploration and Cleaning:</a:t>
            </a:r>
          </a:p>
          <a:p>
            <a:pPr marL="742950" lvl="1" indent="-285750">
              <a:buFont typeface="Wingdings" panose="05000000000000000000" pitchFamily="2" charset="2"/>
              <a:buChar char="Ø"/>
            </a:pPr>
            <a:r>
              <a:rPr lang="en-US" sz="1600" i="1" dirty="0">
                <a:latin typeface="Bookman Old Style" panose="02050604050505020204" pitchFamily="18" charset="0"/>
                <a:cs typeface="Times New Roman" panose="02020603050405020304" pitchFamily="18" charset="0"/>
              </a:rPr>
              <a:t>Exploring the dataset to identify missing values, outliers, and inconsistencies.</a:t>
            </a:r>
          </a:p>
          <a:p>
            <a:pPr marL="742950" lvl="1" indent="-285750">
              <a:buFont typeface="Wingdings" panose="05000000000000000000" pitchFamily="2" charset="2"/>
              <a:buChar char="Ø"/>
            </a:pPr>
            <a:r>
              <a:rPr lang="en-US" sz="1600" i="1" dirty="0">
                <a:latin typeface="Bookman Old Style" panose="02050604050505020204" pitchFamily="18" charset="0"/>
                <a:cs typeface="Times New Roman" panose="02020603050405020304" pitchFamily="18" charset="0"/>
              </a:rPr>
              <a:t>Cleaning the dataset by addressing missing values, outliers, and inconsistencies</a:t>
            </a:r>
            <a:r>
              <a:rPr lang="en-US" sz="1600" i="1" dirty="0">
                <a:latin typeface="Times New Roman" panose="02020603050405020304" pitchFamily="18" charset="0"/>
                <a:cs typeface="Times New Roman" panose="02020603050405020304" pitchFamily="18" charset="0"/>
              </a:rPr>
              <a:t>.</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a:t>
            </a:r>
            <a:r>
              <a:rPr lang="en-US" sz="1600" b="1" i="1" dirty="0">
                <a:latin typeface="Bookman Old Style" panose="02050604050505020204" pitchFamily="18" charset="0"/>
                <a:cs typeface="Times New Roman" panose="02020603050405020304" pitchFamily="18" charset="0"/>
              </a:rPr>
              <a:t>Descriptive Analytics:</a:t>
            </a:r>
          </a:p>
          <a:p>
            <a:pPr marL="742950" lvl="1" indent="-285750">
              <a:buFont typeface="Wingdings" panose="05000000000000000000" pitchFamily="2" charset="2"/>
              <a:buChar char="Ø"/>
            </a:pPr>
            <a:r>
              <a:rPr lang="en-US" sz="1600" i="1" dirty="0">
                <a:latin typeface="Bookman Old Style" panose="02050604050505020204" pitchFamily="18" charset="0"/>
                <a:cs typeface="Times New Roman" panose="02020603050405020304" pitchFamily="18" charset="0"/>
              </a:rPr>
              <a:t>Performing basic statistical analysis to summarize and describe the dataset.</a:t>
            </a:r>
          </a:p>
          <a:p>
            <a:pPr marL="742950" lvl="1" indent="-285750">
              <a:buFont typeface="Wingdings" panose="05000000000000000000" pitchFamily="2" charset="2"/>
              <a:buChar char="Ø"/>
            </a:pPr>
            <a:r>
              <a:rPr lang="en-US" sz="1600" i="1" dirty="0">
                <a:latin typeface="Bookman Old Style" panose="02050604050505020204" pitchFamily="18" charset="0"/>
                <a:cs typeface="Times New Roman" panose="02020603050405020304" pitchFamily="18" charset="0"/>
              </a:rPr>
              <a:t>Generating descriptive statistics, such as mean, median, mode, standard deviation, etc., for relevant variables.</a:t>
            </a:r>
          </a:p>
          <a:p>
            <a:pPr marL="742950" lvl="1" indent="-285750">
              <a:buFont typeface="Wingdings" panose="05000000000000000000" pitchFamily="2" charset="2"/>
              <a:buChar char="Ø"/>
            </a:pPr>
            <a:r>
              <a:rPr lang="en-US" sz="1600" i="1" dirty="0">
                <a:latin typeface="Bookman Old Style" panose="02050604050505020204" pitchFamily="18" charset="0"/>
                <a:cs typeface="Times New Roman" panose="02020603050405020304" pitchFamily="18" charset="0"/>
              </a:rPr>
              <a:t>Visualizing data using charts, graphs, and histograms to gain initial insights.</a:t>
            </a:r>
          </a:p>
          <a:p>
            <a:endParaRPr lang="en-US" sz="1600" i="1" dirty="0">
              <a:latin typeface="Times New Roman" panose="02020603050405020304" pitchFamily="18" charset="0"/>
              <a:cs typeface="Times New Roman" panose="02020603050405020304" pitchFamily="18" charset="0"/>
            </a:endParaRPr>
          </a:p>
          <a:p>
            <a:pPr algn="l"/>
            <a:r>
              <a:rPr lang="en-US" sz="1600" b="1" i="1" dirty="0">
                <a:latin typeface="Times New Roman" panose="02020603050405020304" pitchFamily="18" charset="0"/>
                <a:cs typeface="Times New Roman" panose="02020603050405020304" pitchFamily="18" charset="0"/>
              </a:rPr>
              <a:t>4. </a:t>
            </a:r>
            <a:r>
              <a:rPr lang="en-US" sz="1400" b="1" i="0" dirty="0">
                <a:effectLst/>
                <a:latin typeface="Bookman Old Style" panose="02050604050505020204" pitchFamily="18" charset="0"/>
              </a:rPr>
              <a:t>Discount Optimization</a:t>
            </a:r>
            <a:r>
              <a:rPr lang="en-US" sz="1400" b="0" i="0" dirty="0">
                <a:effectLst/>
                <a:latin typeface="Bookman Old Style" panose="02050604050505020204" pitchFamily="18" charset="0"/>
              </a:rPr>
              <a:t>:</a:t>
            </a:r>
          </a:p>
          <a:p>
            <a:pPr algn="l">
              <a:buFont typeface="Arial" panose="020B0604020202020204" pitchFamily="34" charset="0"/>
              <a:buChar char="•"/>
            </a:pPr>
            <a:r>
              <a:rPr lang="en-US" sz="1400" b="0" i="0" dirty="0">
                <a:effectLst/>
                <a:latin typeface="Bookman Old Style" panose="02050604050505020204" pitchFamily="18" charset="0"/>
              </a:rPr>
              <a:t>Propose discount optimization strategies based on the analysis. This could involve identifying products or categories that have the most potential for increased sales with targeted discounts.</a:t>
            </a:r>
          </a:p>
          <a:p>
            <a:pPr algn="l">
              <a:buFont typeface="Arial" panose="020B0604020202020204" pitchFamily="34" charset="0"/>
              <a:buChar char="•"/>
            </a:pPr>
            <a:r>
              <a:rPr lang="en-US" sz="1400" b="0" i="0" dirty="0">
                <a:effectLst/>
                <a:latin typeface="Bookman Old Style" panose="02050604050505020204" pitchFamily="18" charset="0"/>
              </a:rPr>
              <a:t>Explore dynamic pricing strategies that adjust discounts based on factors such as customer behavior, product demand, and competitor pricing</a:t>
            </a:r>
            <a:r>
              <a:rPr lang="en-US" sz="1400" i="1" dirty="0">
                <a:latin typeface="Bookman Old Style" panose="02050604050505020204" pitchFamily="18" charset="0"/>
                <a:cs typeface="Times New Roman" panose="02020603050405020304" pitchFamily="18" charset="0"/>
              </a:rPr>
              <a:t>.</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60884"/>
          </a:xfrm>
        </p:spPr>
        <p:txBody>
          <a:bodyPr anchor="ctr">
            <a:normAutofit/>
          </a:bodyPr>
          <a:lstStyle/>
          <a:p>
            <a:pPr algn="ctr"/>
            <a:r>
              <a:rPr lang="en-US" sz="4000"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ED97CECA-CA79-8621-4AA1-E34F4361FA1B}"/>
              </a:ext>
            </a:extLst>
          </p:cNvPr>
          <p:cNvSpPr txBox="1"/>
          <p:nvPr/>
        </p:nvSpPr>
        <p:spPr>
          <a:xfrm>
            <a:off x="581192" y="1554480"/>
            <a:ext cx="11029616" cy="5016758"/>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The Analysis of Sample Superstore Dataset project aims to leverage data analytics techniques to gain insights into the sales data of Sample Superstore, a retail company. The project involves analyzing a provided dataset containing information about customers, products, and transactions over a specific period.</a:t>
            </a:r>
          </a:p>
          <a:p>
            <a:endParaRPr lang="en-US" sz="1600" i="1"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The primary objectives of the project are as follows: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1. Data Exploration and Cleaning:</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Explore the dataset to understand its structure and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 and handle missing values, outliers, and inconsistencies.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Prepare the dataset for further analysis.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Descriptive Analytics: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Perform basic statistical analysis to summarize and describe the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Generate descriptive statistics, such as mean, median, mode, and standard deviation, for relevant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Visualize data using charts, graphs, and histograms to gain initial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Customer Segmentation: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Conduct customer segmentation based on various customer attributes, such as demographics and purchase behavior.</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Apply clustering algorithms (e.g., K-means clustering) to identify distinct customer segments.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the characteristics and preferences of each segment.</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7C6EA5-9E10-EDAF-7861-D5CD33167665}"/>
              </a:ext>
            </a:extLst>
          </p:cNvPr>
          <p:cNvSpPr txBox="1"/>
          <p:nvPr/>
        </p:nvSpPr>
        <p:spPr>
          <a:xfrm>
            <a:off x="461772" y="1005840"/>
            <a:ext cx="11268456" cy="5047536"/>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4. Sales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sales trends over time (e.g., monthly, quarterly, yearly) to identify patterns and seasonality.</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Examine the performance of different product categories and sub-categories.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Investigate the correlation between sales and other factors, such as region and customer segment.</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Profitability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Calculate profit margins for different products and product 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 the most profitable and least profitable products.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the impact of discounts, shipping costs, and other factors on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Customer Behavior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Examine customer purchasing patterns, including frequency, recency, and monetary value.</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customer loyalty and retention rates.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Investigate factors influencing customer churn and identify potential strategies for customer retention.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Recommendations and Insights: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Summarize the key findings and insights from the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Provide actionable recommendations to improve sales, profitability, and customer satisfaction.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Present the results in a clear and concise manner using visualizations and data-driven insights.</a:t>
            </a:r>
            <a:endParaRPr lang="en-IN" sz="1600" i="1" dirty="0">
              <a:latin typeface="Times New Roman" panose="02020603050405020304" pitchFamily="18" charset="0"/>
              <a:cs typeface="Times New Roman" panose="02020603050405020304" pitchFamily="18" charset="0"/>
            </a:endParaRPr>
          </a:p>
          <a:p>
            <a:endParaRPr lang="en-IN" sz="1600" i="1" dirty="0"/>
          </a:p>
        </p:txBody>
      </p:sp>
    </p:spTree>
    <p:extLst>
      <p:ext uri="{BB962C8B-B14F-4D97-AF65-F5344CB8AC3E}">
        <p14:creationId xmlns:p14="http://schemas.microsoft.com/office/powerpoint/2010/main" val="223472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36F7C0-5E69-F0A1-DA4D-8C557E22FACB}"/>
              </a:ext>
            </a:extLst>
          </p:cNvPr>
          <p:cNvSpPr txBox="1"/>
          <p:nvPr/>
        </p:nvSpPr>
        <p:spPr>
          <a:xfrm>
            <a:off x="467868" y="749808"/>
            <a:ext cx="1125626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WHO ARE THE END USERS OF THIS PROJECT?</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A37867-30EC-557F-CF97-48D654036F0B}"/>
              </a:ext>
            </a:extLst>
          </p:cNvPr>
          <p:cNvSpPr txBox="1"/>
          <p:nvPr/>
        </p:nvSpPr>
        <p:spPr>
          <a:xfrm>
            <a:off x="467868" y="1732014"/>
            <a:ext cx="11256264" cy="4524315"/>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The end users of the Analysis of Sample Superstore Dataset project can include various stakeholders within the Sample Superstore company. These stakeholders may include:</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1. Management Team: </a:t>
            </a:r>
            <a:r>
              <a:rPr lang="en-US" sz="1600" i="1" dirty="0">
                <a:latin typeface="Times New Roman" panose="02020603050405020304" pitchFamily="18" charset="0"/>
                <a:cs typeface="Times New Roman" panose="02020603050405020304" pitchFamily="18" charset="0"/>
              </a:rPr>
              <a:t>The project's analysis and insights are primarily aimed at the management team of Sample Superstore. They are the key decision-makers who will utilize the findings to make strategic decisions and implement changes to improve the company's operations, sales, and profitability.</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Business Analysts: </a:t>
            </a:r>
            <a:r>
              <a:rPr lang="en-US" sz="1600" i="1" dirty="0">
                <a:latin typeface="Times New Roman" panose="02020603050405020304" pitchFamily="18" charset="0"/>
                <a:cs typeface="Times New Roman" panose="02020603050405020304" pitchFamily="18" charset="0"/>
              </a:rPr>
              <a:t>Business analysts within Sample Superstore may use the project results to gain a deeper understanding of customer behavior, product performance, and sales trends. They can further analyze the insights and incorporate them into their reports and recommendations.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Marketing Team: </a:t>
            </a:r>
            <a:r>
              <a:rPr lang="en-US" sz="1600" i="1" dirty="0">
                <a:latin typeface="Times New Roman" panose="02020603050405020304" pitchFamily="18" charset="0"/>
                <a:cs typeface="Times New Roman" panose="02020603050405020304" pitchFamily="18" charset="0"/>
              </a:rPr>
              <a:t>The marketing team can benefit from the project's findings to develop targeted marketing strategies based on customer segmentation and preferences. The analysis can help them identify potential customer segments to focus on and tailor marketing campaigns accordingly.</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sales Team: </a:t>
            </a:r>
            <a:r>
              <a:rPr lang="en-US" sz="1600" i="1" dirty="0">
                <a:latin typeface="Times New Roman" panose="02020603050405020304" pitchFamily="18" charset="0"/>
                <a:cs typeface="Times New Roman" panose="02020603050405020304" pitchFamily="18" charset="0"/>
              </a:rPr>
              <a:t>The sales team can leverage the project's insights to optimize their sales approach. By understanding sales trends, product performance, and customer behavior, they can adapt their sales strategies to better meet customer demands and increase sales revenue.</a:t>
            </a:r>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37913C-0DEA-ABBE-FD40-CEF4233F89A5}"/>
              </a:ext>
            </a:extLst>
          </p:cNvPr>
          <p:cNvSpPr txBox="1"/>
          <p:nvPr/>
        </p:nvSpPr>
        <p:spPr>
          <a:xfrm>
            <a:off x="435864" y="874455"/>
            <a:ext cx="11320272" cy="2554545"/>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5. Operations Team: </a:t>
            </a:r>
            <a:r>
              <a:rPr lang="en-US" sz="1600" i="1" dirty="0">
                <a:latin typeface="Times New Roman" panose="02020603050405020304" pitchFamily="18" charset="0"/>
                <a:cs typeface="Times New Roman" panose="02020603050405020304" pitchFamily="18" charset="0"/>
              </a:rPr>
              <a:t>The operations team can utilize the project's recommendations to streamline processes, improve inventory management, and optimize supply chain operations. They can identify areas of improvement based on the analysis of product categories, profitability, and customer satisfaction.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Finance Team: </a:t>
            </a:r>
            <a:r>
              <a:rPr lang="en-US" sz="1600" i="1" dirty="0">
                <a:latin typeface="Times New Roman" panose="02020603050405020304" pitchFamily="18" charset="0"/>
                <a:cs typeface="Times New Roman" panose="02020603050405020304" pitchFamily="18" charset="0"/>
              </a:rPr>
              <a:t>The finance team can benefit from the project's analysis of profitability and cost factors. The insights can help them identify cost-saving opportunities, evaluate the impact of discounts and shipping costs, and optimize pricing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Data Analysts/Scientists: </a:t>
            </a:r>
            <a:r>
              <a:rPr lang="en-US" sz="1600" i="1" dirty="0">
                <a:latin typeface="Times New Roman" panose="02020603050405020304" pitchFamily="18" charset="0"/>
                <a:cs typeface="Times New Roman" panose="02020603050405020304" pitchFamily="18" charset="0"/>
              </a:rPr>
              <a:t>Data analysts or data scientists within the organization can use the project as a reference for similar analyses and as a benchmark for future data-driven projects. They can also contribute their expertise in analyzing the dataset and extracting insights.</a:t>
            </a:r>
            <a:endParaRPr lang="en-IN" sz="1600" dirty="0"/>
          </a:p>
        </p:txBody>
      </p:sp>
    </p:spTree>
    <p:extLst>
      <p:ext uri="{BB962C8B-B14F-4D97-AF65-F5344CB8AC3E}">
        <p14:creationId xmlns:p14="http://schemas.microsoft.com/office/powerpoint/2010/main" val="227231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C07D72-CEA5-AB0A-71E5-5483D2375427}"/>
              </a:ext>
            </a:extLst>
          </p:cNvPr>
          <p:cNvSpPr txBox="1"/>
          <p:nvPr/>
        </p:nvSpPr>
        <p:spPr>
          <a:xfrm>
            <a:off x="457200" y="777240"/>
            <a:ext cx="11247120" cy="677108"/>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YOUR SOLUTION AND ITS VALUE PROPOSITION</a:t>
            </a:r>
            <a:endParaRPr lang="en-IN" sz="3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BBCE94-3B52-AE75-40A5-50D0C471825A}"/>
              </a:ext>
            </a:extLst>
          </p:cNvPr>
          <p:cNvSpPr txBox="1"/>
          <p:nvPr/>
        </p:nvSpPr>
        <p:spPr>
          <a:xfrm>
            <a:off x="457200" y="1627632"/>
            <a:ext cx="11247120" cy="5016758"/>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Solution:</a:t>
            </a:r>
          </a:p>
          <a:p>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Our solution for the Analysis of Sample Superstore Dataset project involves applying advanced data analytics techniques to gain valuable insights from the provided dataset. By conducting comprehensive data exploration, cleaning, and analysis, we aim to uncover patterns, trends, and relationships within the data. The project includes customer segmentation, sales analysis, profitability analysis, and customer behavior analysis, among other key components.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Value Proposition:</a:t>
            </a:r>
          </a:p>
          <a:p>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Actionable Insights: </a:t>
            </a:r>
            <a:r>
              <a:rPr lang="en-US" sz="1600" i="1" dirty="0">
                <a:latin typeface="Times New Roman" panose="02020603050405020304" pitchFamily="18" charset="0"/>
                <a:cs typeface="Times New Roman" panose="02020603050405020304" pitchFamily="18" charset="0"/>
              </a:rPr>
              <a:t>Our analysis provides actionable insights to the management team of Sample Superstore, enabling them to make data-driven decisions. The findings help identify areas of improvement, optimize operations, and enhance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Improved Discount Satisfaction: </a:t>
            </a:r>
            <a:r>
              <a:rPr lang="en-US" sz="1600" i="1" dirty="0">
                <a:latin typeface="Times New Roman" panose="02020603050405020304" pitchFamily="18" charset="0"/>
                <a:cs typeface="Times New Roman" panose="02020603050405020304" pitchFamily="18" charset="0"/>
              </a:rPr>
              <a:t>By understanding customer behavior, discount trends, and product performance, our analysis enables the development of targeted marketing strategies and sales approaches, leading to increased sales revenue and improved customer satisfaction.</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Discount Optimization: </a:t>
            </a:r>
            <a:r>
              <a:rPr lang="en-US" sz="1600" i="1" dirty="0">
                <a:latin typeface="Times New Roman" panose="02020603050405020304" pitchFamily="18" charset="0"/>
                <a:cs typeface="Times New Roman" panose="02020603050405020304" pitchFamily="18" charset="0"/>
              </a:rPr>
              <a:t>Our profitability analysis highlights the most and least profitable products and identifies factors impacting profitability. This empowers the management team to optimize pricing, manage discounts, and streamline operations for cost savings.</a:t>
            </a:r>
          </a:p>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C379B-AEFB-5219-4C63-D1AF66FCBBB3}"/>
              </a:ext>
            </a:extLst>
          </p:cNvPr>
          <p:cNvSpPr txBox="1"/>
          <p:nvPr/>
        </p:nvSpPr>
        <p:spPr>
          <a:xfrm>
            <a:off x="438912" y="896112"/>
            <a:ext cx="11311128" cy="3323987"/>
          </a:xfrm>
          <a:prstGeom prst="rect">
            <a:avLst/>
          </a:prstGeom>
          <a:noFill/>
        </p:spPr>
        <p:txBody>
          <a:bodyPr wrap="square" rtlCol="0">
            <a:spAutoFit/>
          </a:bodyPr>
          <a:lstStyle/>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Enhanced Decision-Making: </a:t>
            </a:r>
            <a:r>
              <a:rPr lang="en-US" sz="1600" i="1" dirty="0">
                <a:latin typeface="Times New Roman" panose="02020603050405020304" pitchFamily="18" charset="0"/>
                <a:cs typeface="Times New Roman" panose="02020603050405020304" pitchFamily="18" charset="0"/>
              </a:rPr>
              <a:t>Our project equips business analysts and stakeholders with a comprehensive understanding of the dataset, enabling them to make informed decisions. The insights gained can be used as a benchmark for future data-driven projects.</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Competitive Advantage: </a:t>
            </a:r>
            <a:r>
              <a:rPr lang="en-US" sz="1600" i="1" dirty="0">
                <a:latin typeface="Times New Roman" panose="02020603050405020304" pitchFamily="18" charset="0"/>
                <a:cs typeface="Times New Roman" panose="02020603050405020304" pitchFamily="18" charset="0"/>
              </a:rPr>
              <a:t>By leveraging data analytics techniques, Sample Superstore gains a competitive edge in the retail industry. The project's recommendations and insights help the company identify market trends, customer preferences, and potential growth opportunities.</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Streamlined Operations: </a:t>
            </a:r>
            <a:r>
              <a:rPr lang="en-US" sz="1600" i="1" dirty="0">
                <a:latin typeface="Times New Roman" panose="02020603050405020304" pitchFamily="18" charset="0"/>
                <a:cs typeface="Times New Roman" panose="02020603050405020304" pitchFamily="18" charset="0"/>
              </a:rPr>
              <a:t>The analysis provides valuable insights for the operations team, facilitating optimized inventory management, supply chain operations, and overall operational efficiency.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Scalability and Adaptability: </a:t>
            </a:r>
            <a:r>
              <a:rPr lang="en-US" sz="1600" i="1" dirty="0">
                <a:latin typeface="Times New Roman" panose="02020603050405020304" pitchFamily="18" charset="0"/>
                <a:cs typeface="Times New Roman" panose="02020603050405020304" pitchFamily="18" charset="0"/>
              </a:rPr>
              <a:t>Our solution can be scaled and adapted to accommodate additional datasets, variables, and analysis requirements, allowing Sample Superstore to leverage data analytics for ongoing improvement and growth.</a:t>
            </a:r>
            <a:endParaRPr lang="en-IN" sz="1600" i="1"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86883984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AF873A91DFAE4F91018ECE245EE68A" ma:contentTypeVersion="2" ma:contentTypeDescription="Create a new document." ma:contentTypeScope="" ma:versionID="456621fa34b87e44f769aba52e398fdf">
  <xsd:schema xmlns:xsd="http://www.w3.org/2001/XMLSchema" xmlns:xs="http://www.w3.org/2001/XMLSchema" xmlns:p="http://schemas.microsoft.com/office/2006/metadata/properties" xmlns:ns3="636acb25-935d-4a93-b551-9ba35c1d7dfb" targetNamespace="http://schemas.microsoft.com/office/2006/metadata/properties" ma:root="true" ma:fieldsID="0105a133c7945e55c1f8ec44a6eb2fcf" ns3:_="">
    <xsd:import namespace="636acb25-935d-4a93-b551-9ba35c1d7df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acb25-935d-4a93-b551-9ba35c1d7d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99B41C-1D5D-4B99-8C2C-D45727EC59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acb25-935d-4a93-b551-9ba35c1d7d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purl.org/dc/terms/"/>
    <ds:schemaRef ds:uri="http://purl.org/dc/elements/1.1/"/>
    <ds:schemaRef ds:uri="http://schemas.microsoft.com/office/2006/documentManagement/types"/>
    <ds:schemaRef ds:uri="636acb25-935d-4a93-b551-9ba35c1d7dfb"/>
    <ds:schemaRef ds:uri="http://www.w3.org/XML/1998/namespace"/>
    <ds:schemaRef ds:uri="http://purl.org/dc/dcmityp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220</TotalTime>
  <Words>2149</Words>
  <Application>Microsoft Office PowerPoint</Application>
  <PresentationFormat>Widescreen</PresentationFormat>
  <Paragraphs>147</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Bookman Old Style</vt:lpstr>
      <vt:lpstr>Calibri</vt:lpstr>
      <vt:lpstr>Franklin Gothic Book</vt:lpstr>
      <vt:lpstr>Franklin Gothic Demi</vt:lpstr>
      <vt:lpstr>Söhne</vt:lpstr>
      <vt:lpstr>Times New Roman</vt:lpstr>
      <vt:lpstr>Wingdings</vt:lpstr>
      <vt:lpstr>Wingdings 2</vt:lpstr>
      <vt:lpstr>DividendVTI</vt:lpstr>
      <vt:lpstr>PowerPoint Presentation</vt:lpstr>
      <vt:lpstr>PROJECT TITLE/Problem Statement</vt:lpstr>
      <vt:lpstr>PowerPoint Presentation</vt:lpstr>
      <vt:lpstr>PROJECT OVERVIEW</vt:lpstr>
      <vt:lpstr>PowerPoint Presentation</vt:lpstr>
      <vt:lpstr>PowerPoint Presentation</vt:lpstr>
      <vt:lpstr>PowerPoint Presentation</vt:lpstr>
      <vt:lpstr>PowerPoint Presentation</vt:lpstr>
      <vt:lpstr>PowerPoint Presentation</vt:lpstr>
      <vt:lpstr>PowerPoint Presentation</vt:lpstr>
      <vt:lpstr>MODELLING</vt:lpstr>
      <vt:lpstr>PowerPoint Presentation</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Sunil kumar Reddy</cp:lastModifiedBy>
  <cp:revision>16</cp:revision>
  <dcterms:created xsi:type="dcterms:W3CDTF">2021-05-26T16:50:10Z</dcterms:created>
  <dcterms:modified xsi:type="dcterms:W3CDTF">2023-07-23T15:22:26Z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0x01010004AF873A91DFAE4F91018ECE245EE68A</vt:lpwstr>
  </property>
</Properties>
</file>