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8"/>
  </p:notesMasterIdLst>
  <p:sldIdLst>
    <p:sldId id="265" r:id="rId2"/>
    <p:sldId id="259" r:id="rId3"/>
    <p:sldId id="308" r:id="rId4"/>
    <p:sldId id="290" r:id="rId5"/>
    <p:sldId id="323" r:id="rId6"/>
    <p:sldId id="324" r:id="rId7"/>
    <p:sldId id="376" r:id="rId8"/>
    <p:sldId id="325" r:id="rId9"/>
    <p:sldId id="326" r:id="rId10"/>
    <p:sldId id="327" r:id="rId11"/>
    <p:sldId id="328" r:id="rId12"/>
    <p:sldId id="330" r:id="rId13"/>
    <p:sldId id="329" r:id="rId14"/>
    <p:sldId id="377" r:id="rId15"/>
    <p:sldId id="331" r:id="rId16"/>
    <p:sldId id="332" r:id="rId17"/>
    <p:sldId id="333" r:id="rId18"/>
    <p:sldId id="334" r:id="rId19"/>
    <p:sldId id="335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89" r:id="rId32"/>
    <p:sldId id="390" r:id="rId33"/>
    <p:sldId id="391" r:id="rId34"/>
    <p:sldId id="392" r:id="rId35"/>
    <p:sldId id="393" r:id="rId36"/>
    <p:sldId id="319" r:id="rId3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718FCB-4F75-4FEE-BBAD-F1682CDE7B3E}" v="2" dt="2023-07-11T09:15:07.855"/>
    <p1510:client id="{A4595795-1234-4B53-94AC-4ACC17F0B315}" v="43" dt="2023-07-11T04:25:47.124"/>
    <p1510:client id="{CB44FCD8-63D4-41E5-9D59-852EEF536884}" v="18" dt="2023-07-11T02:54:12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/>
    <p:restoredTop sz="95005"/>
  </p:normalViewPr>
  <p:slideViewPr>
    <p:cSldViewPr snapToGrid="0">
      <p:cViewPr varScale="1">
        <p:scale>
          <a:sx n="108" d="100"/>
          <a:sy n="108" d="100"/>
        </p:scale>
        <p:origin x="10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수환" userId="c03e7699-6ea1-407f-878a-bfc7abf251e9" providerId="ADAL" clId="{0F718FCB-4F75-4FEE-BBAD-F1682CDE7B3E}"/>
    <pc:docChg chg="modSld">
      <pc:chgData name="신수환" userId="c03e7699-6ea1-407f-878a-bfc7abf251e9" providerId="ADAL" clId="{0F718FCB-4F75-4FEE-BBAD-F1682CDE7B3E}" dt="2023-07-11T09:15:07.855" v="13" actId="20577"/>
      <pc:docMkLst>
        <pc:docMk/>
      </pc:docMkLst>
      <pc:sldChg chg="modSp mod">
        <pc:chgData name="신수환" userId="c03e7699-6ea1-407f-878a-bfc7abf251e9" providerId="ADAL" clId="{0F718FCB-4F75-4FEE-BBAD-F1682CDE7B3E}" dt="2023-07-11T09:15:07.855" v="13" actId="20577"/>
        <pc:sldMkLst>
          <pc:docMk/>
          <pc:sldMk cId="569733211" sldId="319"/>
        </pc:sldMkLst>
        <pc:spChg chg="mod">
          <ac:chgData name="신수환" userId="c03e7699-6ea1-407f-878a-bfc7abf251e9" providerId="ADAL" clId="{0F718FCB-4F75-4FEE-BBAD-F1682CDE7B3E}" dt="2023-07-11T09:15:07.855" v="13" actId="20577"/>
          <ac:spMkLst>
            <pc:docMk/>
            <pc:sldMk cId="569733211" sldId="319"/>
            <ac:spMk id="4" creationId="{6B43CF35-C2BB-E7B4-E19B-107FAFE7C32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962C1-952C-8F49-B8D6-3F970CEDC503}" type="datetimeFigureOut">
              <a:rPr kumimoji="1" lang="ko-Kore-KR" altLang="en-US" smtClean="0"/>
              <a:t>07/11/2023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08EA4-1BED-E640-9046-A861B5B5EB9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755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7808EA4-1BED-E640-9046-A861B5B5EB95}" type="slidenum">
              <a:rPr kumimoji="1" lang="ko-Kore-KR" altLang="en-US" smtClean="0"/>
              <a:pPr lvl="0">
                <a:defRPr/>
              </a:pPr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1372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7808EA4-1BED-E640-9046-A861B5B5EB95}" type="slidenum">
              <a:rPr kumimoji="1" lang="ko-Kore-KR" altLang="en-US" smtClean="0"/>
              <a:pPr lvl="0">
                <a:defRPr/>
              </a:pPr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276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7808EA4-1BED-E640-9046-A861B5B5EB95}" type="slidenum">
              <a:rPr kumimoji="1" lang="ko-Kore-KR" altLang="en-US" smtClean="0"/>
              <a:pPr lvl="0">
                <a:defRPr/>
              </a:pPr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5540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7808EA4-1BED-E640-9046-A861B5B5EB95}" type="slidenum">
              <a:rPr kumimoji="1" lang="ko-Kore-KR" altLang="en-US" smtClean="0"/>
              <a:pPr lvl="0">
                <a:defRPr/>
              </a:pPr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7859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7808EA4-1BED-E640-9046-A861B5B5EB95}" type="slidenum">
              <a:rPr kumimoji="1" lang="ko-Kore-KR" altLang="en-US" smtClean="0"/>
              <a:pPr lvl="0">
                <a:defRPr/>
              </a:pPr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0640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7808EA4-1BED-E640-9046-A861B5B5EB95}" type="slidenum">
              <a:rPr kumimoji="1" lang="ko-Kore-KR" altLang="en-US" smtClean="0"/>
              <a:pPr lvl="0">
                <a:defRPr/>
              </a:pPr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8288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663344A-F89E-2719-4491-099EC99745D3}"/>
              </a:ext>
            </a:extLst>
          </p:cNvPr>
          <p:cNvSpPr/>
          <p:nvPr userDrawn="1"/>
        </p:nvSpPr>
        <p:spPr>
          <a:xfrm>
            <a:off x="-12915" y="-35604"/>
            <a:ext cx="12204915" cy="4181401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1AE8CC-2F82-BD23-45F1-2B750FA38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377" y="1041400"/>
            <a:ext cx="10053247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0319A9-0444-1716-B667-E22C9B416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376" y="3429000"/>
            <a:ext cx="10053247" cy="54375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2996A-721E-A65F-0B72-B8C2C85E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3431"/>
            <a:ext cx="2743200" cy="365125"/>
          </a:xfrm>
        </p:spPr>
        <p:txBody>
          <a:bodyPr/>
          <a:lstStyle/>
          <a:p>
            <a:fld id="{617472F0-58BF-F547-BA5E-5621EFFAE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E061F4-A28D-02E9-0602-649172899418}"/>
              </a:ext>
            </a:extLst>
          </p:cNvPr>
          <p:cNvSpPr/>
          <p:nvPr userDrawn="1"/>
        </p:nvSpPr>
        <p:spPr>
          <a:xfrm>
            <a:off x="347418" y="-1"/>
            <a:ext cx="361627" cy="2719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32" name="Picture 8" descr="단국대학교">
            <a:extLst>
              <a:ext uri="{FF2B5EF4-FFF2-40B4-BE49-F238E27FC236}">
                <a16:creationId xmlns:a16="http://schemas.microsoft.com/office/drawing/2014/main" id="{A6234179-357A-9666-4108-0D8AFCA5EA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0061"/>
            <a:ext cx="2311101" cy="49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72A0B2-E3FE-8B9E-D836-A383CB788933}"/>
              </a:ext>
            </a:extLst>
          </p:cNvPr>
          <p:cNvSpPr/>
          <p:nvPr userDrawn="1"/>
        </p:nvSpPr>
        <p:spPr>
          <a:xfrm>
            <a:off x="11036597" y="4424778"/>
            <a:ext cx="240231" cy="1420470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518728D9-5832-7A48-6A90-DA275F5CCD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83927" y="4424778"/>
            <a:ext cx="9433523" cy="1420469"/>
          </a:xfrm>
        </p:spPr>
        <p:txBody>
          <a:bodyPr anchor="b"/>
          <a:lstStyle>
            <a:lvl1pPr marL="0" indent="0" algn="r">
              <a:buFontTx/>
              <a:buNone/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E3F79E7-1056-CEC1-F6F3-7FD7E31004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430" y="6359850"/>
            <a:ext cx="3568217" cy="45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604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6B48C4-80D3-A762-BE38-86BFF887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20" y="6441433"/>
            <a:ext cx="2743200" cy="365125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617472F0-58BF-F547-BA5E-5621EFFAE10C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7D20A9-63C7-666A-50FF-6005611D49C5}"/>
              </a:ext>
            </a:extLst>
          </p:cNvPr>
          <p:cNvSpPr/>
          <p:nvPr userDrawn="1"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070278-5054-586C-6B3B-CA35A937097F}"/>
              </a:ext>
            </a:extLst>
          </p:cNvPr>
          <p:cNvSpPr/>
          <p:nvPr userDrawn="1"/>
        </p:nvSpPr>
        <p:spPr>
          <a:xfrm>
            <a:off x="228421" y="8831"/>
            <a:ext cx="250554" cy="582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35159E-AB4D-EB59-1AB1-BA5E01FE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5" y="0"/>
            <a:ext cx="10515600" cy="76200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pic>
        <p:nvPicPr>
          <p:cNvPr id="8" name="Picture 8" descr="단국대학교">
            <a:extLst>
              <a:ext uri="{FF2B5EF4-FFF2-40B4-BE49-F238E27FC236}">
                <a16:creationId xmlns:a16="http://schemas.microsoft.com/office/drawing/2014/main" id="{102F8336-E3DC-999E-3F04-CFAB975608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939" y="6441433"/>
            <a:ext cx="1910001" cy="40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70E2C2-2A39-E3E1-352C-25D887C3D8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940" y="6479303"/>
            <a:ext cx="2948940" cy="37869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08735D-0EC1-8A62-6AE7-B1BE7F35F4CE}"/>
              </a:ext>
            </a:extLst>
          </p:cNvPr>
          <p:cNvSpPr/>
          <p:nvPr userDrawn="1"/>
        </p:nvSpPr>
        <p:spPr>
          <a:xfrm>
            <a:off x="11958202" y="6441433"/>
            <a:ext cx="162678" cy="416567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59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6B48C4-80D3-A762-BE38-86BFF887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4505"/>
            <a:ext cx="2743200" cy="365125"/>
          </a:xfrm>
        </p:spPr>
        <p:txBody>
          <a:bodyPr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617472F0-58BF-F547-BA5E-5621EFFAE10C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7D20A9-63C7-666A-50FF-6005611D49C5}"/>
              </a:ext>
            </a:extLst>
          </p:cNvPr>
          <p:cNvSpPr/>
          <p:nvPr userDrawn="1"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070278-5054-586C-6B3B-CA35A937097F}"/>
              </a:ext>
            </a:extLst>
          </p:cNvPr>
          <p:cNvSpPr/>
          <p:nvPr userDrawn="1"/>
        </p:nvSpPr>
        <p:spPr>
          <a:xfrm>
            <a:off x="11707648" y="0"/>
            <a:ext cx="250554" cy="582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35159E-AB4D-EB59-1AB1-BA5E01FE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0"/>
            <a:ext cx="10515600" cy="76200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pic>
        <p:nvPicPr>
          <p:cNvPr id="8" name="Picture 8" descr="단국대학교">
            <a:extLst>
              <a:ext uri="{FF2B5EF4-FFF2-40B4-BE49-F238E27FC236}">
                <a16:creationId xmlns:a16="http://schemas.microsoft.com/office/drawing/2014/main" id="{102F8336-E3DC-999E-3F04-CFAB975608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59" y="6456019"/>
            <a:ext cx="1910001" cy="40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70E2C2-2A39-E3E1-352C-25D887C3D8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460" y="6493889"/>
            <a:ext cx="2948940" cy="37869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08735D-0EC1-8A62-6AE7-B1BE7F35F4CE}"/>
              </a:ext>
            </a:extLst>
          </p:cNvPr>
          <p:cNvSpPr/>
          <p:nvPr userDrawn="1"/>
        </p:nvSpPr>
        <p:spPr>
          <a:xfrm>
            <a:off x="-10219" y="6448785"/>
            <a:ext cx="162678" cy="416567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127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6B48C4-80D3-A762-BE38-86BFF887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617472F0-58BF-F547-BA5E-5621EFFAE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7D20A9-63C7-666A-50FF-6005611D49C5}"/>
              </a:ext>
            </a:extLst>
          </p:cNvPr>
          <p:cNvSpPr/>
          <p:nvPr userDrawn="1"/>
        </p:nvSpPr>
        <p:spPr>
          <a:xfrm>
            <a:off x="0" y="-1"/>
            <a:ext cx="4659085" cy="6345925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2E4BF3-6D00-7D9F-EA35-BD24800B57EB}"/>
              </a:ext>
            </a:extLst>
          </p:cNvPr>
          <p:cNvSpPr txBox="1"/>
          <p:nvPr userDrawn="1"/>
        </p:nvSpPr>
        <p:spPr>
          <a:xfrm>
            <a:off x="1317172" y="1915885"/>
            <a:ext cx="2583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Contents</a:t>
            </a:r>
            <a:endParaRPr kumimoji="1" lang="ko-Kore-KR" altLang="en-US" sz="44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" name="Picture 8" descr="단국대학교">
            <a:extLst>
              <a:ext uri="{FF2B5EF4-FFF2-40B4-BE49-F238E27FC236}">
                <a16:creationId xmlns:a16="http://schemas.microsoft.com/office/drawing/2014/main" id="{9E2285A0-DA1B-2179-06B3-B8D062BC07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5925"/>
            <a:ext cx="2311101" cy="49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6EA359-A4C4-B4C6-F180-564EF16056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01" y="6406223"/>
            <a:ext cx="3243834" cy="416567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4E5A4B2-D550-C392-4D43-BC9B1E37C7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7543" y="734898"/>
            <a:ext cx="6487886" cy="5197816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3200"/>
            </a:lvl1pPr>
            <a:lvl2pPr marL="914400" indent="-457200">
              <a:buFont typeface="+mj-lt"/>
              <a:buAutoNum type="arabicPeriod"/>
              <a:defRPr sz="2800"/>
            </a:lvl2pPr>
            <a:lvl3pPr marL="1371600" indent="-457200">
              <a:buFont typeface="+mj-lt"/>
              <a:buAutoNum type="arabicPeriod"/>
              <a:defRPr sz="2400"/>
            </a:lvl3pPr>
            <a:lvl4pPr marL="1714500" indent="-342900">
              <a:buFont typeface="+mj-lt"/>
              <a:buAutoNum type="arabicPeriod"/>
              <a:defRPr sz="2000"/>
            </a:lvl4pPr>
            <a:lvl5pPr marL="2171700" indent="-342900">
              <a:buFont typeface="+mj-lt"/>
              <a:buAutoNum type="arabicPeriod"/>
              <a:defRPr sz="200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D7FC2F-66C1-A896-5AF1-189529DF367E}"/>
              </a:ext>
            </a:extLst>
          </p:cNvPr>
          <p:cNvSpPr/>
          <p:nvPr userDrawn="1"/>
        </p:nvSpPr>
        <p:spPr>
          <a:xfrm>
            <a:off x="828978" y="-1"/>
            <a:ext cx="326572" cy="2928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BC1DAE-8B1F-3A57-9150-021EB002FE98}"/>
              </a:ext>
            </a:extLst>
          </p:cNvPr>
          <p:cNvSpPr/>
          <p:nvPr userDrawn="1"/>
        </p:nvSpPr>
        <p:spPr>
          <a:xfrm>
            <a:off x="11865429" y="4169229"/>
            <a:ext cx="229346" cy="2176695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3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BD51BF6-9394-CD2F-7067-199833F86A46}"/>
              </a:ext>
            </a:extLst>
          </p:cNvPr>
          <p:cNvSpPr/>
          <p:nvPr userDrawn="1"/>
        </p:nvSpPr>
        <p:spPr>
          <a:xfrm>
            <a:off x="0" y="2011680"/>
            <a:ext cx="12192000" cy="4334246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6B48C4-80D3-A762-BE38-86BFF887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617472F0-58BF-F547-BA5E-5621EFFAE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pic>
        <p:nvPicPr>
          <p:cNvPr id="4" name="Picture 8" descr="단국대학교">
            <a:extLst>
              <a:ext uri="{FF2B5EF4-FFF2-40B4-BE49-F238E27FC236}">
                <a16:creationId xmlns:a16="http://schemas.microsoft.com/office/drawing/2014/main" id="{9E2285A0-DA1B-2179-06B3-B8D062BC07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5925"/>
            <a:ext cx="2311101" cy="49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6EA359-A4C4-B4C6-F180-564EF16056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01" y="6406223"/>
            <a:ext cx="3243834" cy="41656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528E623-5D81-1ADA-1065-82CC8440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898" y="2778714"/>
            <a:ext cx="10567088" cy="1117691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96DEF51E-F3DA-FF6E-7D97-5D590F4A8A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48114" y="3950610"/>
            <a:ext cx="10399832" cy="630918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accent4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D7FC2F-66C1-A896-5AF1-189529DF367E}"/>
              </a:ext>
            </a:extLst>
          </p:cNvPr>
          <p:cNvSpPr/>
          <p:nvPr userDrawn="1"/>
        </p:nvSpPr>
        <p:spPr>
          <a:xfrm>
            <a:off x="506187" y="2956560"/>
            <a:ext cx="264196" cy="3389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21CD46-86FB-6158-7330-909E8DCC45C3}"/>
              </a:ext>
            </a:extLst>
          </p:cNvPr>
          <p:cNvSpPr/>
          <p:nvPr userDrawn="1"/>
        </p:nvSpPr>
        <p:spPr>
          <a:xfrm>
            <a:off x="11639406" y="0"/>
            <a:ext cx="240231" cy="1420470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543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F91706-B601-03E9-FA5F-348745D7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DAC844-8371-CE9D-E970-804E230F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F90EA9-3463-EBD1-F599-64391B9B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939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EB0214-A72F-DC42-1A41-EC37801A5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83DB78-9F1E-927D-9E61-7CC2BF058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43BAF-01A5-C952-C77A-D30E2862E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E787C-63B1-89CB-D9D9-90F5ACB65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1A2AD-0A73-4977-FABA-43976FDE9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472F0-58BF-F547-BA5E-5621EFFAE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473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4" r:id="rId2"/>
    <p:sldLayoutId id="2147483665" r:id="rId3"/>
    <p:sldLayoutId id="2147483661" r:id="rId4"/>
    <p:sldLayoutId id="2147483663" r:id="rId5"/>
    <p:sldLayoutId id="214748365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CFA88E9-E615-C93A-6FC8-7F780026C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800" b="1" dirty="0"/>
              <a:t>The design and Implementation of a Log-Structured File System</a:t>
            </a:r>
            <a:endParaRPr lang="ko-Kore-KR" altLang="en-US" sz="4800" b="1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982F3E6E-DECD-76B1-50DB-CCC7282ED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376" y="3429000"/>
            <a:ext cx="11122624" cy="762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100" b="1" dirty="0"/>
              <a:t>Mendel Rosenblum and John K. </a:t>
            </a:r>
            <a:r>
              <a:rPr kumimoji="1" lang="en-US" altLang="ko-KR" sz="1100" b="1" dirty="0" err="1"/>
              <a:t>Ousterhout</a:t>
            </a:r>
            <a:r>
              <a:rPr kumimoji="1" lang="en-US" altLang="ko-KR" sz="1100" b="1" dirty="0"/>
              <a:t>, SOSP, 1991</a:t>
            </a:r>
            <a:endParaRPr kumimoji="1" lang="ko-Kore-KR" altLang="en-US" sz="11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7DE9CB-3079-1EB6-2A6E-77D2EEE7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</a:t>
            </a:fld>
            <a:endParaRPr kumimoji="1"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7318E6F-0BD8-F11C-4BEF-928FC73B95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/>
              <a:t>2023.7.11</a:t>
            </a:r>
          </a:p>
          <a:p>
            <a:r>
              <a:rPr lang="en-US" altLang="ko-Kore-KR" sz="1200" dirty="0"/>
              <a:t>Presentation by </a:t>
            </a:r>
            <a:r>
              <a:rPr lang="en-US" altLang="ko-KR" sz="1200" dirty="0"/>
              <a:t>Oh</a:t>
            </a:r>
            <a:r>
              <a:rPr lang="en-US" altLang="ko-Kore-KR" sz="1200" dirty="0"/>
              <a:t>, </a:t>
            </a:r>
            <a:r>
              <a:rPr lang="en-US" altLang="ko-KR" sz="1200" dirty="0" err="1"/>
              <a:t>YeoJin</a:t>
            </a:r>
            <a:endParaRPr lang="en-US" altLang="ko-Kore-KR" sz="1200" dirty="0"/>
          </a:p>
          <a:p>
            <a:r>
              <a:rPr lang="en-US" altLang="ko-KR" sz="1200" dirty="0"/>
              <a:t>oyj5420</a:t>
            </a:r>
            <a:r>
              <a:rPr lang="en-US" altLang="ko-Kore-KR" sz="1200" dirty="0"/>
              <a:t>@dankook.ac.kr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46114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7278A-B157-8925-1C0D-99A32E98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10</a:t>
            </a:fld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43CF35-C2BB-E7B4-E19B-107FAFE7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Log structured filesystem - Idea</a:t>
            </a:r>
            <a:endParaRPr lang="ko-Kore-KR" altLang="en-US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84A42-AB61-3B87-4612-E93BA18CBA79}"/>
              </a:ext>
            </a:extLst>
          </p:cNvPr>
          <p:cNvSpPr txBox="1"/>
          <p:nvPr/>
        </p:nvSpPr>
        <p:spPr>
          <a:xfrm>
            <a:off x="838200" y="2196608"/>
            <a:ext cx="1051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/>
              <a:t>데이터 모아서  </a:t>
            </a:r>
            <a:r>
              <a:rPr lang="en-US" altLang="ko-KR" sz="2800" dirty="0"/>
              <a:t>segment </a:t>
            </a:r>
            <a:r>
              <a:rPr lang="ko-KR" altLang="en-US" sz="2800" dirty="0"/>
              <a:t>한번에 </a:t>
            </a:r>
            <a:r>
              <a:rPr lang="en-US" altLang="ko-KR" sz="2800" dirty="0"/>
              <a:t>disk </a:t>
            </a:r>
            <a:r>
              <a:rPr lang="ko-KR" altLang="en-US" sz="2800" dirty="0"/>
              <a:t>에 쓰기</a:t>
            </a:r>
            <a:endParaRPr lang="en-US" altLang="ko-KR" sz="2800" dirty="0"/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pPr marL="514350" indent="-514350">
              <a:buAutoNum type="arabicPeriod"/>
            </a:pPr>
            <a:r>
              <a:rPr lang="en-US" altLang="ko-KR" sz="2800" dirty="0"/>
              <a:t>Overwrite </a:t>
            </a:r>
            <a:r>
              <a:rPr lang="ko-KR" altLang="en-US" sz="2800" dirty="0"/>
              <a:t>하지 않고 </a:t>
            </a:r>
            <a:r>
              <a:rPr lang="en-US" altLang="ko-KR" sz="2800" dirty="0"/>
              <a:t>old copy </a:t>
            </a:r>
            <a:r>
              <a:rPr lang="ko-KR" altLang="en-US" sz="2800" dirty="0"/>
              <a:t>가 앞에 남아있는 상태로 뒤에 공간 할당 </a:t>
            </a:r>
            <a:r>
              <a:rPr lang="en-US" altLang="ko-KR" sz="2800" dirty="0"/>
              <a:t>(out place update)</a:t>
            </a:r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pPr marL="514350" indent="-514350">
              <a:buAutoNum type="arabicPeriod"/>
            </a:pPr>
            <a:r>
              <a:rPr lang="en-US" altLang="ko-KR" sz="2800" dirty="0"/>
              <a:t>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961331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7278A-B157-8925-1C0D-99A32E98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11</a:t>
            </a:fld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43CF35-C2BB-E7B4-E19B-107FAFE7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Log structured filesystem – </a:t>
            </a:r>
            <a:r>
              <a:rPr lang="ko-KR" altLang="en-US" sz="3600" b="1" dirty="0"/>
              <a:t>연속 쓰기</a:t>
            </a:r>
            <a:endParaRPr lang="ko-Kore-KR" altLang="en-US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84A42-AB61-3B87-4612-E93BA18CBA79}"/>
              </a:ext>
            </a:extLst>
          </p:cNvPr>
          <p:cNvSpPr txBox="1"/>
          <p:nvPr/>
        </p:nvSpPr>
        <p:spPr>
          <a:xfrm>
            <a:off x="719528" y="1349115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Data block </a:t>
            </a:r>
            <a:r>
              <a:rPr lang="ko-KR" altLang="en-US" sz="2800" dirty="0"/>
              <a:t>과 함께 </a:t>
            </a:r>
            <a:r>
              <a:rPr lang="en-US" altLang="ko-KR" sz="2800" dirty="0" err="1"/>
              <a:t>inode</a:t>
            </a:r>
            <a:r>
              <a:rPr lang="en-US" altLang="ko-KR" sz="2800" dirty="0"/>
              <a:t> </a:t>
            </a:r>
            <a:r>
              <a:rPr lang="ko-KR" altLang="en-US" sz="2800" dirty="0"/>
              <a:t>쓰기</a:t>
            </a:r>
            <a:endParaRPr lang="en-US" altLang="ko-KR" sz="2800" dirty="0"/>
          </a:p>
          <a:p>
            <a:r>
              <a:rPr lang="ko-KR" altLang="en-US" sz="2800" dirty="0"/>
              <a:t>그 이후 진행되는 모든 업데이트 → 디스크에 연속 쓰기</a:t>
            </a:r>
            <a:endParaRPr lang="en-US" altLang="ko-KR" sz="28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1ED3904-DE74-9378-74FE-4F7C34361EE4}"/>
              </a:ext>
            </a:extLst>
          </p:cNvPr>
          <p:cNvCxnSpPr/>
          <p:nvPr/>
        </p:nvCxnSpPr>
        <p:spPr>
          <a:xfrm>
            <a:off x="839449" y="5021705"/>
            <a:ext cx="105230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4E9A886-2403-B46C-B65B-07F0473F976D}"/>
              </a:ext>
            </a:extLst>
          </p:cNvPr>
          <p:cNvCxnSpPr/>
          <p:nvPr/>
        </p:nvCxnSpPr>
        <p:spPr>
          <a:xfrm>
            <a:off x="834452" y="3705069"/>
            <a:ext cx="105230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9B8302-B72D-7F25-22A3-0899F1D61DDD}"/>
              </a:ext>
            </a:extLst>
          </p:cNvPr>
          <p:cNvSpPr/>
          <p:nvPr/>
        </p:nvSpPr>
        <p:spPr>
          <a:xfrm>
            <a:off x="2787546" y="3687845"/>
            <a:ext cx="1379095" cy="131663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1848BC-705B-D89A-D475-0F9B225D6E39}"/>
              </a:ext>
            </a:extLst>
          </p:cNvPr>
          <p:cNvSpPr/>
          <p:nvPr/>
        </p:nvSpPr>
        <p:spPr>
          <a:xfrm>
            <a:off x="4169764" y="3705068"/>
            <a:ext cx="1379095" cy="1316635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F739144-9E4D-AE74-2B76-DCA5B73D59D2}"/>
              </a:ext>
            </a:extLst>
          </p:cNvPr>
          <p:cNvSpPr/>
          <p:nvPr/>
        </p:nvSpPr>
        <p:spPr>
          <a:xfrm>
            <a:off x="5542612" y="3705066"/>
            <a:ext cx="1379095" cy="1316635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22F412-0C5C-90A5-90B5-481616098763}"/>
              </a:ext>
            </a:extLst>
          </p:cNvPr>
          <p:cNvSpPr/>
          <p:nvPr/>
        </p:nvSpPr>
        <p:spPr>
          <a:xfrm>
            <a:off x="6921707" y="3722294"/>
            <a:ext cx="1379095" cy="1316635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3237D8-6BBD-3CA9-0BE8-A0562CDA4D8B}"/>
              </a:ext>
            </a:extLst>
          </p:cNvPr>
          <p:cNvSpPr txBox="1"/>
          <p:nvPr/>
        </p:nvSpPr>
        <p:spPr>
          <a:xfrm>
            <a:off x="5884886" y="4093165"/>
            <a:ext cx="90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D_1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4EA919-C496-2E23-CB12-81E5DF0E5AA5}"/>
              </a:ext>
            </a:extLst>
          </p:cNvPr>
          <p:cNvSpPr txBox="1"/>
          <p:nvPr/>
        </p:nvSpPr>
        <p:spPr>
          <a:xfrm>
            <a:off x="4505791" y="4097312"/>
            <a:ext cx="90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D_2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5D7117-FEDD-B6D4-B917-C23478B89E17}"/>
              </a:ext>
            </a:extLst>
          </p:cNvPr>
          <p:cNvSpPr txBox="1"/>
          <p:nvPr/>
        </p:nvSpPr>
        <p:spPr>
          <a:xfrm>
            <a:off x="3080476" y="4094213"/>
            <a:ext cx="90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D_3</a:t>
            </a:r>
            <a:endParaRPr lang="ko-KR" altLang="en-US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A71B74A-5898-F95D-1FA5-063DD3DC73C6}"/>
              </a:ext>
            </a:extLst>
          </p:cNvPr>
          <p:cNvCxnSpPr>
            <a:cxnSpLocks/>
          </p:cNvCxnSpPr>
          <p:nvPr/>
        </p:nvCxnSpPr>
        <p:spPr>
          <a:xfrm flipV="1">
            <a:off x="7611254" y="2890337"/>
            <a:ext cx="0" cy="7975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E4622ED-2063-9EA6-E539-72882E500C34}"/>
              </a:ext>
            </a:extLst>
          </p:cNvPr>
          <p:cNvCxnSpPr>
            <a:cxnSpLocks/>
          </p:cNvCxnSpPr>
          <p:nvPr/>
        </p:nvCxnSpPr>
        <p:spPr>
          <a:xfrm flipH="1">
            <a:off x="6232159" y="2890337"/>
            <a:ext cx="13790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1E4A295-7673-1674-C0B2-D578724E692D}"/>
              </a:ext>
            </a:extLst>
          </p:cNvPr>
          <p:cNvCxnSpPr>
            <a:cxnSpLocks/>
          </p:cNvCxnSpPr>
          <p:nvPr/>
        </p:nvCxnSpPr>
        <p:spPr>
          <a:xfrm>
            <a:off x="6232159" y="2907563"/>
            <a:ext cx="1" cy="8281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295D3B9-2738-CF92-D826-74388CEF7CA5}"/>
              </a:ext>
            </a:extLst>
          </p:cNvPr>
          <p:cNvCxnSpPr>
            <a:cxnSpLocks/>
          </p:cNvCxnSpPr>
          <p:nvPr/>
        </p:nvCxnSpPr>
        <p:spPr>
          <a:xfrm flipV="1">
            <a:off x="7263986" y="3028013"/>
            <a:ext cx="0" cy="6464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8AE411F-5363-047D-30C5-A9932F74D766}"/>
              </a:ext>
            </a:extLst>
          </p:cNvPr>
          <p:cNvCxnSpPr>
            <a:cxnSpLocks/>
          </p:cNvCxnSpPr>
          <p:nvPr/>
        </p:nvCxnSpPr>
        <p:spPr>
          <a:xfrm flipH="1">
            <a:off x="4580747" y="3028013"/>
            <a:ext cx="26832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D12BDF9-4B9F-1AC9-B2CB-397B04BF726B}"/>
              </a:ext>
            </a:extLst>
          </p:cNvPr>
          <p:cNvCxnSpPr>
            <a:cxnSpLocks/>
          </p:cNvCxnSpPr>
          <p:nvPr/>
        </p:nvCxnSpPr>
        <p:spPr>
          <a:xfrm>
            <a:off x="4580746" y="3024918"/>
            <a:ext cx="2" cy="6973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2DC251C-85A7-BFB4-930D-E72E6E017FB1}"/>
              </a:ext>
            </a:extLst>
          </p:cNvPr>
          <p:cNvCxnSpPr>
            <a:cxnSpLocks/>
          </p:cNvCxnSpPr>
          <p:nvPr/>
        </p:nvCxnSpPr>
        <p:spPr>
          <a:xfrm flipV="1">
            <a:off x="7105338" y="3192905"/>
            <a:ext cx="0" cy="5511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1A03480-F5CD-E81A-C13A-1B9F4BC65F7D}"/>
              </a:ext>
            </a:extLst>
          </p:cNvPr>
          <p:cNvCxnSpPr>
            <a:cxnSpLocks/>
          </p:cNvCxnSpPr>
          <p:nvPr/>
        </p:nvCxnSpPr>
        <p:spPr>
          <a:xfrm flipH="1">
            <a:off x="3470846" y="3192905"/>
            <a:ext cx="36344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62B1765-869E-5D4C-EEBC-D1E3C352008E}"/>
              </a:ext>
            </a:extLst>
          </p:cNvPr>
          <p:cNvCxnSpPr>
            <a:cxnSpLocks/>
          </p:cNvCxnSpPr>
          <p:nvPr/>
        </p:nvCxnSpPr>
        <p:spPr>
          <a:xfrm flipH="1">
            <a:off x="3470847" y="3192905"/>
            <a:ext cx="9369" cy="5428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8AEA0A4-54E9-F95D-5A84-4261E9CE3030}"/>
              </a:ext>
            </a:extLst>
          </p:cNvPr>
          <p:cNvSpPr txBox="1"/>
          <p:nvPr/>
        </p:nvSpPr>
        <p:spPr>
          <a:xfrm>
            <a:off x="7134066" y="4071127"/>
            <a:ext cx="1773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inode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9683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7278A-B157-8925-1C0D-99A32E98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12</a:t>
            </a:fld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43CF35-C2BB-E7B4-E19B-107FAFE7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Log structured filesystem – </a:t>
            </a:r>
            <a:r>
              <a:rPr lang="ko-KR" altLang="en-US" sz="3600" b="1" dirty="0"/>
              <a:t>연속 쓰기 문제</a:t>
            </a:r>
            <a:endParaRPr lang="ko-Kore-KR" altLang="en-US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84A42-AB61-3B87-4612-E93BA18CBA79}"/>
              </a:ext>
            </a:extLst>
          </p:cNvPr>
          <p:cNvSpPr txBox="1"/>
          <p:nvPr/>
        </p:nvSpPr>
        <p:spPr>
          <a:xfrm>
            <a:off x="719528" y="1349115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Single data block </a:t>
            </a:r>
            <a:r>
              <a:rPr lang="ko-KR" altLang="en-US" sz="2800" dirty="0"/>
              <a:t>을 하나씩 쓰면 </a:t>
            </a:r>
            <a:r>
              <a:rPr lang="en-US" altLang="ko-KR" sz="2800" dirty="0" err="1"/>
              <a:t>latancy</a:t>
            </a:r>
            <a:r>
              <a:rPr lang="en-US" altLang="ko-KR" sz="2800" dirty="0"/>
              <a:t> </a:t>
            </a:r>
            <a:r>
              <a:rPr lang="ko-KR" altLang="en-US" sz="2800" dirty="0"/>
              <a:t>커짐</a:t>
            </a:r>
            <a:endParaRPr lang="en-US" altLang="ko-KR" sz="2800" dirty="0"/>
          </a:p>
          <a:p>
            <a:endParaRPr lang="en-US" altLang="ko-KR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AB55E8-7FB7-A446-1DF1-C10ED3DF1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083" y="1988226"/>
            <a:ext cx="8659834" cy="402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057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7278A-B157-8925-1C0D-99A32E98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13</a:t>
            </a:fld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43CF35-C2BB-E7B4-E19B-107FAFE7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Log structured filesystem – </a:t>
            </a:r>
            <a:r>
              <a:rPr lang="ko-KR" altLang="en-US" sz="3600" b="1" dirty="0"/>
              <a:t>연속 쓰기 문제</a:t>
            </a:r>
            <a:endParaRPr lang="ko-Kore-KR" altLang="en-US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84A42-AB61-3B87-4612-E93BA18CBA79}"/>
              </a:ext>
            </a:extLst>
          </p:cNvPr>
          <p:cNvSpPr txBox="1"/>
          <p:nvPr/>
        </p:nvSpPr>
        <p:spPr>
          <a:xfrm>
            <a:off x="719528" y="1349115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해결</a:t>
            </a:r>
            <a:r>
              <a:rPr lang="en-US" altLang="ko-KR" sz="2800" dirty="0"/>
              <a:t>: Write buffering</a:t>
            </a:r>
          </a:p>
          <a:p>
            <a:pPr lvl="1"/>
            <a:r>
              <a:rPr lang="en-US" altLang="ko-KR" sz="2800" dirty="0"/>
              <a:t>	      Write buffer </a:t>
            </a:r>
            <a:r>
              <a:rPr lang="ko-KR" altLang="en-US" sz="2800" dirty="0"/>
              <a:t>에</a:t>
            </a:r>
            <a:r>
              <a:rPr lang="en-US" altLang="ko-KR" sz="2800" dirty="0"/>
              <a:t> update </a:t>
            </a:r>
            <a:r>
              <a:rPr lang="ko-KR" altLang="en-US" sz="2800" dirty="0"/>
              <a:t>지속적으로 </a:t>
            </a:r>
            <a:r>
              <a:rPr lang="en-US" altLang="ko-KR" sz="2800" dirty="0"/>
              <a:t>track</a:t>
            </a:r>
          </a:p>
          <a:p>
            <a:pPr lvl="1"/>
            <a:r>
              <a:rPr lang="en-US" altLang="ko-KR" sz="2800" dirty="0"/>
              <a:t>	     </a:t>
            </a:r>
            <a:r>
              <a:rPr lang="ko-KR" altLang="en-US" sz="2800" dirty="0"/>
              <a:t>→ 충분히 차면 한번에 </a:t>
            </a:r>
            <a:r>
              <a:rPr lang="en-US" altLang="ko-KR" sz="2800" dirty="0"/>
              <a:t>disk </a:t>
            </a:r>
            <a:r>
              <a:rPr lang="ko-KR" altLang="en-US" sz="2800" dirty="0"/>
              <a:t>작성</a:t>
            </a:r>
            <a:endParaRPr lang="en-US" altLang="ko-KR" sz="28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4CC347D-EAF6-EA5F-6B5D-EFE4AFCD7512}"/>
              </a:ext>
            </a:extLst>
          </p:cNvPr>
          <p:cNvCxnSpPr/>
          <p:nvPr/>
        </p:nvCxnSpPr>
        <p:spPr>
          <a:xfrm>
            <a:off x="824855" y="5214342"/>
            <a:ext cx="105230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D8D412A-DBDF-1BEE-C675-EB5A80DB9EC0}"/>
              </a:ext>
            </a:extLst>
          </p:cNvPr>
          <p:cNvCxnSpPr/>
          <p:nvPr/>
        </p:nvCxnSpPr>
        <p:spPr>
          <a:xfrm>
            <a:off x="866080" y="3884284"/>
            <a:ext cx="105230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4AAD21-DF7E-A84B-0721-3D9750CF48FD}"/>
              </a:ext>
            </a:extLst>
          </p:cNvPr>
          <p:cNvSpPr/>
          <p:nvPr/>
        </p:nvSpPr>
        <p:spPr>
          <a:xfrm>
            <a:off x="1732387" y="3897707"/>
            <a:ext cx="1379095" cy="131663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B61044-19F8-F01B-A269-33A7BA630336}"/>
              </a:ext>
            </a:extLst>
          </p:cNvPr>
          <p:cNvSpPr/>
          <p:nvPr/>
        </p:nvSpPr>
        <p:spPr>
          <a:xfrm>
            <a:off x="3114605" y="3914930"/>
            <a:ext cx="1379095" cy="1316635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8748A91-0B39-7F0B-D34A-1FAE05BB9E58}"/>
              </a:ext>
            </a:extLst>
          </p:cNvPr>
          <p:cNvSpPr/>
          <p:nvPr/>
        </p:nvSpPr>
        <p:spPr>
          <a:xfrm>
            <a:off x="4487453" y="3914928"/>
            <a:ext cx="1379095" cy="1316635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1307BD8-C8AC-5F2D-FE70-752F00BBD7FC}"/>
              </a:ext>
            </a:extLst>
          </p:cNvPr>
          <p:cNvSpPr/>
          <p:nvPr/>
        </p:nvSpPr>
        <p:spPr>
          <a:xfrm>
            <a:off x="5866548" y="3932156"/>
            <a:ext cx="1379095" cy="1316635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0D41F7-8B1C-7C97-C745-A4718BC57DFE}"/>
              </a:ext>
            </a:extLst>
          </p:cNvPr>
          <p:cNvSpPr txBox="1"/>
          <p:nvPr/>
        </p:nvSpPr>
        <p:spPr>
          <a:xfrm>
            <a:off x="6050179" y="3910843"/>
            <a:ext cx="1189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b.k</a:t>
            </a:r>
            <a:r>
              <a:rPr lang="en-US" altLang="ko-KR" dirty="0"/>
              <a:t>[0] : A0</a:t>
            </a:r>
          </a:p>
          <a:p>
            <a:r>
              <a:rPr lang="en-US" altLang="ko-KR" dirty="0" err="1"/>
              <a:t>b.k</a:t>
            </a:r>
            <a:r>
              <a:rPr lang="en-US" altLang="ko-KR" dirty="0"/>
              <a:t>[0]:A1</a:t>
            </a:r>
          </a:p>
          <a:p>
            <a:r>
              <a:rPr lang="en-US" altLang="ko-KR" dirty="0" err="1"/>
              <a:t>b.k</a:t>
            </a:r>
            <a:r>
              <a:rPr lang="en-US" altLang="ko-KR" dirty="0"/>
              <a:t>[0]:A2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85B36F-BCAA-D71F-5502-7B2E28548B9A}"/>
              </a:ext>
            </a:extLst>
          </p:cNvPr>
          <p:cNvSpPr txBox="1"/>
          <p:nvPr/>
        </p:nvSpPr>
        <p:spPr>
          <a:xfrm>
            <a:off x="4829727" y="4303027"/>
            <a:ext cx="90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D_j.2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72C772-58FC-DE3E-40FF-4505BC65B0EE}"/>
              </a:ext>
            </a:extLst>
          </p:cNvPr>
          <p:cNvSpPr txBox="1"/>
          <p:nvPr/>
        </p:nvSpPr>
        <p:spPr>
          <a:xfrm>
            <a:off x="3450632" y="4307174"/>
            <a:ext cx="90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D_j.1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2F8F06-03DF-6C0B-1C09-C07E6ADBD484}"/>
              </a:ext>
            </a:extLst>
          </p:cNvPr>
          <p:cNvSpPr txBox="1"/>
          <p:nvPr/>
        </p:nvSpPr>
        <p:spPr>
          <a:xfrm>
            <a:off x="2025317" y="4304075"/>
            <a:ext cx="90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D_j.0</a:t>
            </a:r>
            <a:endParaRPr lang="ko-KR" altLang="en-US" sz="16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C702FD0-696D-9727-94B7-FA0ED0E80120}"/>
              </a:ext>
            </a:extLst>
          </p:cNvPr>
          <p:cNvCxnSpPr>
            <a:cxnSpLocks/>
          </p:cNvCxnSpPr>
          <p:nvPr/>
        </p:nvCxnSpPr>
        <p:spPr>
          <a:xfrm flipV="1">
            <a:off x="6556095" y="3100199"/>
            <a:ext cx="0" cy="7975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C9C4A9-5A1B-2F61-535A-F1D150AD4F0E}"/>
              </a:ext>
            </a:extLst>
          </p:cNvPr>
          <p:cNvCxnSpPr>
            <a:cxnSpLocks/>
          </p:cNvCxnSpPr>
          <p:nvPr/>
        </p:nvCxnSpPr>
        <p:spPr>
          <a:xfrm flipH="1">
            <a:off x="5177000" y="3100199"/>
            <a:ext cx="13790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CF108F1-60FE-091A-F479-62E621D3E998}"/>
              </a:ext>
            </a:extLst>
          </p:cNvPr>
          <p:cNvCxnSpPr>
            <a:cxnSpLocks/>
          </p:cNvCxnSpPr>
          <p:nvPr/>
        </p:nvCxnSpPr>
        <p:spPr>
          <a:xfrm>
            <a:off x="5177000" y="3117425"/>
            <a:ext cx="1" cy="8281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7F7AF64-D231-CEDE-86C7-581D1E15537D}"/>
              </a:ext>
            </a:extLst>
          </p:cNvPr>
          <p:cNvCxnSpPr>
            <a:cxnSpLocks/>
          </p:cNvCxnSpPr>
          <p:nvPr/>
        </p:nvCxnSpPr>
        <p:spPr>
          <a:xfrm flipV="1">
            <a:off x="6208827" y="3237875"/>
            <a:ext cx="0" cy="6464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8236BA0-551D-0FCC-93EC-48F0E1C314E8}"/>
              </a:ext>
            </a:extLst>
          </p:cNvPr>
          <p:cNvCxnSpPr>
            <a:cxnSpLocks/>
          </p:cNvCxnSpPr>
          <p:nvPr/>
        </p:nvCxnSpPr>
        <p:spPr>
          <a:xfrm flipH="1">
            <a:off x="3525588" y="3237875"/>
            <a:ext cx="26832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035512C-6A2C-9126-AB52-A6F4BF6C19AC}"/>
              </a:ext>
            </a:extLst>
          </p:cNvPr>
          <p:cNvCxnSpPr>
            <a:cxnSpLocks/>
          </p:cNvCxnSpPr>
          <p:nvPr/>
        </p:nvCxnSpPr>
        <p:spPr>
          <a:xfrm>
            <a:off x="3525587" y="3234780"/>
            <a:ext cx="2" cy="6973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1A51C32-7B58-C407-0222-48E1A81BE6BC}"/>
              </a:ext>
            </a:extLst>
          </p:cNvPr>
          <p:cNvCxnSpPr>
            <a:cxnSpLocks/>
          </p:cNvCxnSpPr>
          <p:nvPr/>
        </p:nvCxnSpPr>
        <p:spPr>
          <a:xfrm flipV="1">
            <a:off x="6050179" y="3402767"/>
            <a:ext cx="0" cy="5511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439E939-3F01-6B0E-A6A8-919CAC6DA0F8}"/>
              </a:ext>
            </a:extLst>
          </p:cNvPr>
          <p:cNvCxnSpPr>
            <a:cxnSpLocks/>
          </p:cNvCxnSpPr>
          <p:nvPr/>
        </p:nvCxnSpPr>
        <p:spPr>
          <a:xfrm flipH="1">
            <a:off x="2415687" y="3402767"/>
            <a:ext cx="36344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29D88FF-6CAA-65E3-997F-916EECFBB296}"/>
              </a:ext>
            </a:extLst>
          </p:cNvPr>
          <p:cNvCxnSpPr>
            <a:cxnSpLocks/>
          </p:cNvCxnSpPr>
          <p:nvPr/>
        </p:nvCxnSpPr>
        <p:spPr>
          <a:xfrm flipH="1">
            <a:off x="2415688" y="3402767"/>
            <a:ext cx="9369" cy="5428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F2D6C75-36A7-60D3-A6A6-61427FB20F2C}"/>
              </a:ext>
            </a:extLst>
          </p:cNvPr>
          <p:cNvSpPr txBox="1"/>
          <p:nvPr/>
        </p:nvSpPr>
        <p:spPr>
          <a:xfrm>
            <a:off x="6055867" y="4701639"/>
            <a:ext cx="1773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inode</a:t>
            </a:r>
            <a:endParaRPr lang="ko-KR" altLang="en-US" sz="28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D41BF90-AFCA-141A-C53C-EF74D6BBFD81}"/>
              </a:ext>
            </a:extLst>
          </p:cNvPr>
          <p:cNvSpPr/>
          <p:nvPr/>
        </p:nvSpPr>
        <p:spPr>
          <a:xfrm>
            <a:off x="7245642" y="3890996"/>
            <a:ext cx="1379095" cy="1316635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D_k.0</a:t>
            </a:r>
            <a:endParaRPr lang="ko-KR" altLang="en-US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8C5D16-CFFB-9725-195C-EDB4280DCE75}"/>
              </a:ext>
            </a:extLst>
          </p:cNvPr>
          <p:cNvSpPr txBox="1"/>
          <p:nvPr/>
        </p:nvSpPr>
        <p:spPr>
          <a:xfrm>
            <a:off x="1453195" y="5278051"/>
            <a:ext cx="57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A0</a:t>
            </a:r>
            <a:endParaRPr lang="ko-KR" alt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F62CAF-C60D-783A-F7FC-F6F58B59F7F7}"/>
              </a:ext>
            </a:extLst>
          </p:cNvPr>
          <p:cNvSpPr txBox="1"/>
          <p:nvPr/>
        </p:nvSpPr>
        <p:spPr>
          <a:xfrm>
            <a:off x="2958459" y="5305668"/>
            <a:ext cx="57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A1</a:t>
            </a:r>
            <a:endParaRPr lang="ko-KR" altLang="en-US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AEA09D-B2FA-6320-050E-853DEEEFC174}"/>
              </a:ext>
            </a:extLst>
          </p:cNvPr>
          <p:cNvSpPr txBox="1"/>
          <p:nvPr/>
        </p:nvSpPr>
        <p:spPr>
          <a:xfrm>
            <a:off x="4295085" y="5278052"/>
            <a:ext cx="57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A2</a:t>
            </a:r>
            <a:endParaRPr lang="ko-KR" altLang="en-US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5602C3-FB8D-0316-4BF3-8B630DDAEF96}"/>
              </a:ext>
            </a:extLst>
          </p:cNvPr>
          <p:cNvSpPr txBox="1"/>
          <p:nvPr/>
        </p:nvSpPr>
        <p:spPr>
          <a:xfrm>
            <a:off x="5415273" y="5293324"/>
            <a:ext cx="1254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Inode</a:t>
            </a:r>
            <a:r>
              <a:rPr lang="en-US" altLang="ko-KR" sz="2000" dirty="0"/>
              <a:t>[j]</a:t>
            </a:r>
            <a:endParaRPr lang="ko-KR" altLang="en-US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F17466-F7C7-8270-2DBA-FB222D3BF66B}"/>
              </a:ext>
            </a:extLst>
          </p:cNvPr>
          <p:cNvSpPr txBox="1"/>
          <p:nvPr/>
        </p:nvSpPr>
        <p:spPr>
          <a:xfrm>
            <a:off x="6974254" y="5308752"/>
            <a:ext cx="57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A4</a:t>
            </a:r>
            <a:endParaRPr lang="ko-KR" altLang="en-US" sz="2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BE30E9-7D57-6AE8-4071-2E8D15042A86}"/>
              </a:ext>
            </a:extLst>
          </p:cNvPr>
          <p:cNvSpPr txBox="1"/>
          <p:nvPr/>
        </p:nvSpPr>
        <p:spPr>
          <a:xfrm>
            <a:off x="8310880" y="5339606"/>
            <a:ext cx="1137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Inode</a:t>
            </a:r>
            <a:r>
              <a:rPr lang="en-US" altLang="ko-KR" sz="2000" dirty="0"/>
              <a:t>[k]</a:t>
            </a:r>
            <a:endParaRPr lang="ko-KR" altLang="en-US" sz="20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6B8293-CBCF-93F8-A3C9-20348B955332}"/>
              </a:ext>
            </a:extLst>
          </p:cNvPr>
          <p:cNvSpPr/>
          <p:nvPr/>
        </p:nvSpPr>
        <p:spPr>
          <a:xfrm>
            <a:off x="8607249" y="3892570"/>
            <a:ext cx="1379095" cy="1316635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28C84B4-DB9B-8C13-446F-29A12F8C77AE}"/>
              </a:ext>
            </a:extLst>
          </p:cNvPr>
          <p:cNvCxnSpPr>
            <a:cxnSpLocks/>
          </p:cNvCxnSpPr>
          <p:nvPr/>
        </p:nvCxnSpPr>
        <p:spPr>
          <a:xfrm flipV="1">
            <a:off x="9259717" y="3086776"/>
            <a:ext cx="0" cy="7975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79CBCF4-CC57-BCF5-58B7-68BE0E6BB468}"/>
              </a:ext>
            </a:extLst>
          </p:cNvPr>
          <p:cNvCxnSpPr>
            <a:cxnSpLocks/>
          </p:cNvCxnSpPr>
          <p:nvPr/>
        </p:nvCxnSpPr>
        <p:spPr>
          <a:xfrm flipH="1">
            <a:off x="7880622" y="3086776"/>
            <a:ext cx="13790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35ECF2E-FE09-66E4-1E41-BC04B3BE3034}"/>
              </a:ext>
            </a:extLst>
          </p:cNvPr>
          <p:cNvCxnSpPr>
            <a:cxnSpLocks/>
          </p:cNvCxnSpPr>
          <p:nvPr/>
        </p:nvCxnSpPr>
        <p:spPr>
          <a:xfrm>
            <a:off x="7880620" y="3078165"/>
            <a:ext cx="1" cy="8281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764D1D-1D12-D07D-9754-1B8DAF08082C}"/>
              </a:ext>
            </a:extLst>
          </p:cNvPr>
          <p:cNvSpPr txBox="1"/>
          <p:nvPr/>
        </p:nvSpPr>
        <p:spPr>
          <a:xfrm>
            <a:off x="8702187" y="4064167"/>
            <a:ext cx="118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b.k</a:t>
            </a:r>
            <a:r>
              <a:rPr lang="en-US" altLang="ko-KR" dirty="0"/>
              <a:t>[0] : A4</a:t>
            </a:r>
          </a:p>
        </p:txBody>
      </p:sp>
    </p:spTree>
    <p:extLst>
      <p:ext uri="{BB962C8B-B14F-4D97-AF65-F5344CB8AC3E}">
        <p14:creationId xmlns:p14="http://schemas.microsoft.com/office/powerpoint/2010/main" val="1998224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8F64BD4-6193-F39C-9ADD-FC3496B0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14</a:t>
            </a:fld>
            <a:endParaRPr kumimoji="1" lang="ko-Kore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DBBAEBA-951A-8E74-96DB-D8AE5278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</a:t>
            </a:r>
            <a:r>
              <a:rPr lang="en-US" altLang="ko-KR" sz="4400" b="1" dirty="0"/>
              <a:t>. Log structured filesystem - mechanism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8C438E7-6756-2FFE-FB20-C539BD6294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2447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168E49-1F04-F6F5-8E2F-394E9CCE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15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290DEF7-EDDA-24D9-B82D-7BD4EF99B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Find </a:t>
            </a:r>
            <a:r>
              <a:rPr lang="en-US" altLang="ko-KR" sz="3600" b="1" dirty="0" err="1"/>
              <a:t>inode</a:t>
            </a:r>
            <a:endParaRPr lang="ko-KR" alt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F52765-F575-7712-C4CA-6A1352EE11D6}"/>
              </a:ext>
            </a:extLst>
          </p:cNvPr>
          <p:cNvSpPr txBox="1"/>
          <p:nvPr/>
        </p:nvSpPr>
        <p:spPr>
          <a:xfrm>
            <a:off x="539646" y="1019331"/>
            <a:ext cx="10837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과거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inode</a:t>
            </a:r>
            <a:r>
              <a:rPr lang="ko-KR" altLang="en-US" sz="2400" dirty="0"/>
              <a:t>는 배열 형태</a:t>
            </a:r>
            <a:r>
              <a:rPr lang="en-US" altLang="ko-KR" sz="2400" dirty="0"/>
              <a:t>, </a:t>
            </a:r>
            <a:r>
              <a:rPr lang="ko-KR" altLang="en-US" sz="2400" dirty="0"/>
              <a:t>디스크의 고정된 위치에 위치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LSF: </a:t>
            </a:r>
            <a:r>
              <a:rPr lang="ko-KR" altLang="en-US" sz="2400" dirty="0"/>
              <a:t>모든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inode</a:t>
            </a:r>
            <a:r>
              <a:rPr lang="ko-KR" altLang="en-US" sz="2400" dirty="0"/>
              <a:t>는 각자 디스크에 </a:t>
            </a:r>
            <a:r>
              <a:rPr lang="ko-KR" altLang="en-US" sz="2400" dirty="0" err="1"/>
              <a:t>뿌려져있음</a:t>
            </a:r>
            <a:endParaRPr lang="en-US" altLang="ko-KR" sz="2400" dirty="0"/>
          </a:p>
          <a:p>
            <a:pPr lvl="1"/>
            <a:r>
              <a:rPr lang="en-US" altLang="ko-KR" sz="2400" dirty="0"/>
              <a:t>      </a:t>
            </a:r>
            <a:r>
              <a:rPr lang="ko-KR" altLang="en-US" sz="2400" dirty="0"/>
              <a:t>덮어쓰기 하지 않으므로 </a:t>
            </a:r>
            <a:r>
              <a:rPr lang="en-US" altLang="ko-KR" sz="2400" dirty="0" err="1"/>
              <a:t>inode</a:t>
            </a:r>
            <a:r>
              <a:rPr lang="ko-KR" altLang="en-US" sz="2400" dirty="0"/>
              <a:t>의 최신버전 계속 움직임</a:t>
            </a:r>
            <a:endParaRPr lang="en-US" altLang="ko-KR" sz="2400" dirty="0"/>
          </a:p>
          <a:p>
            <a:pPr lvl="1"/>
            <a:endParaRPr lang="en-US" altLang="ko-K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F5A0AC-5510-9981-5DE4-606835F5ABC1}"/>
              </a:ext>
            </a:extLst>
          </p:cNvPr>
          <p:cNvSpPr txBox="1"/>
          <p:nvPr/>
        </p:nvSpPr>
        <p:spPr>
          <a:xfrm>
            <a:off x="539647" y="2958323"/>
            <a:ext cx="108378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해결방법</a:t>
            </a:r>
            <a:endParaRPr lang="en-US" altLang="ko-KR" sz="2400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ko-KR" sz="2400" dirty="0"/>
          </a:p>
          <a:p>
            <a:pPr lvl="1"/>
            <a:r>
              <a:rPr lang="ko-KR" altLang="en-US" sz="2400" dirty="0"/>
              <a:t>→ </a:t>
            </a:r>
            <a:r>
              <a:rPr lang="en-US" altLang="ko-KR" sz="2400" dirty="0" err="1"/>
              <a:t>inode</a:t>
            </a:r>
            <a:r>
              <a:rPr lang="en-US" altLang="ko-KR" sz="2400" dirty="0"/>
              <a:t> map (</a:t>
            </a:r>
            <a:r>
              <a:rPr lang="en-US" altLang="ko-KR" sz="2400" dirty="0" err="1"/>
              <a:t>imap</a:t>
            </a:r>
            <a:r>
              <a:rPr lang="en-US" altLang="ko-KR" sz="2400" dirty="0"/>
              <a:t>) </a:t>
            </a:r>
            <a:r>
              <a:rPr lang="ko-KR" altLang="en-US" sz="2400" dirty="0"/>
              <a:t>자료구조 사용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en-US" altLang="ko-KR" sz="2400" dirty="0" err="1"/>
              <a:t>Imap</a:t>
            </a:r>
            <a:r>
              <a:rPr lang="en-US" altLang="ko-KR" sz="2400" dirty="0"/>
              <a:t> </a:t>
            </a:r>
            <a:r>
              <a:rPr lang="ko-KR" altLang="en-US" sz="2400" dirty="0"/>
              <a:t>입력 </a:t>
            </a:r>
            <a:r>
              <a:rPr lang="en-US" altLang="ko-KR" sz="2400" dirty="0"/>
              <a:t>= </a:t>
            </a:r>
            <a:r>
              <a:rPr lang="en-US" altLang="ko-KR" sz="2400" dirty="0" err="1"/>
              <a:t>inode</a:t>
            </a:r>
            <a:r>
              <a:rPr lang="en-US" altLang="ko-KR" sz="2400" dirty="0"/>
              <a:t> </a:t>
            </a:r>
            <a:r>
              <a:rPr lang="ko-KR" altLang="en-US" sz="2400" dirty="0"/>
              <a:t>번호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en-US" altLang="ko-KR" sz="2400" dirty="0" err="1"/>
              <a:t>Imap</a:t>
            </a:r>
            <a:r>
              <a:rPr lang="en-US" altLang="ko-KR" sz="2400" dirty="0"/>
              <a:t> </a:t>
            </a:r>
            <a:r>
              <a:rPr lang="ko-KR" altLang="en-US" sz="2400" dirty="0"/>
              <a:t>생성 </a:t>
            </a:r>
            <a:r>
              <a:rPr lang="en-US" altLang="ko-KR" sz="2400" dirty="0"/>
              <a:t>= </a:t>
            </a:r>
            <a:r>
              <a:rPr lang="en-US" altLang="ko-KR" sz="2400" dirty="0" err="1"/>
              <a:t>inode</a:t>
            </a:r>
            <a:r>
              <a:rPr lang="ko-KR" altLang="en-US" sz="2400" dirty="0"/>
              <a:t>의 가장 최신버전의 디스크 주소 생성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413781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E52166-8D6B-E139-48C8-D15459A9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16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CF56DE8-F9C5-2A8C-EEB7-BE112A5E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err="1"/>
              <a:t>Inode</a:t>
            </a:r>
            <a:r>
              <a:rPr lang="en-US" altLang="ko-KR" sz="3600" b="1" dirty="0"/>
              <a:t> Map (</a:t>
            </a:r>
            <a:r>
              <a:rPr lang="en-US" altLang="ko-KR" sz="3600" b="1" dirty="0" err="1"/>
              <a:t>imap</a:t>
            </a:r>
            <a:r>
              <a:rPr lang="en-US" altLang="ko-KR" sz="3600" b="1" dirty="0"/>
              <a:t>)</a:t>
            </a:r>
            <a:endParaRPr lang="ko-KR" alt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2E0F3-01EB-62B9-0EC4-78452F2E9D86}"/>
              </a:ext>
            </a:extLst>
          </p:cNvPr>
          <p:cNvSpPr txBox="1"/>
          <p:nvPr/>
        </p:nvSpPr>
        <p:spPr>
          <a:xfrm>
            <a:off x="389744" y="1214203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Option 1: fixed disk location</a:t>
            </a:r>
            <a:r>
              <a:rPr lang="ko-KR" altLang="en-US" sz="2400" dirty="0"/>
              <a:t>에 </a:t>
            </a:r>
            <a:r>
              <a:rPr lang="en-US" altLang="ko-KR" sz="2400" dirty="0" err="1"/>
              <a:t>imap</a:t>
            </a:r>
            <a:r>
              <a:rPr lang="en-US" altLang="ko-KR" sz="2400" dirty="0"/>
              <a:t> </a:t>
            </a:r>
            <a:r>
              <a:rPr lang="ko-KR" altLang="en-US" sz="2400" dirty="0"/>
              <a:t>두고 </a:t>
            </a:r>
            <a:r>
              <a:rPr lang="en-US" altLang="ko-KR" sz="2400" dirty="0" err="1"/>
              <a:t>inode</a:t>
            </a:r>
            <a:r>
              <a:rPr lang="en-US" altLang="ko-KR" sz="2400" dirty="0"/>
              <a:t> </a:t>
            </a:r>
            <a:r>
              <a:rPr lang="ko-KR" altLang="en-US" sz="2400" dirty="0"/>
              <a:t>생성시 </a:t>
            </a:r>
            <a:r>
              <a:rPr lang="en-US" altLang="ko-KR" sz="2400" dirty="0"/>
              <a:t>map</a:t>
            </a:r>
            <a:r>
              <a:rPr lang="ko-KR" altLang="en-US" sz="2400" dirty="0"/>
              <a:t>에 저장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2B0010-88FC-BB62-B7C7-0F2C8DA51E53}"/>
              </a:ext>
            </a:extLst>
          </p:cNvPr>
          <p:cNvSpPr txBox="1"/>
          <p:nvPr/>
        </p:nvSpPr>
        <p:spPr>
          <a:xfrm>
            <a:off x="389744" y="3712129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Option 2: </a:t>
            </a:r>
            <a:r>
              <a:rPr lang="en-US" altLang="ko-KR" sz="2400" dirty="0" err="1"/>
              <a:t>inode</a:t>
            </a:r>
            <a:r>
              <a:rPr lang="en-US" altLang="ko-KR" sz="2400" dirty="0"/>
              <a:t> map</a:t>
            </a:r>
            <a:r>
              <a:rPr lang="ko-KR" altLang="en-US" sz="2400" dirty="0"/>
              <a:t>을 </a:t>
            </a:r>
            <a:r>
              <a:rPr lang="en-US" altLang="ko-KR" sz="2400" dirty="0" err="1"/>
              <a:t>inode</a:t>
            </a:r>
            <a:r>
              <a:rPr lang="en-US" altLang="ko-KR" sz="2400" dirty="0"/>
              <a:t> </a:t>
            </a:r>
            <a:r>
              <a:rPr lang="ko-KR" altLang="en-US" sz="2400" dirty="0"/>
              <a:t>쓰듯이 씀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3153FA1-2FB8-CDBF-80AD-2D2C57778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75" y="1764109"/>
            <a:ext cx="7929402" cy="176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8E19AFD2-302E-73FA-91EE-32507A1F8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678" y="4360643"/>
            <a:ext cx="6590347" cy="180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323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D798295-0B17-F1DA-FA1B-3CABA89A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17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59FAD79-6D91-22CF-AA2E-1CAA1DE4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Find </a:t>
            </a:r>
            <a:r>
              <a:rPr lang="en-US" altLang="ko-KR" sz="3600" b="1" dirty="0" err="1"/>
              <a:t>inode</a:t>
            </a:r>
            <a:r>
              <a:rPr lang="en-US" altLang="ko-KR" sz="3600" b="1" dirty="0"/>
              <a:t> map</a:t>
            </a:r>
            <a:endParaRPr lang="ko-KR" altLang="en-US" sz="3600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52C545F-4E1E-B2CC-6AFF-4197ECC80F87}"/>
              </a:ext>
            </a:extLst>
          </p:cNvPr>
          <p:cNvSpPr txBox="1">
            <a:spLocks/>
          </p:cNvSpPr>
          <p:nvPr/>
        </p:nvSpPr>
        <p:spPr>
          <a:xfrm>
            <a:off x="838200" y="2305729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Checkpoint region </a:t>
            </a:r>
            <a:r>
              <a:rPr lang="ko-KR" altLang="en-US" dirty="0"/>
              <a:t>사용</a:t>
            </a:r>
            <a:r>
              <a:rPr lang="en-US" altLang="ko-KR" dirty="0"/>
              <a:t>: fixed location</a:t>
            </a:r>
          </a:p>
          <a:p>
            <a:endParaRPr lang="en-US" altLang="ko-KR" dirty="0"/>
          </a:p>
          <a:p>
            <a:r>
              <a:rPr lang="en-US" altLang="ko-KR" dirty="0"/>
              <a:t>Latest </a:t>
            </a:r>
            <a:r>
              <a:rPr lang="en-US" altLang="ko-KR" dirty="0" err="1"/>
              <a:t>inode</a:t>
            </a:r>
            <a:r>
              <a:rPr lang="en-US" altLang="ko-KR" dirty="0"/>
              <a:t> map</a:t>
            </a:r>
            <a:r>
              <a:rPr lang="ko-KR" altLang="en-US" dirty="0"/>
              <a:t>의 </a:t>
            </a:r>
            <a:r>
              <a:rPr lang="en-US" altLang="ko-KR" dirty="0"/>
              <a:t>pointer</a:t>
            </a:r>
            <a:r>
              <a:rPr lang="ko-KR" altLang="en-US" dirty="0"/>
              <a:t>가짐 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→ 주기적으로 갱신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286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D798295-0B17-F1DA-FA1B-3CABA89A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18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59FAD79-6D91-22CF-AA2E-1CAA1DE4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How to read file</a:t>
            </a:r>
            <a:endParaRPr lang="ko-KR" altLang="en-US" sz="3600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7F6C548-6912-82DC-4457-E5E741EC3970}"/>
              </a:ext>
            </a:extLst>
          </p:cNvPr>
          <p:cNvSpPr txBox="1">
            <a:spLocks/>
          </p:cNvSpPr>
          <p:nvPr/>
        </p:nvSpPr>
        <p:spPr>
          <a:xfrm>
            <a:off x="666471" y="1721364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Read check point region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Read entire </a:t>
            </a:r>
            <a:r>
              <a:rPr lang="en-US" altLang="ko-KR" dirty="0" err="1"/>
              <a:t>inode</a:t>
            </a:r>
            <a:r>
              <a:rPr lang="en-US" altLang="ko-KR" dirty="0"/>
              <a:t> map and cache it in memory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Read the most recent </a:t>
            </a:r>
            <a:r>
              <a:rPr lang="en-US" altLang="ko-KR" dirty="0" err="1"/>
              <a:t>inode</a:t>
            </a: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Read block from file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7972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CD56B6-D5A6-EF8C-5178-E7D454102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19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54747B2-7E02-C1E5-1393-87285B21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Directory</a:t>
            </a:r>
            <a:endParaRPr lang="ko-KR" altLang="en-US" sz="3600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238753A-03C4-10E0-4DAE-DA942ABD562C}"/>
              </a:ext>
            </a:extLst>
          </p:cNvPr>
          <p:cNvSpPr txBox="1">
            <a:spLocks/>
          </p:cNvSpPr>
          <p:nvPr/>
        </p:nvSpPr>
        <p:spPr>
          <a:xfrm>
            <a:off x="579120" y="1442583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err="1"/>
              <a:t>Imap</a:t>
            </a:r>
            <a:r>
              <a:rPr lang="ko-KR" altLang="en-US" sz="2400" dirty="0"/>
              <a:t>으로 디렉토리 </a:t>
            </a:r>
            <a:r>
              <a:rPr lang="en-US" altLang="ko-KR" sz="2400" dirty="0" err="1"/>
              <a:t>inode</a:t>
            </a:r>
            <a:r>
              <a:rPr lang="ko-KR" altLang="en-US" sz="2400" dirty="0"/>
              <a:t>찾기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→</a:t>
            </a:r>
            <a:r>
              <a:rPr lang="en-US" altLang="ko-KR" sz="2400" dirty="0"/>
              <a:t> </a:t>
            </a:r>
            <a:r>
              <a:rPr lang="ko-KR" altLang="en-US" sz="2400" dirty="0"/>
              <a:t>디렉토리 </a:t>
            </a:r>
            <a:r>
              <a:rPr lang="en-US" altLang="ko-KR" sz="2400" dirty="0"/>
              <a:t>data</a:t>
            </a:r>
            <a:r>
              <a:rPr lang="ko-KR" altLang="en-US" sz="2400" dirty="0"/>
              <a:t>위치 찾기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→</a:t>
            </a:r>
            <a:r>
              <a:rPr lang="en-US" altLang="ko-KR" sz="2400" dirty="0"/>
              <a:t> </a:t>
            </a:r>
            <a:r>
              <a:rPr lang="ko-KR" altLang="en-US" sz="2400" dirty="0"/>
              <a:t>파일 </a:t>
            </a:r>
            <a:r>
              <a:rPr lang="en-US" altLang="ko-KR" sz="2400" dirty="0" err="1"/>
              <a:t>inode</a:t>
            </a:r>
            <a:r>
              <a:rPr lang="en-US" altLang="ko-KR" sz="2400" dirty="0"/>
              <a:t> </a:t>
            </a:r>
            <a:r>
              <a:rPr lang="ko-KR" altLang="en-US" sz="2400" dirty="0"/>
              <a:t>찾기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→</a:t>
            </a:r>
            <a:r>
              <a:rPr lang="en-US" altLang="ko-KR" sz="2400" dirty="0"/>
              <a:t> </a:t>
            </a:r>
            <a:r>
              <a:rPr lang="ko-KR" altLang="en-US" sz="2400" dirty="0"/>
              <a:t>파일 읽기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66984BA-986F-A56F-2F57-C8DFD6923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317" y="3429000"/>
            <a:ext cx="9660563" cy="235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86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930E3B-D9EB-7A17-4877-471810FCE4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700">
                <a:ea typeface="+mj-ea"/>
              </a:rPr>
              <a:t>Trends</a:t>
            </a:r>
          </a:p>
          <a:p>
            <a:pPr>
              <a:lnSpc>
                <a:spcPct val="150000"/>
              </a:lnSpc>
            </a:pPr>
            <a:r>
              <a:rPr lang="en-US" altLang="ko-KR" sz="2700">
                <a:ea typeface="+mj-ea"/>
              </a:rPr>
              <a:t>L</a:t>
            </a:r>
            <a:r>
              <a:rPr lang="en-US" altLang="ko-Kore-KR" sz="2700">
                <a:ea typeface="+mj-ea"/>
              </a:rPr>
              <a:t>og structured file system - idea </a:t>
            </a:r>
          </a:p>
          <a:p>
            <a:pPr>
              <a:lnSpc>
                <a:spcPct val="150000"/>
              </a:lnSpc>
            </a:pPr>
            <a:r>
              <a:rPr lang="en-US" altLang="ko-KR" sz="2700"/>
              <a:t>Log structured file system – mechanism</a:t>
            </a:r>
          </a:p>
          <a:p>
            <a:pPr>
              <a:lnSpc>
                <a:spcPct val="150000"/>
              </a:lnSpc>
            </a:pPr>
            <a:r>
              <a:rPr lang="en-US" altLang="ko-KR" sz="2700">
                <a:ea typeface="+mj-ea"/>
              </a:rPr>
              <a:t>Garbage collection</a:t>
            </a:r>
          </a:p>
          <a:p>
            <a:pPr>
              <a:lnSpc>
                <a:spcPct val="150000"/>
              </a:lnSpc>
            </a:pPr>
            <a:r>
              <a:rPr lang="en-US" altLang="ko-KR" sz="2700">
                <a:ea typeface="+mj-ea"/>
              </a:rPr>
              <a:t>Crash recovery</a:t>
            </a:r>
          </a:p>
          <a:p>
            <a:pPr>
              <a:lnSpc>
                <a:spcPct val="150000"/>
              </a:lnSpc>
            </a:pPr>
            <a:r>
              <a:rPr lang="en-US" altLang="ko-KR" sz="2700">
                <a:ea typeface="+mj-ea"/>
              </a:rPr>
              <a:t>Evaluation</a:t>
            </a:r>
            <a:endParaRPr lang="en-US" altLang="ko-Kore-KR" sz="2700" dirty="0"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43D969-27C8-C226-CDC6-DE487968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8405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17472F0-58BF-F547-BA5E-5621EFFAE10C}" type="slidenum">
              <a:rPr kumimoji="1" lang="en-US" altLang="en-US"/>
              <a:pPr lvl="0">
                <a:defRPr/>
              </a:pPr>
              <a:t>20</a:t>
            </a:fld>
            <a:endParaRPr kumimoji="1" lang="en-US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35000"/>
              </a:lnSpc>
              <a:buNone/>
              <a:defRPr/>
            </a:pPr>
            <a:r>
              <a:rPr lang="en-US" altLang="ko-KR" b="1">
                <a:latin typeface="+mj-ea"/>
                <a:ea typeface="+mj-ea"/>
              </a:rPr>
              <a:t>4.</a:t>
            </a:r>
            <a:r>
              <a:rPr lang="ko-KR" altLang="en-US" b="1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Garabage</a:t>
            </a:r>
            <a:r>
              <a:rPr lang="en-US" altLang="ko-KR" dirty="0">
                <a:latin typeface="+mj-ea"/>
                <a:ea typeface="+mj-ea"/>
              </a:rPr>
              <a:t> Collection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17472F0-58BF-F547-BA5E-5621EFFAE10C}" type="slidenum">
              <a:rPr kumimoji="1" lang="en-US" altLang="en-US"/>
              <a:pPr lvl="0">
                <a:defRPr/>
              </a:pPr>
              <a:t>21</a:t>
            </a:fld>
            <a:endParaRPr kumimoji="1" lang="en-US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35000"/>
              </a:lnSpc>
              <a:buNone/>
              <a:defRPr/>
            </a:pPr>
            <a:r>
              <a:rPr lang="en-US" altLang="ko-KR" sz="3600" b="1">
                <a:latin typeface="+mj-ea"/>
                <a:ea typeface="+mj-ea"/>
              </a:rPr>
              <a:t>4. </a:t>
            </a:r>
            <a:r>
              <a:rPr lang="en-US" altLang="ko-KR" sz="3600" b="1" dirty="0">
                <a:latin typeface="+mj-ea"/>
                <a:ea typeface="+mj-ea"/>
              </a:rPr>
              <a:t>Garbage Collection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3139225"/>
            <a:ext cx="0" cy="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48400" y="3291625"/>
            <a:ext cx="0" cy="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9790" y="1005416"/>
            <a:ext cx="7818311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27965" indent="-227965">
              <a:buClr>
                <a:schemeClr val="tx1"/>
              </a:buClr>
              <a:buFont typeface="Wingdings"/>
              <a:buChar char="§"/>
              <a:defRPr/>
            </a:pPr>
            <a:r>
              <a:rPr lang="en-US" altLang="ko-KR" sz="2500" b="1" dirty="0">
                <a:ea typeface="맑은 고딕"/>
              </a:rPr>
              <a:t> An example of Garbage</a:t>
            </a:r>
            <a:endParaRPr lang="ko-KR" altLang="en-US" sz="2500" b="1" dirty="0">
              <a:ea typeface="맑은 고딕"/>
              <a:cs typeface="Calibri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D8A9DD0-81C0-3FB8-9708-6C2551EA8400}"/>
              </a:ext>
            </a:extLst>
          </p:cNvPr>
          <p:cNvGraphicFramePr>
            <a:graphicFrameLocks noGrp="1"/>
          </p:cNvGraphicFramePr>
          <p:nvPr/>
        </p:nvGraphicFramePr>
        <p:xfrm>
          <a:off x="2291409" y="2768504"/>
          <a:ext cx="6768752" cy="58734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1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5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7349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I[k]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I[k]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8" name="그룹 27">
            <a:extLst>
              <a:ext uri="{FF2B5EF4-FFF2-40B4-BE49-F238E27FC236}">
                <a16:creationId xmlns:a16="http://schemas.microsoft.com/office/drawing/2014/main" id="{3A966F8B-3942-189C-F609-53F0BDC7C9FA}"/>
              </a:ext>
            </a:extLst>
          </p:cNvPr>
          <p:cNvGrpSpPr/>
          <p:nvPr/>
        </p:nvGrpSpPr>
        <p:grpSpPr>
          <a:xfrm>
            <a:off x="2999751" y="2487179"/>
            <a:ext cx="1092059" cy="262759"/>
            <a:chOff x="2039781" y="3287305"/>
            <a:chExt cx="1092059" cy="262759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853B551D-AA10-63D4-4820-2A4A162E8E2A}"/>
                </a:ext>
              </a:extLst>
            </p:cNvPr>
            <p:cNvCxnSpPr/>
            <p:nvPr/>
          </p:nvCxnSpPr>
          <p:spPr>
            <a:xfrm flipH="1">
              <a:off x="2039781" y="3293056"/>
              <a:ext cx="1092059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8356547-7B41-35B5-FF7E-1B1CEFA2EE50}"/>
                </a:ext>
              </a:extLst>
            </p:cNvPr>
            <p:cNvCxnSpPr/>
            <p:nvPr/>
          </p:nvCxnSpPr>
          <p:spPr>
            <a:xfrm>
              <a:off x="2045531" y="3287305"/>
              <a:ext cx="0" cy="262759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E3820AA-8CFC-2167-3FCB-073331991867}"/>
                </a:ext>
              </a:extLst>
            </p:cNvPr>
            <p:cNvCxnSpPr/>
            <p:nvPr/>
          </p:nvCxnSpPr>
          <p:spPr>
            <a:xfrm flipV="1">
              <a:off x="3131840" y="3287305"/>
              <a:ext cx="0" cy="257009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1386E49-7805-31BC-FDEB-F3BC0772E285}"/>
              </a:ext>
            </a:extLst>
          </p:cNvPr>
          <p:cNvGrpSpPr/>
          <p:nvPr/>
        </p:nvGrpSpPr>
        <p:grpSpPr>
          <a:xfrm>
            <a:off x="5995343" y="2512691"/>
            <a:ext cx="1092059" cy="262759"/>
            <a:chOff x="5003941" y="3296015"/>
            <a:chExt cx="1092059" cy="262759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A671082-93AB-012F-8169-D2F720409C2A}"/>
                </a:ext>
              </a:extLst>
            </p:cNvPr>
            <p:cNvCxnSpPr/>
            <p:nvPr/>
          </p:nvCxnSpPr>
          <p:spPr>
            <a:xfrm flipH="1">
              <a:off x="5003941" y="3301766"/>
              <a:ext cx="1092059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99D920E-C832-0E9F-6E58-3D91E1EFEBBA}"/>
                </a:ext>
              </a:extLst>
            </p:cNvPr>
            <p:cNvCxnSpPr/>
            <p:nvPr/>
          </p:nvCxnSpPr>
          <p:spPr>
            <a:xfrm>
              <a:off x="5009691" y="3296015"/>
              <a:ext cx="0" cy="262759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232FD7C5-FAF1-A6B1-8495-A7064C7DD2C3}"/>
                </a:ext>
              </a:extLst>
            </p:cNvPr>
            <p:cNvCxnSpPr/>
            <p:nvPr/>
          </p:nvCxnSpPr>
          <p:spPr>
            <a:xfrm flipV="1">
              <a:off x="6096000" y="3296015"/>
              <a:ext cx="0" cy="257009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FFF080-7820-CEB9-7A58-76F02C46CB39}"/>
              </a:ext>
            </a:extLst>
          </p:cNvPr>
          <p:cNvSpPr/>
          <p:nvPr/>
        </p:nvSpPr>
        <p:spPr>
          <a:xfrm>
            <a:off x="3695708" y="2749938"/>
            <a:ext cx="792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[0]:A0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8C9B0C-89E1-F267-2BC5-296E4FE8E10A}"/>
              </a:ext>
            </a:extLst>
          </p:cNvPr>
          <p:cNvSpPr/>
          <p:nvPr/>
        </p:nvSpPr>
        <p:spPr>
          <a:xfrm>
            <a:off x="6741036" y="2758879"/>
            <a:ext cx="8467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blk[0]:A4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6FE9A34-6EFF-68D6-E630-63604647A59F}"/>
              </a:ext>
            </a:extLst>
          </p:cNvPr>
          <p:cNvSpPr/>
          <p:nvPr/>
        </p:nvSpPr>
        <p:spPr>
          <a:xfrm>
            <a:off x="5794005" y="3335919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A4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EB06406-5810-2BAF-DEE4-8E2F338086E9}"/>
              </a:ext>
            </a:extLst>
          </p:cNvPr>
          <p:cNvSpPr/>
          <p:nvPr/>
        </p:nvSpPr>
        <p:spPr>
          <a:xfrm>
            <a:off x="2823971" y="3346228"/>
            <a:ext cx="16215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A0(both garbage)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4DE63E-115C-866D-F849-C41EDCFA8D55}"/>
              </a:ext>
            </a:extLst>
          </p:cNvPr>
          <p:cNvSpPr txBox="1"/>
          <p:nvPr/>
        </p:nvSpPr>
        <p:spPr>
          <a:xfrm>
            <a:off x="488289" y="1742434"/>
            <a:ext cx="7818311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500" dirty="0">
                <a:ea typeface="맑은 고딕"/>
              </a:rPr>
              <a:t>Case 1: block &amp; </a:t>
            </a:r>
            <a:r>
              <a:rPr lang="en-US" altLang="ko-KR" sz="2500" dirty="0" err="1">
                <a:ea typeface="맑은 고딕"/>
              </a:rPr>
              <a:t>inode</a:t>
            </a:r>
            <a:r>
              <a:rPr lang="en-US" altLang="ko-KR" sz="2500" dirty="0">
                <a:ea typeface="맑은 고딕"/>
              </a:rPr>
              <a:t>(metadata) - overwrite</a:t>
            </a:r>
            <a:r>
              <a:rPr lang="en-US" altLang="ko-KR" sz="2500" b="1" dirty="0">
                <a:ea typeface="맑은 고딕"/>
              </a:rPr>
              <a:t>	</a:t>
            </a:r>
            <a:endParaRPr lang="ko-KR" altLang="en-US" sz="2500" b="1" dirty="0">
              <a:ea typeface="맑은 고딕"/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7F8DE9-3C76-8962-D8B5-F892A417177F}"/>
              </a:ext>
            </a:extLst>
          </p:cNvPr>
          <p:cNvSpPr txBox="1"/>
          <p:nvPr/>
        </p:nvSpPr>
        <p:spPr>
          <a:xfrm>
            <a:off x="488289" y="3797257"/>
            <a:ext cx="7818311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500" dirty="0">
                <a:ea typeface="맑은 고딕"/>
              </a:rPr>
              <a:t>Case 2: Only </a:t>
            </a:r>
            <a:r>
              <a:rPr lang="en-US" altLang="ko-KR" sz="2500" dirty="0" err="1">
                <a:ea typeface="맑은 고딕"/>
              </a:rPr>
              <a:t>inode</a:t>
            </a:r>
            <a:r>
              <a:rPr lang="en-US" altLang="ko-KR" sz="2500" dirty="0">
                <a:ea typeface="맑은 고딕"/>
              </a:rPr>
              <a:t> - append</a:t>
            </a:r>
            <a:r>
              <a:rPr lang="en-US" altLang="ko-KR" sz="2500" b="1" dirty="0">
                <a:ea typeface="맑은 고딕"/>
              </a:rPr>
              <a:t>	</a:t>
            </a:r>
            <a:endParaRPr lang="ko-KR" altLang="en-US" sz="2500" b="1" dirty="0">
              <a:ea typeface="맑은 고딕"/>
              <a:cs typeface="Calibri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056A373E-0790-37E3-1032-542815B55879}"/>
              </a:ext>
            </a:extLst>
          </p:cNvPr>
          <p:cNvGraphicFramePr>
            <a:graphicFrameLocks noGrp="1"/>
          </p:cNvGraphicFramePr>
          <p:nvPr/>
        </p:nvGraphicFramePr>
        <p:xfrm>
          <a:off x="2291409" y="4866300"/>
          <a:ext cx="6768752" cy="65159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1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5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1598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I[k]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2" name="그룹 31">
            <a:extLst>
              <a:ext uri="{FF2B5EF4-FFF2-40B4-BE49-F238E27FC236}">
                <a16:creationId xmlns:a16="http://schemas.microsoft.com/office/drawing/2014/main" id="{DD3C5522-788E-5317-117D-54DE25EFB237}"/>
              </a:ext>
            </a:extLst>
          </p:cNvPr>
          <p:cNvGrpSpPr/>
          <p:nvPr/>
        </p:nvGrpSpPr>
        <p:grpSpPr>
          <a:xfrm>
            <a:off x="2999750" y="4600188"/>
            <a:ext cx="1092059" cy="262759"/>
            <a:chOff x="2039781" y="3287305"/>
            <a:chExt cx="1092059" cy="262759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DF2B33A-E66C-A371-172A-D1CB0F87741E}"/>
                </a:ext>
              </a:extLst>
            </p:cNvPr>
            <p:cNvCxnSpPr/>
            <p:nvPr/>
          </p:nvCxnSpPr>
          <p:spPr>
            <a:xfrm flipH="1">
              <a:off x="2039781" y="3293056"/>
              <a:ext cx="1092059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C05C9B2-BA0B-27B3-34D7-9E857BBD4214}"/>
                </a:ext>
              </a:extLst>
            </p:cNvPr>
            <p:cNvCxnSpPr/>
            <p:nvPr/>
          </p:nvCxnSpPr>
          <p:spPr>
            <a:xfrm>
              <a:off x="2045531" y="3287305"/>
              <a:ext cx="0" cy="262759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4EFC084-4D32-FACB-1545-FF916E62BFF6}"/>
                </a:ext>
              </a:extLst>
            </p:cNvPr>
            <p:cNvCxnSpPr/>
            <p:nvPr/>
          </p:nvCxnSpPr>
          <p:spPr>
            <a:xfrm flipV="1">
              <a:off x="3131840" y="3287305"/>
              <a:ext cx="0" cy="257009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163746B-F7AE-3005-815C-AB758994D117}"/>
              </a:ext>
            </a:extLst>
          </p:cNvPr>
          <p:cNvGrpSpPr/>
          <p:nvPr/>
        </p:nvGrpSpPr>
        <p:grpSpPr>
          <a:xfrm>
            <a:off x="5985717" y="4603541"/>
            <a:ext cx="1092059" cy="262759"/>
            <a:chOff x="2039781" y="3287305"/>
            <a:chExt cx="1092059" cy="262759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D0E6C770-479C-3258-798B-F00842A68881}"/>
                </a:ext>
              </a:extLst>
            </p:cNvPr>
            <p:cNvCxnSpPr/>
            <p:nvPr/>
          </p:nvCxnSpPr>
          <p:spPr>
            <a:xfrm flipH="1">
              <a:off x="2039781" y="3293056"/>
              <a:ext cx="1092059" cy="0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384A5387-61B1-34AB-E633-99597F160D23}"/>
                </a:ext>
              </a:extLst>
            </p:cNvPr>
            <p:cNvCxnSpPr/>
            <p:nvPr/>
          </p:nvCxnSpPr>
          <p:spPr>
            <a:xfrm>
              <a:off x="2045531" y="3287305"/>
              <a:ext cx="0" cy="262759"/>
            </a:xfrm>
            <a:prstGeom prst="line">
              <a:avLst/>
            </a:prstGeom>
            <a:ln>
              <a:tailEnd type="stealt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BA5EBE9B-4F1E-8B9C-BE89-02AACA95D059}"/>
                </a:ext>
              </a:extLst>
            </p:cNvPr>
            <p:cNvCxnSpPr/>
            <p:nvPr/>
          </p:nvCxnSpPr>
          <p:spPr>
            <a:xfrm flipV="1">
              <a:off x="3131840" y="3287305"/>
              <a:ext cx="0" cy="257009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7C134B2-B7F5-C700-C64E-74F0F50657D0}"/>
              </a:ext>
            </a:extLst>
          </p:cNvPr>
          <p:cNvGrpSpPr/>
          <p:nvPr/>
        </p:nvGrpSpPr>
        <p:grpSpPr>
          <a:xfrm>
            <a:off x="2999750" y="4378027"/>
            <a:ext cx="3894138" cy="488273"/>
            <a:chOff x="2999750" y="4378027"/>
            <a:chExt cx="3894138" cy="488273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2160909-1189-FEB9-001A-31539F94B3BC}"/>
                </a:ext>
              </a:extLst>
            </p:cNvPr>
            <p:cNvCxnSpPr/>
            <p:nvPr/>
          </p:nvCxnSpPr>
          <p:spPr>
            <a:xfrm flipH="1">
              <a:off x="2999750" y="4378027"/>
              <a:ext cx="389413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232836F-E769-9091-74E8-7D11F1982B67}"/>
                </a:ext>
              </a:extLst>
            </p:cNvPr>
            <p:cNvCxnSpPr/>
            <p:nvPr/>
          </p:nvCxnSpPr>
          <p:spPr>
            <a:xfrm>
              <a:off x="3000215" y="4378027"/>
              <a:ext cx="0" cy="262759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B1CB567E-981B-BB72-2D28-D158956EC7CA}"/>
                </a:ext>
              </a:extLst>
            </p:cNvPr>
            <p:cNvCxnSpPr/>
            <p:nvPr/>
          </p:nvCxnSpPr>
          <p:spPr>
            <a:xfrm flipV="1">
              <a:off x="6893888" y="4387515"/>
              <a:ext cx="0" cy="478785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56EC5E9-BB74-CD22-A819-F24AD30F67A0}"/>
              </a:ext>
            </a:extLst>
          </p:cNvPr>
          <p:cNvSpPr/>
          <p:nvPr/>
        </p:nvSpPr>
        <p:spPr>
          <a:xfrm>
            <a:off x="6713783" y="4868933"/>
            <a:ext cx="9012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blk[0]:A0</a:t>
            </a:r>
          </a:p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blk[1]:A4 </a:t>
            </a:r>
          </a:p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I[k]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527DB4C-5F93-BEAF-A915-181AF48F68DD}"/>
              </a:ext>
            </a:extLst>
          </p:cNvPr>
          <p:cNvSpPr/>
          <p:nvPr/>
        </p:nvSpPr>
        <p:spPr>
          <a:xfrm>
            <a:off x="5802030" y="5490373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A4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15D385D-0B79-B9B6-9B96-D6B3E0D8CDC1}"/>
              </a:ext>
            </a:extLst>
          </p:cNvPr>
          <p:cNvSpPr/>
          <p:nvPr/>
        </p:nvSpPr>
        <p:spPr>
          <a:xfrm>
            <a:off x="2816587" y="550802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A0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6267E50-D417-FE67-8953-1E24C6A5952F}"/>
              </a:ext>
            </a:extLst>
          </p:cNvPr>
          <p:cNvSpPr/>
          <p:nvPr/>
        </p:nvSpPr>
        <p:spPr>
          <a:xfrm>
            <a:off x="3666531" y="5497128"/>
            <a:ext cx="93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(garbage)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7ED5FE1-EFAD-14C6-2F56-E1B1559D93C1}"/>
              </a:ext>
            </a:extLst>
          </p:cNvPr>
          <p:cNvSpPr/>
          <p:nvPr/>
        </p:nvSpPr>
        <p:spPr>
          <a:xfrm>
            <a:off x="2999750" y="2775450"/>
            <a:ext cx="1488162" cy="5804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327F646-AEE0-BEE8-3C76-164F231A0A63}"/>
              </a:ext>
            </a:extLst>
          </p:cNvPr>
          <p:cNvSpPr/>
          <p:nvPr/>
        </p:nvSpPr>
        <p:spPr>
          <a:xfrm>
            <a:off x="3755068" y="4857197"/>
            <a:ext cx="732844" cy="6664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AE31718-CE63-F667-9E58-47F856CE6A46}"/>
              </a:ext>
            </a:extLst>
          </p:cNvPr>
          <p:cNvSpPr/>
          <p:nvPr/>
        </p:nvSpPr>
        <p:spPr>
          <a:xfrm>
            <a:off x="3703733" y="4885148"/>
            <a:ext cx="792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[0]:A0</a:t>
            </a:r>
          </a:p>
        </p:txBody>
      </p:sp>
    </p:spTree>
    <p:extLst>
      <p:ext uri="{BB962C8B-B14F-4D97-AF65-F5344CB8AC3E}">
        <p14:creationId xmlns:p14="http://schemas.microsoft.com/office/powerpoint/2010/main" val="313061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17472F0-58BF-F547-BA5E-5621EFFAE10C}" type="slidenum">
              <a:rPr kumimoji="1" lang="en-US" altLang="en-US"/>
              <a:pPr lvl="0">
                <a:defRPr/>
              </a:pPr>
              <a:t>22</a:t>
            </a:fld>
            <a:endParaRPr kumimoji="1" lang="en-US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35000"/>
              </a:lnSpc>
              <a:buNone/>
              <a:defRPr/>
            </a:pPr>
            <a:r>
              <a:rPr lang="en-US" altLang="ko-KR" sz="3600" b="1">
                <a:latin typeface="+mj-ea"/>
                <a:ea typeface="+mj-ea"/>
              </a:rPr>
              <a:t>4. </a:t>
            </a:r>
            <a:r>
              <a:rPr lang="en-US" altLang="ko-KR" sz="3600" b="1" dirty="0">
                <a:latin typeface="+mj-ea"/>
                <a:ea typeface="+mj-ea"/>
              </a:rPr>
              <a:t>Garbage Collection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139225"/>
            <a:ext cx="0" cy="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48400" y="3291625"/>
            <a:ext cx="0" cy="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9790" y="1005416"/>
            <a:ext cx="11254530" cy="329320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27965" indent="-227965">
              <a:buClr>
                <a:schemeClr val="tx1"/>
              </a:buClr>
              <a:buFont typeface="Wingdings"/>
              <a:buChar char="§"/>
              <a:defRPr/>
            </a:pPr>
            <a:r>
              <a:rPr lang="en-US" altLang="ko-KR" sz="2500" b="1" dirty="0">
                <a:ea typeface="맑은 고딕"/>
              </a:rPr>
              <a:t> Management of Garbage</a:t>
            </a:r>
          </a:p>
          <a:p>
            <a:pPr marL="227965" indent="-227965">
              <a:buClr>
                <a:schemeClr val="tx1"/>
              </a:buClr>
              <a:buFont typeface="Wingdings"/>
              <a:buChar char="§"/>
              <a:defRPr/>
            </a:pPr>
            <a:endParaRPr lang="en-US" altLang="ko-KR" sz="2800" b="1" dirty="0">
              <a:ea typeface="맑은 고딕"/>
              <a:cs typeface="Calibri"/>
            </a:endParaRPr>
          </a:p>
          <a:p>
            <a:pPr marL="914400" lvl="1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700" dirty="0">
                <a:latin typeface="+mn-ea"/>
                <a:cs typeface="Calibri"/>
              </a:rPr>
              <a:t>Versioning file</a:t>
            </a:r>
            <a:r>
              <a:rPr lang="ko-KR" altLang="en-US" sz="1700" dirty="0">
                <a:latin typeface="+mn-ea"/>
                <a:cs typeface="Calibri"/>
              </a:rPr>
              <a:t> </a:t>
            </a:r>
            <a:r>
              <a:rPr lang="en-US" altLang="ko-KR" sz="1700" dirty="0">
                <a:latin typeface="+mn-ea"/>
                <a:cs typeface="Calibri"/>
              </a:rPr>
              <a:t>system: </a:t>
            </a:r>
            <a:r>
              <a:rPr lang="ko-KR" altLang="en-US" sz="1700" dirty="0">
                <a:latin typeface="+mn-ea"/>
                <a:cs typeface="Calibri"/>
              </a:rPr>
              <a:t>예전 버전들을 유지하여 사용자가 파일의 예전 버전을 복구할 수 있도록 함</a:t>
            </a:r>
            <a:endParaRPr lang="en-US" altLang="ko-KR" sz="1700" dirty="0">
              <a:latin typeface="+mn-ea"/>
              <a:cs typeface="Calibri"/>
            </a:endParaRPr>
          </a:p>
          <a:p>
            <a:pPr marL="914400" lvl="1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altLang="ko-KR" sz="1700" dirty="0">
              <a:latin typeface="+mn-ea"/>
              <a:cs typeface="Calibri"/>
            </a:endParaRPr>
          </a:p>
          <a:p>
            <a:pPr lvl="1">
              <a:buClr>
                <a:schemeClr val="tx1"/>
              </a:buClr>
              <a:defRPr/>
            </a:pPr>
            <a:endParaRPr lang="en-US" altLang="ko-KR" sz="1700" dirty="0">
              <a:latin typeface="+mn-ea"/>
              <a:cs typeface="Calibri"/>
            </a:endParaRPr>
          </a:p>
          <a:p>
            <a:pPr marL="914400" lvl="1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700" dirty="0">
                <a:latin typeface="+mn-ea"/>
                <a:cs typeface="Calibri"/>
              </a:rPr>
              <a:t>LFS: </a:t>
            </a:r>
            <a:r>
              <a:rPr lang="ko-KR" altLang="en-US" sz="1700" dirty="0">
                <a:latin typeface="+mn-ea"/>
                <a:cs typeface="Calibri"/>
              </a:rPr>
              <a:t>가장 최근의 하나의 </a:t>
            </a:r>
            <a:r>
              <a:rPr lang="en-US" altLang="ko-KR" sz="1700" dirty="0">
                <a:latin typeface="+mn-ea"/>
                <a:cs typeface="Calibri"/>
              </a:rPr>
              <a:t>live</a:t>
            </a:r>
            <a:r>
              <a:rPr lang="ko-KR" altLang="en-US" sz="1700" dirty="0">
                <a:latin typeface="+mn-ea"/>
                <a:cs typeface="Calibri"/>
              </a:rPr>
              <a:t> 파일만을 유지하고 예전 버전</a:t>
            </a:r>
            <a:r>
              <a:rPr lang="en-US" altLang="ko-KR" sz="1700" dirty="0">
                <a:latin typeface="+mn-ea"/>
                <a:cs typeface="Calibri"/>
              </a:rPr>
              <a:t>(dead)</a:t>
            </a:r>
            <a:r>
              <a:rPr lang="ko-KR" altLang="en-US" sz="1700" dirty="0">
                <a:latin typeface="+mn-ea"/>
                <a:cs typeface="Calibri"/>
              </a:rPr>
              <a:t>들을 주기적으로 찾아 </a:t>
            </a:r>
            <a:r>
              <a:rPr lang="en-US" altLang="ko-KR" sz="1700" dirty="0">
                <a:latin typeface="+mn-ea"/>
                <a:cs typeface="Calibri"/>
              </a:rPr>
              <a:t>clean </a:t>
            </a:r>
            <a:r>
              <a:rPr lang="ko-KR" altLang="en-US" sz="1700" dirty="0">
                <a:latin typeface="+mn-ea"/>
                <a:cs typeface="Calibri"/>
              </a:rPr>
              <a:t>함</a:t>
            </a:r>
            <a:endParaRPr lang="en-US" altLang="ko-KR" sz="1700" dirty="0">
              <a:latin typeface="+mn-ea"/>
              <a:cs typeface="Calibri"/>
            </a:endParaRPr>
          </a:p>
          <a:p>
            <a:pPr lvl="1">
              <a:buClr>
                <a:schemeClr val="tx1"/>
              </a:buClr>
              <a:defRPr/>
            </a:pPr>
            <a:br>
              <a:rPr lang="en-US" altLang="ko-KR" sz="1700" dirty="0">
                <a:latin typeface="+mn-ea"/>
                <a:cs typeface="Calibri"/>
              </a:rPr>
            </a:br>
            <a:endParaRPr lang="en-US" altLang="ko-KR" sz="1700" dirty="0">
              <a:latin typeface="+mn-ea"/>
              <a:cs typeface="Calibri"/>
            </a:endParaRPr>
          </a:p>
          <a:p>
            <a:pPr marL="742950" lvl="1" indent="-285750"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1700" dirty="0">
                <a:latin typeface="+mn-ea"/>
                <a:cs typeface="Calibri"/>
              </a:rPr>
              <a:t>  이러한 </a:t>
            </a:r>
            <a:r>
              <a:rPr lang="en-US" altLang="ko-KR" sz="1700" dirty="0">
                <a:latin typeface="+mn-ea"/>
                <a:cs typeface="Calibri"/>
              </a:rPr>
              <a:t>cleaning </a:t>
            </a:r>
            <a:r>
              <a:rPr lang="ko-KR" altLang="en-US" sz="1700" dirty="0">
                <a:latin typeface="+mn-ea"/>
                <a:cs typeface="Calibri"/>
              </a:rPr>
              <a:t>과정을 </a:t>
            </a:r>
            <a:r>
              <a:rPr lang="en-US" altLang="ko-KR" sz="1700" b="1" dirty="0">
                <a:latin typeface="+mn-ea"/>
                <a:cs typeface="Calibri"/>
              </a:rPr>
              <a:t>Garbage Collection</a:t>
            </a:r>
            <a:r>
              <a:rPr lang="ko-KR" altLang="en-US" sz="1700" dirty="0">
                <a:latin typeface="+mn-ea"/>
                <a:cs typeface="Calibri"/>
              </a:rPr>
              <a:t>이라 하며</a:t>
            </a:r>
            <a:r>
              <a:rPr lang="en-US" altLang="ko-KR" sz="1700" dirty="0">
                <a:latin typeface="+mn-ea"/>
                <a:cs typeface="Calibri"/>
              </a:rPr>
              <a:t>, </a:t>
            </a:r>
            <a:r>
              <a:rPr lang="ko-KR" altLang="en-US" sz="1700" dirty="0">
                <a:latin typeface="+mn-ea"/>
                <a:cs typeface="Calibri"/>
              </a:rPr>
              <a:t>사용하지 않는 메모리들을 </a:t>
            </a:r>
            <a:r>
              <a:rPr lang="en-US" altLang="ko-KR" sz="1700" dirty="0">
                <a:latin typeface="+mn-ea"/>
                <a:cs typeface="Calibri"/>
              </a:rPr>
              <a:t>free</a:t>
            </a:r>
            <a:r>
              <a:rPr lang="ko-KR" altLang="en-US" sz="1700" dirty="0">
                <a:latin typeface="+mn-ea"/>
                <a:cs typeface="Calibri"/>
              </a:rPr>
              <a:t> 시켜주는 기술임</a:t>
            </a:r>
            <a:r>
              <a:rPr lang="en-US" altLang="ko-KR" sz="2800" dirty="0">
                <a:latin typeface="+mn-ea"/>
                <a:cs typeface="Calibri"/>
              </a:rPr>
              <a:t>	</a:t>
            </a:r>
            <a:endParaRPr lang="en-US" altLang="ko-KR" sz="2500" dirty="0">
              <a:latin typeface="+mn-ea"/>
              <a:cs typeface="Calibri"/>
            </a:endParaRPr>
          </a:p>
          <a:p>
            <a:pPr>
              <a:buClr>
                <a:schemeClr val="tx1"/>
              </a:buClr>
              <a:defRPr/>
            </a:pPr>
            <a:endParaRPr lang="en-US" altLang="ko-KR" sz="2500" b="1" dirty="0">
              <a:ea typeface="맑은 고딕"/>
              <a:cs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86062" y="3110865"/>
            <a:ext cx="6619876" cy="3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355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17472F0-58BF-F547-BA5E-5621EFFAE10C}" type="slidenum">
              <a:rPr kumimoji="1" lang="en-US" altLang="en-US"/>
              <a:pPr lvl="0">
                <a:defRPr/>
              </a:pPr>
              <a:t>23</a:t>
            </a:fld>
            <a:endParaRPr kumimoji="1" lang="en-US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35000"/>
              </a:lnSpc>
              <a:buNone/>
              <a:defRPr/>
            </a:pPr>
            <a:r>
              <a:rPr lang="en-US" altLang="ko-KR" sz="3600" b="1">
                <a:latin typeface="+mj-ea"/>
                <a:ea typeface="+mj-ea"/>
              </a:rPr>
              <a:t>4. </a:t>
            </a:r>
            <a:r>
              <a:rPr lang="en-US" altLang="ko-KR" sz="3600" b="1" dirty="0">
                <a:latin typeface="+mj-ea"/>
                <a:ea typeface="+mj-ea"/>
              </a:rPr>
              <a:t>Garbage Collection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3139225"/>
            <a:ext cx="0" cy="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48400" y="3291625"/>
            <a:ext cx="0" cy="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786062" y="3110865"/>
            <a:ext cx="6619876" cy="3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5CDBD-0902-CABF-68DA-F087E6DE861F}"/>
              </a:ext>
            </a:extLst>
          </p:cNvPr>
          <p:cNvSpPr txBox="1"/>
          <p:nvPr/>
        </p:nvSpPr>
        <p:spPr>
          <a:xfrm>
            <a:off x="449790" y="1007021"/>
            <a:ext cx="11254530" cy="286232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27965" indent="-227965">
              <a:buClr>
                <a:schemeClr val="tx1"/>
              </a:buClr>
              <a:buFont typeface="Wingdings"/>
              <a:buChar char="§"/>
              <a:defRPr/>
            </a:pPr>
            <a:r>
              <a:rPr lang="en-US" altLang="ko-KR" sz="2500" b="1" dirty="0">
                <a:ea typeface="맑은 고딕"/>
              </a:rPr>
              <a:t>  Unit of Garbage Collection: Segment</a:t>
            </a:r>
            <a:endParaRPr lang="en-US" altLang="ko-KR" sz="1700" b="1" dirty="0">
              <a:ea typeface="맑은 고딕"/>
            </a:endParaRPr>
          </a:p>
          <a:p>
            <a:pPr>
              <a:buClr>
                <a:schemeClr val="tx1"/>
              </a:buClr>
              <a:defRPr/>
            </a:pPr>
            <a:endParaRPr lang="en-US" altLang="ko-KR" sz="1700" b="1" dirty="0">
              <a:ea typeface="맑은 고딕"/>
              <a:cs typeface="Calibri"/>
            </a:endParaRPr>
          </a:p>
          <a:p>
            <a:pPr marL="914400" lvl="1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700" b="1" dirty="0">
                <a:latin typeface="+mn-ea"/>
                <a:cs typeface="Calibri"/>
              </a:rPr>
              <a:t>If </a:t>
            </a:r>
            <a:r>
              <a:rPr lang="en-US" altLang="ko-KR" sz="1700" dirty="0">
                <a:latin typeface="+mn-ea"/>
                <a:cs typeface="Calibri"/>
              </a:rPr>
              <a:t>: Cleaner</a:t>
            </a:r>
            <a:r>
              <a:rPr lang="ko-KR" altLang="en-US" sz="1700" dirty="0">
                <a:latin typeface="+mn-ea"/>
                <a:cs typeface="Calibri"/>
              </a:rPr>
              <a:t>가 하나의 </a:t>
            </a:r>
            <a:r>
              <a:rPr lang="en-US" altLang="ko-KR" sz="1700" dirty="0">
                <a:latin typeface="+mn-ea"/>
                <a:cs typeface="Calibri"/>
              </a:rPr>
              <a:t>single </a:t>
            </a:r>
            <a:r>
              <a:rPr lang="ko-KR" altLang="en-US" sz="1700" dirty="0">
                <a:latin typeface="+mn-ea"/>
                <a:cs typeface="Calibri"/>
              </a:rPr>
              <a:t>단위로 데이터 블록 또는 </a:t>
            </a:r>
            <a:r>
              <a:rPr lang="en-US" altLang="ko-KR" sz="1700" dirty="0" err="1">
                <a:latin typeface="+mn-ea"/>
                <a:cs typeface="Calibri"/>
              </a:rPr>
              <a:t>inode</a:t>
            </a:r>
            <a:r>
              <a:rPr lang="en-US" altLang="ko-KR" sz="1700" dirty="0">
                <a:latin typeface="+mn-ea"/>
                <a:cs typeface="Calibri"/>
              </a:rPr>
              <a:t> </a:t>
            </a:r>
            <a:r>
              <a:rPr lang="ko-KR" altLang="en-US" sz="1700" dirty="0">
                <a:latin typeface="+mn-ea"/>
                <a:cs typeface="Calibri"/>
              </a:rPr>
              <a:t>등을 </a:t>
            </a:r>
            <a:r>
              <a:rPr lang="en-US" altLang="ko-KR" sz="1700" dirty="0">
                <a:latin typeface="+mn-ea"/>
                <a:cs typeface="Calibri"/>
              </a:rPr>
              <a:t>free </a:t>
            </a:r>
            <a:r>
              <a:rPr lang="ko-KR" altLang="en-US" sz="1700" dirty="0">
                <a:latin typeface="+mn-ea"/>
                <a:cs typeface="Calibri"/>
              </a:rPr>
              <a:t>시키면</a:t>
            </a:r>
            <a:endParaRPr lang="en-US" altLang="ko-KR" sz="1700" dirty="0">
              <a:latin typeface="+mn-ea"/>
              <a:cs typeface="Calibri"/>
            </a:endParaRPr>
          </a:p>
          <a:p>
            <a:pPr marL="914400" lvl="1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altLang="ko-KR" sz="1700" dirty="0">
              <a:latin typeface="+mn-ea"/>
              <a:cs typeface="Calibri"/>
            </a:endParaRPr>
          </a:p>
          <a:p>
            <a:pPr lvl="1">
              <a:buClr>
                <a:schemeClr val="tx1"/>
              </a:buClr>
              <a:defRPr/>
            </a:pPr>
            <a:endParaRPr lang="en-US" altLang="ko-KR" sz="1700" dirty="0">
              <a:latin typeface="+mn-ea"/>
              <a:cs typeface="Calibri"/>
            </a:endParaRPr>
          </a:p>
          <a:p>
            <a:pPr lvl="1">
              <a:buClr>
                <a:schemeClr val="tx1"/>
              </a:buClr>
              <a:defRPr/>
            </a:pPr>
            <a:r>
              <a:rPr lang="en-US" altLang="ko-KR" sz="1600" dirty="0">
                <a:sym typeface="Wingdings" pitchFamily="2" charset="2"/>
              </a:rPr>
              <a:t> 	</a:t>
            </a:r>
            <a:r>
              <a:rPr lang="ko-KR" altLang="en-US" sz="1700" dirty="0">
                <a:latin typeface="+mn-ea"/>
                <a:cs typeface="Calibri"/>
              </a:rPr>
              <a:t>디스크의 할당된 공간 사이에 </a:t>
            </a:r>
            <a:r>
              <a:rPr lang="en-US" altLang="ko-KR" sz="1700" dirty="0">
                <a:latin typeface="+mn-ea"/>
                <a:cs typeface="Calibri"/>
              </a:rPr>
              <a:t>free</a:t>
            </a:r>
            <a:r>
              <a:rPr lang="ko-KR" altLang="en-US" sz="1700" dirty="0">
                <a:latin typeface="+mn-ea"/>
                <a:cs typeface="Calibri"/>
              </a:rPr>
              <a:t>한 작은 공간들이 생기게 되고 </a:t>
            </a:r>
            <a:br>
              <a:rPr lang="en-US" altLang="ko-KR" sz="1700" dirty="0">
                <a:latin typeface="+mn-ea"/>
                <a:cs typeface="Calibri"/>
              </a:rPr>
            </a:br>
            <a:endParaRPr lang="en-US" altLang="ko-KR" sz="1700" dirty="0">
              <a:latin typeface="+mn-ea"/>
              <a:cs typeface="Calibri"/>
            </a:endParaRPr>
          </a:p>
          <a:p>
            <a:pPr lvl="1">
              <a:buClr>
                <a:schemeClr val="tx1"/>
              </a:buClr>
              <a:defRPr/>
            </a:pPr>
            <a:r>
              <a:rPr lang="en-US" altLang="ko-KR" sz="1600" dirty="0">
                <a:sym typeface="Wingdings" pitchFamily="2" charset="2"/>
              </a:rPr>
              <a:t> </a:t>
            </a:r>
            <a:r>
              <a:rPr lang="en-US" altLang="ko-KR" sz="1700" dirty="0">
                <a:latin typeface="+mn-ea"/>
                <a:cs typeface="Calibri"/>
                <a:sym typeface="Wingdings" pitchFamily="2" charset="2"/>
              </a:rPr>
              <a:t>	</a:t>
            </a:r>
            <a:r>
              <a:rPr lang="en-US" altLang="ko-KR" sz="1700" dirty="0">
                <a:latin typeface="+mn-ea"/>
                <a:cs typeface="Calibri"/>
              </a:rPr>
              <a:t>LFS</a:t>
            </a:r>
            <a:r>
              <a:rPr lang="ko-KR" altLang="en-US" sz="1700" dirty="0">
                <a:latin typeface="+mn-ea"/>
                <a:cs typeface="Calibri"/>
              </a:rPr>
              <a:t>가 디스크를 연속적으로 쓸 연속적인 공간</a:t>
            </a:r>
            <a:r>
              <a:rPr lang="en-US" altLang="ko-KR" sz="1700" dirty="0">
                <a:latin typeface="+mn-ea"/>
                <a:cs typeface="Calibri"/>
              </a:rPr>
              <a:t>(</a:t>
            </a:r>
            <a:r>
              <a:rPr lang="ko-KR" altLang="en-US" sz="1700" dirty="0">
                <a:latin typeface="+mn-ea"/>
                <a:cs typeface="Calibri"/>
              </a:rPr>
              <a:t>최소 </a:t>
            </a:r>
            <a:r>
              <a:rPr lang="en-US" altLang="ko-KR" sz="1700" dirty="0">
                <a:latin typeface="+mn-ea"/>
                <a:cs typeface="Calibri"/>
              </a:rPr>
              <a:t>segment)</a:t>
            </a:r>
            <a:r>
              <a:rPr lang="ko-KR" altLang="en-US" sz="1700" dirty="0">
                <a:latin typeface="+mn-ea"/>
                <a:cs typeface="Calibri"/>
              </a:rPr>
              <a:t>을 찾지 못해 쓰기 성능이 나빠지게 됨</a:t>
            </a:r>
            <a:r>
              <a:rPr lang="en-US" altLang="ko-KR" sz="2800" dirty="0">
                <a:latin typeface="+mn-ea"/>
                <a:cs typeface="Calibri"/>
              </a:rPr>
              <a:t>	</a:t>
            </a:r>
            <a:endParaRPr lang="en-US" altLang="ko-KR" sz="2500" dirty="0">
              <a:latin typeface="+mn-ea"/>
              <a:cs typeface="Calibri"/>
            </a:endParaRPr>
          </a:p>
          <a:p>
            <a:pPr>
              <a:buClr>
                <a:schemeClr val="tx1"/>
              </a:buClr>
              <a:defRPr/>
            </a:pPr>
            <a:endParaRPr lang="en-US" altLang="ko-KR" sz="2500" b="1" dirty="0">
              <a:ea typeface="맑은 고딕"/>
              <a:cs typeface="Calibri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7DD4BD6-B0EC-E7A0-3DCC-ACA94EB96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2097" y="3730119"/>
            <a:ext cx="4996770" cy="26033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BC68D0-D621-0D52-D432-B87339D076C3}"/>
              </a:ext>
            </a:extLst>
          </p:cNvPr>
          <p:cNvSpPr txBox="1"/>
          <p:nvPr/>
        </p:nvSpPr>
        <p:spPr>
          <a:xfrm>
            <a:off x="4746513" y="6333423"/>
            <a:ext cx="25590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출처</a:t>
            </a:r>
            <a:r>
              <a:rPr lang="en-US" altLang="ko-KR" sz="700" dirty="0"/>
              <a:t>: https://velog.io/@richpin/OS-Log-structured-File-Systems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16491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17472F0-58BF-F547-BA5E-5621EFFAE10C}" type="slidenum">
              <a:rPr kumimoji="1" lang="en-US" altLang="en-US"/>
              <a:pPr lvl="0">
                <a:defRPr/>
              </a:pPr>
              <a:t>24</a:t>
            </a:fld>
            <a:endParaRPr kumimoji="1" lang="en-US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35000"/>
              </a:lnSpc>
              <a:buNone/>
              <a:defRPr/>
            </a:pPr>
            <a:r>
              <a:rPr lang="en-US" altLang="ko-KR" sz="3600" b="1">
                <a:latin typeface="+mj-ea"/>
                <a:ea typeface="+mj-ea"/>
              </a:rPr>
              <a:t>4. </a:t>
            </a:r>
            <a:r>
              <a:rPr lang="en-US" altLang="ko-KR" sz="3600" b="1" dirty="0">
                <a:latin typeface="+mj-ea"/>
                <a:ea typeface="+mj-ea"/>
              </a:rPr>
              <a:t>Garbage Collection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9790" y="1005416"/>
            <a:ext cx="7818311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27965" indent="-227965">
              <a:buClr>
                <a:schemeClr val="tx1"/>
              </a:buClr>
              <a:buFont typeface="Wingdings"/>
              <a:buChar char="§"/>
              <a:defRPr/>
            </a:pPr>
            <a:r>
              <a:rPr lang="en-US" altLang="ko-KR" sz="2500" b="1" dirty="0">
                <a:ea typeface="맑은 고딕"/>
              </a:rPr>
              <a:t>  Liveness(Valid) Block </a:t>
            </a:r>
            <a:endParaRPr lang="ko-KR" altLang="en-US" sz="2500" b="1" dirty="0">
              <a:ea typeface="맑은 고딕"/>
              <a:cs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4DE63E-115C-866D-F849-C41EDCFA8D55}"/>
              </a:ext>
            </a:extLst>
          </p:cNvPr>
          <p:cNvSpPr txBox="1"/>
          <p:nvPr/>
        </p:nvSpPr>
        <p:spPr>
          <a:xfrm>
            <a:off x="488289" y="1742434"/>
            <a:ext cx="7818311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500" dirty="0">
                <a:ea typeface="맑은 고딕"/>
              </a:rPr>
              <a:t>How can determine which block is live?	</a:t>
            </a:r>
            <a:endParaRPr lang="ko-KR" altLang="en-US" sz="2500" dirty="0">
              <a:ea typeface="맑은 고딕"/>
              <a:cs typeface="Calibri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144DDE8-3276-C2E1-8957-C51818E25FE0}"/>
              </a:ext>
            </a:extLst>
          </p:cNvPr>
          <p:cNvGraphicFramePr>
            <a:graphicFrameLocks noGrp="1"/>
          </p:cNvGraphicFramePr>
          <p:nvPr/>
        </p:nvGraphicFramePr>
        <p:xfrm>
          <a:off x="2711624" y="2924944"/>
          <a:ext cx="6768752" cy="100811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1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A0:</a:t>
                      </a:r>
                    </a:p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(K,0)</a:t>
                      </a:r>
                    </a:p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I[k]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imap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8B39BBD6-CFA0-D9EE-BF9E-A959B2B3857F}"/>
              </a:ext>
            </a:extLst>
          </p:cNvPr>
          <p:cNvSpPr/>
          <p:nvPr/>
        </p:nvSpPr>
        <p:spPr>
          <a:xfrm>
            <a:off x="4128141" y="2995258"/>
            <a:ext cx="792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[0]:A0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083051-A63A-C55D-78DD-975F806B8C37}"/>
              </a:ext>
            </a:extLst>
          </p:cNvPr>
          <p:cNvSpPr/>
          <p:nvPr/>
        </p:nvSpPr>
        <p:spPr>
          <a:xfrm>
            <a:off x="4837675" y="3002952"/>
            <a:ext cx="8258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map[k]:A1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6009FDB-164A-52FE-3783-B70BE5D207D4}"/>
              </a:ext>
            </a:extLst>
          </p:cNvPr>
          <p:cNvGrpSpPr/>
          <p:nvPr/>
        </p:nvGrpSpPr>
        <p:grpSpPr>
          <a:xfrm>
            <a:off x="4168564" y="2455412"/>
            <a:ext cx="1112231" cy="465685"/>
            <a:chOff x="2661438" y="3919359"/>
            <a:chExt cx="1112231" cy="465685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4DC64FF-6E0B-0CEA-E893-DB1995DDD743}"/>
                </a:ext>
              </a:extLst>
            </p:cNvPr>
            <p:cNvCxnSpPr/>
            <p:nvPr/>
          </p:nvCxnSpPr>
          <p:spPr>
            <a:xfrm flipH="1" flipV="1">
              <a:off x="3770747" y="3926633"/>
              <a:ext cx="2922" cy="458411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E0DE893-ACF8-F7F5-2A8E-A6AE02C3B4A3}"/>
                </a:ext>
              </a:extLst>
            </p:cNvPr>
            <p:cNvCxnSpPr/>
            <p:nvPr/>
          </p:nvCxnSpPr>
          <p:spPr>
            <a:xfrm flipH="1">
              <a:off x="2661438" y="3919359"/>
              <a:ext cx="111223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E171C32-0890-4690-6B0E-DCF298C748F3}"/>
                </a:ext>
              </a:extLst>
            </p:cNvPr>
            <p:cNvCxnSpPr/>
            <p:nvPr/>
          </p:nvCxnSpPr>
          <p:spPr>
            <a:xfrm>
              <a:off x="2661438" y="3919359"/>
              <a:ext cx="0" cy="454273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BD4F623-21AE-57FF-BFD6-7F261ABEB2F6}"/>
              </a:ext>
            </a:extLst>
          </p:cNvPr>
          <p:cNvGrpSpPr/>
          <p:nvPr/>
        </p:nvGrpSpPr>
        <p:grpSpPr>
          <a:xfrm>
            <a:off x="3423115" y="2661109"/>
            <a:ext cx="1008517" cy="259988"/>
            <a:chOff x="1916262" y="4125056"/>
            <a:chExt cx="1008517" cy="259988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85FBDC6E-DBCD-0ED4-CE73-B4EE2ED0513E}"/>
                </a:ext>
              </a:extLst>
            </p:cNvPr>
            <p:cNvCxnSpPr/>
            <p:nvPr/>
          </p:nvCxnSpPr>
          <p:spPr>
            <a:xfrm flipH="1" flipV="1">
              <a:off x="1916262" y="4131107"/>
              <a:ext cx="1008517" cy="268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94EA54A2-9BBD-B8A4-7084-3D6343A2C9ED}"/>
                </a:ext>
              </a:extLst>
            </p:cNvPr>
            <p:cNvCxnSpPr/>
            <p:nvPr/>
          </p:nvCxnSpPr>
          <p:spPr>
            <a:xfrm>
              <a:off x="1916262" y="4125056"/>
              <a:ext cx="0" cy="24857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73BDB22A-CD88-1772-A4F9-0E11AAF84286}"/>
                </a:ext>
              </a:extLst>
            </p:cNvPr>
            <p:cNvCxnSpPr/>
            <p:nvPr/>
          </p:nvCxnSpPr>
          <p:spPr>
            <a:xfrm flipV="1">
              <a:off x="2924779" y="4133787"/>
              <a:ext cx="0" cy="2512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98F6312-DEA3-8B41-3D33-EAE78343E298}"/>
              </a:ext>
            </a:extLst>
          </p:cNvPr>
          <p:cNvSpPr/>
          <p:nvPr/>
        </p:nvSpPr>
        <p:spPr>
          <a:xfrm>
            <a:off x="3237808" y="3952156"/>
            <a:ext cx="3706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A0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81E1E0-F1AC-CBFF-1C9E-691F84D842E9}"/>
              </a:ext>
            </a:extLst>
          </p:cNvPr>
          <p:cNvSpPr/>
          <p:nvPr/>
        </p:nvSpPr>
        <p:spPr>
          <a:xfrm>
            <a:off x="3988331" y="3942531"/>
            <a:ext cx="3706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A1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216F537-EE8E-DF04-0F31-6D078D825683}"/>
              </a:ext>
            </a:extLst>
          </p:cNvPr>
          <p:cNvCxnSpPr>
            <a:cxnSpLocks/>
          </p:cNvCxnSpPr>
          <p:nvPr/>
        </p:nvCxnSpPr>
        <p:spPr>
          <a:xfrm flipH="1">
            <a:off x="2502568" y="3428999"/>
            <a:ext cx="37538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0C9C0A4-2E1C-73E4-213D-94A20E1DCA1D}"/>
              </a:ext>
            </a:extLst>
          </p:cNvPr>
          <p:cNvSpPr/>
          <p:nvPr/>
        </p:nvSpPr>
        <p:spPr>
          <a:xfrm>
            <a:off x="758512" y="3290499"/>
            <a:ext cx="18485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(Inode Number, Offset) </a:t>
            </a: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A1FF04FF-57D6-360B-58CD-81B6698006D5}"/>
              </a:ext>
            </a:extLst>
          </p:cNvPr>
          <p:cNvGrpSpPr/>
          <p:nvPr/>
        </p:nvGrpSpPr>
        <p:grpSpPr>
          <a:xfrm>
            <a:off x="1682803" y="3264562"/>
            <a:ext cx="3567805" cy="625971"/>
            <a:chOff x="1682803" y="3264562"/>
            <a:chExt cx="3567805" cy="625971"/>
          </a:xfrm>
        </p:grpSpPr>
        <p:cxnSp>
          <p:nvCxnSpPr>
            <p:cNvPr id="61" name="연결선: 구부러짐 60">
              <a:extLst>
                <a:ext uri="{FF2B5EF4-FFF2-40B4-BE49-F238E27FC236}">
                  <a16:creationId xmlns:a16="http://schemas.microsoft.com/office/drawing/2014/main" id="{745AE3F7-CD24-9527-98BE-54CAED31ABDE}"/>
                </a:ext>
              </a:extLst>
            </p:cNvPr>
            <p:cNvCxnSpPr>
              <a:cxnSpLocks/>
              <a:stCxn id="58" idx="2"/>
              <a:endCxn id="7" idx="2"/>
            </p:cNvCxnSpPr>
            <p:nvPr/>
          </p:nvCxnSpPr>
          <p:spPr>
            <a:xfrm rot="5400000" flipH="1" flipV="1">
              <a:off x="3315238" y="1632127"/>
              <a:ext cx="302936" cy="3567805"/>
            </a:xfrm>
            <a:prstGeom prst="curvedConnector3">
              <a:avLst>
                <a:gd name="adj1" fmla="val -75461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269AC1A-09A1-B8DE-C8E2-02DC5C8CDE0D}"/>
                </a:ext>
              </a:extLst>
            </p:cNvPr>
            <p:cNvSpPr txBox="1"/>
            <p:nvPr/>
          </p:nvSpPr>
          <p:spPr>
            <a:xfrm>
              <a:off x="4556985" y="3582756"/>
              <a:ext cx="226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1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2DE6DEE9-D7E6-290F-4B7F-DFE80FD17DF4}"/>
              </a:ext>
            </a:extLst>
          </p:cNvPr>
          <p:cNvSpPr txBox="1"/>
          <p:nvPr/>
        </p:nvSpPr>
        <p:spPr>
          <a:xfrm>
            <a:off x="4566006" y="2166815"/>
            <a:ext cx="226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81534C5-C3EA-E2E0-792C-C7BB6275C1C0}"/>
              </a:ext>
            </a:extLst>
          </p:cNvPr>
          <p:cNvSpPr txBox="1"/>
          <p:nvPr/>
        </p:nvSpPr>
        <p:spPr>
          <a:xfrm>
            <a:off x="3771123" y="2405216"/>
            <a:ext cx="226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951D20D3-A65D-5FD4-6F27-1BE05DA4C8EB}"/>
              </a:ext>
            </a:extLst>
          </p:cNvPr>
          <p:cNvGrpSpPr/>
          <p:nvPr/>
        </p:nvGrpSpPr>
        <p:grpSpPr>
          <a:xfrm>
            <a:off x="2930921" y="3540690"/>
            <a:ext cx="492194" cy="836927"/>
            <a:chOff x="2930921" y="3540690"/>
            <a:chExt cx="492194" cy="836927"/>
          </a:xfrm>
        </p:grpSpPr>
        <p:cxnSp>
          <p:nvCxnSpPr>
            <p:cNvPr id="106" name="연결선: 구부러짐 105">
              <a:extLst>
                <a:ext uri="{FF2B5EF4-FFF2-40B4-BE49-F238E27FC236}">
                  <a16:creationId xmlns:a16="http://schemas.microsoft.com/office/drawing/2014/main" id="{DDF71492-CD11-F8E4-E900-9B8F765520B0}"/>
                </a:ext>
              </a:extLst>
            </p:cNvPr>
            <p:cNvCxnSpPr>
              <a:cxnSpLocks/>
              <a:stCxn id="54" idx="2"/>
            </p:cNvCxnSpPr>
            <p:nvPr/>
          </p:nvCxnSpPr>
          <p:spPr>
            <a:xfrm rot="5400000" flipH="1">
              <a:off x="2945869" y="3751909"/>
              <a:ext cx="688466" cy="266027"/>
            </a:xfrm>
            <a:prstGeom prst="curvedConnector3">
              <a:avLst>
                <a:gd name="adj1" fmla="val -33204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BB57CF3-1818-0758-AB2F-E61728B140EC}"/>
                </a:ext>
              </a:extLst>
            </p:cNvPr>
            <p:cNvSpPr txBox="1"/>
            <p:nvPr/>
          </p:nvSpPr>
          <p:spPr>
            <a:xfrm>
              <a:off x="2930921" y="4069840"/>
              <a:ext cx="226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4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BB9A960A-AA97-32EA-356E-C0F7489790E6}"/>
              </a:ext>
            </a:extLst>
          </p:cNvPr>
          <p:cNvSpPr txBox="1"/>
          <p:nvPr/>
        </p:nvSpPr>
        <p:spPr>
          <a:xfrm>
            <a:off x="488289" y="4830583"/>
            <a:ext cx="10098431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500" dirty="0">
                <a:ea typeface="맑은 고딕"/>
              </a:rPr>
              <a:t>Version Number: When updating, incrementing the version number	</a:t>
            </a:r>
            <a:endParaRPr lang="ko-KR" altLang="en-US" sz="2500" dirty="0">
              <a:ea typeface="맑은 고딕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CADEF3-C9EF-FC69-F0D3-4D28DF58096B}"/>
              </a:ext>
            </a:extLst>
          </p:cNvPr>
          <p:cNvSpPr txBox="1"/>
          <p:nvPr/>
        </p:nvSpPr>
        <p:spPr>
          <a:xfrm>
            <a:off x="488289" y="5544485"/>
            <a:ext cx="10098431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500" dirty="0">
                <a:ea typeface="맑은 고딕"/>
              </a:rPr>
              <a:t>UID (Inode number, version) </a:t>
            </a:r>
            <a:endParaRPr lang="ko-KR" altLang="en-US" sz="2500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63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17472F0-58BF-F547-BA5E-5621EFFAE10C}" type="slidenum">
              <a:rPr kumimoji="1" lang="en-US" altLang="en-US"/>
              <a:pPr lvl="0">
                <a:defRPr/>
              </a:pPr>
              <a:t>25</a:t>
            </a:fld>
            <a:endParaRPr kumimoji="1" lang="en-US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35000"/>
              </a:lnSpc>
              <a:buNone/>
              <a:defRPr/>
            </a:pPr>
            <a:r>
              <a:rPr lang="en-US" altLang="ko-KR" sz="3600" b="1">
                <a:latin typeface="+mj-ea"/>
                <a:ea typeface="+mj-ea"/>
              </a:rPr>
              <a:t>4. </a:t>
            </a:r>
            <a:r>
              <a:rPr lang="en-US" altLang="ko-KR" sz="3600" b="1" dirty="0">
                <a:latin typeface="+mj-ea"/>
                <a:ea typeface="+mj-ea"/>
              </a:rPr>
              <a:t>Garbage Collection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9790" y="1005416"/>
            <a:ext cx="7818311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27965" indent="-227965">
              <a:buClr>
                <a:schemeClr val="tx1"/>
              </a:buClr>
              <a:buFont typeface="Wingdings"/>
              <a:buChar char="§"/>
              <a:defRPr/>
            </a:pPr>
            <a:r>
              <a:rPr lang="en-US" altLang="ko-KR" sz="2500" b="1">
                <a:ea typeface="맑은 고딕"/>
              </a:rPr>
              <a:t>  GC(Cleaning) </a:t>
            </a:r>
            <a:r>
              <a:rPr lang="en-US" altLang="ko-KR" sz="2500" b="1" dirty="0">
                <a:ea typeface="맑은 고딕"/>
              </a:rPr>
              <a:t>Policy </a:t>
            </a:r>
            <a:endParaRPr lang="ko-KR" altLang="en-US" sz="2500" b="1" dirty="0">
              <a:ea typeface="맑은 고딕"/>
              <a:cs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4DE63E-115C-866D-F849-C41EDCFA8D55}"/>
              </a:ext>
            </a:extLst>
          </p:cNvPr>
          <p:cNvSpPr txBox="1"/>
          <p:nvPr/>
        </p:nvSpPr>
        <p:spPr>
          <a:xfrm>
            <a:off x="488289" y="1742434"/>
            <a:ext cx="7818311" cy="252376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500" dirty="0">
                <a:ea typeface="맑은 고딕"/>
              </a:rPr>
              <a:t>When to clean?</a:t>
            </a:r>
          </a:p>
          <a:p>
            <a:pPr marL="742950" lvl="1" indent="-285750">
              <a:lnSpc>
                <a:spcPct val="200000"/>
              </a:lnSpc>
              <a:buClr>
                <a:schemeClr val="tx1"/>
              </a:buClr>
              <a:buFontTx/>
              <a:buChar char="-"/>
              <a:defRPr/>
            </a:pPr>
            <a:r>
              <a:rPr kumimoji="1" lang="en-US" altLang="ko-KR" dirty="0"/>
              <a:t>Periodically</a:t>
            </a:r>
          </a:p>
          <a:p>
            <a:pPr marL="742950" lvl="1" indent="-285750">
              <a:lnSpc>
                <a:spcPct val="200000"/>
              </a:lnSpc>
              <a:buClr>
                <a:schemeClr val="tx1"/>
              </a:buClr>
              <a:buFontTx/>
              <a:buChar char="-"/>
              <a:defRPr/>
            </a:pPr>
            <a:r>
              <a:rPr kumimoji="1" lang="en-US" altLang="ko-KR" dirty="0"/>
              <a:t>Idle time</a:t>
            </a:r>
          </a:p>
          <a:p>
            <a:pPr marL="742950" lvl="1" indent="-285750">
              <a:lnSpc>
                <a:spcPct val="200000"/>
              </a:lnSpc>
              <a:buClr>
                <a:schemeClr val="tx1"/>
              </a:buClr>
              <a:buFontTx/>
              <a:buChar char="-"/>
              <a:defRPr/>
            </a:pPr>
            <a:r>
              <a:rPr kumimoji="1" lang="en-US" altLang="ko-KR" dirty="0"/>
              <a:t>When the disk is full</a:t>
            </a:r>
          </a:p>
          <a:p>
            <a:pPr lvl="1">
              <a:buClr>
                <a:schemeClr val="tx1"/>
              </a:buClr>
              <a:defRPr/>
            </a:pPr>
            <a:r>
              <a:rPr lang="en-US" altLang="ko-KR" sz="2500" dirty="0">
                <a:ea typeface="맑은 고딕"/>
              </a:rPr>
              <a:t>	</a:t>
            </a:r>
            <a:endParaRPr lang="ko-KR" altLang="en-US" sz="2500" dirty="0">
              <a:ea typeface="맑은 고딕"/>
              <a:cs typeface="Calibri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B9A960A-AA97-32EA-356E-C0F7489790E6}"/>
              </a:ext>
            </a:extLst>
          </p:cNvPr>
          <p:cNvSpPr txBox="1"/>
          <p:nvPr/>
        </p:nvSpPr>
        <p:spPr>
          <a:xfrm>
            <a:off x="449790" y="3830451"/>
            <a:ext cx="10098431" cy="244618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1" lang="en-US" altLang="ko-KR" sz="2500" dirty="0"/>
              <a:t>Which block to consolidate?</a:t>
            </a:r>
          </a:p>
          <a:p>
            <a:pPr marL="742950" lvl="1" indent="-285750">
              <a:lnSpc>
                <a:spcPct val="200000"/>
              </a:lnSpc>
              <a:buClr>
                <a:schemeClr val="tx1"/>
              </a:buClr>
              <a:buFontTx/>
              <a:buChar char="-"/>
              <a:defRPr/>
            </a:pPr>
            <a:r>
              <a:rPr kumimoji="1" lang="en-US" altLang="ko-KR" dirty="0"/>
              <a:t>Hot segment (frequently overwritten)</a:t>
            </a:r>
          </a:p>
          <a:p>
            <a:pPr marL="742950" lvl="1" indent="-285750">
              <a:lnSpc>
                <a:spcPct val="200000"/>
              </a:lnSpc>
              <a:buClr>
                <a:schemeClr val="tx1"/>
              </a:buClr>
              <a:buFontTx/>
              <a:buChar char="-"/>
              <a:defRPr/>
            </a:pPr>
            <a:r>
              <a:rPr kumimoji="1" lang="en-US" altLang="ko-KR" dirty="0"/>
              <a:t>Cold segment (few dead block &amp; stable)</a:t>
            </a:r>
          </a:p>
          <a:p>
            <a:pPr marL="742950" lvl="1" indent="-285750">
              <a:lnSpc>
                <a:spcPct val="200000"/>
              </a:lnSpc>
              <a:buClr>
                <a:schemeClr val="tx1"/>
              </a:buClr>
              <a:buFontTx/>
              <a:buChar char="-"/>
              <a:defRPr/>
            </a:pPr>
            <a:r>
              <a:rPr kumimoji="1" lang="en-US" altLang="ko-KR" dirty="0"/>
              <a:t>Clean Priority: Cold segment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en-US" altLang="ko-KR" sz="1800" dirty="0">
                <a:sym typeface="Wingdings" pitchFamily="2" charset="2"/>
              </a:rPr>
              <a:t> Hot segment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260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17472F0-58BF-F547-BA5E-5621EFFAE10C}" type="slidenum">
              <a:rPr kumimoji="1" lang="en-US" altLang="en-US"/>
              <a:pPr lvl="0">
                <a:defRPr/>
              </a:pPr>
              <a:t>26</a:t>
            </a:fld>
            <a:endParaRPr kumimoji="1" lang="en-US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35000"/>
              </a:lnSpc>
              <a:buNone/>
              <a:defRPr/>
            </a:pPr>
            <a:r>
              <a:rPr lang="en-US" altLang="ko-KR" sz="3600" b="1">
                <a:latin typeface="+mj-ea"/>
                <a:ea typeface="+mj-ea"/>
              </a:rPr>
              <a:t>4. </a:t>
            </a:r>
            <a:r>
              <a:rPr lang="en-US" altLang="ko-KR" sz="3600" b="1" dirty="0">
                <a:latin typeface="+mj-ea"/>
                <a:ea typeface="+mj-ea"/>
              </a:rPr>
              <a:t>Garbage Collection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9790" y="1005416"/>
            <a:ext cx="7818311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27965" indent="-227965">
              <a:buClr>
                <a:schemeClr val="tx1"/>
              </a:buClr>
              <a:buFont typeface="Wingdings"/>
              <a:buChar char="§"/>
              <a:defRPr/>
            </a:pPr>
            <a:r>
              <a:rPr lang="en-US" altLang="ko-KR" sz="2500" b="1">
                <a:ea typeface="맑은 고딕"/>
              </a:rPr>
              <a:t>  GC(Cleaning) </a:t>
            </a:r>
            <a:r>
              <a:rPr lang="en-US" altLang="ko-KR" sz="2500" b="1" dirty="0">
                <a:ea typeface="맑은 고딕"/>
              </a:rPr>
              <a:t>Policy </a:t>
            </a:r>
            <a:endParaRPr lang="ko-KR" altLang="en-US" sz="2500" b="1" dirty="0">
              <a:ea typeface="맑은 고딕"/>
              <a:cs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4DE63E-115C-866D-F849-C41EDCFA8D55}"/>
              </a:ext>
            </a:extLst>
          </p:cNvPr>
          <p:cNvSpPr txBox="1"/>
          <p:nvPr/>
        </p:nvSpPr>
        <p:spPr>
          <a:xfrm>
            <a:off x="488289" y="1742434"/>
            <a:ext cx="10515600" cy="257185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500">
                <a:ea typeface="맑은 고딕"/>
              </a:rPr>
              <a:t>Write Cost: </a:t>
            </a:r>
            <a:r>
              <a:rPr lang="ko-KR" altLang="en-US" sz="2000">
                <a:ea typeface="맑은 고딕"/>
              </a:rPr>
              <a:t>신규 데이터 쓰기의 디스크 활동 평균 시간 </a:t>
            </a:r>
            <a:r>
              <a:rPr lang="en-US" altLang="ko-KR" sz="2000">
                <a:ea typeface="맑은 고딕"/>
              </a:rPr>
              <a:t>(Cleaning overhead </a:t>
            </a:r>
            <a:r>
              <a:rPr lang="ko-KR" altLang="en-US" sz="2000">
                <a:ea typeface="맑은 고딕"/>
              </a:rPr>
              <a:t>포함</a:t>
            </a:r>
            <a:r>
              <a:rPr lang="en-US" altLang="ko-KR" sz="2000">
                <a:ea typeface="맑은 고딕"/>
              </a:rPr>
              <a:t>) / byte</a:t>
            </a: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Tx/>
              <a:buChar char="-"/>
              <a:defRPr/>
            </a:pPr>
            <a:r>
              <a:rPr lang="en-US" altLang="ko-KR" sz="2000">
                <a:ea typeface="맑은 고딕"/>
              </a:rPr>
              <a:t>UNIX, FFS: seek/rotational time</a:t>
            </a: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Tx/>
              <a:buChar char="-"/>
              <a:defRPr/>
            </a:pPr>
            <a:r>
              <a:rPr lang="en-US" altLang="ko-KR" sz="2000">
                <a:ea typeface="맑은 고딕"/>
              </a:rPr>
              <a:t>LFS: cleaning overhead</a:t>
            </a:r>
          </a:p>
          <a:p>
            <a:pPr marL="1257300" lvl="2" indent="-342900">
              <a:lnSpc>
                <a:spcPct val="150000"/>
              </a:lnSpc>
              <a:buClr>
                <a:schemeClr val="tx1"/>
              </a:buClr>
              <a:buFontTx/>
              <a:buChar char="-"/>
              <a:defRPr/>
            </a:pPr>
            <a:r>
              <a:rPr lang="en-US" altLang="ko-KR" sz="2000">
                <a:ea typeface="맑은 고딕"/>
              </a:rPr>
              <a:t>Write cost 10.0: 90% time wasted</a:t>
            </a:r>
          </a:p>
          <a:p>
            <a:pPr marL="1257300" lvl="2" indent="-342900">
              <a:lnSpc>
                <a:spcPct val="150000"/>
              </a:lnSpc>
              <a:buClr>
                <a:schemeClr val="tx1"/>
              </a:buClr>
              <a:buFontTx/>
              <a:buChar char="-"/>
              <a:defRPr/>
            </a:pPr>
            <a:r>
              <a:rPr lang="en-US" altLang="ko-KR" sz="2000">
                <a:ea typeface="맑은 고딕"/>
              </a:rPr>
              <a:t>Ideal case: 1.0 (Without cleaning overhead, disk full bandwidth) </a:t>
            </a:r>
            <a:r>
              <a:rPr lang="en-US" altLang="ko-KR" sz="2500" dirty="0">
                <a:ea typeface="맑은 고딕"/>
              </a:rPr>
              <a:t>	</a:t>
            </a:r>
            <a:endParaRPr lang="ko-KR" altLang="en-US" sz="2500" dirty="0">
              <a:ea typeface="맑은 고딕"/>
              <a:cs typeface="Calibri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9E97B2-6FE4-5E88-CA4B-0F4D4CDFE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713" y="4767311"/>
            <a:ext cx="3753374" cy="1600423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B8EF1BF7-A346-103D-A3F4-06F02CED215F}"/>
              </a:ext>
            </a:extLst>
          </p:cNvPr>
          <p:cNvSpPr/>
          <p:nvPr/>
        </p:nvSpPr>
        <p:spPr>
          <a:xfrm>
            <a:off x="6911788" y="6149788"/>
            <a:ext cx="179294" cy="1344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D375D839-887D-A80B-97CF-275ADE34C518}"/>
              </a:ext>
            </a:extLst>
          </p:cNvPr>
          <p:cNvSpPr/>
          <p:nvPr/>
        </p:nvSpPr>
        <p:spPr>
          <a:xfrm>
            <a:off x="7207624" y="5405718"/>
            <a:ext cx="3457538" cy="744070"/>
          </a:xfrm>
          <a:prstGeom prst="wedgeEllipseCallout">
            <a:avLst>
              <a:gd name="adj1" fmla="val -51485"/>
              <a:gd name="adj2" fmla="val 5295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U(Utilization) : live blocks in segments being cleaned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21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17472F0-58BF-F547-BA5E-5621EFFAE10C}" type="slidenum">
              <a:rPr kumimoji="1" lang="en-US" altLang="en-US"/>
              <a:pPr lvl="0">
                <a:defRPr/>
              </a:pPr>
              <a:t>27</a:t>
            </a:fld>
            <a:endParaRPr kumimoji="1" lang="en-US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35000"/>
              </a:lnSpc>
              <a:buNone/>
              <a:defRPr/>
            </a:pPr>
            <a:r>
              <a:rPr lang="en-US" altLang="ko-KR" sz="3600" b="1">
                <a:latin typeface="+mj-ea"/>
                <a:ea typeface="+mj-ea"/>
              </a:rPr>
              <a:t>4. </a:t>
            </a:r>
            <a:r>
              <a:rPr lang="en-US" altLang="ko-KR" sz="3600" b="1" dirty="0">
                <a:latin typeface="+mj-ea"/>
                <a:ea typeface="+mj-ea"/>
              </a:rPr>
              <a:t>Garbage Collection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9790" y="1005416"/>
            <a:ext cx="7818311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27965" indent="-227965">
              <a:buClr>
                <a:schemeClr val="tx1"/>
              </a:buClr>
              <a:buFont typeface="Wingdings"/>
              <a:buChar char="§"/>
              <a:defRPr/>
            </a:pPr>
            <a:r>
              <a:rPr lang="en-US" altLang="ko-KR" sz="2500" b="1">
                <a:ea typeface="맑은 고딕"/>
              </a:rPr>
              <a:t>  GC(Cleaning) </a:t>
            </a:r>
            <a:r>
              <a:rPr lang="en-US" altLang="ko-KR" sz="2500" b="1" dirty="0">
                <a:ea typeface="맑은 고딕"/>
              </a:rPr>
              <a:t>Policy </a:t>
            </a:r>
            <a:endParaRPr lang="ko-KR" altLang="en-US" sz="2500" b="1" dirty="0">
              <a:ea typeface="맑은 고딕"/>
              <a:cs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4DE63E-115C-866D-F849-C41EDCFA8D55}"/>
              </a:ext>
            </a:extLst>
          </p:cNvPr>
          <p:cNvSpPr txBox="1"/>
          <p:nvPr/>
        </p:nvSpPr>
        <p:spPr>
          <a:xfrm>
            <a:off x="488289" y="1742434"/>
            <a:ext cx="7818311" cy="86177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500">
                <a:ea typeface="맑은 고딕"/>
              </a:rPr>
              <a:t>Tradeoff: cost &amp; disk utilization</a:t>
            </a:r>
            <a:endParaRPr lang="en-US" altLang="ko-KR" sz="2500" dirty="0">
              <a:ea typeface="맑은 고딕"/>
            </a:endParaRPr>
          </a:p>
          <a:p>
            <a:pPr lvl="1">
              <a:buClr>
                <a:schemeClr val="tx1"/>
              </a:buClr>
              <a:defRPr/>
            </a:pPr>
            <a:r>
              <a:rPr lang="en-US" altLang="ko-KR" sz="2500" dirty="0">
                <a:ea typeface="맑은 고딕"/>
              </a:rPr>
              <a:t>	</a:t>
            </a:r>
            <a:endParaRPr lang="ko-KR" altLang="en-US" sz="2500" dirty="0">
              <a:ea typeface="맑은 고딕"/>
              <a:cs typeface="Calibri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DAEFCE-E678-85A1-9BAA-BD6DB5AC7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945" y="2462904"/>
            <a:ext cx="4056110" cy="29248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929A7A-01AE-8471-C6E0-5DABAD8C1D9F}"/>
              </a:ext>
            </a:extLst>
          </p:cNvPr>
          <p:cNvSpPr txBox="1"/>
          <p:nvPr/>
        </p:nvSpPr>
        <p:spPr>
          <a:xfrm>
            <a:off x="6723530" y="4455458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chemeClr val="tx1"/>
              </a:buClr>
              <a:defRPr/>
            </a:pPr>
            <a:r>
              <a:rPr lang="en-US" altLang="ko-KR" sz="1200">
                <a:ea typeface="맑은 고딕"/>
              </a:rPr>
              <a:t>(best performance possible in an improved Unix FFS)</a:t>
            </a:r>
          </a:p>
        </p:txBody>
      </p:sp>
    </p:spTree>
    <p:extLst>
      <p:ext uri="{BB962C8B-B14F-4D97-AF65-F5344CB8AC3E}">
        <p14:creationId xmlns:p14="http://schemas.microsoft.com/office/powerpoint/2010/main" val="57467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17472F0-58BF-F547-BA5E-5621EFFAE10C}" type="slidenum">
              <a:rPr kumimoji="1" lang="en-US" altLang="en-US"/>
              <a:pPr lvl="0">
                <a:defRPr/>
              </a:pPr>
              <a:t>28</a:t>
            </a:fld>
            <a:endParaRPr kumimoji="1" lang="en-US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35000"/>
              </a:lnSpc>
              <a:buNone/>
              <a:defRPr/>
            </a:pPr>
            <a:r>
              <a:rPr lang="en-US" altLang="ko-KR" b="1">
                <a:latin typeface="+mj-ea"/>
                <a:ea typeface="+mj-ea"/>
              </a:rPr>
              <a:t>5.</a:t>
            </a:r>
            <a:r>
              <a:rPr lang="ko-KR" altLang="en-US" b="1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Crash Recovery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5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17472F0-58BF-F547-BA5E-5621EFFAE10C}" type="slidenum">
              <a:rPr kumimoji="1" lang="en-US" altLang="en-US"/>
              <a:pPr lvl="0">
                <a:defRPr/>
              </a:pPr>
              <a:t>29</a:t>
            </a:fld>
            <a:endParaRPr kumimoji="1" lang="en-US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35000"/>
              </a:lnSpc>
              <a:buNone/>
              <a:defRPr/>
            </a:pPr>
            <a:r>
              <a:rPr lang="en-US" altLang="ko-KR" sz="3600" b="1">
                <a:latin typeface="+mj-ea"/>
                <a:ea typeface="+mj-ea"/>
              </a:rPr>
              <a:t>5. </a:t>
            </a:r>
            <a:r>
              <a:rPr lang="en-US" altLang="ko-KR" sz="3600" b="1" dirty="0">
                <a:latin typeface="+mj-ea"/>
                <a:ea typeface="+mj-ea"/>
              </a:rPr>
              <a:t>Crash Recovery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139225"/>
            <a:ext cx="0" cy="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48400" y="3291625"/>
            <a:ext cx="0" cy="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9790" y="1005416"/>
            <a:ext cx="7818311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27965" indent="-227965">
              <a:buClr>
                <a:schemeClr val="tx1"/>
              </a:buClr>
              <a:buFont typeface="Wingdings"/>
              <a:buChar char="§"/>
              <a:defRPr/>
            </a:pPr>
            <a:r>
              <a:rPr lang="en-US" altLang="ko-KR" sz="2500" b="1" dirty="0">
                <a:ea typeface="맑은 고딕"/>
              </a:rPr>
              <a:t> Case 1: CR write </a:t>
            </a:r>
            <a:r>
              <a:rPr lang="ko-KR" altLang="en-US" sz="2500" b="1" dirty="0">
                <a:ea typeface="맑은 고딕"/>
              </a:rPr>
              <a:t>시에 </a:t>
            </a:r>
            <a:r>
              <a:rPr lang="en-US" altLang="ko-KR" sz="2500" b="1" dirty="0">
                <a:ea typeface="맑은 고딕"/>
              </a:rPr>
              <a:t>crash </a:t>
            </a:r>
            <a:r>
              <a:rPr lang="ko-KR" altLang="en-US" sz="2500" b="1" dirty="0">
                <a:ea typeface="맑은 고딕"/>
              </a:rPr>
              <a:t>발생</a:t>
            </a:r>
            <a:endParaRPr lang="ko-KR" altLang="en-US" sz="2500" b="1" dirty="0">
              <a:ea typeface="맑은 고딕"/>
              <a:cs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86062" y="3110865"/>
            <a:ext cx="6619876" cy="3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4E8BFF-7E9F-4FE7-9B5A-0901F4A24E20}"/>
              </a:ext>
            </a:extLst>
          </p:cNvPr>
          <p:cNvSpPr txBox="1"/>
          <p:nvPr/>
        </p:nvSpPr>
        <p:spPr>
          <a:xfrm>
            <a:off x="449789" y="2476847"/>
            <a:ext cx="7818311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27965" indent="-227965">
              <a:buClr>
                <a:schemeClr val="tx1"/>
              </a:buClr>
              <a:buFont typeface="Wingdings"/>
              <a:buChar char="§"/>
              <a:defRPr/>
            </a:pPr>
            <a:r>
              <a:rPr lang="en-US" altLang="ko-KR" sz="2500" b="1" dirty="0">
                <a:ea typeface="맑은 고딕"/>
              </a:rPr>
              <a:t> Case 2: Segment write </a:t>
            </a:r>
            <a:r>
              <a:rPr lang="ko-KR" altLang="en-US" sz="2500" b="1" dirty="0">
                <a:ea typeface="맑은 고딕"/>
              </a:rPr>
              <a:t>시에 </a:t>
            </a:r>
            <a:r>
              <a:rPr lang="en-US" altLang="ko-KR" sz="2500" b="1" dirty="0">
                <a:ea typeface="맑은 고딕"/>
              </a:rPr>
              <a:t>crash </a:t>
            </a:r>
            <a:r>
              <a:rPr lang="ko-KR" altLang="en-US" sz="2500" b="1" dirty="0">
                <a:ea typeface="맑은 고딕"/>
              </a:rPr>
              <a:t>발생</a:t>
            </a:r>
            <a:endParaRPr lang="ko-KR" altLang="en-US" sz="2500" b="1" dirty="0">
              <a:ea typeface="맑은 고딕"/>
              <a:cs typeface="Calibri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F3C6DDF-211F-2A9F-77A9-B35FDC955F52}"/>
              </a:ext>
            </a:extLst>
          </p:cNvPr>
          <p:cNvGrpSpPr/>
          <p:nvPr/>
        </p:nvGrpSpPr>
        <p:grpSpPr>
          <a:xfrm>
            <a:off x="2235937" y="3737559"/>
            <a:ext cx="7720126" cy="1365556"/>
            <a:chOff x="2235937" y="3736528"/>
            <a:chExt cx="7720126" cy="1365556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A37B727-7B8C-DBF8-112A-308CF222894F}"/>
                </a:ext>
              </a:extLst>
            </p:cNvPr>
            <p:cNvGrpSpPr/>
            <p:nvPr/>
          </p:nvGrpSpPr>
          <p:grpSpPr>
            <a:xfrm>
              <a:off x="2235937" y="3736528"/>
              <a:ext cx="7720126" cy="1365556"/>
              <a:chOff x="2235937" y="3736528"/>
              <a:chExt cx="7720126" cy="1365556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5A5596B9-3F7D-CF77-EA0F-1DB1E3F04DAB}"/>
                  </a:ext>
                </a:extLst>
              </p:cNvPr>
              <p:cNvGrpSpPr/>
              <p:nvPr/>
            </p:nvGrpSpPr>
            <p:grpSpPr>
              <a:xfrm>
                <a:off x="2235937" y="3736528"/>
                <a:ext cx="7720126" cy="1365556"/>
                <a:chOff x="2235937" y="3736528"/>
                <a:chExt cx="7720126" cy="1365556"/>
              </a:xfrm>
            </p:grpSpPr>
            <p:pic>
              <p:nvPicPr>
                <p:cNvPr id="5" name="그림 4">
                  <a:extLst>
                    <a:ext uri="{FF2B5EF4-FFF2-40B4-BE49-F238E27FC236}">
                      <a16:creationId xmlns:a16="http://schemas.microsoft.com/office/drawing/2014/main" id="{DCC8E8F8-B872-4C71-0F3B-001BF6A881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35937" y="3736528"/>
                  <a:ext cx="7720126" cy="1365556"/>
                </a:xfrm>
                <a:prstGeom prst="rect">
                  <a:avLst/>
                </a:prstGeom>
              </p:spPr>
            </p:pic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7F1B0AB3-0968-E3DC-2FAD-315D1F450267}"/>
                    </a:ext>
                  </a:extLst>
                </p:cNvPr>
                <p:cNvSpPr/>
                <p:nvPr/>
              </p:nvSpPr>
              <p:spPr>
                <a:xfrm>
                  <a:off x="2303930" y="4517401"/>
                  <a:ext cx="224118" cy="2697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A15C7165-44C1-A60C-AB9D-2AD781B9A391}"/>
                    </a:ext>
                  </a:extLst>
                </p:cNvPr>
                <p:cNvSpPr/>
                <p:nvPr/>
              </p:nvSpPr>
              <p:spPr>
                <a:xfrm>
                  <a:off x="9520518" y="4006413"/>
                  <a:ext cx="224118" cy="2697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849A59-19AA-A0CD-794E-350115FF2A6B}"/>
                  </a:ext>
                </a:extLst>
              </p:cNvPr>
              <p:cNvSpPr txBox="1"/>
              <p:nvPr/>
            </p:nvSpPr>
            <p:spPr>
              <a:xfrm>
                <a:off x="9304607" y="4006413"/>
                <a:ext cx="2883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ea typeface="맑은 고딕"/>
                    <a:cs typeface="Calibri"/>
                  </a:rPr>
                  <a:t>❷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8A3179-EA35-8742-CA74-74D12F352411}"/>
                </a:ext>
              </a:extLst>
            </p:cNvPr>
            <p:cNvSpPr txBox="1"/>
            <p:nvPr/>
          </p:nvSpPr>
          <p:spPr>
            <a:xfrm>
              <a:off x="2271796" y="4517401"/>
              <a:ext cx="288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ea typeface="맑은 고딕"/>
                  <a:cs typeface="Calibri"/>
                </a:rPr>
                <a:t>❶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89CBFFE-B0C9-9F39-B42F-D1FCCB7B126E}"/>
              </a:ext>
            </a:extLst>
          </p:cNvPr>
          <p:cNvSpPr txBox="1"/>
          <p:nvPr/>
        </p:nvSpPr>
        <p:spPr>
          <a:xfrm>
            <a:off x="4674795" y="5102711"/>
            <a:ext cx="25590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출처</a:t>
            </a:r>
            <a:r>
              <a:rPr lang="en-US" altLang="ko-KR" sz="700" dirty="0"/>
              <a:t>: https://velog.io/@richpin/OS-Log-structured-File-Systems</a:t>
            </a:r>
            <a:endParaRPr lang="ko-KR" altLang="en-US" sz="7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8F64BD4-6193-F39C-9ADD-FC3496B0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3</a:t>
            </a:fld>
            <a:endParaRPr kumimoji="1" lang="ko-Kore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DBBAEBA-951A-8E74-96DB-D8AE5278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Trends</a:t>
            </a:r>
            <a:endParaRPr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44CA40-54BA-7149-3D43-4AE0659E0C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Technology trends &amp; Workload trends</a:t>
            </a:r>
            <a:endParaRPr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6355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17472F0-58BF-F547-BA5E-5621EFFAE10C}" type="slidenum">
              <a:rPr kumimoji="1" lang="en-US" altLang="en-US"/>
              <a:pPr lvl="0">
                <a:defRPr/>
              </a:pPr>
              <a:t>30</a:t>
            </a:fld>
            <a:endParaRPr kumimoji="1" lang="en-US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35000"/>
              </a:lnSpc>
              <a:buNone/>
              <a:defRPr/>
            </a:pPr>
            <a:r>
              <a:rPr lang="en-US" altLang="ko-KR" sz="3600" b="1">
                <a:latin typeface="+mj-ea"/>
                <a:ea typeface="+mj-ea"/>
              </a:rPr>
              <a:t>5. </a:t>
            </a:r>
            <a:r>
              <a:rPr lang="en-US" altLang="ko-KR" sz="3600" b="1" dirty="0">
                <a:latin typeface="+mj-ea"/>
                <a:ea typeface="+mj-ea"/>
              </a:rPr>
              <a:t>Crash Recovery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139225"/>
            <a:ext cx="0" cy="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48400" y="3291625"/>
            <a:ext cx="0" cy="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9790" y="1005416"/>
            <a:ext cx="11572164" cy="269304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27965" indent="-227965">
              <a:buClr>
                <a:schemeClr val="tx1"/>
              </a:buClr>
              <a:buFont typeface="Wingdings"/>
              <a:buChar char="§"/>
              <a:defRPr/>
            </a:pPr>
            <a:r>
              <a:rPr lang="en-US" altLang="ko-KR" sz="2500" b="1" dirty="0">
                <a:ea typeface="맑은 고딕"/>
              </a:rPr>
              <a:t> Case 1: CR write </a:t>
            </a:r>
            <a:r>
              <a:rPr lang="ko-KR" altLang="en-US" sz="2500" b="1" dirty="0">
                <a:ea typeface="맑은 고딕"/>
              </a:rPr>
              <a:t>시에 </a:t>
            </a:r>
            <a:r>
              <a:rPr lang="en-US" altLang="ko-KR" sz="2500" b="1" dirty="0">
                <a:ea typeface="맑은 고딕"/>
              </a:rPr>
              <a:t>crash </a:t>
            </a:r>
            <a:r>
              <a:rPr lang="ko-KR" altLang="en-US" sz="2500" b="1" dirty="0">
                <a:ea typeface="맑은 고딕"/>
              </a:rPr>
              <a:t>발생</a:t>
            </a:r>
            <a:endParaRPr lang="en-US" altLang="ko-KR" sz="2500" b="1" dirty="0">
              <a:ea typeface="맑은 고딕"/>
              <a:cs typeface="Calibri"/>
            </a:endParaRPr>
          </a:p>
          <a:p>
            <a:pPr>
              <a:buClr>
                <a:schemeClr val="tx1"/>
              </a:buClr>
              <a:defRPr/>
            </a:pPr>
            <a:r>
              <a:rPr lang="en-US" altLang="ko-KR" sz="2500" b="1" dirty="0">
                <a:ea typeface="맑은 고딕"/>
                <a:cs typeface="Calibri"/>
              </a:rPr>
              <a:t>	</a:t>
            </a:r>
          </a:p>
          <a:p>
            <a:pPr>
              <a:buClr>
                <a:schemeClr val="tx1"/>
              </a:buClr>
              <a:defRPr/>
            </a:pPr>
            <a:r>
              <a:rPr lang="en-US" altLang="ko-KR" sz="1700" b="1" dirty="0">
                <a:ea typeface="맑은 고딕"/>
                <a:cs typeface="Calibri"/>
              </a:rPr>
              <a:t> </a:t>
            </a:r>
            <a:r>
              <a:rPr lang="en-US" altLang="ko-KR" sz="1700" dirty="0">
                <a:ea typeface="맑은 고딕"/>
                <a:cs typeface="Calibri"/>
              </a:rPr>
              <a:t>-  LFS</a:t>
            </a:r>
            <a:r>
              <a:rPr lang="ko-KR" altLang="en-US" sz="1700" dirty="0">
                <a:ea typeface="맑은 고딕"/>
                <a:cs typeface="Calibri"/>
              </a:rPr>
              <a:t>가 번갈아 가면서 두 개의 </a:t>
            </a:r>
            <a:r>
              <a:rPr lang="en-US" altLang="ko-KR" sz="1700" dirty="0">
                <a:ea typeface="맑은 고딕"/>
                <a:cs typeface="Calibri"/>
              </a:rPr>
              <a:t>CR </a:t>
            </a:r>
            <a:r>
              <a:rPr lang="ko-KR" altLang="en-US" sz="1700" dirty="0">
                <a:ea typeface="맑은 고딕"/>
                <a:cs typeface="Calibri"/>
              </a:rPr>
              <a:t>사용</a:t>
            </a:r>
            <a:endParaRPr lang="en-US" altLang="ko-KR" sz="1700" dirty="0">
              <a:ea typeface="맑은 고딕"/>
              <a:cs typeface="Calibri"/>
            </a:endParaRPr>
          </a:p>
          <a:p>
            <a:pPr>
              <a:buClr>
                <a:schemeClr val="tx1"/>
              </a:buClr>
              <a:defRPr/>
            </a:pPr>
            <a:endParaRPr lang="en-US" altLang="ko-KR" sz="1700" dirty="0">
              <a:ea typeface="맑은 고딕"/>
              <a:cs typeface="Calibri"/>
            </a:endParaRPr>
          </a:p>
          <a:p>
            <a:pPr>
              <a:buClr>
                <a:schemeClr val="tx1"/>
              </a:buClr>
              <a:defRPr/>
            </a:pPr>
            <a:r>
              <a:rPr lang="en-US" altLang="ko-KR" sz="1700" dirty="0">
                <a:ea typeface="맑은 고딕"/>
                <a:cs typeface="Calibri"/>
              </a:rPr>
              <a:t> -  CR</a:t>
            </a:r>
            <a:r>
              <a:rPr lang="ko-KR" altLang="en-US" sz="1700" dirty="0">
                <a:ea typeface="맑은 고딕"/>
                <a:cs typeface="Calibri"/>
              </a:rPr>
              <a:t>은 </a:t>
            </a:r>
            <a:r>
              <a:rPr lang="en-US" altLang="ko-KR" sz="1700" dirty="0">
                <a:ea typeface="맑은 고딕"/>
                <a:cs typeface="Calibri"/>
              </a:rPr>
              <a:t>2</a:t>
            </a:r>
            <a:r>
              <a:rPr lang="ko-KR" altLang="en-US" sz="1700" dirty="0">
                <a:ea typeface="맑은 고딕"/>
                <a:cs typeface="Calibri"/>
              </a:rPr>
              <a:t>개의 </a:t>
            </a:r>
            <a:r>
              <a:rPr lang="en-US" altLang="ko-KR" sz="1700" dirty="0">
                <a:ea typeface="맑은 고딕"/>
                <a:cs typeface="Calibri"/>
              </a:rPr>
              <a:t>Time Stamp</a:t>
            </a:r>
            <a:r>
              <a:rPr lang="ko-KR" altLang="en-US" sz="1700" dirty="0">
                <a:ea typeface="맑은 고딕"/>
                <a:cs typeface="Calibri"/>
              </a:rPr>
              <a:t> </a:t>
            </a:r>
            <a:r>
              <a:rPr lang="en-US" altLang="ko-KR" sz="1700" dirty="0">
                <a:ea typeface="맑은 고딕"/>
                <a:cs typeface="Calibri"/>
              </a:rPr>
              <a:t>TS1,</a:t>
            </a:r>
            <a:r>
              <a:rPr lang="ko-KR" altLang="en-US" sz="1700" dirty="0">
                <a:ea typeface="맑은 고딕"/>
                <a:cs typeface="Calibri"/>
              </a:rPr>
              <a:t> </a:t>
            </a:r>
            <a:r>
              <a:rPr lang="en-US" altLang="ko-KR" sz="1700" dirty="0">
                <a:ea typeface="맑은 고딕"/>
                <a:cs typeface="Calibri"/>
              </a:rPr>
              <a:t>TS2</a:t>
            </a:r>
            <a:r>
              <a:rPr lang="ko-KR" altLang="en-US" sz="1700" dirty="0">
                <a:ea typeface="맑은 고딕"/>
                <a:cs typeface="Calibri"/>
              </a:rPr>
              <a:t>를 가지며 </a:t>
            </a:r>
            <a:r>
              <a:rPr lang="en-US" altLang="ko-KR" sz="1700" dirty="0">
                <a:ea typeface="맑은 고딕"/>
                <a:cs typeface="Calibri"/>
              </a:rPr>
              <a:t>TS1</a:t>
            </a:r>
            <a:r>
              <a:rPr lang="ko-KR" altLang="en-US" sz="1700" dirty="0">
                <a:ea typeface="맑은 고딕"/>
                <a:cs typeface="Calibri"/>
              </a:rPr>
              <a:t>은 시작할 때</a:t>
            </a:r>
            <a:r>
              <a:rPr lang="en-US" altLang="ko-KR" sz="1700" dirty="0">
                <a:ea typeface="맑은 고딕"/>
                <a:cs typeface="Calibri"/>
              </a:rPr>
              <a:t>, TS2</a:t>
            </a:r>
            <a:r>
              <a:rPr lang="ko-KR" altLang="en-US" sz="1700" dirty="0">
                <a:ea typeface="맑은 고딕"/>
                <a:cs typeface="Calibri"/>
              </a:rPr>
              <a:t>는 끝날 때 시간을 찍음</a:t>
            </a:r>
            <a:endParaRPr lang="en-US" altLang="ko-KR" sz="1700" dirty="0">
              <a:ea typeface="맑은 고딕"/>
              <a:cs typeface="Calibri"/>
            </a:endParaRPr>
          </a:p>
          <a:p>
            <a:pPr>
              <a:buClr>
                <a:schemeClr val="tx1"/>
              </a:buClr>
              <a:defRPr/>
            </a:pPr>
            <a:endParaRPr lang="en-US" altLang="ko-KR" sz="1700" dirty="0">
              <a:ea typeface="맑은 고딕"/>
              <a:cs typeface="Calibri"/>
            </a:endParaRPr>
          </a:p>
          <a:p>
            <a:pPr>
              <a:buClr>
                <a:schemeClr val="tx1"/>
              </a:buClr>
              <a:defRPr/>
            </a:pPr>
            <a:r>
              <a:rPr lang="en-US" altLang="ko-KR" sz="1700" dirty="0">
                <a:ea typeface="맑은 고딕"/>
                <a:cs typeface="Calibri"/>
              </a:rPr>
              <a:t> -  Crash </a:t>
            </a:r>
            <a:r>
              <a:rPr lang="ko-KR" altLang="en-US" sz="1700" dirty="0">
                <a:ea typeface="맑은 고딕"/>
                <a:cs typeface="Calibri"/>
              </a:rPr>
              <a:t>발생 시 일관되지 않은 </a:t>
            </a:r>
            <a:r>
              <a:rPr lang="en-US" altLang="ko-KR" sz="1700" dirty="0">
                <a:ea typeface="맑은 고딕"/>
                <a:cs typeface="Calibri"/>
              </a:rPr>
              <a:t>Time Stamp Pair</a:t>
            </a:r>
            <a:r>
              <a:rPr lang="ko-KR" altLang="en-US" sz="1700" dirty="0">
                <a:ea typeface="맑은 고딕"/>
                <a:cs typeface="Calibri"/>
              </a:rPr>
              <a:t>를 감지 </a:t>
            </a:r>
            <a:endParaRPr lang="en-US" altLang="ko-KR" sz="1700" dirty="0">
              <a:ea typeface="맑은 고딕"/>
              <a:cs typeface="Calibri"/>
            </a:endParaRPr>
          </a:p>
          <a:p>
            <a:pPr>
              <a:buClr>
                <a:schemeClr val="tx1"/>
              </a:buClr>
              <a:defRPr/>
            </a:pPr>
            <a:endParaRPr lang="en-US" altLang="ko-KR" sz="1700" dirty="0">
              <a:ea typeface="맑은 고딕"/>
              <a:cs typeface="Calibri"/>
            </a:endParaRPr>
          </a:p>
          <a:p>
            <a:pPr>
              <a:buClr>
                <a:schemeClr val="tx1"/>
              </a:buClr>
              <a:defRPr/>
            </a:pPr>
            <a:r>
              <a:rPr lang="en-US" altLang="ko-KR" sz="1700" dirty="0">
                <a:ea typeface="맑은 고딕"/>
                <a:cs typeface="Calibri"/>
              </a:rPr>
              <a:t> -  </a:t>
            </a:r>
            <a:r>
              <a:rPr lang="ko-KR" altLang="en-US" sz="1700" dirty="0">
                <a:ea typeface="맑은 고딕"/>
                <a:cs typeface="Calibri"/>
              </a:rPr>
              <a:t>일관된 </a:t>
            </a:r>
            <a:r>
              <a:rPr lang="en-US" altLang="ko-KR" sz="1700" dirty="0">
                <a:ea typeface="맑은 고딕"/>
                <a:cs typeface="Calibri"/>
              </a:rPr>
              <a:t>Time Stamp</a:t>
            </a:r>
            <a:r>
              <a:rPr lang="ko-KR" altLang="en-US" sz="1700" dirty="0">
                <a:ea typeface="맑은 고딕"/>
                <a:cs typeface="Calibri"/>
              </a:rPr>
              <a:t>를 가진 가장 최근의 </a:t>
            </a:r>
            <a:r>
              <a:rPr lang="en-US" altLang="ko-KR" sz="1700" dirty="0">
                <a:ea typeface="맑은 고딕"/>
                <a:cs typeface="Calibri"/>
              </a:rPr>
              <a:t>CR</a:t>
            </a:r>
            <a:r>
              <a:rPr lang="ko-KR" altLang="en-US" sz="1700" dirty="0">
                <a:ea typeface="맑은 고딕"/>
                <a:cs typeface="Calibri"/>
              </a:rPr>
              <a:t>을 선택함으로써 파일 시스템의 일관성 유지</a:t>
            </a:r>
            <a:endParaRPr lang="en-US" altLang="ko-KR" sz="1700" dirty="0">
              <a:ea typeface="맑은 고딕"/>
              <a:cs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86062" y="3110865"/>
            <a:ext cx="6619876" cy="3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E99CED-0BA3-1BE2-C61F-6308F44DE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706" y="4283242"/>
            <a:ext cx="6782588" cy="195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2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17472F0-58BF-F547-BA5E-5621EFFAE10C}" type="slidenum">
              <a:rPr kumimoji="1" lang="en-US" altLang="en-US"/>
              <a:pPr lvl="0">
                <a:defRPr/>
              </a:pPr>
              <a:t>31</a:t>
            </a:fld>
            <a:endParaRPr kumimoji="1" lang="en-US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35000"/>
              </a:lnSpc>
              <a:buNone/>
              <a:defRPr/>
            </a:pPr>
            <a:r>
              <a:rPr lang="en-US" altLang="ko-KR" sz="3600" b="1">
                <a:latin typeface="+mj-ea"/>
                <a:ea typeface="+mj-ea"/>
              </a:rPr>
              <a:t>5. </a:t>
            </a:r>
            <a:r>
              <a:rPr lang="en-US" altLang="ko-KR" sz="3600" b="1" dirty="0">
                <a:latin typeface="+mj-ea"/>
                <a:ea typeface="+mj-ea"/>
              </a:rPr>
              <a:t>Crash Recovery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139225"/>
            <a:ext cx="0" cy="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48400" y="3291625"/>
            <a:ext cx="0" cy="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9790" y="1005416"/>
            <a:ext cx="11572164" cy="324704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27965" indent="-227965">
              <a:buClr>
                <a:schemeClr val="tx1"/>
              </a:buClr>
              <a:buFont typeface="Wingdings"/>
              <a:buChar char="§"/>
              <a:defRPr/>
            </a:pPr>
            <a:r>
              <a:rPr lang="en-US" altLang="ko-KR" sz="2500" b="1" dirty="0">
                <a:ea typeface="맑은 고딕"/>
              </a:rPr>
              <a:t> Case 2: Segment write </a:t>
            </a:r>
            <a:r>
              <a:rPr lang="ko-KR" altLang="en-US" sz="2500" b="1" dirty="0">
                <a:ea typeface="맑은 고딕"/>
              </a:rPr>
              <a:t>시에 </a:t>
            </a:r>
            <a:r>
              <a:rPr lang="en-US" altLang="ko-KR" sz="2500" b="1" dirty="0">
                <a:ea typeface="맑은 고딕"/>
              </a:rPr>
              <a:t>crash </a:t>
            </a:r>
            <a:r>
              <a:rPr lang="ko-KR" altLang="en-US" sz="2500" b="1" dirty="0">
                <a:ea typeface="맑은 고딕"/>
              </a:rPr>
              <a:t>발생</a:t>
            </a:r>
            <a:endParaRPr lang="en-US" altLang="ko-KR" sz="2500" b="1" dirty="0">
              <a:ea typeface="맑은 고딕"/>
              <a:cs typeface="Calibri"/>
            </a:endParaRPr>
          </a:p>
          <a:p>
            <a:pPr>
              <a:buClr>
                <a:schemeClr val="tx1"/>
              </a:buClr>
              <a:defRPr/>
            </a:pPr>
            <a:r>
              <a:rPr lang="en-US" altLang="ko-KR" sz="1500" b="1" dirty="0">
                <a:ea typeface="맑은 고딕"/>
                <a:cs typeface="Calibri"/>
              </a:rPr>
              <a:t>	</a:t>
            </a:r>
          </a:p>
          <a:p>
            <a:pPr>
              <a:buClr>
                <a:schemeClr val="tx1"/>
              </a:buClr>
              <a:defRPr/>
            </a:pPr>
            <a:r>
              <a:rPr lang="en-US" altLang="ko-KR" sz="1500" b="1" dirty="0">
                <a:ea typeface="맑은 고딕"/>
                <a:cs typeface="Calibri"/>
              </a:rPr>
              <a:t> </a:t>
            </a:r>
            <a:r>
              <a:rPr lang="en-US" altLang="ko-KR" sz="1500" dirty="0">
                <a:ea typeface="맑은 고딕"/>
                <a:cs typeface="Calibri"/>
              </a:rPr>
              <a:t>-  LFS</a:t>
            </a:r>
            <a:r>
              <a:rPr lang="ko-KR" altLang="en-US" sz="1500" dirty="0">
                <a:ea typeface="맑은 고딕"/>
                <a:cs typeface="Calibri"/>
              </a:rPr>
              <a:t>에서 </a:t>
            </a:r>
            <a:r>
              <a:rPr lang="en-US" altLang="ko-KR" sz="1500" dirty="0">
                <a:ea typeface="맑은 고딕"/>
                <a:cs typeface="Calibri"/>
              </a:rPr>
              <a:t>CR</a:t>
            </a:r>
            <a:r>
              <a:rPr lang="ko-KR" altLang="en-US" sz="1500" dirty="0">
                <a:ea typeface="맑은 고딕"/>
                <a:cs typeface="Calibri"/>
              </a:rPr>
              <a:t>은 약 </a:t>
            </a:r>
            <a:r>
              <a:rPr lang="en-US" altLang="ko-KR" sz="1500" dirty="0">
                <a:ea typeface="맑은 고딕"/>
                <a:cs typeface="Calibri"/>
              </a:rPr>
              <a:t>30</a:t>
            </a:r>
            <a:r>
              <a:rPr lang="ko-KR" altLang="en-US" sz="1500" dirty="0">
                <a:ea typeface="맑은 고딕"/>
                <a:cs typeface="Calibri"/>
              </a:rPr>
              <a:t>초마다 </a:t>
            </a:r>
            <a:r>
              <a:rPr lang="en-US" altLang="ko-KR" sz="1500" dirty="0">
                <a:ea typeface="맑은 고딕"/>
                <a:cs typeface="Calibri"/>
              </a:rPr>
              <a:t>write </a:t>
            </a:r>
            <a:r>
              <a:rPr lang="ko-KR" altLang="en-US" sz="1500" dirty="0">
                <a:ea typeface="맑은 고딕"/>
                <a:cs typeface="Calibri"/>
              </a:rPr>
              <a:t>되므로 마지막 </a:t>
            </a:r>
            <a:r>
              <a:rPr lang="en-US" altLang="ko-KR" sz="1500" dirty="0">
                <a:ea typeface="맑은 고딕"/>
                <a:cs typeface="Calibri"/>
              </a:rPr>
              <a:t>CR</a:t>
            </a:r>
            <a:r>
              <a:rPr lang="ko-KR" altLang="en-US" sz="1500" dirty="0">
                <a:ea typeface="맑은 고딕"/>
                <a:cs typeface="Calibri"/>
              </a:rPr>
              <a:t>의 스냅샷은 오래된 정보일 수 있음</a:t>
            </a:r>
            <a:endParaRPr lang="en-US" altLang="ko-KR" sz="1500" dirty="0">
              <a:ea typeface="맑은 고딕"/>
              <a:cs typeface="Calibri"/>
            </a:endParaRPr>
          </a:p>
          <a:p>
            <a:pPr>
              <a:buClr>
                <a:schemeClr val="tx1"/>
              </a:buClr>
              <a:defRPr/>
            </a:pPr>
            <a:endParaRPr lang="en-US" altLang="ko-KR" sz="1500" dirty="0">
              <a:ea typeface="맑은 고딕"/>
              <a:cs typeface="Calibri"/>
            </a:endParaRPr>
          </a:p>
          <a:p>
            <a:pPr>
              <a:buClr>
                <a:schemeClr val="tx1"/>
              </a:buClr>
              <a:defRPr/>
            </a:pPr>
            <a:r>
              <a:rPr lang="en-US" altLang="ko-KR" sz="1500" dirty="0">
                <a:ea typeface="맑은 고딕"/>
                <a:cs typeface="Calibri"/>
              </a:rPr>
              <a:t> -  </a:t>
            </a:r>
            <a:r>
              <a:rPr lang="ko-KR" altLang="en-US" sz="1500" dirty="0">
                <a:ea typeface="맑은 고딕"/>
                <a:cs typeface="Calibri"/>
              </a:rPr>
              <a:t>따라서 </a:t>
            </a:r>
            <a:r>
              <a:rPr lang="en-US" altLang="ko-KR" sz="1500" dirty="0">
                <a:ea typeface="맑은 고딕"/>
                <a:cs typeface="Calibri"/>
              </a:rPr>
              <a:t>roll-forward </a:t>
            </a:r>
            <a:r>
              <a:rPr lang="ko-KR" altLang="en-US" sz="1500" dirty="0">
                <a:ea typeface="맑은 고딕"/>
                <a:cs typeface="Calibri"/>
              </a:rPr>
              <a:t>방법을 통해 </a:t>
            </a:r>
            <a:r>
              <a:rPr lang="en-US" altLang="ko-KR" sz="1500" dirty="0">
                <a:ea typeface="맑은 고딕"/>
                <a:cs typeface="Calibri"/>
              </a:rPr>
              <a:t>segments rebuild</a:t>
            </a:r>
            <a:r>
              <a:rPr lang="ko-KR" altLang="en-US" sz="1500" dirty="0">
                <a:ea typeface="맑은 고딕"/>
                <a:cs typeface="Calibri"/>
              </a:rPr>
              <a:t>를 시도함</a:t>
            </a:r>
            <a:r>
              <a:rPr lang="en-US" altLang="ko-KR" sz="1500" dirty="0">
                <a:ea typeface="맑은 고딕"/>
                <a:cs typeface="Calibri"/>
              </a:rPr>
              <a:t> </a:t>
            </a:r>
          </a:p>
          <a:p>
            <a:pPr>
              <a:buClr>
                <a:schemeClr val="tx1"/>
              </a:buClr>
              <a:defRPr/>
            </a:pPr>
            <a:endParaRPr lang="en-US" altLang="ko-KR" sz="1500" dirty="0">
              <a:ea typeface="맑은 고딕"/>
              <a:cs typeface="Calibri"/>
            </a:endParaRPr>
          </a:p>
          <a:p>
            <a:pPr>
              <a:buClr>
                <a:schemeClr val="tx1"/>
              </a:buClr>
              <a:defRPr/>
            </a:pPr>
            <a:r>
              <a:rPr lang="en-US" altLang="ko-KR" sz="1500" dirty="0">
                <a:ea typeface="맑은 고딕"/>
                <a:cs typeface="Calibri"/>
              </a:rPr>
              <a:t> 1. </a:t>
            </a:r>
            <a:r>
              <a:rPr lang="ko-KR" altLang="en-US" sz="1500" dirty="0">
                <a:ea typeface="맑은 고딕"/>
                <a:cs typeface="Calibri"/>
              </a:rPr>
              <a:t>마지막 </a:t>
            </a:r>
            <a:r>
              <a:rPr lang="en-US" altLang="ko-KR" sz="1500" dirty="0">
                <a:ea typeface="맑은 고딕"/>
                <a:cs typeface="Calibri"/>
              </a:rPr>
              <a:t>CR</a:t>
            </a:r>
            <a:r>
              <a:rPr lang="ko-KR" altLang="en-US" sz="1500" dirty="0">
                <a:ea typeface="맑은 고딕"/>
                <a:cs typeface="Calibri"/>
              </a:rPr>
              <a:t>에서 시작 </a:t>
            </a:r>
            <a:r>
              <a:rPr lang="en-US" altLang="ko-KR" sz="1500" dirty="0">
                <a:ea typeface="맑은 고딕"/>
                <a:cs typeface="Calibri"/>
              </a:rPr>
              <a:t>(ex) CR1)</a:t>
            </a:r>
            <a:r>
              <a:rPr lang="ko-KR" altLang="en-US" sz="1500" dirty="0">
                <a:ea typeface="맑은 고딕"/>
                <a:cs typeface="Calibri"/>
              </a:rPr>
              <a:t> </a:t>
            </a:r>
            <a:endParaRPr lang="en-US" altLang="ko-KR" sz="1500" dirty="0">
              <a:ea typeface="맑은 고딕"/>
              <a:cs typeface="Calibri"/>
            </a:endParaRPr>
          </a:p>
          <a:p>
            <a:pPr>
              <a:buClr>
                <a:schemeClr val="tx1"/>
              </a:buClr>
              <a:defRPr/>
            </a:pPr>
            <a:endParaRPr lang="en-US" altLang="ko-KR" sz="1500" dirty="0">
              <a:ea typeface="맑은 고딕"/>
              <a:cs typeface="Calibri"/>
            </a:endParaRPr>
          </a:p>
          <a:p>
            <a:pPr>
              <a:buClr>
                <a:schemeClr val="tx1"/>
              </a:buClr>
              <a:defRPr/>
            </a:pPr>
            <a:r>
              <a:rPr lang="en-US" altLang="ko-KR" sz="1500" dirty="0">
                <a:ea typeface="맑은 고딕"/>
                <a:cs typeface="Calibri"/>
              </a:rPr>
              <a:t> 2. CR</a:t>
            </a:r>
            <a:r>
              <a:rPr lang="ko-KR" altLang="en-US" sz="1500" dirty="0">
                <a:ea typeface="맑은 고딕"/>
                <a:cs typeface="Calibri"/>
              </a:rPr>
              <a:t>의 마지막 로그</a:t>
            </a:r>
            <a:r>
              <a:rPr lang="en-US" altLang="ko-KR" sz="1500" dirty="0">
                <a:ea typeface="맑은 고딕"/>
                <a:cs typeface="Calibri"/>
              </a:rPr>
              <a:t>(segment</a:t>
            </a:r>
            <a:r>
              <a:rPr lang="ko-KR" altLang="en-US" sz="1500" dirty="0">
                <a:ea typeface="맑은 고딕"/>
                <a:cs typeface="Calibri"/>
              </a:rPr>
              <a:t>의 </a:t>
            </a:r>
            <a:r>
              <a:rPr lang="en-US" altLang="ko-KR" sz="1500" dirty="0">
                <a:ea typeface="맑은 고딕"/>
                <a:cs typeface="Calibri"/>
              </a:rPr>
              <a:t>linked list)</a:t>
            </a:r>
            <a:r>
              <a:rPr lang="ko-KR" altLang="en-US" sz="1500" dirty="0">
                <a:ea typeface="맑은 고딕"/>
                <a:cs typeface="Calibri"/>
              </a:rPr>
              <a:t> 확인</a:t>
            </a:r>
            <a:endParaRPr lang="en-US" altLang="ko-KR" sz="1500" dirty="0">
              <a:ea typeface="맑은 고딕"/>
              <a:cs typeface="Calibri"/>
            </a:endParaRPr>
          </a:p>
          <a:p>
            <a:pPr>
              <a:buClr>
                <a:schemeClr val="tx1"/>
              </a:buClr>
              <a:defRPr/>
            </a:pPr>
            <a:endParaRPr lang="en-US" altLang="ko-KR" sz="1500" dirty="0">
              <a:ea typeface="맑은 고딕"/>
              <a:cs typeface="Calibri"/>
            </a:endParaRPr>
          </a:p>
          <a:p>
            <a:pPr>
              <a:buClr>
                <a:schemeClr val="tx1"/>
              </a:buClr>
              <a:defRPr/>
            </a:pPr>
            <a:r>
              <a:rPr lang="en-US" altLang="ko-KR" sz="1500" dirty="0">
                <a:ea typeface="맑은 고딕"/>
                <a:cs typeface="Calibri"/>
              </a:rPr>
              <a:t> 3. </a:t>
            </a:r>
            <a:r>
              <a:rPr lang="ko-KR" altLang="en-US" sz="1500" dirty="0">
                <a:ea typeface="맑은 고딕"/>
                <a:cs typeface="Calibri"/>
              </a:rPr>
              <a:t>마지막 로그 이후의 </a:t>
            </a:r>
            <a:r>
              <a:rPr lang="en-US" altLang="ko-KR" sz="1500" dirty="0">
                <a:ea typeface="맑은 고딕"/>
                <a:cs typeface="Calibri"/>
              </a:rPr>
              <a:t>segment</a:t>
            </a:r>
            <a:r>
              <a:rPr lang="ko-KR" altLang="en-US" sz="1500" dirty="0">
                <a:ea typeface="맑은 고딕"/>
                <a:cs typeface="Calibri"/>
              </a:rPr>
              <a:t>을 </a:t>
            </a:r>
            <a:r>
              <a:rPr lang="ko-KR" altLang="en-US" sz="1500" dirty="0" err="1">
                <a:ea typeface="맑은 고딕"/>
                <a:cs typeface="Calibri"/>
              </a:rPr>
              <a:t>읽어옴</a:t>
            </a:r>
            <a:endParaRPr lang="en-US" altLang="ko-KR" sz="1500" dirty="0">
              <a:ea typeface="맑은 고딕"/>
              <a:cs typeface="Calibri"/>
            </a:endParaRPr>
          </a:p>
          <a:p>
            <a:pPr>
              <a:buClr>
                <a:schemeClr val="tx1"/>
              </a:buClr>
              <a:defRPr/>
            </a:pPr>
            <a:endParaRPr lang="en-US" altLang="ko-KR" sz="1500" dirty="0">
              <a:ea typeface="맑은 고딕"/>
              <a:cs typeface="Calibri"/>
            </a:endParaRPr>
          </a:p>
          <a:p>
            <a:pPr>
              <a:buClr>
                <a:schemeClr val="tx1"/>
              </a:buClr>
              <a:defRPr/>
            </a:pPr>
            <a:r>
              <a:rPr lang="en-US" altLang="ko-KR" sz="1500" dirty="0">
                <a:ea typeface="맑은 고딕"/>
                <a:cs typeface="Calibri"/>
              </a:rPr>
              <a:t> 4. </a:t>
            </a:r>
            <a:r>
              <a:rPr lang="ko-KR" altLang="en-US" sz="1500" dirty="0">
                <a:ea typeface="맑은 고딕"/>
                <a:cs typeface="Calibri"/>
              </a:rPr>
              <a:t>유효한 업데이트가 있다면 </a:t>
            </a:r>
            <a:r>
              <a:rPr lang="en-US" altLang="ko-KR" sz="1500" dirty="0">
                <a:ea typeface="맑은 고딕"/>
                <a:cs typeface="Calibri"/>
              </a:rPr>
              <a:t>LFS</a:t>
            </a:r>
            <a:r>
              <a:rPr lang="ko-KR" altLang="en-US" sz="1500" dirty="0">
                <a:ea typeface="맑은 고딕"/>
                <a:cs typeface="Calibri"/>
              </a:rPr>
              <a:t>는 파일시스템을 업데이트하여 마지막 체크포인트 이후 작성된 데이터 복원</a:t>
            </a:r>
            <a:endParaRPr lang="en-US" altLang="ko-KR" sz="1500" dirty="0">
              <a:ea typeface="맑은 고딕"/>
              <a:cs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86062" y="3110865"/>
            <a:ext cx="6619876" cy="3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B5DABF1-C945-6581-A5A3-55183A174E89}"/>
              </a:ext>
            </a:extLst>
          </p:cNvPr>
          <p:cNvGrpSpPr/>
          <p:nvPr/>
        </p:nvGrpSpPr>
        <p:grpSpPr>
          <a:xfrm>
            <a:off x="2675493" y="4367618"/>
            <a:ext cx="6841013" cy="1879526"/>
            <a:chOff x="2704705" y="4350618"/>
            <a:chExt cx="6841013" cy="187952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9794265-1F61-9CD1-4EB2-4ABB5B627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04705" y="4350618"/>
              <a:ext cx="6841013" cy="1879526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CC0055E-B15D-2F1B-733A-9C8B36A82E0C}"/>
                </a:ext>
              </a:extLst>
            </p:cNvPr>
            <p:cNvSpPr/>
            <p:nvPr/>
          </p:nvSpPr>
          <p:spPr>
            <a:xfrm>
              <a:off x="2850776" y="4903695"/>
              <a:ext cx="197224" cy="1940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9272A68-A914-4A9B-3C31-BA8E50E8BC4E}"/>
                </a:ext>
              </a:extLst>
            </p:cNvPr>
            <p:cNvSpPr/>
            <p:nvPr/>
          </p:nvSpPr>
          <p:spPr>
            <a:xfrm>
              <a:off x="7100046" y="5338122"/>
              <a:ext cx="197224" cy="1940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97CFA32-7BE2-1A17-1FE7-38AAC6F77FFF}"/>
                </a:ext>
              </a:extLst>
            </p:cNvPr>
            <p:cNvSpPr/>
            <p:nvPr/>
          </p:nvSpPr>
          <p:spPr>
            <a:xfrm>
              <a:off x="7924799" y="4539391"/>
              <a:ext cx="197224" cy="1940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7A7437A-0188-EBA8-E76A-F71680A162D3}"/>
              </a:ext>
            </a:extLst>
          </p:cNvPr>
          <p:cNvSpPr txBox="1"/>
          <p:nvPr/>
        </p:nvSpPr>
        <p:spPr>
          <a:xfrm>
            <a:off x="7787415" y="4525933"/>
            <a:ext cx="351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a typeface="맑은 고딕"/>
                <a:cs typeface="Calibri"/>
              </a:rPr>
              <a:t>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589C6F-2FE0-A3BA-187C-492C7B4A8EC2}"/>
              </a:ext>
            </a:extLst>
          </p:cNvPr>
          <p:cNvSpPr txBox="1"/>
          <p:nvPr/>
        </p:nvSpPr>
        <p:spPr>
          <a:xfrm>
            <a:off x="7106944" y="5305892"/>
            <a:ext cx="351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a typeface="맑은 고딕"/>
                <a:cs typeface="Calibri"/>
              </a:rPr>
              <a:t>❷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42852B-EFB0-D7BC-B2C8-A9B45432D699}"/>
              </a:ext>
            </a:extLst>
          </p:cNvPr>
          <p:cNvSpPr txBox="1"/>
          <p:nvPr/>
        </p:nvSpPr>
        <p:spPr>
          <a:xfrm>
            <a:off x="2675493" y="4922145"/>
            <a:ext cx="351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a typeface="맑은 고딕"/>
                <a:cs typeface="Calibri"/>
              </a:rPr>
              <a:t>❶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B7ACA0-099E-CD90-0932-A574E6F0EDA3}"/>
              </a:ext>
            </a:extLst>
          </p:cNvPr>
          <p:cNvSpPr txBox="1"/>
          <p:nvPr/>
        </p:nvSpPr>
        <p:spPr>
          <a:xfrm>
            <a:off x="8731623" y="4797651"/>
            <a:ext cx="351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a typeface="맑은 고딕"/>
                <a:cs typeface="Calibri"/>
              </a:rPr>
              <a:t>❹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A4A00362-4172-67AC-ED44-FD4C06981A92}"/>
              </a:ext>
            </a:extLst>
          </p:cNvPr>
          <p:cNvSpPr/>
          <p:nvPr/>
        </p:nvSpPr>
        <p:spPr>
          <a:xfrm>
            <a:off x="8092811" y="5229922"/>
            <a:ext cx="351323" cy="7597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97587E-3F1A-E47D-C2DC-2DC2C2C1A355}"/>
              </a:ext>
            </a:extLst>
          </p:cNvPr>
          <p:cNvSpPr txBox="1"/>
          <p:nvPr/>
        </p:nvSpPr>
        <p:spPr>
          <a:xfrm>
            <a:off x="7961790" y="5270977"/>
            <a:ext cx="925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Roll-foward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80501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17472F0-58BF-F547-BA5E-5621EFFAE10C}" type="slidenum">
              <a:rPr kumimoji="1" lang="en-US" altLang="en-US"/>
              <a:pPr lvl="0">
                <a:defRPr/>
              </a:pPr>
              <a:t>32</a:t>
            </a:fld>
            <a:endParaRPr kumimoji="1" lang="en-US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35000"/>
              </a:lnSpc>
              <a:buNone/>
              <a:defRPr/>
            </a:pPr>
            <a:r>
              <a:rPr lang="en-US" altLang="ko-KR" b="1">
                <a:latin typeface="+mj-ea"/>
                <a:ea typeface="+mj-ea"/>
              </a:rPr>
              <a:t>6.</a:t>
            </a:r>
            <a:r>
              <a:rPr lang="ko-KR" altLang="en-US" b="1">
                <a:latin typeface="+mj-ea"/>
                <a:ea typeface="+mj-ea"/>
              </a:rPr>
              <a:t> </a:t>
            </a:r>
            <a:r>
              <a:rPr lang="en-US" altLang="ko-KR" b="1">
                <a:latin typeface="+mj-ea"/>
                <a:ea typeface="+mj-ea"/>
              </a:rPr>
              <a:t>Evaluation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02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17472F0-58BF-F547-BA5E-5621EFFAE10C}" type="slidenum">
              <a:rPr kumimoji="1" lang="en-US" altLang="en-US"/>
              <a:pPr lvl="0">
                <a:defRPr/>
              </a:pPr>
              <a:t>33</a:t>
            </a:fld>
            <a:endParaRPr kumimoji="1" lang="en-US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35000"/>
              </a:lnSpc>
              <a:buNone/>
              <a:defRPr/>
            </a:pPr>
            <a:r>
              <a:rPr lang="en-US" altLang="ko-KR" sz="3600" b="1">
                <a:latin typeface="+mj-ea"/>
                <a:ea typeface="+mj-ea"/>
              </a:rPr>
              <a:t>6. Evaluation</a:t>
            </a:r>
            <a:endParaRPr lang="en-US" altLang="ko-KR" sz="3600" b="1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139225"/>
            <a:ext cx="0" cy="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48400" y="3291625"/>
            <a:ext cx="0" cy="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9790" y="1005416"/>
            <a:ext cx="5117292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27965" indent="-227965">
              <a:buClr>
                <a:schemeClr val="tx1"/>
              </a:buClr>
              <a:buFont typeface="Wingdings"/>
              <a:buChar char="§"/>
              <a:defRPr/>
            </a:pPr>
            <a:r>
              <a:rPr lang="en-US" altLang="ko-KR" sz="2500" b="1" dirty="0">
                <a:ea typeface="맑은 고딕"/>
              </a:rPr>
              <a:t> Small </a:t>
            </a:r>
            <a:r>
              <a:rPr lang="en-US" altLang="ko-KR" sz="2500" b="1">
                <a:ea typeface="맑은 고딕"/>
              </a:rPr>
              <a:t>file performance</a:t>
            </a:r>
            <a:endParaRPr lang="ko-KR" altLang="en-US" sz="2500" b="1" dirty="0">
              <a:ea typeface="맑은 고딕"/>
              <a:cs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86062" y="3110865"/>
            <a:ext cx="6619876" cy="3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21A984-E449-AD35-D2FF-91883AB2E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42" y="1941012"/>
            <a:ext cx="4605439" cy="33544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816D68-B3AF-B028-0DBC-26EA054DF52F}"/>
              </a:ext>
            </a:extLst>
          </p:cNvPr>
          <p:cNvSpPr txBox="1"/>
          <p:nvPr/>
        </p:nvSpPr>
        <p:spPr>
          <a:xfrm>
            <a:off x="6176248" y="1005416"/>
            <a:ext cx="4970493" cy="7848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27965" indent="-227965">
              <a:buClr>
                <a:schemeClr val="tx1"/>
              </a:buClr>
              <a:buFont typeface="Wingdings"/>
              <a:buChar char="§"/>
              <a:defRPr/>
            </a:pPr>
            <a:r>
              <a:rPr lang="en-US" altLang="ko-KR" sz="2500" b="1" dirty="0">
                <a:ea typeface="맑은 고딕"/>
              </a:rPr>
              <a:t> Large </a:t>
            </a:r>
            <a:r>
              <a:rPr lang="en-US" altLang="ko-KR" sz="2500" b="1">
                <a:ea typeface="맑은 고딕"/>
              </a:rPr>
              <a:t>file performance</a:t>
            </a:r>
            <a:br>
              <a:rPr lang="en-US" altLang="ko-KR" sz="2500" b="1">
                <a:ea typeface="맑은 고딕"/>
              </a:rPr>
            </a:br>
            <a:r>
              <a:rPr lang="en-US" altLang="ko-KR" sz="2000" b="1">
                <a:ea typeface="맑은 고딕"/>
              </a:rPr>
              <a:t>(</a:t>
            </a:r>
            <a:r>
              <a:rPr lang="en-US" altLang="ko-KR" sz="2000"/>
              <a:t>100MB file, write &amp; read performance)</a:t>
            </a:r>
            <a:endParaRPr lang="ko-KR" altLang="en-US" sz="2000" b="1" dirty="0">
              <a:ea typeface="맑은 고딕"/>
              <a:cs typeface="Calibri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A6DE666-807A-6429-7C7C-7EDD36AC5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110" y="2261746"/>
            <a:ext cx="4723290" cy="284181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970CA7B-E973-DCA3-BBE9-79B7CF3B042A}"/>
              </a:ext>
            </a:extLst>
          </p:cNvPr>
          <p:cNvSpPr/>
          <p:nvPr/>
        </p:nvSpPr>
        <p:spPr>
          <a:xfrm>
            <a:off x="9923929" y="3474720"/>
            <a:ext cx="815789" cy="16288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19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17472F0-58BF-F547-BA5E-5621EFFAE10C}" type="slidenum">
              <a:rPr kumimoji="1" lang="en-US" altLang="en-US"/>
              <a:pPr lvl="0">
                <a:defRPr/>
              </a:pPr>
              <a:t>34</a:t>
            </a:fld>
            <a:endParaRPr kumimoji="1" lang="en-US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35000"/>
              </a:lnSpc>
              <a:buNone/>
              <a:defRPr/>
            </a:pPr>
            <a:r>
              <a:rPr lang="en-US" altLang="ko-KR" sz="3600" b="1">
                <a:latin typeface="+mj-ea"/>
                <a:ea typeface="+mj-ea"/>
              </a:rPr>
              <a:t>6. Evaluation</a:t>
            </a:r>
            <a:endParaRPr lang="en-US" altLang="ko-KR" sz="3600" b="1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139225"/>
            <a:ext cx="0" cy="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48400" y="3291625"/>
            <a:ext cx="0" cy="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9790" y="1005416"/>
            <a:ext cx="5117292" cy="4770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27965" indent="-227965">
              <a:buClr>
                <a:schemeClr val="tx1"/>
              </a:buClr>
              <a:buFont typeface="Wingdings"/>
              <a:buChar char="§"/>
              <a:defRPr/>
            </a:pPr>
            <a:r>
              <a:rPr lang="en-US" altLang="ko-KR" sz="2500" b="1">
                <a:ea typeface="맑은 고딕"/>
              </a:rPr>
              <a:t> Cleaning Overheads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86062" y="3110865"/>
            <a:ext cx="6619876" cy="3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512141E-BD61-7CB1-EA77-A3981822840A}"/>
              </a:ext>
            </a:extLst>
          </p:cNvPr>
          <p:cNvGrpSpPr/>
          <p:nvPr/>
        </p:nvGrpSpPr>
        <p:grpSpPr>
          <a:xfrm>
            <a:off x="566331" y="2970838"/>
            <a:ext cx="5715798" cy="1428949"/>
            <a:chOff x="611442" y="1681916"/>
            <a:chExt cx="5715798" cy="142894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345E9E2-9707-A7BF-EE10-470DE5BAF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442" y="1681916"/>
              <a:ext cx="5715798" cy="1428949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9703E8B-12E8-0243-B970-EF5204E9779A}"/>
                </a:ext>
              </a:extLst>
            </p:cNvPr>
            <p:cNvSpPr/>
            <p:nvPr/>
          </p:nvSpPr>
          <p:spPr>
            <a:xfrm>
              <a:off x="5647766" y="2181985"/>
              <a:ext cx="591670" cy="9199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DC382D32-EB1E-9404-A402-8DB84DC5C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094" y="2019340"/>
            <a:ext cx="3299958" cy="25997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DFFA735-5452-EE7F-3F0D-2070830B82E9}"/>
              </a:ext>
            </a:extLst>
          </p:cNvPr>
          <p:cNvSpPr txBox="1"/>
          <p:nvPr/>
        </p:nvSpPr>
        <p:spPr>
          <a:xfrm>
            <a:off x="566331" y="4592653"/>
            <a:ext cx="6619876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Collected over a 4 month period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About 70% of bandwidth utilized (write cost 1.2~1.6 : bandwidth 63~83%)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EF5E9C-6AF5-58E2-A0FF-F9428668DF76}"/>
              </a:ext>
            </a:extLst>
          </p:cNvPr>
          <p:cNvSpPr txBox="1"/>
          <p:nvPr/>
        </p:nvSpPr>
        <p:spPr>
          <a:xfrm>
            <a:off x="7342094" y="4570563"/>
            <a:ext cx="4706470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Segment utilization of /user6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Large number of </a:t>
            </a:r>
            <a:r>
              <a:rPr lang="en-US" altLang="ko-KR" sz="1600">
                <a:solidFill>
                  <a:srgbClr val="FF0000"/>
                </a:solidFill>
              </a:rPr>
              <a:t>fully utilized </a:t>
            </a:r>
            <a:r>
              <a:rPr lang="en-US" altLang="ko-KR" sz="1600"/>
              <a:t>and </a:t>
            </a:r>
            <a:r>
              <a:rPr lang="en-US" altLang="ko-KR" sz="1600">
                <a:solidFill>
                  <a:srgbClr val="0000FF"/>
                </a:solidFill>
              </a:rPr>
              <a:t>totally empty </a:t>
            </a:r>
            <a:r>
              <a:rPr lang="en-US" altLang="ko-KR" sz="1600"/>
              <a:t>seg</a:t>
            </a:r>
          </a:p>
        </p:txBody>
      </p:sp>
    </p:spTree>
    <p:extLst>
      <p:ext uri="{BB962C8B-B14F-4D97-AF65-F5344CB8AC3E}">
        <p14:creationId xmlns:p14="http://schemas.microsoft.com/office/powerpoint/2010/main" val="404811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000" b="1" dirty="0"/>
              <a:t>The Design and Implementation of a Log-Structured File System</a:t>
            </a:r>
            <a:endParaRPr lang="ko-Kore-KR" altLang="en-US" sz="3000" b="1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069376" y="3429000"/>
            <a:ext cx="11122624" cy="762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100" b="1" dirty="0"/>
              <a:t>MENDEL ROSENBLUM and JOHN K. OUSTERHOUT University of California at Berkeley</a:t>
            </a:r>
            <a:endParaRPr kumimoji="1" lang="ko-Kore-KR" altLang="en-US" sz="11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17472F0-58BF-F547-BA5E-5621EFFAE10C}" type="slidenum">
              <a:rPr kumimoji="1" lang="en-US" altLang="en-US"/>
              <a:pPr lvl="0">
                <a:defRPr/>
              </a:pPr>
              <a:t>35</a:t>
            </a:fld>
            <a:endParaRPr kumimoji="1" lang="en-US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ore-KR" altLang="en-US" sz="1200" dirty="0"/>
              <a:t>2023.0</a:t>
            </a:r>
            <a:r>
              <a:rPr lang="en-US" altLang="en-US" sz="1200" dirty="0"/>
              <a:t>7</a:t>
            </a:r>
            <a:r>
              <a:rPr lang="ko-Kore-KR" altLang="en-US" sz="1200" dirty="0"/>
              <a:t>.</a:t>
            </a:r>
            <a:r>
              <a:rPr lang="en-US" altLang="en-US" sz="1200" dirty="0"/>
              <a:t>11</a:t>
            </a:r>
            <a:r>
              <a:rPr lang="ko-Kore-KR" altLang="en-US" sz="1200" dirty="0"/>
              <a:t>​</a:t>
            </a:r>
          </a:p>
          <a:p>
            <a:pPr lvl="0">
              <a:defRPr/>
            </a:pPr>
            <a:r>
              <a:rPr lang="ko-Kore-KR" altLang="en-US" sz="1200" dirty="0"/>
              <a:t>Presentation by </a:t>
            </a:r>
            <a:r>
              <a:rPr lang="en-US" altLang="en-US" sz="1200" dirty="0"/>
              <a:t>Shin </a:t>
            </a:r>
            <a:r>
              <a:rPr lang="en-US" altLang="en-US" sz="1200" dirty="0" err="1"/>
              <a:t>Suhwan</a:t>
            </a:r>
            <a:r>
              <a:rPr lang="en-US" altLang="en-US" sz="1200" dirty="0"/>
              <a:t>, Oh yeo </a:t>
            </a:r>
            <a:r>
              <a:rPr lang="en-US" altLang="en-US" sz="1200" dirty="0" err="1"/>
              <a:t>jin</a:t>
            </a:r>
            <a:r>
              <a:rPr lang="ko-Kore-KR" altLang="en-US" sz="1200" dirty="0"/>
              <a:t>​</a:t>
            </a:r>
          </a:p>
          <a:p>
            <a:pPr lvl="0">
              <a:defRPr/>
            </a:pPr>
            <a:r>
              <a:rPr lang="en-US" altLang="en-US" sz="1200" dirty="0" err="1"/>
              <a:t>shshin</a:t>
            </a:r>
            <a:r>
              <a:rPr lang="ko-Kore-KR" altLang="en-US" sz="1200" dirty="0"/>
              <a:t>@dankook.ac.kr​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5B901B-F460-57DC-49AA-14E8E5D3D258}"/>
              </a:ext>
            </a:extLst>
          </p:cNvPr>
          <p:cNvSpPr txBox="1"/>
          <p:nvPr/>
        </p:nvSpPr>
        <p:spPr>
          <a:xfrm>
            <a:off x="2954307" y="4424778"/>
            <a:ext cx="59976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5400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  <a:p>
            <a:pPr algn="ctr"/>
            <a:r>
              <a:rPr lang="en-US" altLang="ko-Kore-KR" sz="5400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 &amp; A ?</a:t>
            </a:r>
            <a:endParaRPr lang="ko-Kore-KR" altLang="en-US" sz="5400" b="1" dirty="0">
              <a:solidFill>
                <a:schemeClr val="accent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30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7278A-B157-8925-1C0D-99A32E98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36</a:t>
            </a:fld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43CF35-C2BB-E7B4-E19B-107FAFE7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/>
              <a:t>Appendix) DRAM </a:t>
            </a:r>
            <a:r>
              <a:rPr lang="ko-KR" altLang="en-US" sz="3600" b="1" dirty="0"/>
              <a:t>구조</a:t>
            </a:r>
            <a:endParaRPr lang="ko-Kore-KR" altLang="en-US" sz="3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1145C1-50AC-8EA9-5BBE-0347B5569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741" y="1057964"/>
            <a:ext cx="9196518" cy="32328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E83913-08C5-E021-578E-F6D480B1C155}"/>
              </a:ext>
            </a:extLst>
          </p:cNvPr>
          <p:cNvSpPr txBox="1"/>
          <p:nvPr/>
        </p:nvSpPr>
        <p:spPr>
          <a:xfrm>
            <a:off x="4766872" y="4422098"/>
            <a:ext cx="28331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 switch</a:t>
            </a:r>
          </a:p>
          <a:p>
            <a:r>
              <a:rPr lang="ko-KR" altLang="en-US" dirty="0"/>
              <a:t>전자 주입</a:t>
            </a:r>
            <a:endParaRPr lang="en-US" altLang="ko-KR" dirty="0"/>
          </a:p>
          <a:p>
            <a:r>
              <a:rPr lang="en-US" altLang="ko-KR" dirty="0" err="1"/>
              <a:t>Vdd</a:t>
            </a:r>
            <a:r>
              <a:rPr lang="en-US" altLang="ko-KR" dirty="0"/>
              <a:t> </a:t>
            </a:r>
            <a:r>
              <a:rPr lang="ko-KR" altLang="en-US" dirty="0"/>
              <a:t>인가</a:t>
            </a:r>
            <a:endParaRPr lang="en-US" altLang="ko-KR" dirty="0"/>
          </a:p>
          <a:p>
            <a:r>
              <a:rPr lang="en-US" altLang="ko-KR" dirty="0"/>
              <a:t>Capacitor </a:t>
            </a:r>
            <a:r>
              <a:rPr lang="ko-KR" altLang="en-US" dirty="0"/>
              <a:t>충전</a:t>
            </a:r>
            <a:endParaRPr lang="en-US" altLang="ko-KR" dirty="0"/>
          </a:p>
          <a:p>
            <a:r>
              <a:rPr lang="en-US" altLang="ko-KR" dirty="0"/>
              <a:t>0-&gt;1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0892A5-104A-DAAF-AF35-00053C4D74DA}"/>
              </a:ext>
            </a:extLst>
          </p:cNvPr>
          <p:cNvSpPr txBox="1"/>
          <p:nvPr/>
        </p:nvSpPr>
        <p:spPr>
          <a:xfrm>
            <a:off x="8032229" y="4422098"/>
            <a:ext cx="2833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 amplification</a:t>
            </a:r>
          </a:p>
          <a:p>
            <a:r>
              <a:rPr lang="ko-KR" altLang="en-US" dirty="0"/>
              <a:t>전류 증폭</a:t>
            </a:r>
            <a:endParaRPr lang="en-US" altLang="ko-KR" dirty="0"/>
          </a:p>
          <a:p>
            <a:r>
              <a:rPr lang="en-US" altLang="ko-KR" dirty="0"/>
              <a:t>1/2Vdd</a:t>
            </a:r>
            <a:r>
              <a:rPr lang="ko-KR" altLang="en-US" dirty="0"/>
              <a:t>인가</a:t>
            </a:r>
            <a:endParaRPr lang="en-US" altLang="ko-KR" dirty="0"/>
          </a:p>
          <a:p>
            <a:r>
              <a:rPr lang="en-US" altLang="ko-KR" dirty="0"/>
              <a:t>Data ‘0’ or ‘1’ </a:t>
            </a:r>
            <a:r>
              <a:rPr lang="ko-KR" altLang="en-US" dirty="0"/>
              <a:t>판단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973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7278A-B157-8925-1C0D-99A32E98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43CF35-C2BB-E7B4-E19B-107FAFE7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Technology trends</a:t>
            </a:r>
            <a:endParaRPr lang="ko-Kore-KR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06E32E-716C-8959-BAAB-B33D82618BC7}"/>
              </a:ext>
            </a:extLst>
          </p:cNvPr>
          <p:cNvSpPr txBox="1"/>
          <p:nvPr/>
        </p:nvSpPr>
        <p:spPr>
          <a:xfrm>
            <a:off x="5179018" y="4474543"/>
            <a:ext cx="6685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>
                <a:latin typeface="맑은고딕"/>
              </a:rPr>
              <a:t>디스크 하드웨어적으로는 성능이 좋아졌지만 접근속도는 더디게 증가</a:t>
            </a:r>
          </a:p>
        </p:txBody>
      </p:sp>
      <p:sp>
        <p:nvSpPr>
          <p:cNvPr id="5" name="화살표: 줄무늬가 있는 오른쪽 4">
            <a:extLst>
              <a:ext uri="{FF2B5EF4-FFF2-40B4-BE49-F238E27FC236}">
                <a16:creationId xmlns:a16="http://schemas.microsoft.com/office/drawing/2014/main" id="{42257E0A-8CD8-0032-C79B-871077DA2039}"/>
              </a:ext>
            </a:extLst>
          </p:cNvPr>
          <p:cNvSpPr/>
          <p:nvPr/>
        </p:nvSpPr>
        <p:spPr>
          <a:xfrm rot="16200000">
            <a:off x="2914392" y="1843094"/>
            <a:ext cx="2109389" cy="2285130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B52AD-C785-D532-31C0-16327F95CE65}"/>
              </a:ext>
            </a:extLst>
          </p:cNvPr>
          <p:cNvSpPr txBox="1"/>
          <p:nvPr/>
        </p:nvSpPr>
        <p:spPr>
          <a:xfrm>
            <a:off x="1124263" y="3555557"/>
            <a:ext cx="2285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CPU </a:t>
            </a:r>
            <a:r>
              <a:rPr lang="ko-KR" altLang="en-US" sz="2400" dirty="0"/>
              <a:t>속도 증가</a:t>
            </a:r>
          </a:p>
        </p:txBody>
      </p:sp>
      <p:sp>
        <p:nvSpPr>
          <p:cNvPr id="7" name="화살표: 위쪽 6">
            <a:extLst>
              <a:ext uri="{FF2B5EF4-FFF2-40B4-BE49-F238E27FC236}">
                <a16:creationId xmlns:a16="http://schemas.microsoft.com/office/drawing/2014/main" id="{7977F4A1-1CA2-02E6-B6F2-FA29E2C2CD3B}"/>
              </a:ext>
            </a:extLst>
          </p:cNvPr>
          <p:cNvSpPr/>
          <p:nvPr/>
        </p:nvSpPr>
        <p:spPr>
          <a:xfrm>
            <a:off x="8151687" y="2861198"/>
            <a:ext cx="2285131" cy="117368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A692B0-28C2-AE7D-AC23-168EEE95FADB}"/>
              </a:ext>
            </a:extLst>
          </p:cNvPr>
          <p:cNvSpPr txBox="1"/>
          <p:nvPr/>
        </p:nvSpPr>
        <p:spPr>
          <a:xfrm>
            <a:off x="5136698" y="3578689"/>
            <a:ext cx="3354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디스크 접근 속도 증가</a:t>
            </a:r>
          </a:p>
        </p:txBody>
      </p:sp>
    </p:spTree>
    <p:extLst>
      <p:ext uri="{BB962C8B-B14F-4D97-AF65-F5344CB8AC3E}">
        <p14:creationId xmlns:p14="http://schemas.microsoft.com/office/powerpoint/2010/main" val="3988619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7278A-B157-8925-1C0D-99A32E98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5</a:t>
            </a:fld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43CF35-C2BB-E7B4-E19B-107FAFE7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Technology trends</a:t>
            </a:r>
            <a:endParaRPr lang="ko-Kore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84A42-AB61-3B87-4612-E93BA18CBA79}"/>
              </a:ext>
            </a:extLst>
          </p:cNvPr>
          <p:cNvSpPr txBox="1"/>
          <p:nvPr/>
        </p:nvSpPr>
        <p:spPr>
          <a:xfrm>
            <a:off x="719528" y="1349115"/>
            <a:ext cx="56812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메모리 용량 증가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-&gt; cache </a:t>
            </a:r>
            <a:r>
              <a:rPr lang="ko-KR" altLang="en-US" sz="2800" dirty="0"/>
              <a:t>할 수 있는 메모리양 증가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-&gt; </a:t>
            </a:r>
            <a:r>
              <a:rPr lang="ko-KR" altLang="en-US" sz="2800" dirty="0"/>
              <a:t>읽기 요청 빠름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즉</a:t>
            </a:r>
            <a:r>
              <a:rPr lang="en-US" altLang="ko-KR" sz="2800" dirty="0"/>
              <a:t>, </a:t>
            </a:r>
            <a:r>
              <a:rPr lang="ko-KR" altLang="en-US" sz="2800" dirty="0"/>
              <a:t>쓰기로 성능 결정됨</a:t>
            </a:r>
          </a:p>
        </p:txBody>
      </p:sp>
    </p:spTree>
    <p:extLst>
      <p:ext uri="{BB962C8B-B14F-4D97-AF65-F5344CB8AC3E}">
        <p14:creationId xmlns:p14="http://schemas.microsoft.com/office/powerpoint/2010/main" val="3299763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7278A-B157-8925-1C0D-99A32E98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6</a:t>
            </a:fld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43CF35-C2BB-E7B4-E19B-107FAFE7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Workload trends</a:t>
            </a:r>
            <a:endParaRPr lang="ko-Kore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84A42-AB61-3B87-4612-E93BA18CBA79}"/>
              </a:ext>
            </a:extLst>
          </p:cNvPr>
          <p:cNvSpPr txBox="1"/>
          <p:nvPr/>
        </p:nvSpPr>
        <p:spPr>
          <a:xfrm>
            <a:off x="849230" y="2710311"/>
            <a:ext cx="73002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일반 사무실</a:t>
            </a:r>
            <a:r>
              <a:rPr lang="en-US" altLang="ko-KR" sz="2800" dirty="0"/>
              <a:t>, </a:t>
            </a:r>
            <a:r>
              <a:rPr lang="ko-KR" altLang="en-US" sz="2800" dirty="0"/>
              <a:t>공장 </a:t>
            </a:r>
            <a:r>
              <a:rPr lang="en-US" altLang="ko-KR" sz="2800" dirty="0"/>
              <a:t>-&gt; </a:t>
            </a:r>
            <a:r>
              <a:rPr lang="ko-KR" altLang="en-US" sz="2800" dirty="0"/>
              <a:t>작은 파일 접근 多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= </a:t>
            </a:r>
            <a:r>
              <a:rPr lang="ko-KR" altLang="en-US" sz="2800" dirty="0"/>
              <a:t>작은 파일 접근을 효율적이게</a:t>
            </a:r>
            <a:endParaRPr lang="en-US" altLang="ko-KR" sz="28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5455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8F64BD4-6193-F39C-9ADD-FC3496B0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7</a:t>
            </a:fld>
            <a:endParaRPr kumimoji="1" lang="ko-Kore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DBBAEBA-951A-8E74-96DB-D8AE5278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/>
              <a:t>2. Log structured filesystem - Idea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8C438E7-6756-2FFE-FB20-C539BD6294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61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7278A-B157-8925-1C0D-99A32E98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8</a:t>
            </a:fld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43CF35-C2BB-E7B4-E19B-107FAFE7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Log structured filesystem </a:t>
            </a:r>
            <a:r>
              <a:rPr lang="ko-KR" altLang="en-US" sz="3600" b="1" dirty="0"/>
              <a:t>의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등장</a:t>
            </a:r>
            <a:endParaRPr lang="ko-Kore-KR" altLang="en-US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84A42-AB61-3B87-4612-E93BA18CBA79}"/>
              </a:ext>
            </a:extLst>
          </p:cNvPr>
          <p:cNvSpPr txBox="1"/>
          <p:nvPr/>
        </p:nvSpPr>
        <p:spPr>
          <a:xfrm>
            <a:off x="838200" y="1874728"/>
            <a:ext cx="10515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/>
              <a:t>시스템 메모리의 증가</a:t>
            </a:r>
            <a:endParaRPr lang="en-US" altLang="ko-KR" sz="2800" dirty="0"/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pPr marL="514350" indent="-514350">
              <a:buAutoNum type="arabicPeriod"/>
            </a:pPr>
            <a:r>
              <a:rPr lang="ko-KR" altLang="en-US" sz="2800" dirty="0"/>
              <a:t>늘어나는 랜덤 </a:t>
            </a:r>
            <a:r>
              <a:rPr lang="en-US" altLang="ko-KR" sz="2800" dirty="0"/>
              <a:t>I/O, </a:t>
            </a:r>
            <a:r>
              <a:rPr lang="ko-KR" altLang="en-US" sz="2800" dirty="0"/>
              <a:t>연속적인 </a:t>
            </a:r>
            <a:r>
              <a:rPr lang="en-US" altLang="ko-KR" sz="2800" dirty="0"/>
              <a:t>I/O </a:t>
            </a:r>
            <a:r>
              <a:rPr lang="ko-KR" altLang="en-US" sz="2800" dirty="0"/>
              <a:t>성능의 차이</a:t>
            </a:r>
            <a:endParaRPr lang="en-US" altLang="ko-KR" sz="2800" dirty="0"/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pPr marL="514350" indent="-514350">
              <a:buAutoNum type="arabicPeriod"/>
            </a:pPr>
            <a:r>
              <a:rPr lang="ko-KR" altLang="en-US" sz="2800" dirty="0"/>
              <a:t>파일 시스템의 성능 저하</a:t>
            </a:r>
            <a:endParaRPr lang="en-US" altLang="ko-KR" sz="2800" dirty="0"/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pPr marL="514350" indent="-514350">
              <a:buAutoNum type="arabicPeriod"/>
            </a:pPr>
            <a:r>
              <a:rPr lang="ko-KR" altLang="en-US" sz="2800" dirty="0"/>
              <a:t>파일 시스템들이 </a:t>
            </a:r>
            <a:r>
              <a:rPr lang="en-US" altLang="ko-KR" sz="2800" dirty="0"/>
              <a:t>RAID </a:t>
            </a:r>
            <a:r>
              <a:rPr lang="ko-KR" altLang="en-US" sz="2800" dirty="0"/>
              <a:t>인식 </a:t>
            </a:r>
            <a:r>
              <a:rPr lang="en-US" altLang="ko-KR" sz="28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38668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7278A-B157-8925-1C0D-99A32E98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9</a:t>
            </a:fld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43CF35-C2BB-E7B4-E19B-107FAFE7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Log structured filesystem </a:t>
            </a:r>
            <a:r>
              <a:rPr lang="ko-KR" altLang="en-US" sz="3600" b="1" dirty="0"/>
              <a:t>의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장점</a:t>
            </a:r>
            <a:endParaRPr lang="ko-Kore-KR" altLang="en-US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84A42-AB61-3B87-4612-E93BA18CBA79}"/>
              </a:ext>
            </a:extLst>
          </p:cNvPr>
          <p:cNvSpPr txBox="1"/>
          <p:nvPr/>
        </p:nvSpPr>
        <p:spPr>
          <a:xfrm>
            <a:off x="838200" y="2494868"/>
            <a:ext cx="1051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2800" dirty="0"/>
              <a:t>쓰기 성능 향상</a:t>
            </a:r>
            <a:endParaRPr lang="en-US" altLang="ko-KR" sz="2800" dirty="0"/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2800" dirty="0"/>
              <a:t>작은 파일 </a:t>
            </a:r>
            <a:r>
              <a:rPr lang="en-US" altLang="ko-KR" sz="2800" dirty="0"/>
              <a:t>– </a:t>
            </a:r>
            <a:r>
              <a:rPr lang="ko-KR" altLang="en-US" sz="2800" dirty="0"/>
              <a:t>접근의 효율성 ↑</a:t>
            </a:r>
            <a:endParaRPr lang="en-US" altLang="ko-KR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lvl="1"/>
            <a:r>
              <a:rPr lang="en-US" altLang="ko-KR" sz="2800" dirty="0"/>
              <a:t> </a:t>
            </a:r>
            <a:r>
              <a:rPr lang="ko-KR" altLang="en-US" sz="2800" dirty="0"/>
              <a:t>큰 파일 </a:t>
            </a:r>
            <a:r>
              <a:rPr lang="en-US" altLang="ko-KR" sz="2800" dirty="0"/>
              <a:t>– </a:t>
            </a:r>
            <a:r>
              <a:rPr lang="ko-KR" altLang="en-US" sz="2800" dirty="0"/>
              <a:t>하드웨어의 대역폭 ↑</a:t>
            </a:r>
            <a:endParaRPr lang="en-US" altLang="ko-KR" sz="2800" dirty="0"/>
          </a:p>
          <a:p>
            <a:pPr lvl="1"/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14506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3808</TotalTime>
  <Words>1328</Words>
  <Application>Microsoft Office PowerPoint</Application>
  <PresentationFormat>와이드스크린</PresentationFormat>
  <Paragraphs>303</Paragraphs>
  <Slides>36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5" baseType="lpstr">
      <vt:lpstr>맑은 고딕</vt:lpstr>
      <vt:lpstr>맑은 고딕</vt:lpstr>
      <vt:lpstr>맑은고딕</vt:lpstr>
      <vt:lpstr>Arial</vt:lpstr>
      <vt:lpstr>Calibri</vt:lpstr>
      <vt:lpstr>Calibri Light</vt:lpstr>
      <vt:lpstr>Tahoma</vt:lpstr>
      <vt:lpstr>Wingdings</vt:lpstr>
      <vt:lpstr>Office 테마</vt:lpstr>
      <vt:lpstr>The design and Implementation of a Log-Structured File System</vt:lpstr>
      <vt:lpstr>PowerPoint 프레젠테이션</vt:lpstr>
      <vt:lpstr>1. Trends</vt:lpstr>
      <vt:lpstr>Technology trends</vt:lpstr>
      <vt:lpstr>Technology trends</vt:lpstr>
      <vt:lpstr>Workload trends</vt:lpstr>
      <vt:lpstr>2. Log structured filesystem - Idea</vt:lpstr>
      <vt:lpstr>Log structured filesystem 의 등장</vt:lpstr>
      <vt:lpstr>Log structured filesystem 의 장점</vt:lpstr>
      <vt:lpstr>Log structured filesystem - Idea</vt:lpstr>
      <vt:lpstr>Log structured filesystem – 연속 쓰기</vt:lpstr>
      <vt:lpstr>Log structured filesystem – 연속 쓰기 문제</vt:lpstr>
      <vt:lpstr>Log structured filesystem – 연속 쓰기 문제</vt:lpstr>
      <vt:lpstr>3. Log structured filesystem - mechanism</vt:lpstr>
      <vt:lpstr>Find inode</vt:lpstr>
      <vt:lpstr>Inode Map (imap)</vt:lpstr>
      <vt:lpstr>Find inode map</vt:lpstr>
      <vt:lpstr>How to read file</vt:lpstr>
      <vt:lpstr>Directory</vt:lpstr>
      <vt:lpstr>4. Garabage Collection</vt:lpstr>
      <vt:lpstr>4. Garbage Collection</vt:lpstr>
      <vt:lpstr>4. Garbage Collection</vt:lpstr>
      <vt:lpstr>4. Garbage Collection</vt:lpstr>
      <vt:lpstr>4. Garbage Collection</vt:lpstr>
      <vt:lpstr>4. Garbage Collection</vt:lpstr>
      <vt:lpstr>4. Garbage Collection</vt:lpstr>
      <vt:lpstr>4. Garbage Collection</vt:lpstr>
      <vt:lpstr>5. Crash Recovery</vt:lpstr>
      <vt:lpstr>5. Crash Recovery</vt:lpstr>
      <vt:lpstr>5. Crash Recovery</vt:lpstr>
      <vt:lpstr>5. Crash Recovery</vt:lpstr>
      <vt:lpstr>6. Evaluation</vt:lpstr>
      <vt:lpstr>6. Evaluation</vt:lpstr>
      <vt:lpstr>6. Evaluation</vt:lpstr>
      <vt:lpstr>The Design and Implementation of a Log-Structured File System</vt:lpstr>
      <vt:lpstr>Appendix) DRAM 구조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최건희</dc:creator>
  <cp:lastModifiedBy>신수환</cp:lastModifiedBy>
  <cp:revision>249</cp:revision>
  <dcterms:created xsi:type="dcterms:W3CDTF">2022-10-16T11:43:31Z</dcterms:created>
  <dcterms:modified xsi:type="dcterms:W3CDTF">2023-07-11T09:15:08Z</dcterms:modified>
</cp:coreProperties>
</file>