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1984" y="-1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109986"/>
          <c:y val="0.0580991"/>
          <c:w val="0.858447"/>
          <c:h val="0.8519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D7472"/>
            </a:solidFill>
            <a:ln w="12700" cap="flat">
              <a:noFill/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27.0</c:v>
                </c:pt>
                <c:pt idx="1">
                  <c:v>36.0</c:v>
                </c:pt>
                <c:pt idx="2">
                  <c:v>63.0</c:v>
                </c:pt>
                <c:pt idx="3">
                  <c:v>143.0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980605"/>
            </a:solidFill>
            <a:ln w="12700" cap="flat">
              <a:noFill/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80.0</c:v>
                </c:pt>
                <c:pt idx="3">
                  <c:v>48.0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2128176232"/>
        <c:axId val="-2128172808"/>
      </c:barChart>
      <c:catAx>
        <c:axId val="-212817623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en-US"/>
          </a:p>
        </c:txPr>
        <c:crossAx val="-2128172808"/>
        <c:crosses val="autoZero"/>
        <c:auto val="1"/>
        <c:lblAlgn val="ctr"/>
        <c:lblOffset val="100"/>
        <c:noMultiLvlLbl val="1"/>
      </c:catAx>
      <c:valAx>
        <c:axId val="-2128172808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en-US"/>
          </a:p>
        </c:txPr>
        <c:crossAx val="-2128176232"/>
        <c:crosses val="autoZero"/>
        <c:crossBetween val="between"/>
        <c:majorUnit val="50.0"/>
        <c:minorUnit val="25.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210846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dropbox.com/s/d9m429wc7jgda2k/Open%20Data%20-%20Health%20Innovation%20Lab.docx?dl=0" TargetMode="Externa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v=Q_I7B7rtPQQ&amp;list=PL6DDzoHu1cx1XJyWzymrAIS0QXXAytYOQ&amp;index=1" TargetMode="Externa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B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04945" y="317512"/>
            <a:ext cx="10625461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LEARNING LAB, Part 1</a:t>
            </a:r>
          </a:p>
        </p:txBody>
      </p:sp>
      <p:sp>
        <p:nvSpPr>
          <p:cNvPr id="120" name="Shape 120"/>
          <p:cNvSpPr/>
          <p:nvPr/>
        </p:nvSpPr>
        <p:spPr>
          <a:xfrm>
            <a:off x="2720334" y="2070221"/>
            <a:ext cx="10114235" cy="412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5100" b="1" u="sng">
                <a:latin typeface="Helvetica"/>
                <a:ea typeface="Helvetica"/>
                <a:cs typeface="Helvetica"/>
                <a:sym typeface="Helvetica"/>
              </a:defRPr>
            </a:pPr>
            <a:r>
              <a:t>Learning Lab, Part 1:</a:t>
            </a:r>
          </a:p>
          <a:p>
            <a:pPr algn="r">
              <a:lnSpc>
                <a:spcPct val="150000"/>
              </a:lnSpc>
              <a:buSzPct val="99000"/>
              <a:buChar char="✓"/>
              <a:defRPr sz="5300">
                <a:latin typeface="Helvetica"/>
                <a:ea typeface="Helvetica"/>
                <a:cs typeface="Helvetica"/>
                <a:sym typeface="Helvetica"/>
              </a:defRPr>
            </a:pPr>
            <a:r>
              <a:t>The Data Science Process</a:t>
            </a:r>
          </a:p>
          <a:p>
            <a:pPr marL="38100" indent="-38100" algn="r">
              <a:lnSpc>
                <a:spcPct val="150000"/>
              </a:lnSpc>
              <a:buClr>
                <a:srgbClr val="000000"/>
              </a:buClr>
              <a:buSzPct val="100000"/>
              <a:buChar char="✓"/>
              <a:defRPr sz="5300">
                <a:latin typeface="Helvetica"/>
                <a:ea typeface="Helvetica"/>
                <a:cs typeface="Helvetica"/>
                <a:sym typeface="Helvetica"/>
              </a:defRPr>
            </a:pPr>
            <a:r>
              <a:t>Asking Questions of Data</a:t>
            </a:r>
          </a:p>
          <a:p>
            <a:pPr algn="r">
              <a:lnSpc>
                <a:spcPct val="150000"/>
              </a:lnSpc>
              <a:buClr>
                <a:srgbClr val="000000"/>
              </a:buClr>
              <a:buSzPct val="100000"/>
              <a:buChar char="✓"/>
              <a:defRPr sz="5300">
                <a:latin typeface="Helvetica"/>
                <a:ea typeface="Helvetica"/>
                <a:cs typeface="Helvetica"/>
                <a:sym typeface="Helvetica"/>
              </a:defRPr>
            </a:pPr>
            <a:r>
              <a:t>Collecting and Sourcing Data</a:t>
            </a:r>
          </a:p>
        </p:txBody>
      </p:sp>
      <p:pic>
        <p:nvPicPr>
          <p:cNvPr id="121" name="Logo(3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3098" y="303176"/>
            <a:ext cx="1285973" cy="128597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-40764" y="1959050"/>
            <a:ext cx="1308632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2118787" y="7010434"/>
            <a:ext cx="10625461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5100" b="1" u="sng">
                <a:latin typeface="Helvetica"/>
                <a:ea typeface="Helvetica"/>
                <a:cs typeface="Helvetica"/>
                <a:sym typeface="Helvetica"/>
              </a:defRPr>
            </a:pPr>
            <a:r>
              <a:t>Learning Lab, Part 2:</a:t>
            </a:r>
          </a:p>
          <a:p>
            <a:pPr algn="r">
              <a:defRPr sz="2900">
                <a:latin typeface="Helvetica"/>
                <a:ea typeface="Helvetica"/>
                <a:cs typeface="Helvetica"/>
                <a:sym typeface="Helvetica"/>
              </a:defRPr>
            </a:pPr>
            <a:r>
              <a:t>An interactive, guided session where students can follow along on a practical data science project. Learn how to explore, analyse and visualise data using Excel, Tableau and R.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B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618086" y="406412"/>
            <a:ext cx="603051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Collecting Data</a:t>
            </a:r>
          </a:p>
        </p:txBody>
      </p:sp>
      <p:pic>
        <p:nvPicPr>
          <p:cNvPr id="189" name="Logo(3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3098" y="303176"/>
            <a:ext cx="1285973" cy="128597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-40764" y="1959050"/>
            <a:ext cx="1308632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9293364" y="2503284"/>
            <a:ext cx="3211309" cy="1318310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lnSpc>
                <a:spcPct val="150000"/>
              </a:lnSpc>
              <a:defRPr sz="7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  <a:defRPr b="0"/>
            </a:pPr>
            <a:r>
              <a:rPr b="1" dirty="0"/>
              <a:t>DEMO</a:t>
            </a:r>
          </a:p>
        </p:txBody>
      </p:sp>
      <p:sp>
        <p:nvSpPr>
          <p:cNvPr id="192" name="Shape 192"/>
          <p:cNvSpPr/>
          <p:nvPr/>
        </p:nvSpPr>
        <p:spPr>
          <a:xfrm>
            <a:off x="471269" y="4426020"/>
            <a:ext cx="12062262" cy="2349361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b="1" dirty="0"/>
              <a:t>Collecting Data</a:t>
            </a:r>
            <a:r>
              <a:rPr dirty="0"/>
              <a:t> </a:t>
            </a:r>
          </a:p>
          <a:p>
            <a:pPr algn="r"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Let’s look at the data we have available and find out where we can find more open data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93" name="Shape 193"/>
          <p:cNvSpPr/>
          <p:nvPr/>
        </p:nvSpPr>
        <p:spPr>
          <a:xfrm>
            <a:off x="471268" y="8045790"/>
            <a:ext cx="12282167" cy="702756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lnSpc>
                <a:spcPct val="150000"/>
              </a:lnSpc>
              <a:defRPr sz="3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dirty="0"/>
              <a:t>Please feel free to follow </a:t>
            </a:r>
            <a:r>
              <a:rPr dirty="0" smtClean="0"/>
              <a:t>along or </a:t>
            </a:r>
            <a:r>
              <a:rPr dirty="0"/>
              <a:t>explore for </a:t>
            </a:r>
            <a:r>
              <a:rPr dirty="0" smtClean="0"/>
              <a:t>yourself</a:t>
            </a:r>
            <a:r>
              <a:rPr lang="en-GB" dirty="0" smtClean="0"/>
              <a:t>  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B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559200" y="406412"/>
            <a:ext cx="603051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Collecting Data</a:t>
            </a:r>
          </a:p>
        </p:txBody>
      </p:sp>
      <p:sp>
        <p:nvSpPr>
          <p:cNvPr id="196" name="Shape 196"/>
          <p:cNvSpPr/>
          <p:nvPr/>
        </p:nvSpPr>
        <p:spPr>
          <a:xfrm>
            <a:off x="1971822" y="2151706"/>
            <a:ext cx="10699174" cy="6230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lnSpc>
                <a:spcPct val="120000"/>
              </a:lnSpc>
              <a:defRPr sz="4900" u="sng">
                <a:latin typeface="Helvetica"/>
                <a:ea typeface="Helvetica"/>
                <a:cs typeface="Helvetica"/>
                <a:sym typeface="Helvetica"/>
              </a:defRPr>
            </a:pPr>
            <a:r>
              <a:t>On Data Quality</a:t>
            </a:r>
          </a:p>
          <a:p>
            <a:pPr algn="r">
              <a:lnSpc>
                <a:spcPct val="120000"/>
              </a:lnSpc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Common problems</a:t>
            </a:r>
            <a:r>
              <a:t>:</a:t>
            </a:r>
          </a:p>
          <a:p>
            <a:pPr algn="r">
              <a:lnSpc>
                <a:spcPct val="120000"/>
              </a:lnSpc>
              <a:defRPr sz="4900">
                <a:latin typeface="Helvetica"/>
                <a:ea typeface="Helvetica"/>
                <a:cs typeface="Helvetica"/>
                <a:sym typeface="Helvetica"/>
              </a:defRPr>
            </a:pPr>
            <a:r>
              <a:t> &gt; missing (NA) values</a:t>
            </a:r>
          </a:p>
          <a:p>
            <a:pPr algn="r">
              <a:lnSpc>
                <a:spcPct val="120000"/>
              </a:lnSpc>
              <a:defRPr sz="4900">
                <a:latin typeface="Helvetica"/>
                <a:ea typeface="Helvetica"/>
                <a:cs typeface="Helvetica"/>
                <a:sym typeface="Helvetica"/>
              </a:defRPr>
            </a:pPr>
            <a:r>
              <a:t>&gt; empty columns </a:t>
            </a:r>
          </a:p>
          <a:p>
            <a:pPr algn="r">
              <a:lnSpc>
                <a:spcPct val="120000"/>
              </a:lnSpc>
              <a:defRPr sz="4900">
                <a:latin typeface="Helvetica"/>
                <a:ea typeface="Helvetica"/>
                <a:cs typeface="Helvetica"/>
                <a:sym typeface="Helvetica"/>
              </a:defRPr>
            </a:pPr>
            <a:r>
              <a:t>&gt; outliers</a:t>
            </a:r>
          </a:p>
          <a:p>
            <a:pPr algn="r">
              <a:lnSpc>
                <a:spcPct val="120000"/>
              </a:lnSpc>
              <a:defRPr sz="4900">
                <a:latin typeface="Helvetica"/>
                <a:ea typeface="Helvetica"/>
                <a:cs typeface="Helvetica"/>
                <a:sym typeface="Helvetica"/>
              </a:defRPr>
            </a:pPr>
            <a:r>
              <a:t>&gt; data entry mistakes</a:t>
            </a:r>
          </a:p>
          <a:p>
            <a:pPr algn="r">
              <a:lnSpc>
                <a:spcPct val="120000"/>
              </a:lnSpc>
              <a:defRPr sz="4900">
                <a:latin typeface="Helvetica"/>
                <a:ea typeface="Helvetica"/>
                <a:cs typeface="Helvetica"/>
                <a:sym typeface="Helvetica"/>
              </a:defRPr>
            </a:pPr>
            <a:r>
              <a:t>&gt; unnecessary characters &amp;@?|+$£</a:t>
            </a:r>
          </a:p>
        </p:txBody>
      </p:sp>
      <p:pic>
        <p:nvPicPr>
          <p:cNvPr id="197" name="Logo(3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3098" y="303176"/>
            <a:ext cx="1285973" cy="128597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-40764" y="1959050"/>
            <a:ext cx="1308632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B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196358" y="406412"/>
            <a:ext cx="1068189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End of Learning Lab, Part 1</a:t>
            </a:r>
          </a:p>
        </p:txBody>
      </p:sp>
      <p:pic>
        <p:nvPicPr>
          <p:cNvPr id="201" name="Logo(3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3098" y="303176"/>
            <a:ext cx="1285973" cy="128597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202" name="Shape 202"/>
          <p:cNvSpPr/>
          <p:nvPr/>
        </p:nvSpPr>
        <p:spPr>
          <a:xfrm>
            <a:off x="-40764" y="1959050"/>
            <a:ext cx="1308632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2979113" y="2386102"/>
            <a:ext cx="9823770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lnSpc>
                <a:spcPct val="120000"/>
              </a:lnSpc>
              <a:defRPr sz="4300" u="sng">
                <a:latin typeface="Helvetica"/>
                <a:ea typeface="Helvetica"/>
                <a:cs typeface="Helvetica"/>
                <a:sym typeface="Helvetica"/>
              </a:defRPr>
            </a:pPr>
            <a:r>
              <a:t>How to spot problems</a:t>
            </a:r>
          </a:p>
          <a:p>
            <a:pPr algn="r">
              <a:lnSpc>
                <a:spcPct val="120000"/>
              </a:lnSpc>
              <a:defRPr sz="4300">
                <a:latin typeface="Helvetica"/>
                <a:ea typeface="Helvetica"/>
                <a:cs typeface="Helvetica"/>
                <a:sym typeface="Helvetica"/>
              </a:defRPr>
            </a:pPr>
            <a:r>
              <a:t>DATA VISUALISATION is one of the best ways to spot problems with data</a:t>
            </a:r>
          </a:p>
        </p:txBody>
      </p:sp>
      <p:graphicFrame>
        <p:nvGraphicFramePr>
          <p:cNvPr id="204" name="Chart 204"/>
          <p:cNvGraphicFramePr/>
          <p:nvPr/>
        </p:nvGraphicFramePr>
        <p:xfrm>
          <a:off x="219034" y="2580425"/>
          <a:ext cx="6911975" cy="5246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5" name="Shape 205"/>
          <p:cNvSpPr/>
          <p:nvPr/>
        </p:nvSpPr>
        <p:spPr>
          <a:xfrm>
            <a:off x="5635729" y="5425025"/>
            <a:ext cx="7127466" cy="155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lnSpc>
                <a:spcPct val="120000"/>
              </a:lnSpc>
              <a:defRPr sz="4300" u="sng">
                <a:latin typeface="Helvetica"/>
                <a:ea typeface="Helvetica"/>
                <a:cs typeface="Helvetica"/>
                <a:sym typeface="Helvetica"/>
              </a:defRPr>
            </a:pPr>
            <a:r>
              <a:t>Dealing with Data Problems</a:t>
            </a:r>
          </a:p>
          <a:p>
            <a:pPr algn="r">
              <a:lnSpc>
                <a:spcPct val="120000"/>
              </a:lnSpc>
              <a:defRPr sz="4300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u="none"/>
              <a:t>DATA CLEANING</a:t>
            </a:r>
            <a:r>
              <a:t> </a:t>
            </a:r>
          </a:p>
        </p:txBody>
      </p:sp>
      <p:sp>
        <p:nvSpPr>
          <p:cNvPr id="206" name="Shape 206"/>
          <p:cNvSpPr/>
          <p:nvPr/>
        </p:nvSpPr>
        <p:spPr>
          <a:xfrm>
            <a:off x="1242177" y="8403556"/>
            <a:ext cx="1128547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lnSpc>
                <a:spcPct val="120000"/>
              </a:lnSpc>
              <a:defRPr sz="5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Next….    LEARNING LAB, PART 2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B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29251" y="368906"/>
            <a:ext cx="10187994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The Data Science Process</a:t>
            </a:r>
          </a:p>
        </p:txBody>
      </p:sp>
      <p:sp>
        <p:nvSpPr>
          <p:cNvPr id="126" name="Shape 126"/>
          <p:cNvSpPr/>
          <p:nvPr/>
        </p:nvSpPr>
        <p:spPr>
          <a:xfrm>
            <a:off x="4383932" y="2437800"/>
            <a:ext cx="4236936" cy="12954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Asking Questions of the Data</a:t>
            </a:r>
          </a:p>
        </p:txBody>
      </p:sp>
      <p:pic>
        <p:nvPicPr>
          <p:cNvPr id="127" name="Logo(3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3098" y="303176"/>
            <a:ext cx="1285973" cy="128597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-40764" y="1959050"/>
            <a:ext cx="1308632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954767" y="4334988"/>
            <a:ext cx="3095266" cy="7112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Collection</a:t>
            </a:r>
          </a:p>
        </p:txBody>
      </p:sp>
      <p:sp>
        <p:nvSpPr>
          <p:cNvPr id="130" name="Shape 130"/>
          <p:cNvSpPr/>
          <p:nvPr/>
        </p:nvSpPr>
        <p:spPr>
          <a:xfrm>
            <a:off x="4954767" y="5560118"/>
            <a:ext cx="3095266" cy="7112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Exploration</a:t>
            </a:r>
          </a:p>
        </p:txBody>
      </p:sp>
      <p:sp>
        <p:nvSpPr>
          <p:cNvPr id="131" name="Shape 131"/>
          <p:cNvSpPr/>
          <p:nvPr/>
        </p:nvSpPr>
        <p:spPr>
          <a:xfrm>
            <a:off x="5042367" y="6829177"/>
            <a:ext cx="2920066" cy="7112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Modelling</a:t>
            </a:r>
          </a:p>
        </p:txBody>
      </p:sp>
      <p:sp>
        <p:nvSpPr>
          <p:cNvPr id="132" name="Shape 132"/>
          <p:cNvSpPr/>
          <p:nvPr/>
        </p:nvSpPr>
        <p:spPr>
          <a:xfrm>
            <a:off x="4572626" y="8098236"/>
            <a:ext cx="3859548" cy="12954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Communicate the Results</a:t>
            </a:r>
          </a:p>
        </p:txBody>
      </p:sp>
      <p:sp>
        <p:nvSpPr>
          <p:cNvPr id="133" name="Shape 133"/>
          <p:cNvSpPr/>
          <p:nvPr/>
        </p:nvSpPr>
        <p:spPr>
          <a:xfrm flipH="1">
            <a:off x="3178302" y="2762231"/>
            <a:ext cx="1" cy="6306975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844910" y="3016216"/>
            <a:ext cx="460138" cy="1630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16" h="21600" extrusionOk="0">
                <a:moveTo>
                  <a:pt x="0" y="21600"/>
                </a:moveTo>
                <a:cubicBezTo>
                  <a:pt x="20949" y="14805"/>
                  <a:pt x="21600" y="7605"/>
                  <a:pt x="1953" y="0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24960" y="4898908"/>
            <a:ext cx="500062" cy="1117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16" h="21600" extrusionOk="0">
                <a:moveTo>
                  <a:pt x="0" y="21600"/>
                </a:moveTo>
                <a:cubicBezTo>
                  <a:pt x="20936" y="17162"/>
                  <a:pt x="21600" y="9962"/>
                  <a:pt x="1991" y="0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8851889" y="6278266"/>
            <a:ext cx="446208" cy="10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39" h="21600" extrusionOk="0">
                <a:moveTo>
                  <a:pt x="0" y="21600"/>
                </a:moveTo>
                <a:cubicBezTo>
                  <a:pt x="20590" y="16252"/>
                  <a:pt x="21600" y="9052"/>
                  <a:pt x="3030" y="0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834113" y="7590050"/>
            <a:ext cx="481724" cy="1563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extrusionOk="0">
                <a:moveTo>
                  <a:pt x="148" y="21600"/>
                </a:moveTo>
                <a:cubicBezTo>
                  <a:pt x="21600" y="15104"/>
                  <a:pt x="21551" y="7904"/>
                  <a:pt x="0" y="0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9541784" y="3654364"/>
            <a:ext cx="326026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/>
            </a:lvl1pPr>
          </a:lstStyle>
          <a:p>
            <a:r>
              <a:t>Learning Lab Part 1</a:t>
            </a:r>
          </a:p>
        </p:txBody>
      </p:sp>
      <p:sp>
        <p:nvSpPr>
          <p:cNvPr id="139" name="Shape 139"/>
          <p:cNvSpPr/>
          <p:nvPr/>
        </p:nvSpPr>
        <p:spPr>
          <a:xfrm>
            <a:off x="11525916" y="5424055"/>
            <a:ext cx="12499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r>
              <a:t>Part 2</a:t>
            </a:r>
          </a:p>
        </p:txBody>
      </p:sp>
      <p:sp>
        <p:nvSpPr>
          <p:cNvPr id="140" name="Shape 140"/>
          <p:cNvSpPr/>
          <p:nvPr/>
        </p:nvSpPr>
        <p:spPr>
          <a:xfrm>
            <a:off x="10498450" y="5179409"/>
            <a:ext cx="2335440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B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-284634" y="3257549"/>
            <a:ext cx="13086326" cy="471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lnSpc>
                <a:spcPct val="150000"/>
              </a:lnSpc>
              <a:defRPr sz="5500" u="sng">
                <a:latin typeface="Helvetica"/>
                <a:ea typeface="Helvetica"/>
                <a:cs typeface="Helvetica"/>
                <a:sym typeface="Helvetica"/>
              </a:defRPr>
            </a:pPr>
            <a:r>
              <a:t>Questions to consider:</a:t>
            </a:r>
          </a:p>
          <a:p>
            <a:pPr algn="r">
              <a:lnSpc>
                <a:spcPct val="150000"/>
              </a:lnSpc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&gt; What is the goal / problem?</a:t>
            </a:r>
          </a:p>
          <a:p>
            <a:pPr algn="r">
              <a:lnSpc>
                <a:spcPct val="150000"/>
              </a:lnSpc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&gt; Is the problem quantifiable?</a:t>
            </a:r>
          </a:p>
          <a:p>
            <a:pPr algn="r">
              <a:lnSpc>
                <a:spcPct val="150000"/>
              </a:lnSpc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&gt; Domain knowledge</a:t>
            </a:r>
          </a:p>
        </p:txBody>
      </p:sp>
      <p:pic>
        <p:nvPicPr>
          <p:cNvPr id="147" name="Logo(3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3098" y="303176"/>
            <a:ext cx="1285973" cy="128597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-40764" y="1959050"/>
            <a:ext cx="1308632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76007" y="406412"/>
            <a:ext cx="10004823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Asking Questions of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B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Logo(3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3098" y="303176"/>
            <a:ext cx="1285973" cy="128597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-40764" y="1959050"/>
            <a:ext cx="1308632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76007" y="406412"/>
            <a:ext cx="10004823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Asking Questions of Data</a:t>
            </a:r>
          </a:p>
        </p:txBody>
      </p:sp>
      <p:sp>
        <p:nvSpPr>
          <p:cNvPr id="154" name="Shape 154"/>
          <p:cNvSpPr/>
          <p:nvPr/>
        </p:nvSpPr>
        <p:spPr>
          <a:xfrm>
            <a:off x="4507938" y="3731460"/>
            <a:ext cx="3988924" cy="3370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  <a:p>
            <a:pPr>
              <a:defRPr sz="2400">
                <a:solidFill>
                  <a:srgbClr val="FFFFFF"/>
                </a:solidFill>
              </a:defRPr>
            </a:pPr>
            <a:endParaRPr/>
          </a:p>
          <a:p>
            <a:pPr>
              <a:defRPr sz="4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GOAL</a:t>
            </a:r>
          </a:p>
        </p:txBody>
      </p:sp>
      <p:sp>
        <p:nvSpPr>
          <p:cNvPr id="155" name="Shape 155"/>
          <p:cNvSpPr/>
          <p:nvPr/>
        </p:nvSpPr>
        <p:spPr>
          <a:xfrm>
            <a:off x="5810572" y="2543630"/>
            <a:ext cx="13836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Who?</a:t>
            </a:r>
          </a:p>
        </p:txBody>
      </p:sp>
      <p:sp>
        <p:nvSpPr>
          <p:cNvPr id="156" name="Shape 156"/>
          <p:cNvSpPr/>
          <p:nvPr/>
        </p:nvSpPr>
        <p:spPr>
          <a:xfrm>
            <a:off x="8543417" y="7037768"/>
            <a:ext cx="15109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What?</a:t>
            </a:r>
          </a:p>
        </p:txBody>
      </p:sp>
      <p:sp>
        <p:nvSpPr>
          <p:cNvPr id="157" name="Shape 157"/>
          <p:cNvSpPr/>
          <p:nvPr/>
        </p:nvSpPr>
        <p:spPr>
          <a:xfrm>
            <a:off x="3090155" y="7037768"/>
            <a:ext cx="13586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Why?</a:t>
            </a:r>
          </a:p>
        </p:txBody>
      </p:sp>
      <p:sp>
        <p:nvSpPr>
          <p:cNvPr id="158" name="Shape 158"/>
          <p:cNvSpPr/>
          <p:nvPr/>
        </p:nvSpPr>
        <p:spPr>
          <a:xfrm>
            <a:off x="5298122" y="3220095"/>
            <a:ext cx="240855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Target audience</a:t>
            </a:r>
          </a:p>
        </p:txBody>
      </p:sp>
      <p:sp>
        <p:nvSpPr>
          <p:cNvPr id="159" name="Shape 159"/>
          <p:cNvSpPr/>
          <p:nvPr/>
        </p:nvSpPr>
        <p:spPr>
          <a:xfrm>
            <a:off x="7944731" y="7642524"/>
            <a:ext cx="270827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Intended meaning</a:t>
            </a:r>
          </a:p>
        </p:txBody>
      </p:sp>
      <p:sp>
        <p:nvSpPr>
          <p:cNvPr id="160" name="Shape 160"/>
          <p:cNvSpPr/>
          <p:nvPr/>
        </p:nvSpPr>
        <p:spPr>
          <a:xfrm>
            <a:off x="2721096" y="7642524"/>
            <a:ext cx="20967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Desired effect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B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515264" y="406412"/>
            <a:ext cx="10004823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Asking Questions of Data</a:t>
            </a:r>
          </a:p>
        </p:txBody>
      </p:sp>
      <p:pic>
        <p:nvPicPr>
          <p:cNvPr id="163" name="Logo(3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3098" y="303176"/>
            <a:ext cx="1285973" cy="128597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-40764" y="1959050"/>
            <a:ext cx="1308632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9293364" y="2503283"/>
            <a:ext cx="3211309" cy="1318310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lnSpc>
                <a:spcPct val="150000"/>
              </a:lnSpc>
              <a:defRPr sz="7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  <a:defRPr b="0"/>
            </a:pPr>
            <a:r>
              <a:rPr b="1" dirty="0"/>
              <a:t>DEMO</a:t>
            </a:r>
          </a:p>
        </p:txBody>
      </p:sp>
      <p:sp>
        <p:nvSpPr>
          <p:cNvPr id="166" name="Shape 166"/>
          <p:cNvSpPr/>
          <p:nvPr/>
        </p:nvSpPr>
        <p:spPr>
          <a:xfrm>
            <a:off x="676141" y="4480269"/>
            <a:ext cx="11857390" cy="3765133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b="1" dirty="0"/>
              <a:t>Health Inequalities in Leeds</a:t>
            </a:r>
            <a:r>
              <a:rPr dirty="0"/>
              <a:t> </a:t>
            </a:r>
          </a:p>
          <a:p>
            <a:pPr algn="r"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What questions would you like to answer?</a:t>
            </a:r>
          </a:p>
          <a:p>
            <a:pPr algn="r"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Please come up with two questions of your own. Also consider Who, What and </a:t>
            </a:r>
            <a:r>
              <a:rPr dirty="0" smtClean="0"/>
              <a:t>Why</a:t>
            </a:r>
            <a:r>
              <a:rPr lang="en-GB" dirty="0" smtClean="0"/>
              <a:t> questions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B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515264" y="406412"/>
            <a:ext cx="10004823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Asking Questions of Data</a:t>
            </a:r>
          </a:p>
        </p:txBody>
      </p:sp>
      <p:sp>
        <p:nvSpPr>
          <p:cNvPr id="169" name="Shape 169"/>
          <p:cNvSpPr/>
          <p:nvPr/>
        </p:nvSpPr>
        <p:spPr>
          <a:xfrm>
            <a:off x="661003" y="2078989"/>
            <a:ext cx="12219203" cy="559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lnSpc>
                <a:spcPct val="120000"/>
              </a:lnSpc>
              <a:defRPr sz="6100" b="1">
                <a:latin typeface="Helvetica"/>
                <a:ea typeface="Helvetica"/>
                <a:cs typeface="Helvetica"/>
                <a:sym typeface="Helvetica"/>
              </a:defRPr>
            </a:pPr>
            <a:r>
              <a:t>Defining the Goal</a:t>
            </a:r>
          </a:p>
          <a:p>
            <a:pPr algn="r">
              <a:lnSpc>
                <a:spcPct val="120000"/>
              </a:lnSpc>
              <a:defRPr sz="5400" u="sng">
                <a:latin typeface="Helvetica"/>
                <a:ea typeface="Helvetica"/>
                <a:cs typeface="Helvetica"/>
                <a:sym typeface="Helvetica"/>
              </a:defRPr>
            </a:pPr>
            <a:r>
              <a:t>Practical Example, Learning Lab Part 1:</a:t>
            </a:r>
          </a:p>
          <a:p>
            <a:pPr algn="r"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/>
              <a:t>How can we better understand Diabetes in Leeds? How does the problem compare nationally and internationally? </a:t>
            </a:r>
            <a:r>
              <a:t> </a:t>
            </a:r>
          </a:p>
        </p:txBody>
      </p:sp>
      <p:pic>
        <p:nvPicPr>
          <p:cNvPr id="170" name="Logo(3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3098" y="303176"/>
            <a:ext cx="1285973" cy="128597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-40764" y="1959050"/>
            <a:ext cx="1308632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B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559200" y="406412"/>
            <a:ext cx="603051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Collecting Data</a:t>
            </a:r>
          </a:p>
        </p:txBody>
      </p:sp>
      <p:sp>
        <p:nvSpPr>
          <p:cNvPr id="174" name="Shape 174"/>
          <p:cNvSpPr/>
          <p:nvPr/>
        </p:nvSpPr>
        <p:spPr>
          <a:xfrm>
            <a:off x="200271" y="2083038"/>
            <a:ext cx="12604258" cy="731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lnSpc>
                <a:spcPct val="150000"/>
              </a:lnSpc>
              <a:defRPr sz="6000" u="sng">
                <a:latin typeface="Helvetica"/>
                <a:ea typeface="Helvetica"/>
                <a:cs typeface="Helvetica"/>
                <a:sym typeface="Helvetica"/>
              </a:defRPr>
            </a:pPr>
            <a:r>
              <a:t>Practical Example:</a:t>
            </a:r>
          </a:p>
          <a:p>
            <a:pPr algn="r">
              <a:lnSpc>
                <a:spcPct val="120000"/>
              </a:lnSpc>
              <a:defRPr sz="6100" b="1">
                <a:latin typeface="Helvetica"/>
                <a:ea typeface="Helvetica"/>
                <a:cs typeface="Helvetica"/>
                <a:sym typeface="Helvetica"/>
              </a:defRPr>
            </a:pPr>
            <a:r>
              <a:t>Collecting Data</a:t>
            </a:r>
          </a:p>
          <a:p>
            <a:pPr algn="r">
              <a:lnSpc>
                <a:spcPct val="150000"/>
              </a:lnSpc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&gt; What data do we have available?</a:t>
            </a:r>
          </a:p>
          <a:p>
            <a:pPr algn="r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&gt; What format is it in?</a:t>
            </a:r>
          </a:p>
          <a:p>
            <a:pPr algn="r">
              <a:lnSpc>
                <a:spcPct val="150000"/>
              </a:lnSpc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 sz="3400"/>
              <a:t>Is it…  .</a:t>
            </a:r>
            <a:r>
              <a:rPr sz="3400" u="sng"/>
              <a:t>xlsx</a:t>
            </a:r>
            <a:r>
              <a:rPr sz="3400"/>
              <a:t>   </a:t>
            </a:r>
            <a:r>
              <a:rPr sz="3400" u="sng"/>
              <a:t>.csv</a:t>
            </a:r>
            <a:r>
              <a:rPr sz="3400"/>
              <a:t>  </a:t>
            </a:r>
            <a:r>
              <a:rPr sz="3400" u="sng"/>
              <a:t>database</a:t>
            </a:r>
            <a:endParaRPr u="sng"/>
          </a:p>
          <a:p>
            <a:pPr algn="r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&gt; Is the data good quality? </a:t>
            </a:r>
          </a:p>
          <a:p>
            <a:pPr algn="r">
              <a:defRPr sz="3400">
                <a:latin typeface="Helvetica"/>
                <a:ea typeface="Helvetica"/>
                <a:cs typeface="Helvetica"/>
                <a:sym typeface="Helvetica"/>
              </a:defRPr>
            </a:pPr>
            <a:r>
              <a:t>Are there missing values, empty columns, outliers, strange characters?</a:t>
            </a:r>
          </a:p>
        </p:txBody>
      </p:sp>
      <p:pic>
        <p:nvPicPr>
          <p:cNvPr id="175" name="Logo(3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3098" y="303176"/>
            <a:ext cx="1285973" cy="128597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-40764" y="1959050"/>
            <a:ext cx="1308632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B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559200" y="406412"/>
            <a:ext cx="603051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Collecting Data</a:t>
            </a:r>
          </a:p>
        </p:txBody>
      </p:sp>
      <p:sp>
        <p:nvSpPr>
          <p:cNvPr id="179" name="Shape 179"/>
          <p:cNvSpPr/>
          <p:nvPr/>
        </p:nvSpPr>
        <p:spPr>
          <a:xfrm>
            <a:off x="718509" y="2072639"/>
            <a:ext cx="12122440" cy="705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lnSpc>
                <a:spcPct val="120000"/>
              </a:lnSpc>
              <a:defRPr sz="6000" u="sng">
                <a:latin typeface="Helvetica"/>
                <a:ea typeface="Helvetica"/>
                <a:cs typeface="Helvetica"/>
                <a:sym typeface="Helvetica"/>
              </a:defRPr>
            </a:pPr>
            <a:r>
              <a:t>Practical Example:</a:t>
            </a:r>
          </a:p>
          <a:p>
            <a:pPr algn="r">
              <a:lnSpc>
                <a:spcPct val="120000"/>
              </a:lnSpc>
              <a:defRPr sz="6100" b="1">
                <a:latin typeface="Helvetica"/>
                <a:ea typeface="Helvetica"/>
                <a:cs typeface="Helvetica"/>
                <a:sym typeface="Helvetica"/>
              </a:defRPr>
            </a:pPr>
            <a:r>
              <a:t>Collecting Data</a:t>
            </a:r>
          </a:p>
          <a:p>
            <a:pPr algn="r">
              <a:lnSpc>
                <a:spcPct val="150000"/>
              </a:lnSpc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&gt; Where can you find data?</a:t>
            </a:r>
          </a:p>
          <a:p>
            <a:pPr algn="r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6100"/>
              <a:t>OPEN DATA</a:t>
            </a:r>
            <a:r>
              <a:t> </a:t>
            </a:r>
          </a:p>
          <a:p>
            <a:pPr algn="r">
              <a:lnSpc>
                <a:spcPct val="150000"/>
              </a:lnSpc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&gt; What is it and where can I find it?</a:t>
            </a:r>
          </a:p>
          <a:p>
            <a:pPr algn="r">
              <a:lnSpc>
                <a:spcPct val="150000"/>
              </a:lnSpc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Check out our public Dropbox folder:</a:t>
            </a:r>
          </a:p>
          <a:p>
            <a:pPr algn="r">
              <a:lnSpc>
                <a:spcPct val="150000"/>
              </a:lnSpc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2"/>
              </a:rPr>
              <a:t>https://www.dropbox.com/s/d9m429wc7jgda2k/Open%20Data%20-%20Health%20Innovation%20Lab.docx?dl=0</a:t>
            </a:r>
          </a:p>
        </p:txBody>
      </p:sp>
      <p:pic>
        <p:nvPicPr>
          <p:cNvPr id="180" name="Logo(3)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33098" y="303176"/>
            <a:ext cx="1285973" cy="128597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-40764" y="1959050"/>
            <a:ext cx="1308632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B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559200" y="406412"/>
            <a:ext cx="603051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Collecting Data</a:t>
            </a:r>
          </a:p>
        </p:txBody>
      </p:sp>
      <p:sp>
        <p:nvSpPr>
          <p:cNvPr id="184" name="Shape 184"/>
          <p:cNvSpPr/>
          <p:nvPr/>
        </p:nvSpPr>
        <p:spPr>
          <a:xfrm>
            <a:off x="1880421" y="3818890"/>
            <a:ext cx="10960528" cy="3563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lnSpc>
                <a:spcPct val="120000"/>
              </a:lnSpc>
              <a:defRPr sz="6000" u="sng">
                <a:latin typeface="Helvetica"/>
                <a:ea typeface="Helvetica"/>
                <a:cs typeface="Helvetica"/>
                <a:sym typeface="Helvetica"/>
              </a:defRPr>
            </a:pPr>
            <a:r>
              <a:t>Video</a:t>
            </a:r>
          </a:p>
          <a:p>
            <a:pPr algn="r">
              <a:lnSpc>
                <a:spcPct val="120000"/>
              </a:lnSpc>
              <a:defRPr sz="4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What can Open Data do for you?</a:t>
            </a:r>
          </a:p>
          <a:p>
            <a:pPr algn="r">
              <a:lnSpc>
                <a:spcPct val="120000"/>
              </a:lnSpc>
              <a:defRPr sz="2900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2"/>
              </a:rPr>
              <a:t>https://www.youtube.com/watch?v=Q_I7B7rtPQQ&amp;list=PL6DDzoHu1cx1XJyWzymrAIS0QXXAytYOQ&amp;index=1</a:t>
            </a:r>
          </a:p>
        </p:txBody>
      </p:sp>
      <p:pic>
        <p:nvPicPr>
          <p:cNvPr id="185" name="Logo(3)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33098" y="303176"/>
            <a:ext cx="1285973" cy="128597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-40764" y="1959050"/>
            <a:ext cx="1308632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Macintosh PowerPoint</Application>
  <PresentationFormat>Custom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Liam Bolton</cp:lastModifiedBy>
  <cp:revision>1</cp:revision>
  <dcterms:modified xsi:type="dcterms:W3CDTF">2016-02-23T17:27:40Z</dcterms:modified>
</cp:coreProperties>
</file>