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7" d="100"/>
          <a:sy n="47" d="100"/>
        </p:scale>
        <p:origin x="-2000" y="-120"/>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032280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www.data.hdx.rwlabs.org/ebola" TargetMode="External"/><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19" name="Shape 119"/>
          <p:cNvSpPr/>
          <p:nvPr/>
        </p:nvSpPr>
        <p:spPr>
          <a:xfrm>
            <a:off x="204945" y="317512"/>
            <a:ext cx="10625461" cy="1257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600" b="1">
                <a:latin typeface="Helvetica"/>
                <a:ea typeface="Helvetica"/>
                <a:cs typeface="Helvetica"/>
                <a:sym typeface="Helvetica"/>
              </a:defRPr>
            </a:lvl1pPr>
          </a:lstStyle>
          <a:p>
            <a:r>
              <a:t>LEARNING LAB, Part 2</a:t>
            </a:r>
          </a:p>
        </p:txBody>
      </p:sp>
      <p:sp>
        <p:nvSpPr>
          <p:cNvPr id="120" name="Shape 120"/>
          <p:cNvSpPr/>
          <p:nvPr/>
        </p:nvSpPr>
        <p:spPr>
          <a:xfrm>
            <a:off x="3701135" y="4974049"/>
            <a:ext cx="8997638" cy="416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50000"/>
              </a:lnSpc>
              <a:buSzPct val="99000"/>
              <a:buChar char="✓"/>
              <a:defRPr sz="5300">
                <a:latin typeface="Helvetica"/>
                <a:ea typeface="Helvetica"/>
                <a:cs typeface="Helvetica"/>
                <a:sym typeface="Helvetica"/>
              </a:defRPr>
            </a:pPr>
            <a:r>
              <a:rPr lang="en-GB" dirty="0" smtClean="0"/>
              <a:t> </a:t>
            </a:r>
            <a:r>
              <a:rPr dirty="0" smtClean="0"/>
              <a:t>Exploratory </a:t>
            </a:r>
            <a:r>
              <a:rPr dirty="0"/>
              <a:t>Data Analysis</a:t>
            </a:r>
          </a:p>
          <a:p>
            <a:pPr marL="38100" indent="-38100" algn="r">
              <a:lnSpc>
                <a:spcPct val="150000"/>
              </a:lnSpc>
              <a:buClr>
                <a:srgbClr val="000000"/>
              </a:buClr>
              <a:buSzPct val="100000"/>
              <a:buChar char="✓"/>
              <a:defRPr sz="5300">
                <a:latin typeface="Helvetica"/>
                <a:ea typeface="Helvetica"/>
                <a:cs typeface="Helvetica"/>
                <a:sym typeface="Helvetica"/>
              </a:defRPr>
            </a:pPr>
            <a:r>
              <a:rPr lang="en-GB" dirty="0" smtClean="0"/>
              <a:t> </a:t>
            </a:r>
            <a:r>
              <a:rPr dirty="0" smtClean="0"/>
              <a:t>Modelling</a:t>
            </a:r>
            <a:endParaRPr dirty="0"/>
          </a:p>
          <a:p>
            <a:pPr algn="r">
              <a:buClr>
                <a:srgbClr val="000000"/>
              </a:buClr>
              <a:buSzPct val="100000"/>
              <a:buChar char="✓"/>
              <a:defRPr sz="5300">
                <a:latin typeface="Helvetica"/>
                <a:ea typeface="Helvetica"/>
                <a:cs typeface="Helvetica"/>
                <a:sym typeface="Helvetica"/>
              </a:defRPr>
            </a:pPr>
            <a:r>
              <a:rPr lang="en-GB" dirty="0" smtClean="0"/>
              <a:t> </a:t>
            </a:r>
            <a:r>
              <a:rPr dirty="0" smtClean="0"/>
              <a:t>Data </a:t>
            </a:r>
            <a:r>
              <a:rPr dirty="0"/>
              <a:t>Visualisation &amp; Communication</a:t>
            </a:r>
          </a:p>
        </p:txBody>
      </p:sp>
      <p:pic>
        <p:nvPicPr>
          <p:cNvPr id="121"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22" name="Shape 122"/>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23" name="Shape 123"/>
          <p:cNvSpPr/>
          <p:nvPr/>
        </p:nvSpPr>
        <p:spPr>
          <a:xfrm>
            <a:off x="868370" y="2089150"/>
            <a:ext cx="11934763" cy="240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5100" b="1" u="sng">
                <a:latin typeface="Helvetica"/>
                <a:ea typeface="Helvetica"/>
                <a:cs typeface="Helvetica"/>
                <a:sym typeface="Helvetica"/>
              </a:defRPr>
            </a:pPr>
            <a:r>
              <a:t>Learning Lab, Part 2:</a:t>
            </a:r>
          </a:p>
          <a:p>
            <a:pPr algn="r">
              <a:defRPr sz="3300">
                <a:latin typeface="Helvetica"/>
                <a:ea typeface="Helvetica"/>
                <a:cs typeface="Helvetica"/>
                <a:sym typeface="Helvetica"/>
              </a:defRPr>
            </a:pPr>
            <a:r>
              <a:t>An interactive, guided session where students can follow along on a practical data science project. Learn how to explore, analyse and visualise data using Excel, Tableau and R.</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84" name="Shape 184"/>
          <p:cNvSpPr/>
          <p:nvPr/>
        </p:nvSpPr>
        <p:spPr>
          <a:xfrm>
            <a:off x="148533" y="393712"/>
            <a:ext cx="4025355"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Modelling</a:t>
            </a:r>
          </a:p>
        </p:txBody>
      </p:sp>
      <p:pic>
        <p:nvPicPr>
          <p:cNvPr id="185"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86" name="Shape 186"/>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87" name="Shape 187"/>
          <p:cNvSpPr/>
          <p:nvPr/>
        </p:nvSpPr>
        <p:spPr>
          <a:xfrm>
            <a:off x="1259019" y="4296901"/>
            <a:ext cx="11592702" cy="21412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20000"/>
              </a:lnSpc>
              <a:defRPr sz="6100" b="1">
                <a:latin typeface="Helvetica"/>
                <a:ea typeface="Helvetica"/>
                <a:cs typeface="Helvetica"/>
                <a:sym typeface="Helvetica"/>
              </a:defRPr>
            </a:pPr>
            <a:r>
              <a:t>Please be mindful…</a:t>
            </a:r>
          </a:p>
          <a:p>
            <a:pPr algn="r">
              <a:lnSpc>
                <a:spcPct val="120000"/>
              </a:lnSpc>
              <a:defRPr sz="6100" b="1">
                <a:latin typeface="Helvetica"/>
                <a:ea typeface="Helvetica"/>
                <a:cs typeface="Helvetica"/>
                <a:sym typeface="Helvetica"/>
              </a:defRPr>
            </a:pPr>
            <a:r>
              <a:rPr sz="5500" b="0"/>
              <a:t>Correlation does not imply causation</a:t>
            </a:r>
            <a:r>
              <a:t> </a:t>
            </a:r>
          </a:p>
        </p:txBody>
      </p:sp>
    </p:spTree>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89" name="Shape 189"/>
          <p:cNvSpPr/>
          <p:nvPr/>
        </p:nvSpPr>
        <p:spPr>
          <a:xfrm>
            <a:off x="148533" y="393712"/>
            <a:ext cx="4025355"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Modelling</a:t>
            </a:r>
          </a:p>
        </p:txBody>
      </p:sp>
      <p:pic>
        <p:nvPicPr>
          <p:cNvPr id="190"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91" name="Shape 191"/>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92" name="Shape 192"/>
          <p:cNvSpPr/>
          <p:nvPr/>
        </p:nvSpPr>
        <p:spPr>
          <a:xfrm>
            <a:off x="9371879" y="2246007"/>
            <a:ext cx="3211309" cy="1318310"/>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7900" b="1">
                <a:latin typeface="Helvetica"/>
                <a:ea typeface="Helvetica"/>
                <a:cs typeface="Helvetica"/>
                <a:sym typeface="Helvetica"/>
              </a:defRPr>
            </a:lvl1pPr>
          </a:lstStyle>
          <a:p>
            <a:pPr>
              <a:lnSpc>
                <a:spcPct val="100000"/>
              </a:lnSpc>
              <a:defRPr b="0"/>
            </a:pPr>
            <a:r>
              <a:rPr b="1" dirty="0"/>
              <a:t>DEMO</a:t>
            </a:r>
          </a:p>
        </p:txBody>
      </p:sp>
      <p:sp>
        <p:nvSpPr>
          <p:cNvPr id="193" name="Shape 193"/>
          <p:cNvSpPr/>
          <p:nvPr/>
        </p:nvSpPr>
        <p:spPr>
          <a:xfrm>
            <a:off x="415872" y="4210575"/>
            <a:ext cx="12173056" cy="2780248"/>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5400" b="1">
                <a:latin typeface="Helvetica"/>
                <a:ea typeface="Helvetica"/>
                <a:cs typeface="Helvetica"/>
                <a:sym typeface="Helvetica"/>
              </a:defRPr>
            </a:pPr>
            <a:r>
              <a:rPr dirty="0"/>
              <a:t>Modelling</a:t>
            </a:r>
          </a:p>
          <a:p>
            <a:pPr algn="r">
              <a:defRPr sz="4000">
                <a:latin typeface="Helvetica"/>
                <a:ea typeface="Helvetica"/>
                <a:cs typeface="Helvetica"/>
                <a:sym typeface="Helvetica"/>
              </a:defRPr>
            </a:pPr>
            <a:r>
              <a:rPr dirty="0"/>
              <a:t>Let’s use predictive analytics to forecast demand for diabetes medication in Leeds. We’ll look at choosing the right model and finally visualise the results.</a:t>
            </a:r>
          </a:p>
        </p:txBody>
      </p:sp>
      <p:sp>
        <p:nvSpPr>
          <p:cNvPr id="194" name="Shape 194"/>
          <p:cNvSpPr/>
          <p:nvPr/>
        </p:nvSpPr>
        <p:spPr>
          <a:xfrm>
            <a:off x="821475" y="7788199"/>
            <a:ext cx="11767453" cy="1358901"/>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600">
                <a:latin typeface="Helvetica"/>
                <a:ea typeface="Helvetica"/>
                <a:cs typeface="Helvetica"/>
                <a:sym typeface="Helvetica"/>
              </a:defRPr>
            </a:lvl1pPr>
          </a:lstStyle>
          <a:p>
            <a:r>
              <a:rPr dirty="0"/>
              <a:t>This demo is in R, a powerful open source statistical programming tool that can seem a bit daunting. Feel free to follow along with the process or explore the code for yourself. The code is publicly available.</a:t>
            </a:r>
          </a:p>
        </p:txBody>
      </p:sp>
      <p:sp>
        <p:nvSpPr>
          <p:cNvPr id="195" name="Shape 195"/>
          <p:cNvSpPr/>
          <p:nvPr/>
        </p:nvSpPr>
        <p:spPr>
          <a:xfrm>
            <a:off x="1677721" y="4230655"/>
            <a:ext cx="509555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a different question to answer!</a:t>
            </a:r>
          </a:p>
        </p:txBody>
      </p:sp>
      <p:sp>
        <p:nvSpPr>
          <p:cNvPr id="196" name="Shape 196"/>
          <p:cNvSpPr/>
          <p:nvPr/>
        </p:nvSpPr>
        <p:spPr>
          <a:xfrm>
            <a:off x="6888079" y="4613106"/>
            <a:ext cx="1275263" cy="529576"/>
          </a:xfrm>
          <a:prstGeom prst="line">
            <a:avLst/>
          </a:prstGeom>
          <a:ln w="25400">
            <a:solidFill>
              <a:srgbClr val="000000"/>
            </a:solidFill>
            <a:miter lim="400000"/>
            <a:tailEnd type="triangle"/>
          </a:ln>
        </p:spPr>
        <p:txBody>
          <a:bodyPr lIns="50800" tIns="50800" rIns="50800" bIns="50800" anchor="ctr"/>
          <a:lstStyle/>
          <a:p>
            <a:pPr>
              <a:defRPr sz="2400"/>
            </a:pPr>
            <a:endParaRPr/>
          </a:p>
        </p:txBody>
      </p:sp>
      <p:pic>
        <p:nvPicPr>
          <p:cNvPr id="197" name="pasted-image.png"/>
          <p:cNvPicPr>
            <a:picLocks noChangeAspect="1"/>
          </p:cNvPicPr>
          <p:nvPr/>
        </p:nvPicPr>
        <p:blipFill>
          <a:blip r:embed="rId3">
            <a:extLst/>
          </a:blip>
          <a:stretch>
            <a:fillRect/>
          </a:stretch>
        </p:blipFill>
        <p:spPr>
          <a:xfrm>
            <a:off x="719941" y="2172655"/>
            <a:ext cx="1933216" cy="1465016"/>
          </a:xfrm>
          <a:prstGeom prst="rect">
            <a:avLst/>
          </a:prstGeom>
          <a:ln w="12700">
            <a:miter lim="400000"/>
          </a:ln>
        </p:spPr>
      </p:pic>
    </p:spTree>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99" name="Shape 199"/>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00"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01" name="Shape 201"/>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02" name="Shape 202"/>
          <p:cNvSpPr/>
          <p:nvPr/>
        </p:nvSpPr>
        <p:spPr>
          <a:xfrm>
            <a:off x="153079" y="2146438"/>
            <a:ext cx="12698642" cy="7106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20000"/>
              </a:lnSpc>
              <a:defRPr sz="6100" b="1">
                <a:latin typeface="Helvetica"/>
                <a:ea typeface="Helvetica"/>
                <a:cs typeface="Helvetica"/>
                <a:sym typeface="Helvetica"/>
              </a:defRPr>
            </a:pPr>
            <a:r>
              <a:t>Data Visualisation</a:t>
            </a:r>
          </a:p>
          <a:p>
            <a:pPr algn="r">
              <a:defRPr sz="4800">
                <a:latin typeface="Helvetica"/>
                <a:ea typeface="Helvetica"/>
                <a:cs typeface="Helvetica"/>
                <a:sym typeface="Helvetica"/>
              </a:defRPr>
            </a:pPr>
            <a:r>
              <a:t>The ability to communicate information and the results of a data science project is hugely important. </a:t>
            </a:r>
          </a:p>
          <a:p>
            <a:pPr algn="r">
              <a:defRPr sz="4800">
                <a:latin typeface="Helvetica"/>
                <a:ea typeface="Helvetica"/>
                <a:cs typeface="Helvetica"/>
                <a:sym typeface="Helvetica"/>
              </a:defRPr>
            </a:pPr>
            <a:endParaRPr/>
          </a:p>
          <a:p>
            <a:pPr algn="r">
              <a:defRPr sz="4800">
                <a:latin typeface="Helvetica"/>
                <a:ea typeface="Helvetica"/>
                <a:cs typeface="Helvetica"/>
                <a:sym typeface="Helvetica"/>
              </a:defRPr>
            </a:pPr>
            <a:r>
              <a:t>Storytelling with data is a powerful way to communicate your message</a:t>
            </a:r>
          </a:p>
          <a:p>
            <a:pPr algn="r">
              <a:defRPr sz="4800">
                <a:latin typeface="Helvetica"/>
                <a:ea typeface="Helvetica"/>
                <a:cs typeface="Helvetica"/>
                <a:sym typeface="Helvetica"/>
              </a:defRPr>
            </a:pPr>
            <a:endParaRPr/>
          </a:p>
          <a:p>
            <a:pPr algn="r">
              <a:defRPr sz="4800">
                <a:latin typeface="Helvetica"/>
                <a:ea typeface="Helvetica"/>
                <a:cs typeface="Helvetica"/>
                <a:sym typeface="Helvetica"/>
              </a:defRPr>
            </a:pPr>
            <a:r>
              <a:t>But it should be grounded in some rules   </a:t>
            </a:r>
          </a:p>
        </p:txBody>
      </p:sp>
    </p:spTree>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04" name="Shape 204"/>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05"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06" name="Shape 206"/>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pic>
        <p:nvPicPr>
          <p:cNvPr id="207" name="pasted-image.png"/>
          <p:cNvPicPr>
            <a:picLocks noChangeAspect="1"/>
          </p:cNvPicPr>
          <p:nvPr/>
        </p:nvPicPr>
        <p:blipFill>
          <a:blip r:embed="rId3">
            <a:extLst/>
          </a:blip>
          <a:stretch>
            <a:fillRect/>
          </a:stretch>
        </p:blipFill>
        <p:spPr>
          <a:xfrm>
            <a:off x="508717" y="2707222"/>
            <a:ext cx="8648920" cy="6290124"/>
          </a:xfrm>
          <a:prstGeom prst="rect">
            <a:avLst/>
          </a:prstGeom>
          <a:ln w="12700">
            <a:miter lim="400000"/>
          </a:ln>
        </p:spPr>
      </p:pic>
      <p:sp>
        <p:nvSpPr>
          <p:cNvPr id="208" name="Shape 208"/>
          <p:cNvSpPr/>
          <p:nvPr/>
        </p:nvSpPr>
        <p:spPr>
          <a:xfrm>
            <a:off x="9254546" y="4510826"/>
            <a:ext cx="3559143"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2700"/>
            </a:pPr>
            <a:r>
              <a:t>These charts all have the </a:t>
            </a:r>
            <a:r>
              <a:rPr u="sng"/>
              <a:t>same mean and standard deviation</a:t>
            </a:r>
          </a:p>
        </p:txBody>
      </p:sp>
      <p:sp>
        <p:nvSpPr>
          <p:cNvPr id="209" name="Shape 209"/>
          <p:cNvSpPr/>
          <p:nvPr/>
        </p:nvSpPr>
        <p:spPr>
          <a:xfrm>
            <a:off x="9300291" y="8570790"/>
            <a:ext cx="30799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r>
              <a:t>Source: Alan Smith, FT</a:t>
            </a:r>
          </a:p>
        </p:txBody>
      </p:sp>
    </p:spTree>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11" name="Shape 211"/>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12"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13" name="Shape 213"/>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14" name="Shape 214"/>
          <p:cNvSpPr/>
          <p:nvPr/>
        </p:nvSpPr>
        <p:spPr>
          <a:xfrm>
            <a:off x="424175" y="2146438"/>
            <a:ext cx="12427546" cy="3378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b="1">
                <a:latin typeface="Helvetica"/>
                <a:ea typeface="Helvetica"/>
                <a:cs typeface="Helvetica"/>
                <a:sym typeface="Helvetica"/>
              </a:defRPr>
            </a:pPr>
            <a:r>
              <a:t>Exploratory Data Visualisation</a:t>
            </a:r>
          </a:p>
          <a:p>
            <a:pPr algn="r">
              <a:defRPr b="1">
                <a:latin typeface="Helvetica"/>
                <a:ea typeface="Helvetica"/>
                <a:cs typeface="Helvetica"/>
                <a:sym typeface="Helvetica"/>
              </a:defRPr>
            </a:pPr>
            <a:r>
              <a:rPr b="0">
                <a:latin typeface="+mn-lt"/>
                <a:ea typeface="+mn-ea"/>
                <a:cs typeface="+mn-cs"/>
                <a:sym typeface="Helvetica Light"/>
              </a:rPr>
              <a:t>&gt; The user is free to ask questions of the visualisation and explore and find insights </a:t>
            </a:r>
          </a:p>
          <a:p>
            <a:pPr algn="r">
              <a:defRPr b="1">
                <a:latin typeface="Helvetica"/>
                <a:ea typeface="Helvetica"/>
                <a:cs typeface="Helvetica"/>
                <a:sym typeface="Helvetica"/>
              </a:defRPr>
            </a:pPr>
            <a:r>
              <a:rPr b="0">
                <a:latin typeface="+mn-lt"/>
                <a:ea typeface="+mn-ea"/>
                <a:cs typeface="+mn-cs"/>
                <a:sym typeface="Helvetica Light"/>
              </a:rPr>
              <a:t>&gt; Discovery a key element</a:t>
            </a:r>
          </a:p>
          <a:p>
            <a:pPr algn="r">
              <a:defRPr b="1">
                <a:latin typeface="Helvetica"/>
                <a:ea typeface="Helvetica"/>
                <a:cs typeface="Helvetica"/>
                <a:sym typeface="Helvetica"/>
              </a:defRPr>
            </a:pPr>
            <a:r>
              <a:rPr b="0">
                <a:latin typeface="+mn-lt"/>
                <a:ea typeface="+mn-ea"/>
                <a:cs typeface="+mn-cs"/>
                <a:sym typeface="Helvetica Light"/>
              </a:rPr>
              <a:t>&gt; No single narrative</a:t>
            </a:r>
          </a:p>
          <a:p>
            <a:pPr algn="r">
              <a:defRPr b="1">
                <a:latin typeface="Helvetica"/>
                <a:ea typeface="Helvetica"/>
                <a:cs typeface="Helvetica"/>
                <a:sym typeface="Helvetica"/>
              </a:defRPr>
            </a:pPr>
            <a:r>
              <a:rPr b="0">
                <a:latin typeface="+mn-lt"/>
                <a:ea typeface="+mn-ea"/>
                <a:cs typeface="+mn-cs"/>
                <a:sym typeface="Helvetica Light"/>
              </a:rPr>
              <a:t>&gt; Often interactive</a:t>
            </a:r>
            <a:r>
              <a:t> </a:t>
            </a:r>
          </a:p>
        </p:txBody>
      </p:sp>
      <p:pic>
        <p:nvPicPr>
          <p:cNvPr id="215" name="pasted-image.png"/>
          <p:cNvPicPr>
            <a:picLocks noChangeAspect="1"/>
          </p:cNvPicPr>
          <p:nvPr/>
        </p:nvPicPr>
        <p:blipFill>
          <a:blip r:embed="rId3">
            <a:extLst/>
          </a:blip>
          <a:stretch>
            <a:fillRect/>
          </a:stretch>
        </p:blipFill>
        <p:spPr>
          <a:xfrm>
            <a:off x="-15552" y="4957451"/>
            <a:ext cx="8479976" cy="4769987"/>
          </a:xfrm>
          <a:prstGeom prst="rect">
            <a:avLst/>
          </a:prstGeom>
          <a:ln w="12700">
            <a:miter lim="400000"/>
          </a:ln>
        </p:spPr>
      </p:pic>
      <p:sp>
        <p:nvSpPr>
          <p:cNvPr id="216" name="Shape 216"/>
          <p:cNvSpPr/>
          <p:nvPr/>
        </p:nvSpPr>
        <p:spPr>
          <a:xfrm>
            <a:off x="8801948" y="8556014"/>
            <a:ext cx="4068581"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2100"/>
            </a:pPr>
            <a:r>
              <a:t>Humanitarian Data Exchange (HDX) </a:t>
            </a:r>
            <a:r>
              <a:rPr u="sng">
                <a:hlinkClick r:id="rId4"/>
              </a:rPr>
              <a:t>www.data.hdx.rwlabs.org/ebola</a:t>
            </a:r>
          </a:p>
        </p:txBody>
      </p:sp>
    </p:spTree>
  </p:cSld>
  <p:clrMapOvr>
    <a:masterClrMapping/>
  </p:clrMapOvr>
  <p:transition xmlns:p14="http://schemas.microsoft.com/office/powerpoint/2010/mai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18" name="Shape 218"/>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19"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20" name="Shape 220"/>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21" name="Shape 221"/>
          <p:cNvSpPr/>
          <p:nvPr/>
        </p:nvSpPr>
        <p:spPr>
          <a:xfrm>
            <a:off x="-276655" y="2303552"/>
            <a:ext cx="13086327" cy="2679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b="1">
                <a:latin typeface="Helvetica"/>
                <a:ea typeface="Helvetica"/>
                <a:cs typeface="Helvetica"/>
                <a:sym typeface="Helvetica"/>
              </a:defRPr>
            </a:pPr>
            <a:r>
              <a:t>Explanatory Data Visualisation</a:t>
            </a:r>
          </a:p>
          <a:p>
            <a:pPr algn="r">
              <a:defRPr sz="3300" b="1">
                <a:latin typeface="Helvetica"/>
                <a:ea typeface="Helvetica"/>
                <a:cs typeface="Helvetica"/>
                <a:sym typeface="Helvetica"/>
              </a:defRPr>
            </a:pPr>
            <a:r>
              <a:rPr b="0">
                <a:latin typeface="+mn-lt"/>
                <a:ea typeface="+mn-ea"/>
                <a:cs typeface="+mn-cs"/>
                <a:sym typeface="Helvetica Light"/>
              </a:rPr>
              <a:t>&gt; Focused on one or more key insights</a:t>
            </a:r>
          </a:p>
          <a:p>
            <a:pPr algn="r">
              <a:defRPr sz="3300" b="1">
                <a:latin typeface="Helvetica"/>
                <a:ea typeface="Helvetica"/>
                <a:cs typeface="Helvetica"/>
                <a:sym typeface="Helvetica"/>
              </a:defRPr>
            </a:pPr>
            <a:r>
              <a:rPr b="0">
                <a:latin typeface="+mn-lt"/>
                <a:ea typeface="+mn-ea"/>
                <a:cs typeface="+mn-cs"/>
                <a:sym typeface="Helvetica Light"/>
              </a:rPr>
              <a:t>&gt; Greater element of storytelling in their production </a:t>
            </a:r>
          </a:p>
          <a:p>
            <a:pPr algn="r">
              <a:defRPr sz="3300" b="1">
                <a:latin typeface="Helvetica"/>
                <a:ea typeface="Helvetica"/>
                <a:cs typeface="Helvetica"/>
                <a:sym typeface="Helvetica"/>
              </a:defRPr>
            </a:pPr>
            <a:r>
              <a:rPr b="0">
                <a:latin typeface="+mn-lt"/>
                <a:ea typeface="+mn-ea"/>
                <a:cs typeface="+mn-cs"/>
                <a:sym typeface="Helvetica Light"/>
              </a:rPr>
              <a:t>&gt; Less discovery-led</a:t>
            </a:r>
          </a:p>
          <a:p>
            <a:pPr algn="r">
              <a:defRPr sz="3300" b="1">
                <a:latin typeface="Helvetica"/>
                <a:ea typeface="Helvetica"/>
                <a:cs typeface="Helvetica"/>
                <a:sym typeface="Helvetica"/>
              </a:defRPr>
            </a:pPr>
            <a:r>
              <a:rPr b="0">
                <a:latin typeface="+mn-lt"/>
                <a:ea typeface="+mn-ea"/>
                <a:cs typeface="+mn-cs"/>
                <a:sym typeface="Helvetica Light"/>
              </a:rPr>
              <a:t>&gt; Data Journalism tends to be more explanatory, for example</a:t>
            </a:r>
          </a:p>
        </p:txBody>
      </p:sp>
      <p:sp>
        <p:nvSpPr>
          <p:cNvPr id="222" name="Shape 222"/>
          <p:cNvSpPr/>
          <p:nvPr/>
        </p:nvSpPr>
        <p:spPr>
          <a:xfrm>
            <a:off x="6323188" y="6580192"/>
            <a:ext cx="5843416" cy="1"/>
          </a:xfrm>
          <a:prstGeom prst="line">
            <a:avLst/>
          </a:prstGeom>
          <a:ln w="88900">
            <a:solidFill>
              <a:srgbClr val="000000"/>
            </a:solidFill>
            <a:miter lim="400000"/>
            <a:headEnd type="triangle"/>
            <a:tailEnd type="triangle"/>
          </a:ln>
        </p:spPr>
        <p:txBody>
          <a:bodyPr lIns="50800" tIns="50800" rIns="50800" bIns="50800" anchor="ctr"/>
          <a:lstStyle/>
          <a:p>
            <a:pPr>
              <a:defRPr sz="2400"/>
            </a:pPr>
            <a:endParaRPr/>
          </a:p>
        </p:txBody>
      </p:sp>
      <p:sp>
        <p:nvSpPr>
          <p:cNvPr id="223" name="Shape 223"/>
          <p:cNvSpPr/>
          <p:nvPr/>
        </p:nvSpPr>
        <p:spPr>
          <a:xfrm>
            <a:off x="5842303" y="6811771"/>
            <a:ext cx="191861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r>
              <a:t>Exploratory</a:t>
            </a:r>
          </a:p>
        </p:txBody>
      </p:sp>
      <p:sp>
        <p:nvSpPr>
          <p:cNvPr id="224" name="Shape 224"/>
          <p:cNvSpPr/>
          <p:nvPr/>
        </p:nvSpPr>
        <p:spPr>
          <a:xfrm>
            <a:off x="10877128" y="6811070"/>
            <a:ext cx="199791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r>
              <a:t>Explanatory</a:t>
            </a:r>
          </a:p>
        </p:txBody>
      </p:sp>
      <p:pic>
        <p:nvPicPr>
          <p:cNvPr id="225" name="Screen Shot 2016-02-08 at 21.36.29.png"/>
          <p:cNvPicPr>
            <a:picLocks noChangeAspect="1"/>
          </p:cNvPicPr>
          <p:nvPr/>
        </p:nvPicPr>
        <p:blipFill>
          <a:blip r:embed="rId3">
            <a:extLst/>
          </a:blip>
          <a:stretch>
            <a:fillRect/>
          </a:stretch>
        </p:blipFill>
        <p:spPr>
          <a:xfrm>
            <a:off x="27620" y="5283304"/>
            <a:ext cx="5364777" cy="4577638"/>
          </a:xfrm>
          <a:prstGeom prst="rect">
            <a:avLst/>
          </a:prstGeom>
          <a:ln w="12700">
            <a:miter lim="400000"/>
          </a:ln>
        </p:spPr>
      </p:pic>
      <p:sp>
        <p:nvSpPr>
          <p:cNvPr id="226" name="Shape 226"/>
          <p:cNvSpPr/>
          <p:nvPr/>
        </p:nvSpPr>
        <p:spPr>
          <a:xfrm>
            <a:off x="5736470" y="8648380"/>
            <a:ext cx="7016852"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2100"/>
            </a:pPr>
            <a:r>
              <a:t>Washington Post</a:t>
            </a:r>
          </a:p>
          <a:p>
            <a:pPr algn="r">
              <a:defRPr sz="2100"/>
            </a:pPr>
            <a:r>
              <a:t>https://www.washingtonpost.com/graphics/national/power-plants/</a:t>
            </a:r>
          </a:p>
        </p:txBody>
      </p:sp>
    </p:spTree>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28" name="Shape 228"/>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29"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30" name="Shape 230"/>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31" name="Shape 231"/>
          <p:cNvSpPr/>
          <p:nvPr/>
        </p:nvSpPr>
        <p:spPr>
          <a:xfrm>
            <a:off x="912026" y="2116668"/>
            <a:ext cx="11745283" cy="2103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4500" b="1">
                <a:latin typeface="Helvetica"/>
                <a:ea typeface="Helvetica"/>
                <a:cs typeface="Helvetica"/>
                <a:sym typeface="Helvetica"/>
              </a:defRPr>
            </a:pPr>
            <a:r>
              <a:rPr dirty="0"/>
              <a:t> </a:t>
            </a:r>
            <a:r>
              <a:rPr sz="4800" u="sng" dirty="0"/>
              <a:t>Some Principles for Data Visualisation</a:t>
            </a:r>
          </a:p>
          <a:p>
            <a:pPr algn="r">
              <a:defRPr sz="4100">
                <a:latin typeface="Helvetica"/>
                <a:ea typeface="Helvetica"/>
                <a:cs typeface="Helvetica"/>
                <a:sym typeface="Helvetica"/>
              </a:defRPr>
            </a:pPr>
            <a:r>
              <a:rPr b="1" dirty="0"/>
              <a:t>&gt;</a:t>
            </a:r>
            <a:r>
              <a:rPr dirty="0"/>
              <a:t> </a:t>
            </a:r>
            <a:r>
              <a:rPr b="1" dirty="0"/>
              <a:t>Choose the most appropriate and effective visualisations</a:t>
            </a:r>
            <a:r>
              <a:rPr dirty="0"/>
              <a:t> </a:t>
            </a:r>
          </a:p>
        </p:txBody>
      </p:sp>
      <p:sp>
        <p:nvSpPr>
          <p:cNvPr id="232" name="Shape 232"/>
          <p:cNvSpPr/>
          <p:nvPr/>
        </p:nvSpPr>
        <p:spPr>
          <a:xfrm>
            <a:off x="2853511" y="6083597"/>
            <a:ext cx="9832219" cy="31957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4100">
                <a:latin typeface="Helvetica"/>
                <a:ea typeface="Helvetica"/>
                <a:cs typeface="Helvetica"/>
                <a:sym typeface="Helvetica"/>
              </a:defRPr>
            </a:pPr>
            <a:r>
              <a:rPr b="1" dirty="0"/>
              <a:t>&gt;</a:t>
            </a:r>
            <a:r>
              <a:rPr dirty="0"/>
              <a:t> </a:t>
            </a:r>
            <a:r>
              <a:rPr b="1" dirty="0"/>
              <a:t>A little design goes a long way</a:t>
            </a:r>
          </a:p>
          <a:p>
            <a:pPr algn="r">
              <a:defRPr sz="3200">
                <a:latin typeface="Helvetica"/>
                <a:ea typeface="Helvetica"/>
                <a:cs typeface="Helvetica"/>
                <a:sym typeface="Helvetica"/>
              </a:defRPr>
            </a:pPr>
            <a:r>
              <a:rPr dirty="0"/>
              <a:t>&gt; Be careful with your choice of colour</a:t>
            </a:r>
          </a:p>
          <a:p>
            <a:pPr algn="r">
              <a:defRPr sz="3200">
                <a:latin typeface="Helvetica"/>
                <a:ea typeface="Helvetica"/>
                <a:cs typeface="Helvetica"/>
                <a:sym typeface="Helvetica"/>
              </a:defRPr>
            </a:pPr>
            <a:r>
              <a:rPr dirty="0"/>
              <a:t>&gt; Choose your chart types with care</a:t>
            </a:r>
          </a:p>
          <a:p>
            <a:pPr algn="r">
              <a:defRPr sz="3200">
                <a:latin typeface="Helvetica"/>
                <a:ea typeface="Helvetica"/>
                <a:cs typeface="Helvetica"/>
                <a:sym typeface="Helvetica"/>
              </a:defRPr>
            </a:pPr>
            <a:r>
              <a:rPr dirty="0"/>
              <a:t>&gt; In the vast majority of cases, do not mess with axes</a:t>
            </a:r>
          </a:p>
          <a:p>
            <a:pPr algn="r">
              <a:defRPr sz="3200">
                <a:latin typeface="Helvetica"/>
                <a:ea typeface="Helvetica"/>
                <a:cs typeface="Helvetica"/>
                <a:sym typeface="Helvetica"/>
              </a:defRPr>
            </a:pPr>
            <a:r>
              <a:rPr dirty="0"/>
              <a:t>&gt; Don’t use 3D graphics and avoid pie charts</a:t>
            </a:r>
          </a:p>
          <a:p>
            <a:pPr algn="r">
              <a:defRPr sz="3200">
                <a:latin typeface="Helvetica"/>
                <a:ea typeface="Helvetica"/>
                <a:cs typeface="Helvetica"/>
                <a:sym typeface="Helvetica"/>
              </a:defRPr>
            </a:pPr>
            <a:r>
              <a:rPr dirty="0"/>
              <a:t>&gt; Take care with proportional graphics</a:t>
            </a:r>
          </a:p>
        </p:txBody>
      </p:sp>
      <p:sp>
        <p:nvSpPr>
          <p:cNvPr id="233" name="Shape 233"/>
          <p:cNvSpPr/>
          <p:nvPr/>
        </p:nvSpPr>
        <p:spPr>
          <a:xfrm>
            <a:off x="1650803" y="4551374"/>
            <a:ext cx="11006506" cy="13644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4100">
                <a:latin typeface="Helvetica"/>
                <a:ea typeface="Helvetica"/>
                <a:cs typeface="Helvetica"/>
                <a:sym typeface="Helvetica"/>
              </a:defRPr>
            </a:pPr>
            <a:r>
              <a:rPr b="1" dirty="0"/>
              <a:t>&gt;</a:t>
            </a:r>
            <a:r>
              <a:rPr dirty="0"/>
              <a:t> </a:t>
            </a:r>
            <a:r>
              <a:rPr b="1" dirty="0"/>
              <a:t>Always keep your audience in mind and </a:t>
            </a:r>
            <a:endParaRPr lang="en-GB" b="1" dirty="0" smtClean="0"/>
          </a:p>
          <a:p>
            <a:pPr algn="r">
              <a:defRPr sz="4100">
                <a:latin typeface="Helvetica"/>
                <a:ea typeface="Helvetica"/>
                <a:cs typeface="Helvetica"/>
                <a:sym typeface="Helvetica"/>
              </a:defRPr>
            </a:pPr>
            <a:r>
              <a:rPr b="1" dirty="0" smtClean="0"/>
              <a:t>do </a:t>
            </a:r>
            <a:r>
              <a:rPr b="1" dirty="0"/>
              <a:t>not deceive them simply to make a point</a:t>
            </a:r>
          </a:p>
        </p:txBody>
      </p:sp>
    </p:spTree>
  </p:cSld>
  <p:clrMapOvr>
    <a:masterClrMapping/>
  </p:clrMapOvr>
  <p:transition xmlns:p14="http://schemas.microsoft.com/office/powerpoint/2010/mai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35" name="Shape 235"/>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36"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37" name="Shape 237"/>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pic>
        <p:nvPicPr>
          <p:cNvPr id="238" name="pasted-image.png"/>
          <p:cNvPicPr>
            <a:picLocks noChangeAspect="1"/>
          </p:cNvPicPr>
          <p:nvPr/>
        </p:nvPicPr>
        <p:blipFill>
          <a:blip r:embed="rId3">
            <a:extLst/>
          </a:blip>
          <a:stretch>
            <a:fillRect/>
          </a:stretch>
        </p:blipFill>
        <p:spPr>
          <a:xfrm>
            <a:off x="3429313" y="3635542"/>
            <a:ext cx="6146174" cy="5372676"/>
          </a:xfrm>
          <a:prstGeom prst="rect">
            <a:avLst/>
          </a:prstGeom>
          <a:ln w="12700">
            <a:miter lim="400000"/>
          </a:ln>
        </p:spPr>
      </p:pic>
      <p:sp>
        <p:nvSpPr>
          <p:cNvPr id="239" name="Shape 239"/>
          <p:cNvSpPr/>
          <p:nvPr/>
        </p:nvSpPr>
        <p:spPr>
          <a:xfrm>
            <a:off x="5805072" y="2587014"/>
            <a:ext cx="139465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b="1">
                <a:latin typeface="Helvetica"/>
                <a:ea typeface="Helvetica"/>
                <a:cs typeface="Helvetica"/>
                <a:sym typeface="Helvetica"/>
              </a:defRPr>
            </a:lvl1pPr>
          </a:lstStyle>
          <a:p>
            <a:r>
              <a:t>NO!</a:t>
            </a:r>
          </a:p>
        </p:txBody>
      </p:sp>
    </p:spTree>
  </p:cSld>
  <p:clrMapOvr>
    <a:masterClrMapping/>
  </p:clrMapOvr>
  <p:transition xmlns:p14="http://schemas.microsoft.com/office/powerpoint/2010/mai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41" name="Shape 241"/>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42"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43" name="Shape 243"/>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pic>
        <p:nvPicPr>
          <p:cNvPr id="244" name="pasted-image.png"/>
          <p:cNvPicPr>
            <a:picLocks noChangeAspect="1"/>
          </p:cNvPicPr>
          <p:nvPr/>
        </p:nvPicPr>
        <p:blipFill>
          <a:blip r:embed="rId3">
            <a:extLst/>
          </a:blip>
          <a:stretch>
            <a:fillRect/>
          </a:stretch>
        </p:blipFill>
        <p:spPr>
          <a:xfrm>
            <a:off x="2658066" y="3548505"/>
            <a:ext cx="8287091" cy="5941844"/>
          </a:xfrm>
          <a:prstGeom prst="rect">
            <a:avLst/>
          </a:prstGeom>
          <a:ln w="12700">
            <a:miter lim="400000"/>
          </a:ln>
        </p:spPr>
      </p:pic>
      <p:sp>
        <p:nvSpPr>
          <p:cNvPr id="245" name="Shape 245"/>
          <p:cNvSpPr/>
          <p:nvPr/>
        </p:nvSpPr>
        <p:spPr>
          <a:xfrm>
            <a:off x="2336669" y="2022109"/>
            <a:ext cx="10353670" cy="1210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a:latin typeface="Helvetica"/>
                <a:ea typeface="Helvetica"/>
                <a:cs typeface="Helvetica"/>
                <a:sym typeface="Helvetica"/>
              </a:defRPr>
            </a:lvl1pPr>
          </a:lstStyle>
          <a:p>
            <a:r>
              <a:rPr dirty="0"/>
              <a:t>&gt; Always consider other ways to communicate the </a:t>
            </a:r>
            <a:endParaRPr lang="en-GB" dirty="0" smtClean="0"/>
          </a:p>
          <a:p>
            <a:r>
              <a:rPr dirty="0" smtClean="0"/>
              <a:t>story </a:t>
            </a:r>
            <a:r>
              <a:rPr dirty="0"/>
              <a:t>and evaluate your efforts</a:t>
            </a:r>
          </a:p>
        </p:txBody>
      </p:sp>
    </p:spTree>
  </p:cSld>
  <p:clrMapOvr>
    <a:masterClrMapping/>
  </p:clrMapOvr>
  <p:transition xmlns:p14="http://schemas.microsoft.com/office/powerpoint/2010/main" spd="slow"/>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47" name="Shape 247"/>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48"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49" name="Shape 249"/>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50" name="Shape 250"/>
          <p:cNvSpPr/>
          <p:nvPr/>
        </p:nvSpPr>
        <p:spPr>
          <a:xfrm>
            <a:off x="5962099" y="2097802"/>
            <a:ext cx="1394657"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b="1">
                <a:latin typeface="Helvetica"/>
                <a:ea typeface="Helvetica"/>
                <a:cs typeface="Helvetica"/>
                <a:sym typeface="Helvetica"/>
              </a:defRPr>
            </a:lvl1pPr>
          </a:lstStyle>
          <a:p>
            <a:r>
              <a:t>NO!</a:t>
            </a:r>
          </a:p>
        </p:txBody>
      </p:sp>
      <p:pic>
        <p:nvPicPr>
          <p:cNvPr id="251" name="pasted-image.png"/>
          <p:cNvPicPr>
            <a:picLocks noChangeAspect="1"/>
          </p:cNvPicPr>
          <p:nvPr/>
        </p:nvPicPr>
        <p:blipFill>
          <a:blip r:embed="rId3">
            <a:extLst/>
          </a:blip>
          <a:stretch>
            <a:fillRect/>
          </a:stretch>
        </p:blipFill>
        <p:spPr>
          <a:xfrm>
            <a:off x="2687552" y="3131903"/>
            <a:ext cx="7629696" cy="6269067"/>
          </a:xfrm>
          <a:prstGeom prst="rect">
            <a:avLst/>
          </a:prstGeom>
          <a:ln w="12700">
            <a:miter lim="400000"/>
          </a:ln>
        </p:spPr>
      </p:pic>
    </p:spTree>
  </p:cSld>
  <p:clrMapOvr>
    <a:masterClrMapping/>
  </p:clrMapOvr>
  <p:transition xmlns:p14="http://schemas.microsoft.com/office/powerpoint/2010/mai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25" name="Shape 125"/>
          <p:cNvSpPr/>
          <p:nvPr/>
        </p:nvSpPr>
        <p:spPr>
          <a:xfrm>
            <a:off x="129251" y="368906"/>
            <a:ext cx="10187994"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700">
                <a:latin typeface="Helvetica"/>
                <a:ea typeface="Helvetica"/>
                <a:cs typeface="Helvetica"/>
                <a:sym typeface="Helvetica"/>
              </a:defRPr>
            </a:lvl1pPr>
          </a:lstStyle>
          <a:p>
            <a:r>
              <a:t>The Data Science Process</a:t>
            </a:r>
          </a:p>
        </p:txBody>
      </p:sp>
      <p:sp>
        <p:nvSpPr>
          <p:cNvPr id="126" name="Shape 126"/>
          <p:cNvSpPr/>
          <p:nvPr/>
        </p:nvSpPr>
        <p:spPr>
          <a:xfrm>
            <a:off x="4383932" y="2437800"/>
            <a:ext cx="4236936" cy="12954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atin typeface="Helvetica"/>
                <a:ea typeface="Helvetica"/>
                <a:cs typeface="Helvetica"/>
                <a:sym typeface="Helvetica"/>
              </a:defRPr>
            </a:lvl1pPr>
          </a:lstStyle>
          <a:p>
            <a:r>
              <a:t>Asking Questions of the Data</a:t>
            </a:r>
          </a:p>
        </p:txBody>
      </p:sp>
      <p:pic>
        <p:nvPicPr>
          <p:cNvPr id="127"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28" name="Shape 128"/>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29" name="Shape 129"/>
          <p:cNvSpPr/>
          <p:nvPr/>
        </p:nvSpPr>
        <p:spPr>
          <a:xfrm>
            <a:off x="4954767" y="4334988"/>
            <a:ext cx="3095266" cy="7112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atin typeface="Helvetica"/>
                <a:ea typeface="Helvetica"/>
                <a:cs typeface="Helvetica"/>
                <a:sym typeface="Helvetica"/>
              </a:defRPr>
            </a:lvl1pPr>
          </a:lstStyle>
          <a:p>
            <a:r>
              <a:t>Collection</a:t>
            </a:r>
          </a:p>
        </p:txBody>
      </p:sp>
      <p:sp>
        <p:nvSpPr>
          <p:cNvPr id="130" name="Shape 130"/>
          <p:cNvSpPr/>
          <p:nvPr/>
        </p:nvSpPr>
        <p:spPr>
          <a:xfrm>
            <a:off x="4954767" y="5553768"/>
            <a:ext cx="3095266" cy="723901"/>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b="1">
                <a:latin typeface="Helvetica"/>
                <a:ea typeface="Helvetica"/>
                <a:cs typeface="Helvetica"/>
                <a:sym typeface="Helvetica"/>
              </a:defRPr>
            </a:lvl1pPr>
          </a:lstStyle>
          <a:p>
            <a:r>
              <a:t>Exploration</a:t>
            </a:r>
          </a:p>
        </p:txBody>
      </p:sp>
      <p:sp>
        <p:nvSpPr>
          <p:cNvPr id="131" name="Shape 131"/>
          <p:cNvSpPr/>
          <p:nvPr/>
        </p:nvSpPr>
        <p:spPr>
          <a:xfrm>
            <a:off x="5042367" y="6822827"/>
            <a:ext cx="2920066" cy="723901"/>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b="1">
                <a:latin typeface="Helvetica"/>
                <a:ea typeface="Helvetica"/>
                <a:cs typeface="Helvetica"/>
                <a:sym typeface="Helvetica"/>
              </a:defRPr>
            </a:lvl1pPr>
          </a:lstStyle>
          <a:p>
            <a:r>
              <a:t>Modelling</a:t>
            </a:r>
          </a:p>
        </p:txBody>
      </p:sp>
      <p:sp>
        <p:nvSpPr>
          <p:cNvPr id="132" name="Shape 132"/>
          <p:cNvSpPr/>
          <p:nvPr/>
        </p:nvSpPr>
        <p:spPr>
          <a:xfrm>
            <a:off x="4572626" y="8091886"/>
            <a:ext cx="3859548" cy="1308101"/>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b="1">
                <a:latin typeface="Helvetica"/>
                <a:ea typeface="Helvetica"/>
                <a:cs typeface="Helvetica"/>
                <a:sym typeface="Helvetica"/>
              </a:defRPr>
            </a:lvl1pPr>
          </a:lstStyle>
          <a:p>
            <a:r>
              <a:t>Communicate the Results</a:t>
            </a:r>
          </a:p>
        </p:txBody>
      </p:sp>
      <p:sp>
        <p:nvSpPr>
          <p:cNvPr id="133" name="Shape 133"/>
          <p:cNvSpPr/>
          <p:nvPr/>
        </p:nvSpPr>
        <p:spPr>
          <a:xfrm flipH="1">
            <a:off x="3178302" y="2762231"/>
            <a:ext cx="1" cy="6306975"/>
          </a:xfrm>
          <a:prstGeom prst="line">
            <a:avLst/>
          </a:prstGeom>
          <a:ln w="127000">
            <a:solidFill>
              <a:srgbClr val="000000"/>
            </a:solidFill>
            <a:miter lim="400000"/>
            <a:tailEnd type="triangle"/>
          </a:ln>
        </p:spPr>
        <p:txBody>
          <a:bodyPr lIns="50800" tIns="50800" rIns="50800" bIns="50800" anchor="ctr"/>
          <a:lstStyle/>
          <a:p>
            <a:pPr>
              <a:defRPr sz="2400"/>
            </a:pPr>
            <a:endParaRPr/>
          </a:p>
        </p:txBody>
      </p:sp>
      <p:sp>
        <p:nvSpPr>
          <p:cNvPr id="141" name="Shape 141"/>
          <p:cNvSpPr/>
          <p:nvPr/>
        </p:nvSpPr>
        <p:spPr>
          <a:xfrm>
            <a:off x="8844910" y="3016216"/>
            <a:ext cx="460138" cy="1630444"/>
          </a:xfrm>
          <a:custGeom>
            <a:avLst/>
            <a:gdLst/>
            <a:ahLst/>
            <a:cxnLst>
              <a:cxn ang="0">
                <a:pos x="wd2" y="hd2"/>
              </a:cxn>
              <a:cxn ang="5400000">
                <a:pos x="wd2" y="hd2"/>
              </a:cxn>
              <a:cxn ang="10800000">
                <a:pos x="wd2" y="hd2"/>
              </a:cxn>
              <a:cxn ang="16200000">
                <a:pos x="wd2" y="hd2"/>
              </a:cxn>
            </a:cxnLst>
            <a:rect l="0" t="0" r="r" b="b"/>
            <a:pathLst>
              <a:path w="16216" h="21600" extrusionOk="0">
                <a:moveTo>
                  <a:pt x="0" y="21600"/>
                </a:moveTo>
                <a:cubicBezTo>
                  <a:pt x="20949" y="14805"/>
                  <a:pt x="21600" y="7605"/>
                  <a:pt x="1953" y="0"/>
                </a:cubicBezTo>
              </a:path>
            </a:pathLst>
          </a:custGeom>
          <a:ln w="50800">
            <a:solidFill>
              <a:srgbClr val="000000"/>
            </a:solidFill>
            <a:miter lim="400000"/>
            <a:headEnd type="triangle"/>
            <a:tailEnd type="triangle"/>
          </a:ln>
        </p:spPr>
        <p:txBody>
          <a:bodyPr/>
          <a:lstStyle/>
          <a:p>
            <a:endParaRPr/>
          </a:p>
        </p:txBody>
      </p:sp>
      <p:sp>
        <p:nvSpPr>
          <p:cNvPr id="142" name="Shape 142"/>
          <p:cNvSpPr/>
          <p:nvPr/>
        </p:nvSpPr>
        <p:spPr>
          <a:xfrm>
            <a:off x="8824960" y="4898908"/>
            <a:ext cx="500062" cy="1117267"/>
          </a:xfrm>
          <a:custGeom>
            <a:avLst/>
            <a:gdLst/>
            <a:ahLst/>
            <a:cxnLst>
              <a:cxn ang="0">
                <a:pos x="wd2" y="hd2"/>
              </a:cxn>
              <a:cxn ang="5400000">
                <a:pos x="wd2" y="hd2"/>
              </a:cxn>
              <a:cxn ang="10800000">
                <a:pos x="wd2" y="hd2"/>
              </a:cxn>
              <a:cxn ang="16200000">
                <a:pos x="wd2" y="hd2"/>
              </a:cxn>
            </a:cxnLst>
            <a:rect l="0" t="0" r="r" b="b"/>
            <a:pathLst>
              <a:path w="16216" h="21600" extrusionOk="0">
                <a:moveTo>
                  <a:pt x="0" y="21600"/>
                </a:moveTo>
                <a:cubicBezTo>
                  <a:pt x="20936" y="17162"/>
                  <a:pt x="21600" y="9962"/>
                  <a:pt x="1991" y="0"/>
                </a:cubicBezTo>
              </a:path>
            </a:pathLst>
          </a:custGeom>
          <a:ln w="50800">
            <a:solidFill>
              <a:srgbClr val="000000"/>
            </a:solidFill>
            <a:miter lim="400000"/>
            <a:headEnd type="triangle"/>
            <a:tailEnd type="triangle"/>
          </a:ln>
        </p:spPr>
        <p:txBody>
          <a:bodyPr/>
          <a:lstStyle/>
          <a:p>
            <a:endParaRPr/>
          </a:p>
        </p:txBody>
      </p:sp>
      <p:sp>
        <p:nvSpPr>
          <p:cNvPr id="143" name="Shape 143"/>
          <p:cNvSpPr/>
          <p:nvPr/>
        </p:nvSpPr>
        <p:spPr>
          <a:xfrm>
            <a:off x="8851889" y="6278266"/>
            <a:ext cx="446208" cy="1063825"/>
          </a:xfrm>
          <a:custGeom>
            <a:avLst/>
            <a:gdLst/>
            <a:ahLst/>
            <a:cxnLst>
              <a:cxn ang="0">
                <a:pos x="wd2" y="hd2"/>
              </a:cxn>
              <a:cxn ang="5400000">
                <a:pos x="wd2" y="hd2"/>
              </a:cxn>
              <a:cxn ang="10800000">
                <a:pos x="wd2" y="hd2"/>
              </a:cxn>
              <a:cxn ang="16200000">
                <a:pos x="wd2" y="hd2"/>
              </a:cxn>
            </a:cxnLst>
            <a:rect l="0" t="0" r="r" b="b"/>
            <a:pathLst>
              <a:path w="16239" h="21600" extrusionOk="0">
                <a:moveTo>
                  <a:pt x="0" y="21600"/>
                </a:moveTo>
                <a:cubicBezTo>
                  <a:pt x="20590" y="16252"/>
                  <a:pt x="21600" y="9052"/>
                  <a:pt x="3030" y="0"/>
                </a:cubicBezTo>
              </a:path>
            </a:pathLst>
          </a:custGeom>
          <a:ln w="50800">
            <a:solidFill>
              <a:srgbClr val="000000"/>
            </a:solidFill>
            <a:miter lim="400000"/>
            <a:headEnd type="triangle"/>
            <a:tailEnd type="triangle"/>
          </a:ln>
        </p:spPr>
        <p:txBody>
          <a:bodyPr/>
          <a:lstStyle/>
          <a:p>
            <a:endParaRPr/>
          </a:p>
        </p:txBody>
      </p:sp>
      <p:sp>
        <p:nvSpPr>
          <p:cNvPr id="144" name="Shape 144"/>
          <p:cNvSpPr/>
          <p:nvPr/>
        </p:nvSpPr>
        <p:spPr>
          <a:xfrm>
            <a:off x="8834113" y="7590050"/>
            <a:ext cx="481724" cy="1563815"/>
          </a:xfrm>
          <a:custGeom>
            <a:avLst/>
            <a:gdLst/>
            <a:ahLst/>
            <a:cxnLst>
              <a:cxn ang="0">
                <a:pos x="wd2" y="hd2"/>
              </a:cxn>
              <a:cxn ang="5400000">
                <a:pos x="wd2" y="hd2"/>
              </a:cxn>
              <a:cxn ang="10800000">
                <a:pos x="wd2" y="hd2"/>
              </a:cxn>
              <a:cxn ang="16200000">
                <a:pos x="wd2" y="hd2"/>
              </a:cxn>
            </a:cxnLst>
            <a:rect l="0" t="0" r="r" b="b"/>
            <a:pathLst>
              <a:path w="16200" h="21600" extrusionOk="0">
                <a:moveTo>
                  <a:pt x="148" y="21600"/>
                </a:moveTo>
                <a:cubicBezTo>
                  <a:pt x="21600" y="15104"/>
                  <a:pt x="21551" y="7904"/>
                  <a:pt x="0" y="0"/>
                </a:cubicBezTo>
              </a:path>
            </a:pathLst>
          </a:custGeom>
          <a:ln w="50800">
            <a:solidFill>
              <a:srgbClr val="000000"/>
            </a:solidFill>
            <a:miter lim="400000"/>
            <a:headEnd type="triangle"/>
            <a:tailEnd type="triangle"/>
          </a:ln>
        </p:spPr>
        <p:txBody>
          <a:bodyPr/>
          <a:lstStyle/>
          <a:p>
            <a:endParaRPr/>
          </a:p>
        </p:txBody>
      </p:sp>
      <p:sp>
        <p:nvSpPr>
          <p:cNvPr id="138" name="Shape 138"/>
          <p:cNvSpPr/>
          <p:nvPr/>
        </p:nvSpPr>
        <p:spPr>
          <a:xfrm>
            <a:off x="9541784" y="3914714"/>
            <a:ext cx="326026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400"/>
            </a:lvl1pPr>
          </a:lstStyle>
          <a:p>
            <a:r>
              <a:t>Part 1</a:t>
            </a:r>
          </a:p>
        </p:txBody>
      </p:sp>
      <p:sp>
        <p:nvSpPr>
          <p:cNvPr id="139" name="Shape 139"/>
          <p:cNvSpPr/>
          <p:nvPr/>
        </p:nvSpPr>
        <p:spPr>
          <a:xfrm>
            <a:off x="9977400" y="5344218"/>
            <a:ext cx="29452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400" b="1">
                <a:latin typeface="Helvetica"/>
                <a:ea typeface="Helvetica"/>
                <a:cs typeface="Helvetica"/>
                <a:sym typeface="Helvetica"/>
              </a:defRPr>
            </a:pPr>
            <a:r>
              <a:t>Learning Lab</a:t>
            </a:r>
          </a:p>
          <a:p>
            <a:pPr algn="r">
              <a:defRPr sz="3400" b="1">
                <a:latin typeface="Helvetica"/>
                <a:ea typeface="Helvetica"/>
                <a:cs typeface="Helvetica"/>
                <a:sym typeface="Helvetica"/>
              </a:defRPr>
            </a:pPr>
            <a:r>
              <a:t>Part 2</a:t>
            </a:r>
          </a:p>
        </p:txBody>
      </p:sp>
      <p:sp>
        <p:nvSpPr>
          <p:cNvPr id="140" name="Shape 140"/>
          <p:cNvSpPr/>
          <p:nvPr/>
        </p:nvSpPr>
        <p:spPr>
          <a:xfrm>
            <a:off x="10498450" y="5179409"/>
            <a:ext cx="2335440" cy="1"/>
          </a:xfrm>
          <a:prstGeom prst="line">
            <a:avLst/>
          </a:prstGeom>
          <a:ln w="25400">
            <a:solidFill>
              <a:srgbClr val="000000"/>
            </a:solidFill>
            <a:custDash>
              <a:ds d="600000" sp="600000"/>
            </a:custDash>
            <a:miter lim="400000"/>
          </a:ln>
        </p:spPr>
        <p:txBody>
          <a:bodyPr lIns="50800" tIns="50800" rIns="50800" bIns="50800" anchor="ctr"/>
          <a:lstStyle/>
          <a:p>
            <a:pPr>
              <a:defRPr sz="2400"/>
            </a:pPr>
            <a:endParaRPr/>
          </a:p>
        </p:txBody>
      </p:sp>
    </p:spTree>
  </p:cSld>
  <p:clrMapOvr>
    <a:masterClrMapping/>
  </p:clrMapOvr>
  <p:transition xmlns:p14="http://schemas.microsoft.com/office/powerpoint/2010/main" spd="slow"/>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53" name="Shape 253"/>
          <p:cNvSpPr/>
          <p:nvPr/>
        </p:nvSpPr>
        <p:spPr>
          <a:xfrm>
            <a:off x="452290" y="120662"/>
            <a:ext cx="12698643"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54"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55" name="Shape 255"/>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56" name="Shape 256"/>
          <p:cNvSpPr/>
          <p:nvPr/>
        </p:nvSpPr>
        <p:spPr>
          <a:xfrm>
            <a:off x="5321762" y="2458728"/>
            <a:ext cx="2645644"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b="1">
                <a:latin typeface="Helvetica"/>
                <a:ea typeface="Helvetica"/>
                <a:cs typeface="Helvetica"/>
                <a:sym typeface="Helvetica"/>
              </a:defRPr>
            </a:lvl1pPr>
          </a:lstStyle>
          <a:p>
            <a:r>
              <a:t>BETTER!</a:t>
            </a:r>
          </a:p>
        </p:txBody>
      </p:sp>
      <p:pic>
        <p:nvPicPr>
          <p:cNvPr id="257" name="pasted-image.png"/>
          <p:cNvPicPr>
            <a:picLocks noChangeAspect="1"/>
          </p:cNvPicPr>
          <p:nvPr/>
        </p:nvPicPr>
        <p:blipFill>
          <a:blip r:embed="rId3">
            <a:extLst/>
          </a:blip>
          <a:stretch>
            <a:fillRect/>
          </a:stretch>
        </p:blipFill>
        <p:spPr>
          <a:xfrm>
            <a:off x="2154458" y="3537399"/>
            <a:ext cx="8695884" cy="5671230"/>
          </a:xfrm>
          <a:prstGeom prst="rect">
            <a:avLst/>
          </a:prstGeom>
          <a:ln w="12700">
            <a:miter lim="400000"/>
          </a:ln>
        </p:spPr>
      </p:pic>
    </p:spTree>
  </p:cSld>
  <p:clrMapOvr>
    <a:masterClrMapping/>
  </p:clrMapOvr>
  <p:transition xmlns:p14="http://schemas.microsoft.com/office/powerpoint/2010/main" spd="slow"/>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pic>
        <p:nvPicPr>
          <p:cNvPr id="259"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60" name="Shape 260"/>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61" name="Shape 261"/>
          <p:cNvSpPr/>
          <p:nvPr/>
        </p:nvSpPr>
        <p:spPr>
          <a:xfrm>
            <a:off x="9371879" y="2246007"/>
            <a:ext cx="3211309" cy="1318310"/>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7900" b="1">
                <a:latin typeface="Helvetica"/>
                <a:ea typeface="Helvetica"/>
                <a:cs typeface="Helvetica"/>
                <a:sym typeface="Helvetica"/>
              </a:defRPr>
            </a:lvl1pPr>
          </a:lstStyle>
          <a:p>
            <a:pPr>
              <a:lnSpc>
                <a:spcPct val="100000"/>
              </a:lnSpc>
              <a:defRPr b="0"/>
            </a:pPr>
            <a:r>
              <a:rPr b="1" dirty="0"/>
              <a:t>DEMO</a:t>
            </a:r>
          </a:p>
        </p:txBody>
      </p:sp>
      <p:sp>
        <p:nvSpPr>
          <p:cNvPr id="262" name="Shape 262"/>
          <p:cNvSpPr/>
          <p:nvPr/>
        </p:nvSpPr>
        <p:spPr>
          <a:xfrm>
            <a:off x="415872" y="4204206"/>
            <a:ext cx="12173056" cy="2780248"/>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5400" b="1">
                <a:latin typeface="Helvetica"/>
                <a:ea typeface="Helvetica"/>
                <a:cs typeface="Helvetica"/>
                <a:sym typeface="Helvetica"/>
              </a:defRPr>
            </a:pPr>
            <a:r>
              <a:rPr dirty="0"/>
              <a:t>Data Visualisation</a:t>
            </a:r>
          </a:p>
          <a:p>
            <a:pPr algn="r">
              <a:defRPr sz="4000">
                <a:latin typeface="Helvetica"/>
                <a:ea typeface="Helvetica"/>
                <a:cs typeface="Helvetica"/>
                <a:sym typeface="Helvetica"/>
              </a:defRPr>
            </a:pPr>
            <a:r>
              <a:rPr dirty="0"/>
              <a:t>We’re going to create a data visualisation dashboard that will help us understand Diabetes better on a local, national and international scale.</a:t>
            </a:r>
          </a:p>
        </p:txBody>
      </p:sp>
      <p:sp>
        <p:nvSpPr>
          <p:cNvPr id="263" name="Shape 263"/>
          <p:cNvSpPr/>
          <p:nvPr/>
        </p:nvSpPr>
        <p:spPr>
          <a:xfrm>
            <a:off x="821475" y="7591349"/>
            <a:ext cx="11767453" cy="1752601"/>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600">
                <a:latin typeface="Helvetica"/>
                <a:ea typeface="Helvetica"/>
                <a:cs typeface="Helvetica"/>
                <a:sym typeface="Helvetica"/>
              </a:defRPr>
            </a:lvl1pPr>
          </a:lstStyle>
          <a:p>
            <a:r>
              <a:rPr dirty="0"/>
              <a:t>This demo uses Tableau, a data visualisation tool that is powerful and very intuitive. Feel free to follow along with the process or explore the code for yourself. Tableau Public is free and uni students can access more features by applying for a Tableau Desktop membership plan</a:t>
            </a:r>
          </a:p>
        </p:txBody>
      </p:sp>
      <p:sp>
        <p:nvSpPr>
          <p:cNvPr id="264" name="Shape 264"/>
          <p:cNvSpPr/>
          <p:nvPr/>
        </p:nvSpPr>
        <p:spPr>
          <a:xfrm>
            <a:off x="355881" y="92188"/>
            <a:ext cx="12698642"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5100" b="1">
                <a:latin typeface="Helvetica"/>
                <a:ea typeface="Helvetica"/>
                <a:cs typeface="Helvetica"/>
                <a:sym typeface="Helvetica"/>
              </a:defRPr>
            </a:pPr>
            <a:r>
              <a:t>Data Visualisation </a:t>
            </a:r>
          </a:p>
          <a:p>
            <a:pPr algn="l">
              <a:defRPr sz="5100" b="1">
                <a:latin typeface="Helvetica"/>
                <a:ea typeface="Helvetica"/>
                <a:cs typeface="Helvetica"/>
                <a:sym typeface="Helvetica"/>
              </a:defRPr>
            </a:pPr>
            <a:r>
              <a:t>and Communication</a:t>
            </a:r>
          </a:p>
        </p:txBody>
      </p:sp>
      <p:pic>
        <p:nvPicPr>
          <p:cNvPr id="265" name="pasted-image.png"/>
          <p:cNvPicPr>
            <a:picLocks noChangeAspect="1"/>
          </p:cNvPicPr>
          <p:nvPr/>
        </p:nvPicPr>
        <p:blipFill>
          <a:blip r:embed="rId3">
            <a:extLst/>
          </a:blip>
          <a:stretch>
            <a:fillRect/>
          </a:stretch>
        </p:blipFill>
        <p:spPr>
          <a:xfrm>
            <a:off x="590845" y="2406668"/>
            <a:ext cx="6045741" cy="1257301"/>
          </a:xfrm>
          <a:prstGeom prst="rect">
            <a:avLst/>
          </a:prstGeom>
          <a:ln w="12700">
            <a:miter lim="400000"/>
          </a:ln>
        </p:spPr>
      </p:pic>
    </p:spTree>
  </p:cSld>
  <p:clrMapOvr>
    <a:masterClrMapping/>
  </p:clrMapOvr>
  <p:transition xmlns:p14="http://schemas.microsoft.com/office/powerpoint/2010/main" spd="slow"/>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267" name="Shape 267"/>
          <p:cNvSpPr/>
          <p:nvPr/>
        </p:nvSpPr>
        <p:spPr>
          <a:xfrm>
            <a:off x="196358" y="406412"/>
            <a:ext cx="10681891"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b="1">
                <a:latin typeface="Helvetica"/>
                <a:ea typeface="Helvetica"/>
                <a:cs typeface="Helvetica"/>
                <a:sym typeface="Helvetica"/>
              </a:defRPr>
            </a:lvl1pPr>
          </a:lstStyle>
          <a:p>
            <a:r>
              <a:t>End of Learning Lab, Part 2</a:t>
            </a:r>
          </a:p>
        </p:txBody>
      </p:sp>
      <p:pic>
        <p:nvPicPr>
          <p:cNvPr id="268"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269" name="Shape 269"/>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270" name="Shape 270"/>
          <p:cNvSpPr/>
          <p:nvPr/>
        </p:nvSpPr>
        <p:spPr>
          <a:xfrm>
            <a:off x="1507401" y="7757553"/>
            <a:ext cx="1128547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20000"/>
              </a:lnSpc>
              <a:defRPr sz="5800" b="1">
                <a:latin typeface="Helvetica"/>
                <a:ea typeface="Helvetica"/>
                <a:cs typeface="Helvetica"/>
                <a:sym typeface="Helvetica"/>
              </a:defRPr>
            </a:lvl1pPr>
          </a:lstStyle>
          <a:p>
            <a:r>
              <a:t>Next….    INNOVATION LAB</a:t>
            </a:r>
          </a:p>
        </p:txBody>
      </p:sp>
      <p:sp>
        <p:nvSpPr>
          <p:cNvPr id="271" name="Shape 271"/>
          <p:cNvSpPr/>
          <p:nvPr/>
        </p:nvSpPr>
        <p:spPr>
          <a:xfrm>
            <a:off x="3615338" y="2432188"/>
            <a:ext cx="8789008"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50000"/>
              </a:lnSpc>
              <a:buSzPct val="99000"/>
              <a:buChar char="✓"/>
              <a:defRPr sz="3800">
                <a:latin typeface="Helvetica"/>
                <a:ea typeface="Helvetica"/>
                <a:cs typeface="Helvetica"/>
                <a:sym typeface="Helvetica"/>
              </a:defRPr>
            </a:pPr>
            <a:r>
              <a:rPr lang="en-GB" dirty="0" smtClean="0"/>
              <a:t> </a:t>
            </a:r>
            <a:r>
              <a:rPr dirty="0" smtClean="0"/>
              <a:t>Exploratory </a:t>
            </a:r>
            <a:r>
              <a:rPr dirty="0"/>
              <a:t>Data Analysis</a:t>
            </a:r>
          </a:p>
          <a:p>
            <a:pPr marL="38100" indent="-38100" algn="r">
              <a:lnSpc>
                <a:spcPct val="150000"/>
              </a:lnSpc>
              <a:buClr>
                <a:srgbClr val="000000"/>
              </a:buClr>
              <a:buSzPct val="100000"/>
              <a:buChar char="✓"/>
              <a:defRPr sz="3800">
                <a:latin typeface="Helvetica"/>
                <a:ea typeface="Helvetica"/>
                <a:cs typeface="Helvetica"/>
                <a:sym typeface="Helvetica"/>
              </a:defRPr>
            </a:pPr>
            <a:r>
              <a:rPr lang="en-GB" dirty="0" smtClean="0"/>
              <a:t> </a:t>
            </a:r>
            <a:r>
              <a:rPr dirty="0" smtClean="0"/>
              <a:t>Modelling</a:t>
            </a:r>
            <a:endParaRPr dirty="0"/>
          </a:p>
          <a:p>
            <a:pPr algn="r">
              <a:buClr>
                <a:srgbClr val="000000"/>
              </a:buClr>
              <a:buSzPct val="100000"/>
              <a:buChar char="✓"/>
              <a:defRPr sz="3800">
                <a:latin typeface="Helvetica"/>
                <a:ea typeface="Helvetica"/>
                <a:cs typeface="Helvetica"/>
                <a:sym typeface="Helvetica"/>
              </a:defRPr>
            </a:pPr>
            <a:r>
              <a:rPr lang="en-GB" dirty="0" smtClean="0"/>
              <a:t> </a:t>
            </a:r>
            <a:r>
              <a:rPr dirty="0" smtClean="0"/>
              <a:t>Data </a:t>
            </a:r>
            <a:r>
              <a:rPr dirty="0"/>
              <a:t>Visualisation &amp; Communication</a:t>
            </a:r>
          </a:p>
        </p:txBody>
      </p:sp>
      <p:pic>
        <p:nvPicPr>
          <p:cNvPr id="272" name="pasted-image.png"/>
          <p:cNvPicPr>
            <a:picLocks noChangeAspect="1"/>
          </p:cNvPicPr>
          <p:nvPr/>
        </p:nvPicPr>
        <p:blipFill>
          <a:blip r:embed="rId3">
            <a:extLst/>
          </a:blip>
          <a:stretch>
            <a:fillRect/>
          </a:stretch>
        </p:blipFill>
        <p:spPr>
          <a:xfrm>
            <a:off x="683639" y="5096969"/>
            <a:ext cx="1661914" cy="1661914"/>
          </a:xfrm>
          <a:prstGeom prst="rect">
            <a:avLst/>
          </a:prstGeom>
          <a:ln w="12700">
            <a:miter lim="400000"/>
          </a:ln>
        </p:spPr>
      </p:pic>
      <p:pic>
        <p:nvPicPr>
          <p:cNvPr id="273" name="pasted-image.png"/>
          <p:cNvPicPr>
            <a:picLocks noChangeAspect="1"/>
          </p:cNvPicPr>
          <p:nvPr/>
        </p:nvPicPr>
        <p:blipFill>
          <a:blip r:embed="rId4">
            <a:extLst/>
          </a:blip>
          <a:stretch>
            <a:fillRect/>
          </a:stretch>
        </p:blipFill>
        <p:spPr>
          <a:xfrm>
            <a:off x="3624952" y="5195419"/>
            <a:ext cx="1933216" cy="1465015"/>
          </a:xfrm>
          <a:prstGeom prst="rect">
            <a:avLst/>
          </a:prstGeom>
          <a:ln w="12700">
            <a:miter lim="400000"/>
          </a:ln>
        </p:spPr>
      </p:pic>
      <p:pic>
        <p:nvPicPr>
          <p:cNvPr id="274" name="pasted-image.png"/>
          <p:cNvPicPr>
            <a:picLocks noChangeAspect="1"/>
          </p:cNvPicPr>
          <p:nvPr/>
        </p:nvPicPr>
        <p:blipFill>
          <a:blip r:embed="rId5">
            <a:extLst/>
          </a:blip>
          <a:stretch>
            <a:fillRect/>
          </a:stretch>
        </p:blipFill>
        <p:spPr>
          <a:xfrm>
            <a:off x="6381237" y="5299276"/>
            <a:ext cx="6045742" cy="1257301"/>
          </a:xfrm>
          <a:prstGeom prst="rect">
            <a:avLst/>
          </a:prstGeom>
          <a:ln w="12700">
            <a:miter lim="400000"/>
          </a:ln>
        </p:spPr>
      </p:pic>
    </p:spTree>
  </p:cSld>
  <p:clrMapOvr>
    <a:masterClrMapping/>
  </p:clrMapOvr>
  <p:transition xmlns:p14="http://schemas.microsoft.com/office/powerpoint/2010/mai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46" name="Shape 146"/>
          <p:cNvSpPr/>
          <p:nvPr/>
        </p:nvSpPr>
        <p:spPr>
          <a:xfrm>
            <a:off x="281734" y="393712"/>
            <a:ext cx="10471883"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Exploratory Data Analysis</a:t>
            </a:r>
          </a:p>
        </p:txBody>
      </p:sp>
      <p:sp>
        <p:nvSpPr>
          <p:cNvPr id="147" name="Shape 147"/>
          <p:cNvSpPr/>
          <p:nvPr/>
        </p:nvSpPr>
        <p:spPr>
          <a:xfrm>
            <a:off x="244957" y="3924299"/>
            <a:ext cx="12514887" cy="335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50000"/>
              </a:lnSpc>
              <a:defRPr sz="5300">
                <a:latin typeface="Helvetica"/>
                <a:ea typeface="Helvetica"/>
                <a:cs typeface="Helvetica"/>
                <a:sym typeface="Helvetica"/>
              </a:defRPr>
            </a:pPr>
            <a:r>
              <a:rPr b="1"/>
              <a:t>Exploratory Data Analysis (EDA)</a:t>
            </a:r>
            <a:r>
              <a:t> is the process of summarising data using </a:t>
            </a:r>
            <a:r>
              <a:rPr u="sng"/>
              <a:t>summary statistics</a:t>
            </a:r>
            <a:r>
              <a:t> and </a:t>
            </a:r>
            <a:r>
              <a:rPr u="sng"/>
              <a:t>data visualisation</a:t>
            </a:r>
          </a:p>
        </p:txBody>
      </p:sp>
      <p:pic>
        <p:nvPicPr>
          <p:cNvPr id="148"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49" name="Shape 149"/>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51" name="Shape 151"/>
          <p:cNvSpPr/>
          <p:nvPr/>
        </p:nvSpPr>
        <p:spPr>
          <a:xfrm>
            <a:off x="281734" y="393712"/>
            <a:ext cx="10471883"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Exploratory Data Analysis</a:t>
            </a:r>
          </a:p>
        </p:txBody>
      </p:sp>
      <p:sp>
        <p:nvSpPr>
          <p:cNvPr id="152" name="Shape 152"/>
          <p:cNvSpPr/>
          <p:nvPr/>
        </p:nvSpPr>
        <p:spPr>
          <a:xfrm>
            <a:off x="704999" y="2461259"/>
            <a:ext cx="12113730" cy="6278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50000"/>
              </a:lnSpc>
              <a:defRPr sz="5300">
                <a:latin typeface="Helvetica"/>
                <a:ea typeface="Helvetica"/>
                <a:cs typeface="Helvetica"/>
                <a:sym typeface="Helvetica"/>
              </a:defRPr>
            </a:pPr>
            <a:r>
              <a:rPr b="1"/>
              <a:t>Why do we need to explore the data?</a:t>
            </a:r>
          </a:p>
          <a:p>
            <a:pPr algn="r">
              <a:lnSpc>
                <a:spcPct val="150000"/>
              </a:lnSpc>
              <a:defRPr sz="5300">
                <a:latin typeface="Helvetica"/>
                <a:ea typeface="Helvetica"/>
                <a:cs typeface="Helvetica"/>
                <a:sym typeface="Helvetica"/>
              </a:defRPr>
            </a:pPr>
            <a:r>
              <a:rPr b="1"/>
              <a:t>1. </a:t>
            </a:r>
            <a:r>
              <a:t>To spot problems</a:t>
            </a:r>
          </a:p>
          <a:p>
            <a:pPr algn="r">
              <a:lnSpc>
                <a:spcPct val="120000"/>
              </a:lnSpc>
              <a:defRPr sz="5300">
                <a:latin typeface="Helvetica"/>
                <a:ea typeface="Helvetica"/>
                <a:cs typeface="Helvetica"/>
                <a:sym typeface="Helvetica"/>
              </a:defRPr>
            </a:pPr>
            <a:r>
              <a:t>&gt; Missing values, bad fields or variables, identifying outliers</a:t>
            </a:r>
          </a:p>
          <a:p>
            <a:pPr algn="r">
              <a:lnSpc>
                <a:spcPct val="120000"/>
              </a:lnSpc>
              <a:defRPr sz="5300">
                <a:latin typeface="Helvetica"/>
                <a:ea typeface="Helvetica"/>
                <a:cs typeface="Helvetica"/>
                <a:sym typeface="Helvetica"/>
              </a:defRPr>
            </a:pPr>
            <a:r>
              <a:t>&gt; Identify what needs formatting and cleansing</a:t>
            </a:r>
          </a:p>
        </p:txBody>
      </p:sp>
      <p:pic>
        <p:nvPicPr>
          <p:cNvPr id="153"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54" name="Shape 154"/>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Tree>
  </p:cSld>
  <p:clrMapOvr>
    <a:masterClrMapping/>
  </p:clrMapOvr>
  <p:transition xmlns:p14="http://schemas.microsoft.com/office/powerpoint/2010/mai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56" name="Shape 156"/>
          <p:cNvSpPr/>
          <p:nvPr/>
        </p:nvSpPr>
        <p:spPr>
          <a:xfrm>
            <a:off x="281734" y="393712"/>
            <a:ext cx="10471883"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Exploratory Data Analysis</a:t>
            </a:r>
          </a:p>
        </p:txBody>
      </p:sp>
      <p:sp>
        <p:nvSpPr>
          <p:cNvPr id="157" name="Shape 157"/>
          <p:cNvSpPr/>
          <p:nvPr/>
        </p:nvSpPr>
        <p:spPr>
          <a:xfrm>
            <a:off x="186071" y="2303552"/>
            <a:ext cx="12632658" cy="579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50000"/>
              </a:lnSpc>
              <a:defRPr sz="5300">
                <a:latin typeface="Helvetica"/>
                <a:ea typeface="Helvetica"/>
                <a:cs typeface="Helvetica"/>
                <a:sym typeface="Helvetica"/>
              </a:defRPr>
            </a:pPr>
            <a:r>
              <a:rPr b="1"/>
              <a:t>Why do we need to explore the data?</a:t>
            </a:r>
          </a:p>
          <a:p>
            <a:pPr algn="r">
              <a:lnSpc>
                <a:spcPct val="150000"/>
              </a:lnSpc>
              <a:defRPr sz="5300">
                <a:latin typeface="Helvetica"/>
                <a:ea typeface="Helvetica"/>
                <a:cs typeface="Helvetica"/>
                <a:sym typeface="Helvetica"/>
              </a:defRPr>
            </a:pPr>
            <a:r>
              <a:rPr b="1"/>
              <a:t>2. </a:t>
            </a:r>
            <a:r>
              <a:t>To give a sense of the data</a:t>
            </a:r>
          </a:p>
          <a:p>
            <a:pPr algn="r">
              <a:lnSpc>
                <a:spcPct val="150000"/>
              </a:lnSpc>
              <a:defRPr sz="5300">
                <a:latin typeface="Helvetica"/>
                <a:ea typeface="Helvetica"/>
                <a:cs typeface="Helvetica"/>
                <a:sym typeface="Helvetica"/>
              </a:defRPr>
            </a:pPr>
            <a:r>
              <a:t>&gt; Build a more detailed picture of the data</a:t>
            </a:r>
          </a:p>
          <a:p>
            <a:pPr algn="r">
              <a:lnSpc>
                <a:spcPct val="150000"/>
              </a:lnSpc>
              <a:defRPr sz="5300">
                <a:latin typeface="Helvetica"/>
                <a:ea typeface="Helvetica"/>
                <a:cs typeface="Helvetica"/>
                <a:sym typeface="Helvetica"/>
              </a:defRPr>
            </a:pPr>
            <a:r>
              <a:t>&gt; Explore summary statistics</a:t>
            </a:r>
          </a:p>
          <a:p>
            <a:pPr algn="r">
              <a:lnSpc>
                <a:spcPct val="200000"/>
              </a:lnSpc>
              <a:defRPr sz="5300">
                <a:latin typeface="Helvetica"/>
                <a:ea typeface="Helvetica"/>
                <a:cs typeface="Helvetica"/>
                <a:sym typeface="Helvetica"/>
              </a:defRPr>
            </a:pPr>
            <a:r>
              <a:t>&gt; To refine our question (if necessary)</a:t>
            </a:r>
          </a:p>
        </p:txBody>
      </p:sp>
      <p:pic>
        <p:nvPicPr>
          <p:cNvPr id="158"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59" name="Shape 159"/>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Tree>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61" name="Shape 161"/>
          <p:cNvSpPr/>
          <p:nvPr/>
        </p:nvSpPr>
        <p:spPr>
          <a:xfrm>
            <a:off x="281734" y="393712"/>
            <a:ext cx="10471883"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Exploratory Data Analysis</a:t>
            </a:r>
          </a:p>
        </p:txBody>
      </p:sp>
      <p:sp>
        <p:nvSpPr>
          <p:cNvPr id="162" name="Shape 162"/>
          <p:cNvSpPr/>
          <p:nvPr/>
        </p:nvSpPr>
        <p:spPr>
          <a:xfrm>
            <a:off x="9371879" y="2246007"/>
            <a:ext cx="3211309" cy="1318310"/>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nSpc>
                <a:spcPct val="150000"/>
              </a:lnSpc>
              <a:defRPr sz="7900" b="1">
                <a:latin typeface="Helvetica"/>
                <a:ea typeface="Helvetica"/>
                <a:cs typeface="Helvetica"/>
                <a:sym typeface="Helvetica"/>
              </a:defRPr>
            </a:lvl1pPr>
          </a:lstStyle>
          <a:p>
            <a:pPr>
              <a:lnSpc>
                <a:spcPct val="100000"/>
              </a:lnSpc>
              <a:defRPr b="0"/>
            </a:pPr>
            <a:r>
              <a:rPr b="1" dirty="0"/>
              <a:t>DEMO</a:t>
            </a:r>
          </a:p>
        </p:txBody>
      </p:sp>
      <p:pic>
        <p:nvPicPr>
          <p:cNvPr id="163"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64" name="Shape 164"/>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65" name="Shape 165"/>
          <p:cNvSpPr/>
          <p:nvPr/>
        </p:nvSpPr>
        <p:spPr>
          <a:xfrm>
            <a:off x="415872" y="4210575"/>
            <a:ext cx="12173056" cy="2780248"/>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5400" b="1">
                <a:latin typeface="Helvetica"/>
                <a:ea typeface="Helvetica"/>
                <a:cs typeface="Helvetica"/>
                <a:sym typeface="Helvetica"/>
              </a:defRPr>
            </a:pPr>
            <a:r>
              <a:rPr dirty="0"/>
              <a:t>Exploratory Data Analysis</a:t>
            </a:r>
          </a:p>
          <a:p>
            <a:pPr algn="r">
              <a:defRPr sz="4000">
                <a:latin typeface="Helvetica"/>
                <a:ea typeface="Helvetica"/>
                <a:cs typeface="Helvetica"/>
                <a:sym typeface="Helvetica"/>
              </a:defRPr>
            </a:pPr>
            <a:r>
              <a:rPr dirty="0"/>
              <a:t>Let’s explore our data on diabetes, identify some problems, undertake basic data cleaning and create some quick data visualisations.</a:t>
            </a:r>
          </a:p>
        </p:txBody>
      </p:sp>
      <p:sp>
        <p:nvSpPr>
          <p:cNvPr id="166" name="Shape 166"/>
          <p:cNvSpPr/>
          <p:nvPr/>
        </p:nvSpPr>
        <p:spPr>
          <a:xfrm>
            <a:off x="368258" y="8183582"/>
            <a:ext cx="12268285" cy="584201"/>
          </a:xfrm>
          <a:prstGeom prst="rect">
            <a:avLst/>
          </a:prstGeom>
          <a:ln w="762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700">
                <a:latin typeface="Helvetica"/>
                <a:ea typeface="Helvetica"/>
                <a:cs typeface="Helvetica"/>
                <a:sym typeface="Helvetica"/>
              </a:defRPr>
            </a:lvl1pPr>
          </a:lstStyle>
          <a:p>
            <a:r>
              <a:t>Please feel free to follow along or explore for yourself. This demo will use Excel</a:t>
            </a:r>
          </a:p>
        </p:txBody>
      </p:sp>
      <p:pic>
        <p:nvPicPr>
          <p:cNvPr id="167" name="pasted-image.png"/>
          <p:cNvPicPr>
            <a:picLocks noChangeAspect="1"/>
          </p:cNvPicPr>
          <p:nvPr/>
        </p:nvPicPr>
        <p:blipFill>
          <a:blip r:embed="rId3">
            <a:extLst/>
          </a:blip>
          <a:stretch>
            <a:fillRect/>
          </a:stretch>
        </p:blipFill>
        <p:spPr>
          <a:xfrm>
            <a:off x="605125" y="2140881"/>
            <a:ext cx="1661914" cy="1661914"/>
          </a:xfrm>
          <a:prstGeom prst="rect">
            <a:avLst/>
          </a:prstGeom>
          <a:ln w="12700">
            <a:miter lim="400000"/>
          </a:ln>
        </p:spPr>
      </p:pic>
    </p:spTree>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69" name="Shape 169"/>
          <p:cNvSpPr/>
          <p:nvPr/>
        </p:nvSpPr>
        <p:spPr>
          <a:xfrm>
            <a:off x="148533" y="393712"/>
            <a:ext cx="4025355"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Modelling</a:t>
            </a:r>
          </a:p>
        </p:txBody>
      </p:sp>
      <p:pic>
        <p:nvPicPr>
          <p:cNvPr id="170"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71" name="Shape 171"/>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72" name="Shape 172"/>
          <p:cNvSpPr/>
          <p:nvPr/>
        </p:nvSpPr>
        <p:spPr>
          <a:xfrm>
            <a:off x="200271" y="2303552"/>
            <a:ext cx="12604258" cy="3055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20000"/>
              </a:lnSpc>
              <a:defRPr sz="6100" b="1">
                <a:latin typeface="Helvetica"/>
                <a:ea typeface="Helvetica"/>
                <a:cs typeface="Helvetica"/>
                <a:sym typeface="Helvetica"/>
              </a:defRPr>
            </a:pPr>
            <a:r>
              <a:t>Modelling</a:t>
            </a:r>
          </a:p>
          <a:p>
            <a:pPr algn="r">
              <a:lnSpc>
                <a:spcPct val="150000"/>
              </a:lnSpc>
              <a:defRPr sz="4800">
                <a:latin typeface="Helvetica"/>
                <a:ea typeface="Helvetica"/>
                <a:cs typeface="Helvetica"/>
                <a:sym typeface="Helvetica"/>
              </a:defRPr>
            </a:pPr>
            <a:r>
              <a:t>Modelling is the stage where we extract valuable insights from the data</a:t>
            </a:r>
          </a:p>
        </p:txBody>
      </p:sp>
    </p:spTree>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74" name="Shape 174"/>
          <p:cNvSpPr/>
          <p:nvPr/>
        </p:nvSpPr>
        <p:spPr>
          <a:xfrm>
            <a:off x="148533" y="393712"/>
            <a:ext cx="4025355"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Modelling</a:t>
            </a:r>
          </a:p>
        </p:txBody>
      </p:sp>
      <p:pic>
        <p:nvPicPr>
          <p:cNvPr id="175"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76" name="Shape 176"/>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77" name="Shape 177"/>
          <p:cNvSpPr/>
          <p:nvPr/>
        </p:nvSpPr>
        <p:spPr>
          <a:xfrm>
            <a:off x="200271" y="2303552"/>
            <a:ext cx="12604258" cy="6383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20000"/>
              </a:lnSpc>
              <a:defRPr sz="6100" b="1">
                <a:latin typeface="Helvetica"/>
                <a:ea typeface="Helvetica"/>
                <a:cs typeface="Helvetica"/>
                <a:sym typeface="Helvetica"/>
              </a:defRPr>
            </a:pPr>
            <a:r>
              <a:t>Common Modelling Tasks:</a:t>
            </a:r>
          </a:p>
          <a:p>
            <a:pPr algn="r">
              <a:lnSpc>
                <a:spcPct val="200000"/>
              </a:lnSpc>
              <a:defRPr sz="3100">
                <a:latin typeface="Helvetica"/>
                <a:ea typeface="Helvetica"/>
                <a:cs typeface="Helvetica"/>
                <a:sym typeface="Helvetica"/>
              </a:defRPr>
            </a:pPr>
            <a:r>
              <a:rPr u="sng"/>
              <a:t>Classification</a:t>
            </a:r>
            <a:r>
              <a:t> - Finding out if something belongs to one thing or another</a:t>
            </a:r>
          </a:p>
          <a:p>
            <a:pPr algn="r">
              <a:lnSpc>
                <a:spcPct val="200000"/>
              </a:lnSpc>
              <a:defRPr sz="3100">
                <a:latin typeface="Helvetica"/>
                <a:ea typeface="Helvetica"/>
                <a:cs typeface="Helvetica"/>
                <a:sym typeface="Helvetica"/>
              </a:defRPr>
            </a:pPr>
            <a:r>
              <a:rPr u="sng"/>
              <a:t>Scoring</a:t>
            </a:r>
            <a:r>
              <a:t> - Predicting or estimating a numeric value, such as price</a:t>
            </a:r>
          </a:p>
          <a:p>
            <a:pPr algn="r">
              <a:lnSpc>
                <a:spcPct val="200000"/>
              </a:lnSpc>
              <a:defRPr sz="3100">
                <a:latin typeface="Helvetica"/>
                <a:ea typeface="Helvetica"/>
                <a:cs typeface="Helvetica"/>
                <a:sym typeface="Helvetica"/>
              </a:defRPr>
            </a:pPr>
            <a:r>
              <a:rPr u="sng"/>
              <a:t>Ranking</a:t>
            </a:r>
            <a:r>
              <a:t> - Ordering items by preferences</a:t>
            </a:r>
          </a:p>
          <a:p>
            <a:pPr algn="r">
              <a:lnSpc>
                <a:spcPct val="200000"/>
              </a:lnSpc>
              <a:defRPr sz="3100">
                <a:latin typeface="Helvetica"/>
                <a:ea typeface="Helvetica"/>
                <a:cs typeface="Helvetica"/>
                <a:sym typeface="Helvetica"/>
              </a:defRPr>
            </a:pPr>
            <a:r>
              <a:rPr u="sng"/>
              <a:t>Clustering</a:t>
            </a:r>
            <a:r>
              <a:t> - Grouping items into most-similar groups</a:t>
            </a:r>
          </a:p>
          <a:p>
            <a:pPr algn="r">
              <a:lnSpc>
                <a:spcPct val="200000"/>
              </a:lnSpc>
              <a:defRPr sz="3100">
                <a:latin typeface="Helvetica"/>
                <a:ea typeface="Helvetica"/>
                <a:cs typeface="Helvetica"/>
                <a:sym typeface="Helvetica"/>
              </a:defRPr>
            </a:pPr>
            <a:r>
              <a:rPr u="sng"/>
              <a:t>Finding Relations</a:t>
            </a:r>
            <a:r>
              <a:t> - Identifying correlations or causes</a:t>
            </a:r>
          </a:p>
          <a:p>
            <a:pPr algn="r">
              <a:lnSpc>
                <a:spcPct val="200000"/>
              </a:lnSpc>
              <a:defRPr sz="3000">
                <a:latin typeface="Helvetica"/>
                <a:ea typeface="Helvetica"/>
                <a:cs typeface="Helvetica"/>
                <a:sym typeface="Helvetica"/>
              </a:defRPr>
            </a:pPr>
            <a:r>
              <a:rPr sz="3100" u="sng"/>
              <a:t>Characterisation</a:t>
            </a:r>
            <a:r>
              <a:rPr sz="3100"/>
              <a:t> - Plotting and report-writing</a:t>
            </a:r>
            <a:r>
              <a:t> </a:t>
            </a:r>
          </a:p>
        </p:txBody>
      </p:sp>
    </p:spTree>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BE21"/>
        </a:solidFill>
        <a:effectLst/>
      </p:bgPr>
    </p:bg>
    <p:spTree>
      <p:nvGrpSpPr>
        <p:cNvPr id="1" name=""/>
        <p:cNvGrpSpPr/>
        <p:nvPr/>
      </p:nvGrpSpPr>
      <p:grpSpPr>
        <a:xfrm>
          <a:off x="0" y="0"/>
          <a:ext cx="0" cy="0"/>
          <a:chOff x="0" y="0"/>
          <a:chExt cx="0" cy="0"/>
        </a:xfrm>
      </p:grpSpPr>
      <p:sp>
        <p:nvSpPr>
          <p:cNvPr id="179" name="Shape 179"/>
          <p:cNvSpPr/>
          <p:nvPr/>
        </p:nvSpPr>
        <p:spPr>
          <a:xfrm>
            <a:off x="148533" y="393712"/>
            <a:ext cx="4025355"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b="1">
                <a:latin typeface="Helvetica"/>
                <a:ea typeface="Helvetica"/>
                <a:cs typeface="Helvetica"/>
                <a:sym typeface="Helvetica"/>
              </a:defRPr>
            </a:lvl1pPr>
          </a:lstStyle>
          <a:p>
            <a:r>
              <a:t>Modelling</a:t>
            </a:r>
          </a:p>
        </p:txBody>
      </p:sp>
      <p:pic>
        <p:nvPicPr>
          <p:cNvPr id="180" name="Logo(3).jpg"/>
          <p:cNvPicPr>
            <a:picLocks noChangeAspect="1"/>
          </p:cNvPicPr>
          <p:nvPr/>
        </p:nvPicPr>
        <p:blipFill>
          <a:blip r:embed="rId2">
            <a:extLst/>
          </a:blip>
          <a:stretch>
            <a:fillRect/>
          </a:stretch>
        </p:blipFill>
        <p:spPr>
          <a:xfrm>
            <a:off x="11233098" y="303176"/>
            <a:ext cx="1285973" cy="1285973"/>
          </a:xfrm>
          <a:prstGeom prst="rect">
            <a:avLst/>
          </a:prstGeom>
          <a:ln w="50800">
            <a:solidFill>
              <a:srgbClr val="000000"/>
            </a:solidFill>
            <a:miter lim="400000"/>
          </a:ln>
        </p:spPr>
      </p:pic>
      <p:sp>
        <p:nvSpPr>
          <p:cNvPr id="181" name="Shape 181"/>
          <p:cNvSpPr/>
          <p:nvPr/>
        </p:nvSpPr>
        <p:spPr>
          <a:xfrm>
            <a:off x="-40764" y="1959050"/>
            <a:ext cx="13086326" cy="1"/>
          </a:xfrm>
          <a:prstGeom prst="line">
            <a:avLst/>
          </a:prstGeom>
          <a:ln w="88900">
            <a:solidFill>
              <a:srgbClr val="000000"/>
            </a:solidFill>
            <a:miter lim="400000"/>
          </a:ln>
        </p:spPr>
        <p:txBody>
          <a:bodyPr lIns="50800" tIns="50800" rIns="50800" bIns="50800" anchor="ctr"/>
          <a:lstStyle/>
          <a:p>
            <a:pPr>
              <a:defRPr sz="2400"/>
            </a:pPr>
            <a:endParaRPr/>
          </a:p>
        </p:txBody>
      </p:sp>
      <p:sp>
        <p:nvSpPr>
          <p:cNvPr id="182" name="Shape 182"/>
          <p:cNvSpPr/>
          <p:nvPr/>
        </p:nvSpPr>
        <p:spPr>
          <a:xfrm>
            <a:off x="153079" y="1698302"/>
            <a:ext cx="12698642" cy="73384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120000"/>
              </a:lnSpc>
              <a:defRPr sz="6100" b="1">
                <a:latin typeface="Helvetica"/>
                <a:ea typeface="Helvetica"/>
                <a:cs typeface="Helvetica"/>
                <a:sym typeface="Helvetica"/>
              </a:defRPr>
            </a:pPr>
            <a:r>
              <a:rPr dirty="0"/>
              <a:t>Modelling</a:t>
            </a:r>
          </a:p>
          <a:p>
            <a:pPr algn="r">
              <a:defRPr sz="4800">
                <a:latin typeface="Helvetica"/>
                <a:ea typeface="Helvetica"/>
                <a:cs typeface="Helvetica"/>
                <a:sym typeface="Helvetica"/>
              </a:defRPr>
            </a:pPr>
            <a:r>
              <a:rPr dirty="0"/>
              <a:t>&gt; For each modelling task, there are multiple options to choose from</a:t>
            </a:r>
          </a:p>
          <a:p>
            <a:pPr algn="r">
              <a:defRPr sz="6100" b="1">
                <a:latin typeface="Helvetica"/>
                <a:ea typeface="Helvetica"/>
                <a:cs typeface="Helvetica"/>
                <a:sym typeface="Helvetica"/>
              </a:defRPr>
            </a:pPr>
            <a:r>
              <a:rPr sz="4800" b="0" dirty="0"/>
              <a:t>&gt; </a:t>
            </a:r>
            <a:r>
              <a:rPr sz="4800" b="0" u="sng" dirty="0"/>
              <a:t>Evaluating models</a:t>
            </a:r>
            <a:r>
              <a:rPr sz="4800" b="0" dirty="0"/>
              <a:t> is very important. </a:t>
            </a:r>
            <a:endParaRPr lang="en-GB" sz="4800" b="0" dirty="0" smtClean="0"/>
          </a:p>
          <a:p>
            <a:pPr algn="r">
              <a:defRPr sz="6100" b="1">
                <a:latin typeface="Helvetica"/>
                <a:ea typeface="Helvetica"/>
                <a:cs typeface="Helvetica"/>
                <a:sym typeface="Helvetica"/>
              </a:defRPr>
            </a:pPr>
            <a:endParaRPr lang="en-GB" sz="4800" dirty="0"/>
          </a:p>
          <a:p>
            <a:pPr algn="r">
              <a:defRPr sz="6100" b="1">
                <a:latin typeface="Helvetica"/>
                <a:ea typeface="Helvetica"/>
                <a:cs typeface="Helvetica"/>
                <a:sym typeface="Helvetica"/>
              </a:defRPr>
            </a:pPr>
            <a:r>
              <a:rPr sz="4800" b="0" dirty="0" smtClean="0"/>
              <a:t>Example </a:t>
            </a:r>
            <a:r>
              <a:rPr sz="4800" b="0" dirty="0"/>
              <a:t>questions: </a:t>
            </a:r>
          </a:p>
          <a:p>
            <a:pPr algn="r">
              <a:defRPr sz="6100" b="1">
                <a:latin typeface="Helvetica"/>
                <a:ea typeface="Helvetica"/>
                <a:cs typeface="Helvetica"/>
                <a:sym typeface="Helvetica"/>
              </a:defRPr>
            </a:pPr>
            <a:r>
              <a:rPr sz="4800" b="0" dirty="0"/>
              <a:t>Is the model accurate </a:t>
            </a:r>
            <a:r>
              <a:rPr sz="4800" b="0" dirty="0" smtClean="0"/>
              <a:t>enough, is </a:t>
            </a:r>
            <a:r>
              <a:rPr sz="4800" b="0" dirty="0"/>
              <a:t>it </a:t>
            </a:r>
            <a:r>
              <a:rPr sz="4800" b="0" dirty="0" smtClean="0"/>
              <a:t>generalisable and how </a:t>
            </a:r>
            <a:r>
              <a:rPr sz="4800" b="0" dirty="0"/>
              <a:t>does it compare to other models?</a:t>
            </a:r>
            <a:r>
              <a:rPr dirty="0"/>
              <a:t> </a:t>
            </a:r>
          </a:p>
        </p:txBody>
      </p:sp>
    </p:spTree>
  </p:cSld>
  <p:clrMapOvr>
    <a:masterClrMapping/>
  </p:clrMapOvr>
  <p:transition xmlns:p14="http://schemas.microsoft.com/office/powerpoint/2010/mai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809</Words>
  <Application>Microsoft Macintosh PowerPoint</Application>
  <PresentationFormat>Custom</PresentationFormat>
  <Paragraphs>127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Liam Bolton</cp:lastModifiedBy>
  <cp:revision>1</cp:revision>
  <dcterms:modified xsi:type="dcterms:W3CDTF">2016-02-23T17:32:01Z</dcterms:modified>
</cp:coreProperties>
</file>