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4" r:id="rId4"/>
    <p:sldId id="267" r:id="rId5"/>
    <p:sldId id="271" r:id="rId6"/>
    <p:sldId id="272" r:id="rId7"/>
    <p:sldId id="289" r:id="rId8"/>
    <p:sldId id="290" r:id="rId9"/>
    <p:sldId id="291" r:id="rId10"/>
    <p:sldId id="275" r:id="rId11"/>
    <p:sldId id="278" r:id="rId12"/>
    <p:sldId id="292" r:id="rId13"/>
    <p:sldId id="28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85" r:id="rId23"/>
    <p:sldId id="287" r:id="rId24"/>
    <p:sldId id="301" r:id="rId25"/>
    <p:sldId id="262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0"/>
    <a:srgbClr val="3EAFFC"/>
    <a:srgbClr val="1171E2"/>
    <a:srgbClr val="1460D9"/>
    <a:srgbClr val="6AD4FA"/>
    <a:srgbClr val="1651F6"/>
    <a:srgbClr val="76C6F2"/>
    <a:srgbClr val="5CB8F2"/>
    <a:srgbClr val="1461D9"/>
    <a:srgbClr val="157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4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图案&#10;&#10;描述已自动生成">
            <a:extLst>
              <a:ext uri="{FF2B5EF4-FFF2-40B4-BE49-F238E27FC236}">
                <a16:creationId xmlns:a16="http://schemas.microsoft.com/office/drawing/2014/main" id="{311706A7-889B-0407-429B-2C665BD68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0" y="0"/>
            <a:ext cx="1219281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280476" y="938865"/>
            <a:ext cx="9839808" cy="2956066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lnSpc>
                <a:spcPct val="110000"/>
              </a:lnSpc>
              <a:defRPr lang="zh-CN" altLang="en-US" sz="88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756879" y="5875568"/>
            <a:ext cx="176202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0400" y="5856698"/>
            <a:ext cx="1096326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22" name="副标题 21">
            <a:extLst>
              <a:ext uri="{FF2B5EF4-FFF2-40B4-BE49-F238E27FC236}">
                <a16:creationId xmlns:a16="http://schemas.microsoft.com/office/drawing/2014/main" id="{8A11353A-00AE-150D-041B-46781B000D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94776" y="4176561"/>
            <a:ext cx="2558393" cy="509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144000" tIns="36000" rIns="144000" bIns="36000" rtlCol="0" anchor="ctr">
            <a:spAutoFit/>
          </a:bodyPr>
          <a:lstStyle>
            <a:lvl1pPr marL="0" indent="0" algn="l">
              <a:buNone/>
              <a:defRPr lang="zh-CN" altLang="en-US" sz="1400" b="0" dirty="0">
                <a:ln w="127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 lvl="0" indent="-285750" algn="ctr" defTabSz="914332">
              <a:spcBef>
                <a:spcPct val="0"/>
              </a:spcBef>
            </a:pPr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gradFill>
          <a:gsLst>
            <a:gs pos="100000">
              <a:schemeClr val="accent3"/>
            </a:gs>
            <a:gs pos="12000">
              <a:schemeClr val="accent2">
                <a:lumMod val="20000"/>
                <a:lumOff val="80000"/>
                <a:alpha val="0"/>
              </a:schemeClr>
            </a:gs>
            <a:gs pos="53000">
              <a:schemeClr val="accent4">
                <a:lumMod val="60000"/>
                <a:lumOff val="40000"/>
                <a:alpha val="0"/>
              </a:schemeClr>
            </a:gs>
            <a:gs pos="89000">
              <a:schemeClr val="accent4">
                <a:alpha val="31000"/>
              </a:schemeClr>
            </a:gs>
            <a:gs pos="0">
              <a:schemeClr val="accent2">
                <a:alpha val="6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2023/5/18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01F1D34E-E6FE-FE8B-B050-7AB4AEB03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 flipH="1">
            <a:off x="0" y="0"/>
            <a:ext cx="1219281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654630" y="2435055"/>
            <a:ext cx="8870042" cy="1588127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ctr">
              <a:defRPr lang="zh-CN" altLang="en-US" sz="5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4980212" y="4080332"/>
            <a:ext cx="2218877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>
            <a:extLst>
              <a:ext uri="{FF2B5EF4-FFF2-40B4-BE49-F238E27FC236}">
                <a16:creationId xmlns:a16="http://schemas.microsoft.com/office/drawing/2014/main" id="{7B1103A9-D62C-2344-A236-32231CCD4C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0" y="0"/>
            <a:ext cx="12192813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266087"/>
            <a:ext cx="10858500" cy="1754326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60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56879" y="5875568"/>
            <a:ext cx="176202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75568"/>
            <a:ext cx="1096326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/>
            </a:gs>
            <a:gs pos="12000">
              <a:schemeClr val="accent2">
                <a:lumMod val="20000"/>
                <a:lumOff val="80000"/>
                <a:alpha val="0"/>
              </a:schemeClr>
            </a:gs>
            <a:gs pos="53000">
              <a:schemeClr val="accent4">
                <a:lumMod val="60000"/>
                <a:lumOff val="40000"/>
                <a:alpha val="0"/>
              </a:schemeClr>
            </a:gs>
            <a:gs pos="89000">
              <a:schemeClr val="accent4">
                <a:alpha val="31000"/>
              </a:schemeClr>
            </a:gs>
            <a:gs pos="0">
              <a:schemeClr val="accent2">
                <a:alpha val="6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2023/5/18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138" y="1331289"/>
            <a:ext cx="9839808" cy="894797"/>
          </a:xfrm>
        </p:spPr>
        <p:txBody>
          <a:bodyPr/>
          <a:lstStyle/>
          <a:p>
            <a:r>
              <a:rPr lang="zh-CN" altLang="en-US" sz="5400" b="0" dirty="0">
                <a:latin typeface="仿宋" panose="02010609060101010101" pitchFamily="49" charset="-122"/>
                <a:ea typeface="仿宋" panose="02010609060101010101" pitchFamily="49" charset="-122"/>
              </a:rPr>
              <a:t>网上商城平台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9FCA79-81CF-C577-1C25-B5AC30E317B4}"/>
              </a:ext>
            </a:extLst>
          </p:cNvPr>
          <p:cNvSpPr txBox="1"/>
          <p:nvPr/>
        </p:nvSpPr>
        <p:spPr>
          <a:xfrm>
            <a:off x="1426028" y="3186404"/>
            <a:ext cx="352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组员：季林余    任祎凡    张育恺    </a:t>
            </a:r>
            <a:endParaRPr lang="en-US" altLang="zh-CN" dirty="0"/>
          </a:p>
          <a:p>
            <a:r>
              <a:rPr lang="zh-CN" altLang="en-US" dirty="0"/>
              <a:t>           吴爱林</a:t>
            </a:r>
            <a:r>
              <a:rPr lang="en-US" altLang="zh-CN" dirty="0"/>
              <a:t>    </a:t>
            </a:r>
            <a:r>
              <a:rPr lang="zh-CN" altLang="en-US" dirty="0"/>
              <a:t>刘柯洋    范兴航 </a:t>
            </a:r>
          </a:p>
        </p:txBody>
      </p:sp>
    </p:spTree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0" y="3182952"/>
            <a:ext cx="8870042" cy="84023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应用建模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sym typeface="+mn-lt"/>
              </a:rPr>
              <a:pPr/>
              <a:t>10</a:t>
            </a:fld>
            <a:endParaRPr lang="zh-CN" altLang="en-US"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E3DAD6-8D12-4D21-FAEF-A1D09D6E4362}"/>
              </a:ext>
            </a:extLst>
          </p:cNvPr>
          <p:cNvSpPr txBox="1">
            <a:spLocks/>
          </p:cNvSpPr>
          <p:nvPr/>
        </p:nvSpPr>
        <p:spPr>
          <a:xfrm>
            <a:off x="5484356" y="2139589"/>
            <a:ext cx="1210588" cy="1089529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7200">
                <a:latin typeface="+mn-lt"/>
                <a:ea typeface="+mn-ea"/>
                <a:cs typeface="+mn-ea"/>
                <a:sym typeface="+mn-lt"/>
              </a:rPr>
              <a:t>03</a:t>
            </a:r>
            <a:endParaRPr lang="en-GB" sz="7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3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530E18-37E1-28FE-3315-90C86679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D6C969-39B3-CBD5-D525-1D4959ACD7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858500" cy="10287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功能需求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50D4453-7AC7-53FD-E214-5C11AFA64D4F}"/>
              </a:ext>
            </a:extLst>
          </p:cNvPr>
          <p:cNvGrpSpPr/>
          <p:nvPr/>
        </p:nvGrpSpPr>
        <p:grpSpPr>
          <a:xfrm>
            <a:off x="812683" y="1483287"/>
            <a:ext cx="10566635" cy="3943129"/>
            <a:chOff x="812683" y="1483287"/>
            <a:chExt cx="10566635" cy="394312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0CEEFD5-9546-5EB1-BCAA-09800DE736B0}"/>
                </a:ext>
              </a:extLst>
            </p:cNvPr>
            <p:cNvGrpSpPr/>
            <p:nvPr/>
          </p:nvGrpSpPr>
          <p:grpSpPr>
            <a:xfrm>
              <a:off x="812683" y="1483287"/>
              <a:ext cx="10566635" cy="3943129"/>
              <a:chOff x="812271" y="1483287"/>
              <a:chExt cx="10566635" cy="3943129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73068CB1-4B0A-7B7F-3C53-31B0D910EDB4}"/>
                  </a:ext>
                </a:extLst>
              </p:cNvPr>
              <p:cNvGrpSpPr/>
              <p:nvPr/>
            </p:nvGrpSpPr>
            <p:grpSpPr>
              <a:xfrm>
                <a:off x="812271" y="1483287"/>
                <a:ext cx="1871933" cy="1704619"/>
                <a:chOff x="730462" y="1677038"/>
                <a:chExt cx="1871933" cy="1704619"/>
              </a:xfrm>
            </p:grpSpPr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14D6CCB-E2AA-4C93-9C31-00D622046D4C}"/>
                    </a:ext>
                  </a:extLst>
                </p:cNvPr>
                <p:cNvSpPr txBox="1"/>
                <p:nvPr/>
              </p:nvSpPr>
              <p:spPr>
                <a:xfrm>
                  <a:off x="730462" y="1677038"/>
                  <a:ext cx="1871933" cy="4001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2000" b="1" dirty="0">
                      <a:cs typeface="+mn-ea"/>
                      <a:sym typeface="+mn-lt"/>
                    </a:rPr>
                    <a:t>用例建模：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705247F-496F-8105-5B65-94C29A633E83}"/>
                    </a:ext>
                  </a:extLst>
                </p:cNvPr>
                <p:cNvSpPr txBox="1"/>
                <p:nvPr/>
              </p:nvSpPr>
              <p:spPr>
                <a:xfrm>
                  <a:off x="730462" y="2047124"/>
                  <a:ext cx="1871933" cy="1334533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marR="0" lvl="0" indent="0" fontAlgn="auto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建立顾客的用例模型，如顾客登陆</a:t>
                  </a:r>
                  <a:r>
                    <a:rPr lang="en-US" altLang="zh-CN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/</a:t>
                  </a:r>
                  <a:r>
                    <a:rPr lang="zh-CN" altLang="en-US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注册、浏览商品、添加商品至购物车等用例。</a:t>
                  </a:r>
                  <a:endParaRPr lang="zh-CN" altLang="en-US" sz="1400" b="1" dirty="0"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2BCAB82E-C9BF-A5A9-1B69-8B7315D590DD}"/>
                  </a:ext>
                </a:extLst>
              </p:cNvPr>
              <p:cNvGrpSpPr/>
              <p:nvPr/>
            </p:nvGrpSpPr>
            <p:grpSpPr>
              <a:xfrm>
                <a:off x="812271" y="4032973"/>
                <a:ext cx="1871933" cy="1393443"/>
                <a:chOff x="730462" y="1677038"/>
                <a:chExt cx="1871933" cy="1393443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EDEB036-6D66-D2AF-DE78-52C458183E13}"/>
                    </a:ext>
                  </a:extLst>
                </p:cNvPr>
                <p:cNvSpPr txBox="1"/>
                <p:nvPr/>
              </p:nvSpPr>
              <p:spPr>
                <a:xfrm>
                  <a:off x="730462" y="1677038"/>
                  <a:ext cx="1871933" cy="4001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2000" b="1" dirty="0">
                      <a:cs typeface="+mn-ea"/>
                      <a:sym typeface="+mn-lt"/>
                    </a:rPr>
                    <a:t>类建模：</a:t>
                  </a: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43302D0-9278-F40B-1892-6CF2EFFEB9C7}"/>
                    </a:ext>
                  </a:extLst>
                </p:cNvPr>
                <p:cNvSpPr txBox="1"/>
                <p:nvPr/>
              </p:nvSpPr>
              <p:spPr>
                <a:xfrm>
                  <a:off x="730462" y="2047124"/>
                  <a:ext cx="1871933" cy="1023357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zh-CN" altLang="en-US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建立物品类、订单类等类模型，如物品、订单等。</a:t>
                  </a:r>
                  <a:endParaRPr lang="zh-CN" altLang="en-US" sz="1400" b="1" dirty="0"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132FE782-DB13-7561-38CB-77067B22816B}"/>
                  </a:ext>
                </a:extLst>
              </p:cNvPr>
              <p:cNvGrpSpPr/>
              <p:nvPr/>
            </p:nvGrpSpPr>
            <p:grpSpPr>
              <a:xfrm>
                <a:off x="9506972" y="1483287"/>
                <a:ext cx="1871934" cy="1716608"/>
                <a:chOff x="730461" y="1677038"/>
                <a:chExt cx="1871934" cy="1716608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54990FC-BA22-9BC8-CBBF-6E2E0F3D3117}"/>
                    </a:ext>
                  </a:extLst>
                </p:cNvPr>
                <p:cNvSpPr txBox="1"/>
                <p:nvPr/>
              </p:nvSpPr>
              <p:spPr>
                <a:xfrm>
                  <a:off x="730461" y="1677038"/>
                  <a:ext cx="1871933" cy="4001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24292F"/>
                      </a:solidFill>
                      <a:latin typeface="ali-55"/>
                    </a:rPr>
                    <a:t>状态</a:t>
                  </a:r>
                  <a:r>
                    <a:rPr lang="zh-CN" altLang="en-US" sz="2000" b="1" i="0" dirty="0">
                      <a:solidFill>
                        <a:srgbClr val="24292F"/>
                      </a:solidFill>
                      <a:effectLst/>
                      <a:latin typeface="ali-55"/>
                    </a:rPr>
                    <a:t>建模：</a:t>
                  </a:r>
                  <a:endParaRPr lang="zh-CN" altLang="en-US" sz="20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A500D82-9F08-E75F-3DAC-80617E4B519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0462" y="2047124"/>
                  <a:ext cx="1871933" cy="134652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zh-CN" altLang="en-US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建立订单状态转移、商品状态转移等状态模型，如订单提交流程、付款流程等。</a:t>
                  </a:r>
                  <a:endParaRPr lang="zh-CN" altLang="en-US" sz="1400" b="1" dirty="0"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A20A0FF-D074-1620-8838-F14D1715D6BA}"/>
                  </a:ext>
                </a:extLst>
              </p:cNvPr>
              <p:cNvGrpSpPr/>
              <p:nvPr/>
            </p:nvGrpSpPr>
            <p:grpSpPr>
              <a:xfrm>
                <a:off x="9506973" y="4032973"/>
                <a:ext cx="1871933" cy="1393443"/>
                <a:chOff x="730462" y="1677038"/>
                <a:chExt cx="1871933" cy="1393443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A496DB4-1C98-B3D8-ECC6-5449A5B711D3}"/>
                    </a:ext>
                  </a:extLst>
                </p:cNvPr>
                <p:cNvSpPr txBox="1"/>
                <p:nvPr/>
              </p:nvSpPr>
              <p:spPr>
                <a:xfrm>
                  <a:off x="730462" y="1677038"/>
                  <a:ext cx="1871933" cy="4001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2000" b="1" dirty="0">
                      <a:cs typeface="+mn-ea"/>
                      <a:sym typeface="+mn-lt"/>
                    </a:rPr>
                    <a:t>交互建模：</a:t>
                  </a: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0A2B520-89B6-3E34-DB08-67A53984CF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0462" y="2047124"/>
                  <a:ext cx="1871933" cy="1023357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zh-CN" altLang="en-US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建立交互案例模型，如用户下单、用户添加商品至购物车等。</a:t>
                  </a:r>
                  <a:endParaRPr lang="zh-CN" altLang="en-US" sz="1400" b="1" dirty="0"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48F47BC-F024-2636-F71B-31AE322F3849}"/>
                </a:ext>
              </a:extLst>
            </p:cNvPr>
            <p:cNvGrpSpPr/>
            <p:nvPr/>
          </p:nvGrpSpPr>
          <p:grpSpPr>
            <a:xfrm>
              <a:off x="2827484" y="2337761"/>
              <a:ext cx="6537032" cy="2588878"/>
              <a:chOff x="3295650" y="2319154"/>
              <a:chExt cx="7217389" cy="2858322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299841D-E388-0A1F-14DF-3EAC262B7FC6}"/>
                  </a:ext>
                </a:extLst>
              </p:cNvPr>
              <p:cNvGrpSpPr/>
              <p:nvPr/>
            </p:nvGrpSpPr>
            <p:grpSpPr>
              <a:xfrm>
                <a:off x="3295650" y="2529621"/>
                <a:ext cx="2356730" cy="2647855"/>
                <a:chOff x="3295650" y="2529621"/>
                <a:chExt cx="2356730" cy="2647855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94CD0688-2D0A-6049-6D28-DAE5847ADCAF}"/>
                    </a:ext>
                  </a:extLst>
                </p:cNvPr>
                <p:cNvSpPr/>
                <p:nvPr/>
              </p:nvSpPr>
              <p:spPr bwMode="auto">
                <a:xfrm>
                  <a:off x="4911333" y="2852200"/>
                  <a:ext cx="741047" cy="1715356"/>
                </a:xfrm>
                <a:custGeom>
                  <a:avLst/>
                  <a:gdLst>
                    <a:gd name="connsiteX0" fmla="*/ 466726 w 933451"/>
                    <a:gd name="connsiteY0" fmla="*/ 0 h 2160727"/>
                    <a:gd name="connsiteX1" fmla="*/ 498706 w 933451"/>
                    <a:gd name="connsiteY1" fmla="*/ 29112 h 2160727"/>
                    <a:gd name="connsiteX2" fmla="*/ 933451 w 933451"/>
                    <a:gd name="connsiteY2" fmla="*/ 1080363 h 2160727"/>
                    <a:gd name="connsiteX3" fmla="*/ 498706 w 933451"/>
                    <a:gd name="connsiteY3" fmla="*/ 2131614 h 2160727"/>
                    <a:gd name="connsiteX4" fmla="*/ 466726 w 933451"/>
                    <a:gd name="connsiteY4" fmla="*/ 2160727 h 2160727"/>
                    <a:gd name="connsiteX5" fmla="*/ 434745 w 933451"/>
                    <a:gd name="connsiteY5" fmla="*/ 2131614 h 2160727"/>
                    <a:gd name="connsiteX6" fmla="*/ 0 w 933451"/>
                    <a:gd name="connsiteY6" fmla="*/ 1080363 h 2160727"/>
                    <a:gd name="connsiteX7" fmla="*/ 434745 w 933451"/>
                    <a:gd name="connsiteY7" fmla="*/ 29112 h 2160727"/>
                    <a:gd name="connsiteX8" fmla="*/ 466726 w 933451"/>
                    <a:gd name="connsiteY8" fmla="*/ 0 h 2160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3451" h="2160727">
                      <a:moveTo>
                        <a:pt x="466726" y="0"/>
                      </a:moveTo>
                      <a:lnTo>
                        <a:pt x="498706" y="29112"/>
                      </a:lnTo>
                      <a:cubicBezTo>
                        <a:pt x="767314" y="298151"/>
                        <a:pt x="933451" y="669824"/>
                        <a:pt x="933451" y="1080363"/>
                      </a:cubicBezTo>
                      <a:cubicBezTo>
                        <a:pt x="933451" y="1490902"/>
                        <a:pt x="767314" y="1862576"/>
                        <a:pt x="498706" y="2131614"/>
                      </a:cubicBezTo>
                      <a:lnTo>
                        <a:pt x="466726" y="2160727"/>
                      </a:lnTo>
                      <a:lnTo>
                        <a:pt x="434745" y="2131614"/>
                      </a:lnTo>
                      <a:cubicBezTo>
                        <a:pt x="166138" y="1862576"/>
                        <a:pt x="0" y="1490902"/>
                        <a:pt x="0" y="1080363"/>
                      </a:cubicBezTo>
                      <a:cubicBezTo>
                        <a:pt x="0" y="669824"/>
                        <a:pt x="166138" y="298151"/>
                        <a:pt x="434745" y="29112"/>
                      </a:cubicBezTo>
                      <a:lnTo>
                        <a:pt x="466726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4D4DC35C-FC69-E371-98EA-A96511469B5D}"/>
                    </a:ext>
                  </a:extLst>
                </p:cNvPr>
                <p:cNvSpPr/>
                <p:nvPr/>
              </p:nvSpPr>
              <p:spPr bwMode="auto">
                <a:xfrm>
                  <a:off x="3295650" y="2529621"/>
                  <a:ext cx="1986207" cy="2360511"/>
                </a:xfrm>
                <a:custGeom>
                  <a:avLst/>
                  <a:gdLst>
                    <a:gd name="connsiteX0" fmla="*/ 1484313 w 2501901"/>
                    <a:gd name="connsiteY0" fmla="*/ 0 h 2973388"/>
                    <a:gd name="connsiteX1" fmla="*/ 2428474 w 2501901"/>
                    <a:gd name="connsiteY1" fmla="*/ 339489 h 2973388"/>
                    <a:gd name="connsiteX2" fmla="*/ 2501901 w 2501901"/>
                    <a:gd name="connsiteY2" fmla="*/ 406331 h 2973388"/>
                    <a:gd name="connsiteX3" fmla="*/ 2469920 w 2501901"/>
                    <a:gd name="connsiteY3" fmla="*/ 435443 h 2973388"/>
                    <a:gd name="connsiteX4" fmla="*/ 2035175 w 2501901"/>
                    <a:gd name="connsiteY4" fmla="*/ 1486694 h 2973388"/>
                    <a:gd name="connsiteX5" fmla="*/ 2469920 w 2501901"/>
                    <a:gd name="connsiteY5" fmla="*/ 2537945 h 2973388"/>
                    <a:gd name="connsiteX6" fmla="*/ 2501901 w 2501901"/>
                    <a:gd name="connsiteY6" fmla="*/ 2567058 h 2973388"/>
                    <a:gd name="connsiteX7" fmla="*/ 2428474 w 2501901"/>
                    <a:gd name="connsiteY7" fmla="*/ 2633899 h 2973388"/>
                    <a:gd name="connsiteX8" fmla="*/ 1484313 w 2501901"/>
                    <a:gd name="connsiteY8" fmla="*/ 2973388 h 2973388"/>
                    <a:gd name="connsiteX9" fmla="*/ 0 w 2501901"/>
                    <a:gd name="connsiteY9" fmla="*/ 1486694 h 2973388"/>
                    <a:gd name="connsiteX10" fmla="*/ 1484313 w 2501901"/>
                    <a:gd name="connsiteY10" fmla="*/ 0 h 297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01901" h="2973388">
                      <a:moveTo>
                        <a:pt x="1484313" y="0"/>
                      </a:moveTo>
                      <a:cubicBezTo>
                        <a:pt x="1842960" y="0"/>
                        <a:pt x="2171897" y="127403"/>
                        <a:pt x="2428474" y="339489"/>
                      </a:cubicBezTo>
                      <a:lnTo>
                        <a:pt x="2501901" y="406331"/>
                      </a:lnTo>
                      <a:lnTo>
                        <a:pt x="2469920" y="435443"/>
                      </a:lnTo>
                      <a:cubicBezTo>
                        <a:pt x="2201313" y="704482"/>
                        <a:pt x="2035175" y="1076155"/>
                        <a:pt x="2035175" y="1486694"/>
                      </a:cubicBezTo>
                      <a:cubicBezTo>
                        <a:pt x="2035175" y="1897233"/>
                        <a:pt x="2201313" y="2268907"/>
                        <a:pt x="2469920" y="2537945"/>
                      </a:cubicBezTo>
                      <a:lnTo>
                        <a:pt x="2501901" y="2567058"/>
                      </a:lnTo>
                      <a:lnTo>
                        <a:pt x="2428474" y="2633899"/>
                      </a:lnTo>
                      <a:cubicBezTo>
                        <a:pt x="2171897" y="2845985"/>
                        <a:pt x="1842960" y="2973388"/>
                        <a:pt x="1484313" y="2973388"/>
                      </a:cubicBezTo>
                      <a:cubicBezTo>
                        <a:pt x="664550" y="2973388"/>
                        <a:pt x="0" y="2307772"/>
                        <a:pt x="0" y="1486694"/>
                      </a:cubicBezTo>
                      <a:cubicBezTo>
                        <a:pt x="0" y="665616"/>
                        <a:pt x="664550" y="0"/>
                        <a:pt x="1484313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09769447-44B1-8973-A97F-34C50BB780AE}"/>
                    </a:ext>
                  </a:extLst>
                </p:cNvPr>
                <p:cNvSpPr/>
                <p:nvPr/>
              </p:nvSpPr>
              <p:spPr bwMode="auto">
                <a:xfrm>
                  <a:off x="3768257" y="4968269"/>
                  <a:ext cx="1402696" cy="209207"/>
                </a:xfrm>
                <a:custGeom>
                  <a:avLst/>
                  <a:gdLst>
                    <a:gd name="T0" fmla="*/ 469 w 469"/>
                    <a:gd name="T1" fmla="*/ 2 h 70"/>
                    <a:gd name="T2" fmla="*/ 236 w 469"/>
                    <a:gd name="T3" fmla="*/ 70 h 70"/>
                    <a:gd name="T4" fmla="*/ 0 w 469"/>
                    <a:gd name="T5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9" h="70">
                      <a:moveTo>
                        <a:pt x="469" y="2"/>
                      </a:moveTo>
                      <a:cubicBezTo>
                        <a:pt x="402" y="45"/>
                        <a:pt x="322" y="70"/>
                        <a:pt x="236" y="70"/>
                      </a:cubicBezTo>
                      <a:cubicBezTo>
                        <a:pt x="149" y="70"/>
                        <a:pt x="68" y="44"/>
                        <a:pt x="0" y="0"/>
                      </a:cubicBez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03D94027-A219-21E7-6C5B-1D6484E7343F}"/>
                    </a:ext>
                  </a:extLst>
                </p:cNvPr>
                <p:cNvSpPr/>
                <p:nvPr/>
              </p:nvSpPr>
              <p:spPr bwMode="auto">
                <a:xfrm>
                  <a:off x="5092814" y="4968269"/>
                  <a:ext cx="84439" cy="74357"/>
                </a:xfrm>
                <a:custGeom>
                  <a:avLst/>
                  <a:gdLst>
                    <a:gd name="T0" fmla="*/ 0 w 67"/>
                    <a:gd name="T1" fmla="*/ 0 h 59"/>
                    <a:gd name="T2" fmla="*/ 67 w 67"/>
                    <a:gd name="T3" fmla="*/ 0 h 59"/>
                    <a:gd name="T4" fmla="*/ 43 w 67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" h="59">
                      <a:moveTo>
                        <a:pt x="0" y="0"/>
                      </a:moveTo>
                      <a:lnTo>
                        <a:pt x="67" y="0"/>
                      </a:lnTo>
                      <a:lnTo>
                        <a:pt x="43" y="59"/>
                      </a:ln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0707A5FA-AEE6-0D27-9C3D-440EB4A5667E}"/>
                    </a:ext>
                  </a:extLst>
                </p:cNvPr>
                <p:cNvSpPr/>
                <p:nvPr/>
              </p:nvSpPr>
              <p:spPr bwMode="auto">
                <a:xfrm>
                  <a:off x="3511159" y="2745130"/>
                  <a:ext cx="1925713" cy="1929494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effectLst>
                  <a:outerShdw blurRad="177800" dist="152400" dir="2700000" algn="ctr" rotWithShape="0">
                    <a:schemeClr val="accent1">
                      <a:alpha val="20000"/>
                    </a:schemeClr>
                  </a:outerShdw>
                </a:effectLst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静态建模</a:t>
                  </a: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FA109303-E70D-56E4-163B-2B77859E1E5C}"/>
                  </a:ext>
                </a:extLst>
              </p:cNvPr>
              <p:cNvGrpSpPr/>
              <p:nvPr/>
            </p:nvGrpSpPr>
            <p:grpSpPr>
              <a:xfrm>
                <a:off x="5125581" y="2319154"/>
                <a:ext cx="2142483" cy="2570978"/>
                <a:chOff x="5125581" y="2319154"/>
                <a:chExt cx="2142483" cy="2570978"/>
              </a:xfrm>
            </p:grpSpPr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3B3C035A-B498-30F8-3CBB-0EE6A531D492}"/>
                    </a:ext>
                  </a:extLst>
                </p:cNvPr>
                <p:cNvSpPr/>
                <p:nvPr/>
              </p:nvSpPr>
              <p:spPr bwMode="auto">
                <a:xfrm>
                  <a:off x="6538360" y="2857450"/>
                  <a:ext cx="729704" cy="1704852"/>
                </a:xfrm>
                <a:custGeom>
                  <a:avLst/>
                  <a:gdLst>
                    <a:gd name="connsiteX0" fmla="*/ 459705 w 919163"/>
                    <a:gd name="connsiteY0" fmla="*/ 0 h 2147496"/>
                    <a:gd name="connsiteX1" fmla="*/ 484418 w 919163"/>
                    <a:gd name="connsiteY1" fmla="*/ 22497 h 2147496"/>
                    <a:gd name="connsiteX2" fmla="*/ 919163 w 919163"/>
                    <a:gd name="connsiteY2" fmla="*/ 1073748 h 2147496"/>
                    <a:gd name="connsiteX3" fmla="*/ 484418 w 919163"/>
                    <a:gd name="connsiteY3" fmla="*/ 2124999 h 2147496"/>
                    <a:gd name="connsiteX4" fmla="*/ 459705 w 919163"/>
                    <a:gd name="connsiteY4" fmla="*/ 2147496 h 2147496"/>
                    <a:gd name="connsiteX5" fmla="*/ 434978 w 919163"/>
                    <a:gd name="connsiteY5" fmla="*/ 2124999 h 2147496"/>
                    <a:gd name="connsiteX6" fmla="*/ 0 w 919163"/>
                    <a:gd name="connsiteY6" fmla="*/ 1073748 h 2147496"/>
                    <a:gd name="connsiteX7" fmla="*/ 434978 w 919163"/>
                    <a:gd name="connsiteY7" fmla="*/ 22497 h 2147496"/>
                    <a:gd name="connsiteX8" fmla="*/ 459705 w 919163"/>
                    <a:gd name="connsiteY8" fmla="*/ 0 h 214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9163" h="2147496">
                      <a:moveTo>
                        <a:pt x="459705" y="0"/>
                      </a:moveTo>
                      <a:lnTo>
                        <a:pt x="484418" y="22497"/>
                      </a:lnTo>
                      <a:cubicBezTo>
                        <a:pt x="753026" y="291536"/>
                        <a:pt x="919163" y="663209"/>
                        <a:pt x="919163" y="1073748"/>
                      </a:cubicBezTo>
                      <a:cubicBezTo>
                        <a:pt x="919163" y="1484287"/>
                        <a:pt x="753026" y="1855961"/>
                        <a:pt x="484418" y="2124999"/>
                      </a:cubicBezTo>
                      <a:lnTo>
                        <a:pt x="459705" y="2147496"/>
                      </a:lnTo>
                      <a:lnTo>
                        <a:pt x="434978" y="2124999"/>
                      </a:lnTo>
                      <a:cubicBezTo>
                        <a:pt x="166226" y="1855961"/>
                        <a:pt x="0" y="1484287"/>
                        <a:pt x="0" y="1073748"/>
                      </a:cubicBezTo>
                      <a:cubicBezTo>
                        <a:pt x="0" y="663209"/>
                        <a:pt x="166226" y="291536"/>
                        <a:pt x="434978" y="22497"/>
                      </a:cubicBezTo>
                      <a:lnTo>
                        <a:pt x="459705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4F0A0AA3-C45F-92DF-23F0-27B59CE3ED23}"/>
                    </a:ext>
                  </a:extLst>
                </p:cNvPr>
                <p:cNvSpPr/>
                <p:nvPr/>
              </p:nvSpPr>
              <p:spPr bwMode="auto">
                <a:xfrm>
                  <a:off x="5281857" y="2529621"/>
                  <a:ext cx="1621452" cy="2360511"/>
                </a:xfrm>
                <a:custGeom>
                  <a:avLst/>
                  <a:gdLst>
                    <a:gd name="connsiteX0" fmla="*/ 1017587 w 2042442"/>
                    <a:gd name="connsiteY0" fmla="*/ 0 h 2973388"/>
                    <a:gd name="connsiteX1" fmla="*/ 1961748 w 2042442"/>
                    <a:gd name="connsiteY1" fmla="*/ 339489 h 2973388"/>
                    <a:gd name="connsiteX2" fmla="*/ 2042442 w 2042442"/>
                    <a:gd name="connsiteY2" fmla="*/ 412946 h 2973388"/>
                    <a:gd name="connsiteX3" fmla="*/ 2017715 w 2042442"/>
                    <a:gd name="connsiteY3" fmla="*/ 435443 h 2973388"/>
                    <a:gd name="connsiteX4" fmla="*/ 1582737 w 2042442"/>
                    <a:gd name="connsiteY4" fmla="*/ 1486694 h 2973388"/>
                    <a:gd name="connsiteX5" fmla="*/ 2017715 w 2042442"/>
                    <a:gd name="connsiteY5" fmla="*/ 2537945 h 2973388"/>
                    <a:gd name="connsiteX6" fmla="*/ 2042442 w 2042442"/>
                    <a:gd name="connsiteY6" fmla="*/ 2560442 h 2973388"/>
                    <a:gd name="connsiteX7" fmla="*/ 1961748 w 2042442"/>
                    <a:gd name="connsiteY7" fmla="*/ 2633899 h 2973388"/>
                    <a:gd name="connsiteX8" fmla="*/ 1017587 w 2042442"/>
                    <a:gd name="connsiteY8" fmla="*/ 2973388 h 2973388"/>
                    <a:gd name="connsiteX9" fmla="*/ 73426 w 2042442"/>
                    <a:gd name="connsiteY9" fmla="*/ 2633899 h 2973388"/>
                    <a:gd name="connsiteX10" fmla="*/ 0 w 2042442"/>
                    <a:gd name="connsiteY10" fmla="*/ 2567058 h 2973388"/>
                    <a:gd name="connsiteX11" fmla="*/ 31980 w 2042442"/>
                    <a:gd name="connsiteY11" fmla="*/ 2537945 h 2973388"/>
                    <a:gd name="connsiteX12" fmla="*/ 466725 w 2042442"/>
                    <a:gd name="connsiteY12" fmla="*/ 1486694 h 2973388"/>
                    <a:gd name="connsiteX13" fmla="*/ 31980 w 2042442"/>
                    <a:gd name="connsiteY13" fmla="*/ 435443 h 2973388"/>
                    <a:gd name="connsiteX14" fmla="*/ 0 w 2042442"/>
                    <a:gd name="connsiteY14" fmla="*/ 406331 h 2973388"/>
                    <a:gd name="connsiteX15" fmla="*/ 73426 w 2042442"/>
                    <a:gd name="connsiteY15" fmla="*/ 339489 h 2973388"/>
                    <a:gd name="connsiteX16" fmla="*/ 1017587 w 2042442"/>
                    <a:gd name="connsiteY16" fmla="*/ 0 h 297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42442" h="2973388">
                      <a:moveTo>
                        <a:pt x="1017587" y="0"/>
                      </a:moveTo>
                      <a:cubicBezTo>
                        <a:pt x="1376234" y="0"/>
                        <a:pt x="1705171" y="127403"/>
                        <a:pt x="1961748" y="339489"/>
                      </a:cubicBezTo>
                      <a:lnTo>
                        <a:pt x="2042442" y="412946"/>
                      </a:lnTo>
                      <a:lnTo>
                        <a:pt x="2017715" y="435443"/>
                      </a:lnTo>
                      <a:cubicBezTo>
                        <a:pt x="1748963" y="704482"/>
                        <a:pt x="1582737" y="1076155"/>
                        <a:pt x="1582737" y="1486694"/>
                      </a:cubicBezTo>
                      <a:cubicBezTo>
                        <a:pt x="1582737" y="1897233"/>
                        <a:pt x="1748963" y="2268907"/>
                        <a:pt x="2017715" y="2537945"/>
                      </a:cubicBezTo>
                      <a:lnTo>
                        <a:pt x="2042442" y="2560442"/>
                      </a:lnTo>
                      <a:lnTo>
                        <a:pt x="1961748" y="2633899"/>
                      </a:lnTo>
                      <a:cubicBezTo>
                        <a:pt x="1705171" y="2845985"/>
                        <a:pt x="1376234" y="2973388"/>
                        <a:pt x="1017587" y="2973388"/>
                      </a:cubicBezTo>
                      <a:cubicBezTo>
                        <a:pt x="658941" y="2973388"/>
                        <a:pt x="330003" y="2845985"/>
                        <a:pt x="73426" y="2633899"/>
                      </a:cubicBezTo>
                      <a:lnTo>
                        <a:pt x="0" y="2567058"/>
                      </a:lnTo>
                      <a:lnTo>
                        <a:pt x="31980" y="2537945"/>
                      </a:lnTo>
                      <a:cubicBezTo>
                        <a:pt x="300588" y="2268907"/>
                        <a:pt x="466725" y="1897233"/>
                        <a:pt x="466725" y="1486694"/>
                      </a:cubicBezTo>
                      <a:cubicBezTo>
                        <a:pt x="466725" y="1076155"/>
                        <a:pt x="300588" y="704482"/>
                        <a:pt x="31980" y="435443"/>
                      </a:cubicBezTo>
                      <a:lnTo>
                        <a:pt x="0" y="406331"/>
                      </a:lnTo>
                      <a:lnTo>
                        <a:pt x="73426" y="339489"/>
                      </a:lnTo>
                      <a:cubicBezTo>
                        <a:pt x="330003" y="127403"/>
                        <a:pt x="658941" y="0"/>
                        <a:pt x="1017587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13662761-2D31-8849-26DB-631C1A0F7707}"/>
                    </a:ext>
                  </a:extLst>
                </p:cNvPr>
                <p:cNvSpPr/>
                <p:nvPr/>
              </p:nvSpPr>
              <p:spPr bwMode="auto">
                <a:xfrm>
                  <a:off x="5386460" y="2319154"/>
                  <a:ext cx="1400175" cy="210468"/>
                </a:xfrm>
                <a:custGeom>
                  <a:avLst/>
                  <a:gdLst>
                    <a:gd name="T0" fmla="*/ 468 w 468"/>
                    <a:gd name="T1" fmla="*/ 68 h 70"/>
                    <a:gd name="T2" fmla="*/ 235 w 468"/>
                    <a:gd name="T3" fmla="*/ 0 h 70"/>
                    <a:gd name="T4" fmla="*/ 0 w 468"/>
                    <a:gd name="T5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8" h="70">
                      <a:moveTo>
                        <a:pt x="468" y="68"/>
                      </a:moveTo>
                      <a:cubicBezTo>
                        <a:pt x="401" y="25"/>
                        <a:pt x="321" y="0"/>
                        <a:pt x="235" y="0"/>
                      </a:cubicBezTo>
                      <a:cubicBezTo>
                        <a:pt x="148" y="0"/>
                        <a:pt x="68" y="26"/>
                        <a:pt x="0" y="70"/>
                      </a:cubicBez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8A0A99D-AFA9-B875-F433-1888D00D8F52}"/>
                    </a:ext>
                  </a:extLst>
                </p:cNvPr>
                <p:cNvSpPr/>
                <p:nvPr/>
              </p:nvSpPr>
              <p:spPr bwMode="auto">
                <a:xfrm>
                  <a:off x="6708497" y="2457785"/>
                  <a:ext cx="84439" cy="71837"/>
                </a:xfrm>
                <a:custGeom>
                  <a:avLst/>
                  <a:gdLst>
                    <a:gd name="T0" fmla="*/ 0 w 67"/>
                    <a:gd name="T1" fmla="*/ 57 h 57"/>
                    <a:gd name="T2" fmla="*/ 67 w 67"/>
                    <a:gd name="T3" fmla="*/ 57 h 57"/>
                    <a:gd name="T4" fmla="*/ 43 w 67"/>
                    <a:gd name="T5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" h="57">
                      <a:moveTo>
                        <a:pt x="0" y="57"/>
                      </a:moveTo>
                      <a:lnTo>
                        <a:pt x="67" y="57"/>
                      </a:lnTo>
                      <a:lnTo>
                        <a:pt x="43" y="0"/>
                      </a:ln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96074969-7D83-159D-5DF3-04FD001E7A10}"/>
                    </a:ext>
                  </a:extLst>
                </p:cNvPr>
                <p:cNvSpPr/>
                <p:nvPr/>
              </p:nvSpPr>
              <p:spPr bwMode="auto">
                <a:xfrm>
                  <a:off x="5125581" y="2745130"/>
                  <a:ext cx="1926973" cy="192949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</a:gradFill>
                <a:effectLst>
                  <a:outerShdw blurRad="177800" dist="152400" dir="2700000" algn="ctr" rotWithShape="0">
                    <a:schemeClr val="accent2">
                      <a:alpha val="20000"/>
                    </a:schemeClr>
                  </a:outerShdw>
                </a:effectLst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FD403BE-DCB7-65C6-9D5E-D9736DDD56AB}"/>
                  </a:ext>
                </a:extLst>
              </p:cNvPr>
              <p:cNvGrpSpPr/>
              <p:nvPr/>
            </p:nvGrpSpPr>
            <p:grpSpPr>
              <a:xfrm>
                <a:off x="6753867" y="2529621"/>
                <a:ext cx="2142483" cy="2647855"/>
                <a:chOff x="6753867" y="2529621"/>
                <a:chExt cx="2142483" cy="2647855"/>
              </a:xfrm>
            </p:grpSpPr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4F8EA8C-5D08-0FC5-43C8-F99F3C1BEDCF}"/>
                    </a:ext>
                  </a:extLst>
                </p:cNvPr>
                <p:cNvSpPr/>
                <p:nvPr/>
              </p:nvSpPr>
              <p:spPr bwMode="auto">
                <a:xfrm>
                  <a:off x="6903309" y="2529621"/>
                  <a:ext cx="1993041" cy="2360511"/>
                </a:xfrm>
                <a:custGeom>
                  <a:avLst/>
                  <a:gdLst>
                    <a:gd name="connsiteX0" fmla="*/ 1025402 w 2510509"/>
                    <a:gd name="connsiteY0" fmla="*/ 0 h 2973388"/>
                    <a:gd name="connsiteX1" fmla="*/ 2510509 w 2510509"/>
                    <a:gd name="connsiteY1" fmla="*/ 1486694 h 2973388"/>
                    <a:gd name="connsiteX2" fmla="*/ 1025402 w 2510509"/>
                    <a:gd name="connsiteY2" fmla="*/ 2973388 h 2973388"/>
                    <a:gd name="connsiteX3" fmla="*/ 80736 w 2510509"/>
                    <a:gd name="connsiteY3" fmla="*/ 2633899 h 2973388"/>
                    <a:gd name="connsiteX4" fmla="*/ 0 w 2510509"/>
                    <a:gd name="connsiteY4" fmla="*/ 2560442 h 2973388"/>
                    <a:gd name="connsiteX5" fmla="*/ 24713 w 2510509"/>
                    <a:gd name="connsiteY5" fmla="*/ 2537945 h 2973388"/>
                    <a:gd name="connsiteX6" fmla="*/ 459458 w 2510509"/>
                    <a:gd name="connsiteY6" fmla="*/ 1486694 h 2973388"/>
                    <a:gd name="connsiteX7" fmla="*/ 24713 w 2510509"/>
                    <a:gd name="connsiteY7" fmla="*/ 435443 h 2973388"/>
                    <a:gd name="connsiteX8" fmla="*/ 0 w 2510509"/>
                    <a:gd name="connsiteY8" fmla="*/ 412946 h 2973388"/>
                    <a:gd name="connsiteX9" fmla="*/ 80736 w 2510509"/>
                    <a:gd name="connsiteY9" fmla="*/ 339489 h 2973388"/>
                    <a:gd name="connsiteX10" fmla="*/ 1025402 w 2510509"/>
                    <a:gd name="connsiteY10" fmla="*/ 0 h 297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509" h="2973388">
                      <a:moveTo>
                        <a:pt x="1025402" y="0"/>
                      </a:moveTo>
                      <a:cubicBezTo>
                        <a:pt x="1845604" y="0"/>
                        <a:pt x="2510509" y="665616"/>
                        <a:pt x="2510509" y="1486694"/>
                      </a:cubicBezTo>
                      <a:cubicBezTo>
                        <a:pt x="2510509" y="2307772"/>
                        <a:pt x="1845604" y="2973388"/>
                        <a:pt x="1025402" y="2973388"/>
                      </a:cubicBezTo>
                      <a:cubicBezTo>
                        <a:pt x="666564" y="2973388"/>
                        <a:pt x="337450" y="2845985"/>
                        <a:pt x="80736" y="2633899"/>
                      </a:cubicBezTo>
                      <a:lnTo>
                        <a:pt x="0" y="2560442"/>
                      </a:lnTo>
                      <a:lnTo>
                        <a:pt x="24713" y="2537945"/>
                      </a:lnTo>
                      <a:cubicBezTo>
                        <a:pt x="293321" y="2268907"/>
                        <a:pt x="459458" y="1897233"/>
                        <a:pt x="459458" y="1486694"/>
                      </a:cubicBezTo>
                      <a:cubicBezTo>
                        <a:pt x="459458" y="1076155"/>
                        <a:pt x="293321" y="704482"/>
                        <a:pt x="24713" y="435443"/>
                      </a:cubicBezTo>
                      <a:lnTo>
                        <a:pt x="0" y="412946"/>
                      </a:lnTo>
                      <a:lnTo>
                        <a:pt x="80736" y="339489"/>
                      </a:lnTo>
                      <a:cubicBezTo>
                        <a:pt x="337450" y="127403"/>
                        <a:pt x="666564" y="0"/>
                        <a:pt x="102540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02FB361B-D067-ACBE-9B50-C8DF8A2AB6DB}"/>
                    </a:ext>
                  </a:extLst>
                </p:cNvPr>
                <p:cNvSpPr/>
                <p:nvPr/>
              </p:nvSpPr>
              <p:spPr bwMode="auto">
                <a:xfrm>
                  <a:off x="7010965" y="4968269"/>
                  <a:ext cx="1400175" cy="209207"/>
                </a:xfrm>
                <a:custGeom>
                  <a:avLst/>
                  <a:gdLst>
                    <a:gd name="T0" fmla="*/ 468 w 468"/>
                    <a:gd name="T1" fmla="*/ 2 h 70"/>
                    <a:gd name="T2" fmla="*/ 235 w 468"/>
                    <a:gd name="T3" fmla="*/ 70 h 70"/>
                    <a:gd name="T4" fmla="*/ 0 w 468"/>
                    <a:gd name="T5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8" h="70">
                      <a:moveTo>
                        <a:pt x="468" y="2"/>
                      </a:moveTo>
                      <a:cubicBezTo>
                        <a:pt x="401" y="45"/>
                        <a:pt x="321" y="70"/>
                        <a:pt x="235" y="70"/>
                      </a:cubicBezTo>
                      <a:cubicBezTo>
                        <a:pt x="149" y="70"/>
                        <a:pt x="68" y="44"/>
                        <a:pt x="0" y="0"/>
                      </a:cubicBez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F377C7CC-EDEE-B7A1-C2E0-206D1CC51A10}"/>
                    </a:ext>
                  </a:extLst>
                </p:cNvPr>
                <p:cNvSpPr/>
                <p:nvPr/>
              </p:nvSpPr>
              <p:spPr bwMode="auto">
                <a:xfrm>
                  <a:off x="8333002" y="4968269"/>
                  <a:ext cx="84439" cy="74357"/>
                </a:xfrm>
                <a:custGeom>
                  <a:avLst/>
                  <a:gdLst>
                    <a:gd name="T0" fmla="*/ 0 w 67"/>
                    <a:gd name="T1" fmla="*/ 0 h 59"/>
                    <a:gd name="T2" fmla="*/ 67 w 67"/>
                    <a:gd name="T3" fmla="*/ 0 h 59"/>
                    <a:gd name="T4" fmla="*/ 43 w 67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" h="59">
                      <a:moveTo>
                        <a:pt x="0" y="0"/>
                      </a:moveTo>
                      <a:lnTo>
                        <a:pt x="67" y="0"/>
                      </a:lnTo>
                      <a:lnTo>
                        <a:pt x="43" y="59"/>
                      </a:ln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D2F4D86C-47C4-2288-5AB6-BE0710A05780}"/>
                    </a:ext>
                  </a:extLst>
                </p:cNvPr>
                <p:cNvSpPr/>
                <p:nvPr/>
              </p:nvSpPr>
              <p:spPr bwMode="auto">
                <a:xfrm>
                  <a:off x="6753867" y="2745130"/>
                  <a:ext cx="1926973" cy="1929494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effectLst>
                  <a:outerShdw blurRad="177800" dist="152400" dir="2700000" algn="ctr" rotWithShape="0">
                    <a:schemeClr val="accent1">
                      <a:alpha val="20000"/>
                    </a:schemeClr>
                  </a:outerShdw>
                </a:effectLst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endPara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B0DAF721-80CC-48B1-3474-6872D201BDD1}"/>
                  </a:ext>
                </a:extLst>
              </p:cNvPr>
              <p:cNvGrpSpPr/>
              <p:nvPr/>
            </p:nvGrpSpPr>
            <p:grpSpPr>
              <a:xfrm>
                <a:off x="8369549" y="2319154"/>
                <a:ext cx="2143490" cy="2570978"/>
                <a:chOff x="8369549" y="2319154"/>
                <a:chExt cx="2143490" cy="257097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4AAFC16E-CD36-E5BA-5D71-AA01E145D949}"/>
                    </a:ext>
                  </a:extLst>
                </p:cNvPr>
                <p:cNvSpPr/>
                <p:nvPr/>
              </p:nvSpPr>
              <p:spPr bwMode="auto">
                <a:xfrm flipH="1">
                  <a:off x="8526832" y="2529621"/>
                  <a:ext cx="1986207" cy="2360511"/>
                </a:xfrm>
                <a:custGeom>
                  <a:avLst/>
                  <a:gdLst>
                    <a:gd name="connsiteX0" fmla="*/ 1484313 w 2501901"/>
                    <a:gd name="connsiteY0" fmla="*/ 0 h 2973388"/>
                    <a:gd name="connsiteX1" fmla="*/ 2428474 w 2501901"/>
                    <a:gd name="connsiteY1" fmla="*/ 339489 h 2973388"/>
                    <a:gd name="connsiteX2" fmla="*/ 2501901 w 2501901"/>
                    <a:gd name="connsiteY2" fmla="*/ 406331 h 2973388"/>
                    <a:gd name="connsiteX3" fmla="*/ 2469920 w 2501901"/>
                    <a:gd name="connsiteY3" fmla="*/ 435443 h 2973388"/>
                    <a:gd name="connsiteX4" fmla="*/ 2035175 w 2501901"/>
                    <a:gd name="connsiteY4" fmla="*/ 1486694 h 2973388"/>
                    <a:gd name="connsiteX5" fmla="*/ 2469920 w 2501901"/>
                    <a:gd name="connsiteY5" fmla="*/ 2537945 h 2973388"/>
                    <a:gd name="connsiteX6" fmla="*/ 2501901 w 2501901"/>
                    <a:gd name="connsiteY6" fmla="*/ 2567058 h 2973388"/>
                    <a:gd name="connsiteX7" fmla="*/ 2428474 w 2501901"/>
                    <a:gd name="connsiteY7" fmla="*/ 2633899 h 2973388"/>
                    <a:gd name="connsiteX8" fmla="*/ 1484313 w 2501901"/>
                    <a:gd name="connsiteY8" fmla="*/ 2973388 h 2973388"/>
                    <a:gd name="connsiteX9" fmla="*/ 0 w 2501901"/>
                    <a:gd name="connsiteY9" fmla="*/ 1486694 h 2973388"/>
                    <a:gd name="connsiteX10" fmla="*/ 1484313 w 2501901"/>
                    <a:gd name="connsiteY10" fmla="*/ 0 h 297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01901" h="2973388">
                      <a:moveTo>
                        <a:pt x="1484313" y="0"/>
                      </a:moveTo>
                      <a:cubicBezTo>
                        <a:pt x="1842960" y="0"/>
                        <a:pt x="2171897" y="127403"/>
                        <a:pt x="2428474" y="339489"/>
                      </a:cubicBezTo>
                      <a:lnTo>
                        <a:pt x="2501901" y="406331"/>
                      </a:lnTo>
                      <a:lnTo>
                        <a:pt x="2469920" y="435443"/>
                      </a:lnTo>
                      <a:cubicBezTo>
                        <a:pt x="2201313" y="704482"/>
                        <a:pt x="2035175" y="1076155"/>
                        <a:pt x="2035175" y="1486694"/>
                      </a:cubicBezTo>
                      <a:cubicBezTo>
                        <a:pt x="2035175" y="1897233"/>
                        <a:pt x="2201313" y="2268907"/>
                        <a:pt x="2469920" y="2537945"/>
                      </a:cubicBezTo>
                      <a:lnTo>
                        <a:pt x="2501901" y="2567058"/>
                      </a:lnTo>
                      <a:lnTo>
                        <a:pt x="2428474" y="2633899"/>
                      </a:lnTo>
                      <a:cubicBezTo>
                        <a:pt x="2171897" y="2845985"/>
                        <a:pt x="1842960" y="2973388"/>
                        <a:pt x="1484313" y="2973388"/>
                      </a:cubicBezTo>
                      <a:cubicBezTo>
                        <a:pt x="664550" y="2973388"/>
                        <a:pt x="0" y="2307772"/>
                        <a:pt x="0" y="1486694"/>
                      </a:cubicBezTo>
                      <a:cubicBezTo>
                        <a:pt x="0" y="665616"/>
                        <a:pt x="664550" y="0"/>
                        <a:pt x="1484313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BE8CD96F-2B9D-440C-0F47-498FAF2DAE67}"/>
                    </a:ext>
                  </a:extLst>
                </p:cNvPr>
                <p:cNvSpPr/>
                <p:nvPr/>
              </p:nvSpPr>
              <p:spPr bwMode="auto">
                <a:xfrm>
                  <a:off x="8630428" y="2319154"/>
                  <a:ext cx="1400175" cy="210468"/>
                </a:xfrm>
                <a:custGeom>
                  <a:avLst/>
                  <a:gdLst>
                    <a:gd name="T0" fmla="*/ 468 w 468"/>
                    <a:gd name="T1" fmla="*/ 68 h 70"/>
                    <a:gd name="T2" fmla="*/ 235 w 468"/>
                    <a:gd name="T3" fmla="*/ 0 h 70"/>
                    <a:gd name="T4" fmla="*/ 0 w 468"/>
                    <a:gd name="T5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8" h="70">
                      <a:moveTo>
                        <a:pt x="468" y="68"/>
                      </a:moveTo>
                      <a:cubicBezTo>
                        <a:pt x="401" y="25"/>
                        <a:pt x="321" y="0"/>
                        <a:pt x="235" y="0"/>
                      </a:cubicBezTo>
                      <a:cubicBezTo>
                        <a:pt x="148" y="0"/>
                        <a:pt x="68" y="26"/>
                        <a:pt x="0" y="70"/>
                      </a:cubicBez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57D3FA9B-2515-AAFD-79DA-4CC4F0685F23}"/>
                    </a:ext>
                  </a:extLst>
                </p:cNvPr>
                <p:cNvSpPr/>
                <p:nvPr/>
              </p:nvSpPr>
              <p:spPr bwMode="auto">
                <a:xfrm>
                  <a:off x="8369549" y="2745130"/>
                  <a:ext cx="1926973" cy="192949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</a:gradFill>
                <a:effectLst>
                  <a:outerShdw blurRad="177800" dist="152400" dir="2700000" algn="ctr" rotWithShape="0">
                    <a:schemeClr val="accent2">
                      <a:alpha val="20000"/>
                    </a:schemeClr>
                  </a:outerShdw>
                </a:effectLst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动态建模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454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1158EE-5B67-469D-F63E-9A044141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785126-D24A-BBC5-76DB-87D4165E37A4}"/>
              </a:ext>
            </a:extLst>
          </p:cNvPr>
          <p:cNvSpPr txBox="1"/>
          <p:nvPr/>
        </p:nvSpPr>
        <p:spPr>
          <a:xfrm>
            <a:off x="755780" y="64381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功能需求建模</a:t>
            </a:r>
            <a:r>
              <a:rPr lang="en-US" altLang="zh-CN" dirty="0"/>
              <a:t>-</a:t>
            </a:r>
            <a:r>
              <a:rPr lang="zh-CN" altLang="en-US" dirty="0"/>
              <a:t>网上商城用例图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5FE651-C308-92BE-3977-DAEA2821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013144"/>
            <a:ext cx="7324531" cy="50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9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6C969-39B3-CBD5-D525-1D4959A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530E18-37E1-28FE-3315-90C86679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50D4453-7AC7-53FD-E214-5C11AFA64D4F}"/>
              </a:ext>
            </a:extLst>
          </p:cNvPr>
          <p:cNvGrpSpPr/>
          <p:nvPr/>
        </p:nvGrpSpPr>
        <p:grpSpPr>
          <a:xfrm>
            <a:off x="812683" y="1483287"/>
            <a:ext cx="10484539" cy="3943129"/>
            <a:chOff x="812683" y="1483287"/>
            <a:chExt cx="10484539" cy="394312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0CEEFD5-9546-5EB1-BCAA-09800DE736B0}"/>
                </a:ext>
              </a:extLst>
            </p:cNvPr>
            <p:cNvGrpSpPr/>
            <p:nvPr/>
          </p:nvGrpSpPr>
          <p:grpSpPr>
            <a:xfrm>
              <a:off x="812683" y="1483287"/>
              <a:ext cx="10484539" cy="3943129"/>
              <a:chOff x="812271" y="1483287"/>
              <a:chExt cx="10484539" cy="3943129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73068CB1-4B0A-7B7F-3C53-31B0D910EDB4}"/>
                  </a:ext>
                </a:extLst>
              </p:cNvPr>
              <p:cNvGrpSpPr/>
              <p:nvPr/>
            </p:nvGrpSpPr>
            <p:grpSpPr>
              <a:xfrm>
                <a:off x="812271" y="1483287"/>
                <a:ext cx="1871933" cy="1391519"/>
                <a:chOff x="730462" y="1677038"/>
                <a:chExt cx="1871933" cy="1391519"/>
              </a:xfrm>
            </p:grpSpPr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14D6CCB-E2AA-4C93-9C31-00D622046D4C}"/>
                    </a:ext>
                  </a:extLst>
                </p:cNvPr>
                <p:cNvSpPr txBox="1"/>
                <p:nvPr/>
              </p:nvSpPr>
              <p:spPr>
                <a:xfrm>
                  <a:off x="730462" y="1677038"/>
                  <a:ext cx="1871933" cy="4001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2000" b="1" dirty="0">
                      <a:solidFill>
                        <a:srgbClr val="2F2F2F"/>
                      </a:solidFill>
                      <a:latin typeface="Arial"/>
                      <a:ea typeface="微软雅黑"/>
                      <a:cs typeface="+mn-ea"/>
                      <a:sym typeface="+mn-lt"/>
                    </a:rPr>
                    <a:t>导航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F2F2F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建模：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705247F-496F-8105-5B65-94C29A633E83}"/>
                    </a:ext>
                  </a:extLst>
                </p:cNvPr>
                <p:cNvSpPr txBox="1"/>
                <p:nvPr/>
              </p:nvSpPr>
              <p:spPr>
                <a:xfrm>
                  <a:off x="730462" y="2047124"/>
                  <a:ext cx="1871933" cy="1021433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建立菜单、页面等导航模型，如主页、我的购物车等。</a:t>
                  </a:r>
                  <a:endPara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2BCAB82E-C9BF-A5A9-1B69-8B7315D590DD}"/>
                  </a:ext>
                </a:extLst>
              </p:cNvPr>
              <p:cNvGrpSpPr/>
              <p:nvPr/>
            </p:nvGrpSpPr>
            <p:grpSpPr>
              <a:xfrm>
                <a:off x="812271" y="4032973"/>
                <a:ext cx="1871933" cy="1393443"/>
                <a:chOff x="730462" y="1677038"/>
                <a:chExt cx="1871933" cy="1393443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EDEB036-6D66-D2AF-DE78-52C458183E13}"/>
                    </a:ext>
                  </a:extLst>
                </p:cNvPr>
                <p:cNvSpPr txBox="1"/>
                <p:nvPr/>
              </p:nvSpPr>
              <p:spPr>
                <a:xfrm>
                  <a:off x="730462" y="1677038"/>
                  <a:ext cx="1871933" cy="4001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2000" b="1" dirty="0">
                      <a:solidFill>
                        <a:srgbClr val="2F2F2F"/>
                      </a:solidFill>
                      <a:latin typeface="Arial"/>
                      <a:ea typeface="微软雅黑"/>
                      <a:cs typeface="+mn-ea"/>
                      <a:sym typeface="+mn-lt"/>
                    </a:rPr>
                    <a:t>静态内容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F2F2F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建模：</a:t>
                  </a: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43302D0-9278-F40B-1892-6CF2EFFEB9C7}"/>
                    </a:ext>
                  </a:extLst>
                </p:cNvPr>
                <p:cNvSpPr txBox="1"/>
                <p:nvPr/>
              </p:nvSpPr>
              <p:spPr>
                <a:xfrm>
                  <a:off x="730462" y="2047124"/>
                  <a:ext cx="1871933" cy="1023357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建立静态页面和布局模型，如顾客信息页面、商品详情页面等。</a:t>
                  </a:r>
                  <a:endPara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132FE782-DB13-7561-38CB-77067B22816B}"/>
                  </a:ext>
                </a:extLst>
              </p:cNvPr>
              <p:cNvGrpSpPr/>
              <p:nvPr/>
            </p:nvGrpSpPr>
            <p:grpSpPr>
              <a:xfrm>
                <a:off x="9424876" y="2420449"/>
                <a:ext cx="1871934" cy="1421543"/>
                <a:chOff x="648365" y="2614200"/>
                <a:chExt cx="1871934" cy="1421543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54990FC-BA22-9BC8-CBBF-6E2E0F3D3117}"/>
                    </a:ext>
                  </a:extLst>
                </p:cNvPr>
                <p:cNvSpPr txBox="1"/>
                <p:nvPr/>
              </p:nvSpPr>
              <p:spPr>
                <a:xfrm>
                  <a:off x="648365" y="2614200"/>
                  <a:ext cx="1871933" cy="400110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2000" b="1" dirty="0">
                      <a:solidFill>
                        <a:srgbClr val="24292F"/>
                      </a:solidFill>
                      <a:latin typeface="ali-55"/>
                      <a:ea typeface="微软雅黑"/>
                    </a:rPr>
                    <a:t>内容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4292F"/>
                      </a:solidFill>
                      <a:effectLst/>
                      <a:uLnTx/>
                      <a:uFillTx/>
                      <a:latin typeface="ali-55"/>
                      <a:ea typeface="微软雅黑"/>
                      <a:cs typeface="+mn-cs"/>
                    </a:rPr>
                    <a:t>建模：</a:t>
                  </a:r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A500D82-9F08-E75F-3DAC-80617E4B519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8366" y="3014310"/>
                  <a:ext cx="1871933" cy="1021433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b="1" i="0" dirty="0">
                      <a:solidFill>
                        <a:srgbClr val="24292F"/>
                      </a:solidFill>
                      <a:effectLst/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建立动态内容和数据流模型，如添加商品、提交订单等。</a:t>
                  </a:r>
                  <a:endPara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48F47BC-F024-2636-F71B-31AE322F3849}"/>
                </a:ext>
              </a:extLst>
            </p:cNvPr>
            <p:cNvGrpSpPr/>
            <p:nvPr/>
          </p:nvGrpSpPr>
          <p:grpSpPr>
            <a:xfrm>
              <a:off x="2827484" y="2337761"/>
              <a:ext cx="6537032" cy="2588878"/>
              <a:chOff x="3295650" y="2319154"/>
              <a:chExt cx="7217389" cy="2858322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299841D-E388-0A1F-14DF-3EAC262B7FC6}"/>
                  </a:ext>
                </a:extLst>
              </p:cNvPr>
              <p:cNvGrpSpPr/>
              <p:nvPr/>
            </p:nvGrpSpPr>
            <p:grpSpPr>
              <a:xfrm>
                <a:off x="3295650" y="2529621"/>
                <a:ext cx="2356730" cy="2647855"/>
                <a:chOff x="3295650" y="2529621"/>
                <a:chExt cx="2356730" cy="2647855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94CD0688-2D0A-6049-6D28-DAE5847ADCAF}"/>
                    </a:ext>
                  </a:extLst>
                </p:cNvPr>
                <p:cNvSpPr/>
                <p:nvPr/>
              </p:nvSpPr>
              <p:spPr bwMode="auto">
                <a:xfrm>
                  <a:off x="4911333" y="2852200"/>
                  <a:ext cx="741047" cy="1715356"/>
                </a:xfrm>
                <a:custGeom>
                  <a:avLst/>
                  <a:gdLst>
                    <a:gd name="connsiteX0" fmla="*/ 466726 w 933451"/>
                    <a:gd name="connsiteY0" fmla="*/ 0 h 2160727"/>
                    <a:gd name="connsiteX1" fmla="*/ 498706 w 933451"/>
                    <a:gd name="connsiteY1" fmla="*/ 29112 h 2160727"/>
                    <a:gd name="connsiteX2" fmla="*/ 933451 w 933451"/>
                    <a:gd name="connsiteY2" fmla="*/ 1080363 h 2160727"/>
                    <a:gd name="connsiteX3" fmla="*/ 498706 w 933451"/>
                    <a:gd name="connsiteY3" fmla="*/ 2131614 h 2160727"/>
                    <a:gd name="connsiteX4" fmla="*/ 466726 w 933451"/>
                    <a:gd name="connsiteY4" fmla="*/ 2160727 h 2160727"/>
                    <a:gd name="connsiteX5" fmla="*/ 434745 w 933451"/>
                    <a:gd name="connsiteY5" fmla="*/ 2131614 h 2160727"/>
                    <a:gd name="connsiteX6" fmla="*/ 0 w 933451"/>
                    <a:gd name="connsiteY6" fmla="*/ 1080363 h 2160727"/>
                    <a:gd name="connsiteX7" fmla="*/ 434745 w 933451"/>
                    <a:gd name="connsiteY7" fmla="*/ 29112 h 2160727"/>
                    <a:gd name="connsiteX8" fmla="*/ 466726 w 933451"/>
                    <a:gd name="connsiteY8" fmla="*/ 0 h 2160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3451" h="2160727">
                      <a:moveTo>
                        <a:pt x="466726" y="0"/>
                      </a:moveTo>
                      <a:lnTo>
                        <a:pt x="498706" y="29112"/>
                      </a:lnTo>
                      <a:cubicBezTo>
                        <a:pt x="767314" y="298151"/>
                        <a:pt x="933451" y="669824"/>
                        <a:pt x="933451" y="1080363"/>
                      </a:cubicBezTo>
                      <a:cubicBezTo>
                        <a:pt x="933451" y="1490902"/>
                        <a:pt x="767314" y="1862576"/>
                        <a:pt x="498706" y="2131614"/>
                      </a:cubicBezTo>
                      <a:lnTo>
                        <a:pt x="466726" y="2160727"/>
                      </a:lnTo>
                      <a:lnTo>
                        <a:pt x="434745" y="2131614"/>
                      </a:lnTo>
                      <a:cubicBezTo>
                        <a:pt x="166138" y="1862576"/>
                        <a:pt x="0" y="1490902"/>
                        <a:pt x="0" y="1080363"/>
                      </a:cubicBezTo>
                      <a:cubicBezTo>
                        <a:pt x="0" y="669824"/>
                        <a:pt x="166138" y="298151"/>
                        <a:pt x="434745" y="29112"/>
                      </a:cubicBezTo>
                      <a:lnTo>
                        <a:pt x="466726" y="0"/>
                      </a:lnTo>
                      <a:close/>
                    </a:path>
                  </a:pathLst>
                </a:cu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4D4DC35C-FC69-E371-98EA-A96511469B5D}"/>
                    </a:ext>
                  </a:extLst>
                </p:cNvPr>
                <p:cNvSpPr/>
                <p:nvPr/>
              </p:nvSpPr>
              <p:spPr bwMode="auto">
                <a:xfrm>
                  <a:off x="3295650" y="2529621"/>
                  <a:ext cx="1986207" cy="2360511"/>
                </a:xfrm>
                <a:custGeom>
                  <a:avLst/>
                  <a:gdLst>
                    <a:gd name="connsiteX0" fmla="*/ 1484313 w 2501901"/>
                    <a:gd name="connsiteY0" fmla="*/ 0 h 2973388"/>
                    <a:gd name="connsiteX1" fmla="*/ 2428474 w 2501901"/>
                    <a:gd name="connsiteY1" fmla="*/ 339489 h 2973388"/>
                    <a:gd name="connsiteX2" fmla="*/ 2501901 w 2501901"/>
                    <a:gd name="connsiteY2" fmla="*/ 406331 h 2973388"/>
                    <a:gd name="connsiteX3" fmla="*/ 2469920 w 2501901"/>
                    <a:gd name="connsiteY3" fmla="*/ 435443 h 2973388"/>
                    <a:gd name="connsiteX4" fmla="*/ 2035175 w 2501901"/>
                    <a:gd name="connsiteY4" fmla="*/ 1486694 h 2973388"/>
                    <a:gd name="connsiteX5" fmla="*/ 2469920 w 2501901"/>
                    <a:gd name="connsiteY5" fmla="*/ 2537945 h 2973388"/>
                    <a:gd name="connsiteX6" fmla="*/ 2501901 w 2501901"/>
                    <a:gd name="connsiteY6" fmla="*/ 2567058 h 2973388"/>
                    <a:gd name="connsiteX7" fmla="*/ 2428474 w 2501901"/>
                    <a:gd name="connsiteY7" fmla="*/ 2633899 h 2973388"/>
                    <a:gd name="connsiteX8" fmla="*/ 1484313 w 2501901"/>
                    <a:gd name="connsiteY8" fmla="*/ 2973388 h 2973388"/>
                    <a:gd name="connsiteX9" fmla="*/ 0 w 2501901"/>
                    <a:gd name="connsiteY9" fmla="*/ 1486694 h 2973388"/>
                    <a:gd name="connsiteX10" fmla="*/ 1484313 w 2501901"/>
                    <a:gd name="connsiteY10" fmla="*/ 0 h 297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01901" h="2973388">
                      <a:moveTo>
                        <a:pt x="1484313" y="0"/>
                      </a:moveTo>
                      <a:cubicBezTo>
                        <a:pt x="1842960" y="0"/>
                        <a:pt x="2171897" y="127403"/>
                        <a:pt x="2428474" y="339489"/>
                      </a:cubicBezTo>
                      <a:lnTo>
                        <a:pt x="2501901" y="406331"/>
                      </a:lnTo>
                      <a:lnTo>
                        <a:pt x="2469920" y="435443"/>
                      </a:lnTo>
                      <a:cubicBezTo>
                        <a:pt x="2201313" y="704482"/>
                        <a:pt x="2035175" y="1076155"/>
                        <a:pt x="2035175" y="1486694"/>
                      </a:cubicBezTo>
                      <a:cubicBezTo>
                        <a:pt x="2035175" y="1897233"/>
                        <a:pt x="2201313" y="2268907"/>
                        <a:pt x="2469920" y="2537945"/>
                      </a:cubicBezTo>
                      <a:lnTo>
                        <a:pt x="2501901" y="2567058"/>
                      </a:lnTo>
                      <a:lnTo>
                        <a:pt x="2428474" y="2633899"/>
                      </a:lnTo>
                      <a:cubicBezTo>
                        <a:pt x="2171897" y="2845985"/>
                        <a:pt x="1842960" y="2973388"/>
                        <a:pt x="1484313" y="2973388"/>
                      </a:cubicBezTo>
                      <a:cubicBezTo>
                        <a:pt x="664550" y="2973388"/>
                        <a:pt x="0" y="2307772"/>
                        <a:pt x="0" y="1486694"/>
                      </a:cubicBezTo>
                      <a:cubicBezTo>
                        <a:pt x="0" y="665616"/>
                        <a:pt x="664550" y="0"/>
                        <a:pt x="1484313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09769447-44B1-8973-A97F-34C50BB780AE}"/>
                    </a:ext>
                  </a:extLst>
                </p:cNvPr>
                <p:cNvSpPr/>
                <p:nvPr/>
              </p:nvSpPr>
              <p:spPr bwMode="auto">
                <a:xfrm>
                  <a:off x="3768257" y="4968269"/>
                  <a:ext cx="1402696" cy="209207"/>
                </a:xfrm>
                <a:custGeom>
                  <a:avLst/>
                  <a:gdLst>
                    <a:gd name="T0" fmla="*/ 469 w 469"/>
                    <a:gd name="T1" fmla="*/ 2 h 70"/>
                    <a:gd name="T2" fmla="*/ 236 w 469"/>
                    <a:gd name="T3" fmla="*/ 70 h 70"/>
                    <a:gd name="T4" fmla="*/ 0 w 469"/>
                    <a:gd name="T5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9" h="70">
                      <a:moveTo>
                        <a:pt x="469" y="2"/>
                      </a:moveTo>
                      <a:cubicBezTo>
                        <a:pt x="402" y="45"/>
                        <a:pt x="322" y="70"/>
                        <a:pt x="236" y="70"/>
                      </a:cubicBezTo>
                      <a:cubicBezTo>
                        <a:pt x="149" y="70"/>
                        <a:pt x="68" y="44"/>
                        <a:pt x="0" y="0"/>
                      </a:cubicBez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03D94027-A219-21E7-6C5B-1D6484E7343F}"/>
                    </a:ext>
                  </a:extLst>
                </p:cNvPr>
                <p:cNvSpPr/>
                <p:nvPr/>
              </p:nvSpPr>
              <p:spPr bwMode="auto">
                <a:xfrm>
                  <a:off x="5092814" y="4968269"/>
                  <a:ext cx="84439" cy="74357"/>
                </a:xfrm>
                <a:custGeom>
                  <a:avLst/>
                  <a:gdLst>
                    <a:gd name="T0" fmla="*/ 0 w 67"/>
                    <a:gd name="T1" fmla="*/ 0 h 59"/>
                    <a:gd name="T2" fmla="*/ 67 w 67"/>
                    <a:gd name="T3" fmla="*/ 0 h 59"/>
                    <a:gd name="T4" fmla="*/ 43 w 67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" h="59">
                      <a:moveTo>
                        <a:pt x="0" y="0"/>
                      </a:moveTo>
                      <a:lnTo>
                        <a:pt x="67" y="0"/>
                      </a:lnTo>
                      <a:lnTo>
                        <a:pt x="43" y="59"/>
                      </a:ln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0707A5FA-AEE6-0D27-9C3D-440EB4A5667E}"/>
                    </a:ext>
                  </a:extLst>
                </p:cNvPr>
                <p:cNvSpPr/>
                <p:nvPr/>
              </p:nvSpPr>
              <p:spPr bwMode="auto">
                <a:xfrm>
                  <a:off x="3511159" y="2745130"/>
                  <a:ext cx="1925713" cy="1929494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effectLst>
                  <a:outerShdw blurRad="177800" dist="152400" dir="2700000" algn="ctr" rotWithShape="0">
                    <a:schemeClr val="accent1">
                      <a:alpha val="20000"/>
                    </a:schemeClr>
                  </a:outerShdw>
                </a:effectLst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静态建模</a:t>
                  </a: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FA109303-E70D-56E4-163B-2B77859E1E5C}"/>
                  </a:ext>
                </a:extLst>
              </p:cNvPr>
              <p:cNvGrpSpPr/>
              <p:nvPr/>
            </p:nvGrpSpPr>
            <p:grpSpPr>
              <a:xfrm>
                <a:off x="5125581" y="2319154"/>
                <a:ext cx="2142483" cy="2570978"/>
                <a:chOff x="5125581" y="2319154"/>
                <a:chExt cx="2142483" cy="2570978"/>
              </a:xfrm>
            </p:grpSpPr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3B3C035A-B498-30F8-3CBB-0EE6A531D492}"/>
                    </a:ext>
                  </a:extLst>
                </p:cNvPr>
                <p:cNvSpPr/>
                <p:nvPr/>
              </p:nvSpPr>
              <p:spPr bwMode="auto">
                <a:xfrm>
                  <a:off x="6538360" y="2857450"/>
                  <a:ext cx="729704" cy="1704852"/>
                </a:xfrm>
                <a:custGeom>
                  <a:avLst/>
                  <a:gdLst>
                    <a:gd name="connsiteX0" fmla="*/ 459705 w 919163"/>
                    <a:gd name="connsiteY0" fmla="*/ 0 h 2147496"/>
                    <a:gd name="connsiteX1" fmla="*/ 484418 w 919163"/>
                    <a:gd name="connsiteY1" fmla="*/ 22497 h 2147496"/>
                    <a:gd name="connsiteX2" fmla="*/ 919163 w 919163"/>
                    <a:gd name="connsiteY2" fmla="*/ 1073748 h 2147496"/>
                    <a:gd name="connsiteX3" fmla="*/ 484418 w 919163"/>
                    <a:gd name="connsiteY3" fmla="*/ 2124999 h 2147496"/>
                    <a:gd name="connsiteX4" fmla="*/ 459705 w 919163"/>
                    <a:gd name="connsiteY4" fmla="*/ 2147496 h 2147496"/>
                    <a:gd name="connsiteX5" fmla="*/ 434978 w 919163"/>
                    <a:gd name="connsiteY5" fmla="*/ 2124999 h 2147496"/>
                    <a:gd name="connsiteX6" fmla="*/ 0 w 919163"/>
                    <a:gd name="connsiteY6" fmla="*/ 1073748 h 2147496"/>
                    <a:gd name="connsiteX7" fmla="*/ 434978 w 919163"/>
                    <a:gd name="connsiteY7" fmla="*/ 22497 h 2147496"/>
                    <a:gd name="connsiteX8" fmla="*/ 459705 w 919163"/>
                    <a:gd name="connsiteY8" fmla="*/ 0 h 214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9163" h="2147496">
                      <a:moveTo>
                        <a:pt x="459705" y="0"/>
                      </a:moveTo>
                      <a:lnTo>
                        <a:pt x="484418" y="22497"/>
                      </a:lnTo>
                      <a:cubicBezTo>
                        <a:pt x="753026" y="291536"/>
                        <a:pt x="919163" y="663209"/>
                        <a:pt x="919163" y="1073748"/>
                      </a:cubicBezTo>
                      <a:cubicBezTo>
                        <a:pt x="919163" y="1484287"/>
                        <a:pt x="753026" y="1855961"/>
                        <a:pt x="484418" y="2124999"/>
                      </a:cubicBezTo>
                      <a:lnTo>
                        <a:pt x="459705" y="2147496"/>
                      </a:lnTo>
                      <a:lnTo>
                        <a:pt x="434978" y="2124999"/>
                      </a:lnTo>
                      <a:cubicBezTo>
                        <a:pt x="166226" y="1855961"/>
                        <a:pt x="0" y="1484287"/>
                        <a:pt x="0" y="1073748"/>
                      </a:cubicBezTo>
                      <a:cubicBezTo>
                        <a:pt x="0" y="663209"/>
                        <a:pt x="166226" y="291536"/>
                        <a:pt x="434978" y="22497"/>
                      </a:cubicBezTo>
                      <a:lnTo>
                        <a:pt x="459705" y="0"/>
                      </a:lnTo>
                      <a:close/>
                    </a:path>
                  </a:pathLst>
                </a:custGeom>
                <a:solidFill>
                  <a:schemeClr val="accent2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4F0A0AA3-C45F-92DF-23F0-27B59CE3ED23}"/>
                    </a:ext>
                  </a:extLst>
                </p:cNvPr>
                <p:cNvSpPr/>
                <p:nvPr/>
              </p:nvSpPr>
              <p:spPr bwMode="auto">
                <a:xfrm>
                  <a:off x="5281857" y="2529621"/>
                  <a:ext cx="1621452" cy="2360511"/>
                </a:xfrm>
                <a:custGeom>
                  <a:avLst/>
                  <a:gdLst>
                    <a:gd name="connsiteX0" fmla="*/ 1017587 w 2042442"/>
                    <a:gd name="connsiteY0" fmla="*/ 0 h 2973388"/>
                    <a:gd name="connsiteX1" fmla="*/ 1961748 w 2042442"/>
                    <a:gd name="connsiteY1" fmla="*/ 339489 h 2973388"/>
                    <a:gd name="connsiteX2" fmla="*/ 2042442 w 2042442"/>
                    <a:gd name="connsiteY2" fmla="*/ 412946 h 2973388"/>
                    <a:gd name="connsiteX3" fmla="*/ 2017715 w 2042442"/>
                    <a:gd name="connsiteY3" fmla="*/ 435443 h 2973388"/>
                    <a:gd name="connsiteX4" fmla="*/ 1582737 w 2042442"/>
                    <a:gd name="connsiteY4" fmla="*/ 1486694 h 2973388"/>
                    <a:gd name="connsiteX5" fmla="*/ 2017715 w 2042442"/>
                    <a:gd name="connsiteY5" fmla="*/ 2537945 h 2973388"/>
                    <a:gd name="connsiteX6" fmla="*/ 2042442 w 2042442"/>
                    <a:gd name="connsiteY6" fmla="*/ 2560442 h 2973388"/>
                    <a:gd name="connsiteX7" fmla="*/ 1961748 w 2042442"/>
                    <a:gd name="connsiteY7" fmla="*/ 2633899 h 2973388"/>
                    <a:gd name="connsiteX8" fmla="*/ 1017587 w 2042442"/>
                    <a:gd name="connsiteY8" fmla="*/ 2973388 h 2973388"/>
                    <a:gd name="connsiteX9" fmla="*/ 73426 w 2042442"/>
                    <a:gd name="connsiteY9" fmla="*/ 2633899 h 2973388"/>
                    <a:gd name="connsiteX10" fmla="*/ 0 w 2042442"/>
                    <a:gd name="connsiteY10" fmla="*/ 2567058 h 2973388"/>
                    <a:gd name="connsiteX11" fmla="*/ 31980 w 2042442"/>
                    <a:gd name="connsiteY11" fmla="*/ 2537945 h 2973388"/>
                    <a:gd name="connsiteX12" fmla="*/ 466725 w 2042442"/>
                    <a:gd name="connsiteY12" fmla="*/ 1486694 h 2973388"/>
                    <a:gd name="connsiteX13" fmla="*/ 31980 w 2042442"/>
                    <a:gd name="connsiteY13" fmla="*/ 435443 h 2973388"/>
                    <a:gd name="connsiteX14" fmla="*/ 0 w 2042442"/>
                    <a:gd name="connsiteY14" fmla="*/ 406331 h 2973388"/>
                    <a:gd name="connsiteX15" fmla="*/ 73426 w 2042442"/>
                    <a:gd name="connsiteY15" fmla="*/ 339489 h 2973388"/>
                    <a:gd name="connsiteX16" fmla="*/ 1017587 w 2042442"/>
                    <a:gd name="connsiteY16" fmla="*/ 0 h 297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42442" h="2973388">
                      <a:moveTo>
                        <a:pt x="1017587" y="0"/>
                      </a:moveTo>
                      <a:cubicBezTo>
                        <a:pt x="1376234" y="0"/>
                        <a:pt x="1705171" y="127403"/>
                        <a:pt x="1961748" y="339489"/>
                      </a:cubicBezTo>
                      <a:lnTo>
                        <a:pt x="2042442" y="412946"/>
                      </a:lnTo>
                      <a:lnTo>
                        <a:pt x="2017715" y="435443"/>
                      </a:lnTo>
                      <a:cubicBezTo>
                        <a:pt x="1748963" y="704482"/>
                        <a:pt x="1582737" y="1076155"/>
                        <a:pt x="1582737" y="1486694"/>
                      </a:cubicBezTo>
                      <a:cubicBezTo>
                        <a:pt x="1582737" y="1897233"/>
                        <a:pt x="1748963" y="2268907"/>
                        <a:pt x="2017715" y="2537945"/>
                      </a:cubicBezTo>
                      <a:lnTo>
                        <a:pt x="2042442" y="2560442"/>
                      </a:lnTo>
                      <a:lnTo>
                        <a:pt x="1961748" y="2633899"/>
                      </a:lnTo>
                      <a:cubicBezTo>
                        <a:pt x="1705171" y="2845985"/>
                        <a:pt x="1376234" y="2973388"/>
                        <a:pt x="1017587" y="2973388"/>
                      </a:cubicBezTo>
                      <a:cubicBezTo>
                        <a:pt x="658941" y="2973388"/>
                        <a:pt x="330003" y="2845985"/>
                        <a:pt x="73426" y="2633899"/>
                      </a:cubicBezTo>
                      <a:lnTo>
                        <a:pt x="0" y="2567058"/>
                      </a:lnTo>
                      <a:lnTo>
                        <a:pt x="31980" y="2537945"/>
                      </a:lnTo>
                      <a:cubicBezTo>
                        <a:pt x="300588" y="2268907"/>
                        <a:pt x="466725" y="1897233"/>
                        <a:pt x="466725" y="1486694"/>
                      </a:cubicBezTo>
                      <a:cubicBezTo>
                        <a:pt x="466725" y="1076155"/>
                        <a:pt x="300588" y="704482"/>
                        <a:pt x="31980" y="435443"/>
                      </a:cubicBezTo>
                      <a:lnTo>
                        <a:pt x="0" y="406331"/>
                      </a:lnTo>
                      <a:lnTo>
                        <a:pt x="73426" y="339489"/>
                      </a:lnTo>
                      <a:cubicBezTo>
                        <a:pt x="330003" y="127403"/>
                        <a:pt x="658941" y="0"/>
                        <a:pt x="1017587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13662761-2D31-8849-26DB-631C1A0F7707}"/>
                    </a:ext>
                  </a:extLst>
                </p:cNvPr>
                <p:cNvSpPr/>
                <p:nvPr/>
              </p:nvSpPr>
              <p:spPr bwMode="auto">
                <a:xfrm>
                  <a:off x="5386460" y="2319154"/>
                  <a:ext cx="1400175" cy="210468"/>
                </a:xfrm>
                <a:custGeom>
                  <a:avLst/>
                  <a:gdLst>
                    <a:gd name="T0" fmla="*/ 468 w 468"/>
                    <a:gd name="T1" fmla="*/ 68 h 70"/>
                    <a:gd name="T2" fmla="*/ 235 w 468"/>
                    <a:gd name="T3" fmla="*/ 0 h 70"/>
                    <a:gd name="T4" fmla="*/ 0 w 468"/>
                    <a:gd name="T5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8" h="70">
                      <a:moveTo>
                        <a:pt x="468" y="68"/>
                      </a:moveTo>
                      <a:cubicBezTo>
                        <a:pt x="401" y="25"/>
                        <a:pt x="321" y="0"/>
                        <a:pt x="235" y="0"/>
                      </a:cubicBezTo>
                      <a:cubicBezTo>
                        <a:pt x="148" y="0"/>
                        <a:pt x="68" y="26"/>
                        <a:pt x="0" y="70"/>
                      </a:cubicBez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8A0A99D-AFA9-B875-F433-1888D00D8F52}"/>
                    </a:ext>
                  </a:extLst>
                </p:cNvPr>
                <p:cNvSpPr/>
                <p:nvPr/>
              </p:nvSpPr>
              <p:spPr bwMode="auto">
                <a:xfrm>
                  <a:off x="6708497" y="2457785"/>
                  <a:ext cx="84439" cy="71837"/>
                </a:xfrm>
                <a:custGeom>
                  <a:avLst/>
                  <a:gdLst>
                    <a:gd name="T0" fmla="*/ 0 w 67"/>
                    <a:gd name="T1" fmla="*/ 57 h 57"/>
                    <a:gd name="T2" fmla="*/ 67 w 67"/>
                    <a:gd name="T3" fmla="*/ 57 h 57"/>
                    <a:gd name="T4" fmla="*/ 43 w 67"/>
                    <a:gd name="T5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" h="57">
                      <a:moveTo>
                        <a:pt x="0" y="57"/>
                      </a:moveTo>
                      <a:lnTo>
                        <a:pt x="67" y="57"/>
                      </a:lnTo>
                      <a:lnTo>
                        <a:pt x="43" y="0"/>
                      </a:ln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96074969-7D83-159D-5DF3-04FD001E7A10}"/>
                    </a:ext>
                  </a:extLst>
                </p:cNvPr>
                <p:cNvSpPr/>
                <p:nvPr/>
              </p:nvSpPr>
              <p:spPr bwMode="auto">
                <a:xfrm>
                  <a:off x="5125581" y="2745130"/>
                  <a:ext cx="1926973" cy="192949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</a:gradFill>
                <a:effectLst>
                  <a:outerShdw blurRad="177800" dist="152400" dir="2700000" algn="ctr" rotWithShape="0">
                    <a:schemeClr val="accent2">
                      <a:alpha val="20000"/>
                    </a:schemeClr>
                  </a:outerShdw>
                </a:effectLst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FD403BE-DCB7-65C6-9D5E-D9736DDD56AB}"/>
                  </a:ext>
                </a:extLst>
              </p:cNvPr>
              <p:cNvGrpSpPr/>
              <p:nvPr/>
            </p:nvGrpSpPr>
            <p:grpSpPr>
              <a:xfrm>
                <a:off x="6753867" y="2529621"/>
                <a:ext cx="2142483" cy="2647855"/>
                <a:chOff x="6753867" y="2529621"/>
                <a:chExt cx="2142483" cy="2647855"/>
              </a:xfrm>
            </p:grpSpPr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4F8EA8C-5D08-0FC5-43C8-F99F3C1BEDCF}"/>
                    </a:ext>
                  </a:extLst>
                </p:cNvPr>
                <p:cNvSpPr/>
                <p:nvPr/>
              </p:nvSpPr>
              <p:spPr bwMode="auto">
                <a:xfrm>
                  <a:off x="6903309" y="2529621"/>
                  <a:ext cx="1993041" cy="2360511"/>
                </a:xfrm>
                <a:custGeom>
                  <a:avLst/>
                  <a:gdLst>
                    <a:gd name="connsiteX0" fmla="*/ 1025402 w 2510509"/>
                    <a:gd name="connsiteY0" fmla="*/ 0 h 2973388"/>
                    <a:gd name="connsiteX1" fmla="*/ 2510509 w 2510509"/>
                    <a:gd name="connsiteY1" fmla="*/ 1486694 h 2973388"/>
                    <a:gd name="connsiteX2" fmla="*/ 1025402 w 2510509"/>
                    <a:gd name="connsiteY2" fmla="*/ 2973388 h 2973388"/>
                    <a:gd name="connsiteX3" fmla="*/ 80736 w 2510509"/>
                    <a:gd name="connsiteY3" fmla="*/ 2633899 h 2973388"/>
                    <a:gd name="connsiteX4" fmla="*/ 0 w 2510509"/>
                    <a:gd name="connsiteY4" fmla="*/ 2560442 h 2973388"/>
                    <a:gd name="connsiteX5" fmla="*/ 24713 w 2510509"/>
                    <a:gd name="connsiteY5" fmla="*/ 2537945 h 2973388"/>
                    <a:gd name="connsiteX6" fmla="*/ 459458 w 2510509"/>
                    <a:gd name="connsiteY6" fmla="*/ 1486694 h 2973388"/>
                    <a:gd name="connsiteX7" fmla="*/ 24713 w 2510509"/>
                    <a:gd name="connsiteY7" fmla="*/ 435443 h 2973388"/>
                    <a:gd name="connsiteX8" fmla="*/ 0 w 2510509"/>
                    <a:gd name="connsiteY8" fmla="*/ 412946 h 2973388"/>
                    <a:gd name="connsiteX9" fmla="*/ 80736 w 2510509"/>
                    <a:gd name="connsiteY9" fmla="*/ 339489 h 2973388"/>
                    <a:gd name="connsiteX10" fmla="*/ 1025402 w 2510509"/>
                    <a:gd name="connsiteY10" fmla="*/ 0 h 297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10509" h="2973388">
                      <a:moveTo>
                        <a:pt x="1025402" y="0"/>
                      </a:moveTo>
                      <a:cubicBezTo>
                        <a:pt x="1845604" y="0"/>
                        <a:pt x="2510509" y="665616"/>
                        <a:pt x="2510509" y="1486694"/>
                      </a:cubicBezTo>
                      <a:cubicBezTo>
                        <a:pt x="2510509" y="2307772"/>
                        <a:pt x="1845604" y="2973388"/>
                        <a:pt x="1025402" y="2973388"/>
                      </a:cubicBezTo>
                      <a:cubicBezTo>
                        <a:pt x="666564" y="2973388"/>
                        <a:pt x="337450" y="2845985"/>
                        <a:pt x="80736" y="2633899"/>
                      </a:cubicBezTo>
                      <a:lnTo>
                        <a:pt x="0" y="2560442"/>
                      </a:lnTo>
                      <a:lnTo>
                        <a:pt x="24713" y="2537945"/>
                      </a:lnTo>
                      <a:cubicBezTo>
                        <a:pt x="293321" y="2268907"/>
                        <a:pt x="459458" y="1897233"/>
                        <a:pt x="459458" y="1486694"/>
                      </a:cubicBezTo>
                      <a:cubicBezTo>
                        <a:pt x="459458" y="1076155"/>
                        <a:pt x="293321" y="704482"/>
                        <a:pt x="24713" y="435443"/>
                      </a:cubicBezTo>
                      <a:lnTo>
                        <a:pt x="0" y="412946"/>
                      </a:lnTo>
                      <a:lnTo>
                        <a:pt x="80736" y="339489"/>
                      </a:lnTo>
                      <a:cubicBezTo>
                        <a:pt x="337450" y="127403"/>
                        <a:pt x="666564" y="0"/>
                        <a:pt x="102540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02FB361B-D067-ACBE-9B50-C8DF8A2AB6DB}"/>
                    </a:ext>
                  </a:extLst>
                </p:cNvPr>
                <p:cNvSpPr/>
                <p:nvPr/>
              </p:nvSpPr>
              <p:spPr bwMode="auto">
                <a:xfrm>
                  <a:off x="7010965" y="4968269"/>
                  <a:ext cx="1400175" cy="209207"/>
                </a:xfrm>
                <a:custGeom>
                  <a:avLst/>
                  <a:gdLst>
                    <a:gd name="T0" fmla="*/ 468 w 468"/>
                    <a:gd name="T1" fmla="*/ 2 h 70"/>
                    <a:gd name="T2" fmla="*/ 235 w 468"/>
                    <a:gd name="T3" fmla="*/ 70 h 70"/>
                    <a:gd name="T4" fmla="*/ 0 w 468"/>
                    <a:gd name="T5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8" h="70">
                      <a:moveTo>
                        <a:pt x="468" y="2"/>
                      </a:moveTo>
                      <a:cubicBezTo>
                        <a:pt x="401" y="45"/>
                        <a:pt x="321" y="70"/>
                        <a:pt x="235" y="70"/>
                      </a:cubicBezTo>
                      <a:cubicBezTo>
                        <a:pt x="149" y="70"/>
                        <a:pt x="68" y="44"/>
                        <a:pt x="0" y="0"/>
                      </a:cubicBez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F377C7CC-EDEE-B7A1-C2E0-206D1CC51A10}"/>
                    </a:ext>
                  </a:extLst>
                </p:cNvPr>
                <p:cNvSpPr/>
                <p:nvPr/>
              </p:nvSpPr>
              <p:spPr bwMode="auto">
                <a:xfrm>
                  <a:off x="8333002" y="4968269"/>
                  <a:ext cx="84439" cy="74357"/>
                </a:xfrm>
                <a:custGeom>
                  <a:avLst/>
                  <a:gdLst>
                    <a:gd name="T0" fmla="*/ 0 w 67"/>
                    <a:gd name="T1" fmla="*/ 0 h 59"/>
                    <a:gd name="T2" fmla="*/ 67 w 67"/>
                    <a:gd name="T3" fmla="*/ 0 h 59"/>
                    <a:gd name="T4" fmla="*/ 43 w 67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7" h="59">
                      <a:moveTo>
                        <a:pt x="0" y="0"/>
                      </a:moveTo>
                      <a:lnTo>
                        <a:pt x="67" y="0"/>
                      </a:lnTo>
                      <a:lnTo>
                        <a:pt x="43" y="59"/>
                      </a:ln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D2F4D86C-47C4-2288-5AB6-BE0710A05780}"/>
                    </a:ext>
                  </a:extLst>
                </p:cNvPr>
                <p:cNvSpPr/>
                <p:nvPr/>
              </p:nvSpPr>
              <p:spPr bwMode="auto">
                <a:xfrm>
                  <a:off x="6753867" y="2745130"/>
                  <a:ext cx="1926973" cy="1929494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effectLst>
                  <a:outerShdw blurRad="177800" dist="152400" dir="2700000" algn="ctr" rotWithShape="0">
                    <a:schemeClr val="accent1">
                      <a:alpha val="20000"/>
                    </a:schemeClr>
                  </a:outerShdw>
                </a:effectLst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B0DAF721-80CC-48B1-3474-6872D201BDD1}"/>
                  </a:ext>
                </a:extLst>
              </p:cNvPr>
              <p:cNvGrpSpPr/>
              <p:nvPr/>
            </p:nvGrpSpPr>
            <p:grpSpPr>
              <a:xfrm>
                <a:off x="8369549" y="2319154"/>
                <a:ext cx="2143490" cy="2570978"/>
                <a:chOff x="8369549" y="2319154"/>
                <a:chExt cx="2143490" cy="257097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4AAFC16E-CD36-E5BA-5D71-AA01E145D949}"/>
                    </a:ext>
                  </a:extLst>
                </p:cNvPr>
                <p:cNvSpPr/>
                <p:nvPr/>
              </p:nvSpPr>
              <p:spPr bwMode="auto">
                <a:xfrm flipH="1">
                  <a:off x="8526832" y="2529621"/>
                  <a:ext cx="1986207" cy="2360511"/>
                </a:xfrm>
                <a:custGeom>
                  <a:avLst/>
                  <a:gdLst>
                    <a:gd name="connsiteX0" fmla="*/ 1484313 w 2501901"/>
                    <a:gd name="connsiteY0" fmla="*/ 0 h 2973388"/>
                    <a:gd name="connsiteX1" fmla="*/ 2428474 w 2501901"/>
                    <a:gd name="connsiteY1" fmla="*/ 339489 h 2973388"/>
                    <a:gd name="connsiteX2" fmla="*/ 2501901 w 2501901"/>
                    <a:gd name="connsiteY2" fmla="*/ 406331 h 2973388"/>
                    <a:gd name="connsiteX3" fmla="*/ 2469920 w 2501901"/>
                    <a:gd name="connsiteY3" fmla="*/ 435443 h 2973388"/>
                    <a:gd name="connsiteX4" fmla="*/ 2035175 w 2501901"/>
                    <a:gd name="connsiteY4" fmla="*/ 1486694 h 2973388"/>
                    <a:gd name="connsiteX5" fmla="*/ 2469920 w 2501901"/>
                    <a:gd name="connsiteY5" fmla="*/ 2537945 h 2973388"/>
                    <a:gd name="connsiteX6" fmla="*/ 2501901 w 2501901"/>
                    <a:gd name="connsiteY6" fmla="*/ 2567058 h 2973388"/>
                    <a:gd name="connsiteX7" fmla="*/ 2428474 w 2501901"/>
                    <a:gd name="connsiteY7" fmla="*/ 2633899 h 2973388"/>
                    <a:gd name="connsiteX8" fmla="*/ 1484313 w 2501901"/>
                    <a:gd name="connsiteY8" fmla="*/ 2973388 h 2973388"/>
                    <a:gd name="connsiteX9" fmla="*/ 0 w 2501901"/>
                    <a:gd name="connsiteY9" fmla="*/ 1486694 h 2973388"/>
                    <a:gd name="connsiteX10" fmla="*/ 1484313 w 2501901"/>
                    <a:gd name="connsiteY10" fmla="*/ 0 h 297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01901" h="2973388">
                      <a:moveTo>
                        <a:pt x="1484313" y="0"/>
                      </a:moveTo>
                      <a:cubicBezTo>
                        <a:pt x="1842960" y="0"/>
                        <a:pt x="2171897" y="127403"/>
                        <a:pt x="2428474" y="339489"/>
                      </a:cubicBezTo>
                      <a:lnTo>
                        <a:pt x="2501901" y="406331"/>
                      </a:lnTo>
                      <a:lnTo>
                        <a:pt x="2469920" y="435443"/>
                      </a:lnTo>
                      <a:cubicBezTo>
                        <a:pt x="2201313" y="704482"/>
                        <a:pt x="2035175" y="1076155"/>
                        <a:pt x="2035175" y="1486694"/>
                      </a:cubicBezTo>
                      <a:cubicBezTo>
                        <a:pt x="2035175" y="1897233"/>
                        <a:pt x="2201313" y="2268907"/>
                        <a:pt x="2469920" y="2537945"/>
                      </a:cubicBezTo>
                      <a:lnTo>
                        <a:pt x="2501901" y="2567058"/>
                      </a:lnTo>
                      <a:lnTo>
                        <a:pt x="2428474" y="2633899"/>
                      </a:lnTo>
                      <a:cubicBezTo>
                        <a:pt x="2171897" y="2845985"/>
                        <a:pt x="1842960" y="2973388"/>
                        <a:pt x="1484313" y="2973388"/>
                      </a:cubicBezTo>
                      <a:cubicBezTo>
                        <a:pt x="664550" y="2973388"/>
                        <a:pt x="0" y="2307772"/>
                        <a:pt x="0" y="1486694"/>
                      </a:cubicBezTo>
                      <a:cubicBezTo>
                        <a:pt x="0" y="665616"/>
                        <a:pt x="664550" y="0"/>
                        <a:pt x="1484313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BE8CD96F-2B9D-440C-0F47-498FAF2DAE67}"/>
                    </a:ext>
                  </a:extLst>
                </p:cNvPr>
                <p:cNvSpPr/>
                <p:nvPr/>
              </p:nvSpPr>
              <p:spPr bwMode="auto">
                <a:xfrm>
                  <a:off x="8630428" y="2319154"/>
                  <a:ext cx="1400175" cy="210468"/>
                </a:xfrm>
                <a:custGeom>
                  <a:avLst/>
                  <a:gdLst>
                    <a:gd name="T0" fmla="*/ 468 w 468"/>
                    <a:gd name="T1" fmla="*/ 68 h 70"/>
                    <a:gd name="T2" fmla="*/ 235 w 468"/>
                    <a:gd name="T3" fmla="*/ 0 h 70"/>
                    <a:gd name="T4" fmla="*/ 0 w 468"/>
                    <a:gd name="T5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8" h="70">
                      <a:moveTo>
                        <a:pt x="468" y="68"/>
                      </a:moveTo>
                      <a:cubicBezTo>
                        <a:pt x="401" y="25"/>
                        <a:pt x="321" y="0"/>
                        <a:pt x="235" y="0"/>
                      </a:cubicBezTo>
                      <a:cubicBezTo>
                        <a:pt x="148" y="0"/>
                        <a:pt x="68" y="26"/>
                        <a:pt x="0" y="70"/>
                      </a:cubicBezTo>
                    </a:path>
                  </a:pathLst>
                </a:custGeom>
                <a:noFill/>
                <a:ln w="15875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57D3FA9B-2515-AAFD-79DA-4CC4F0685F23}"/>
                    </a:ext>
                  </a:extLst>
                </p:cNvPr>
                <p:cNvSpPr/>
                <p:nvPr/>
              </p:nvSpPr>
              <p:spPr bwMode="auto">
                <a:xfrm>
                  <a:off x="8369549" y="2745130"/>
                  <a:ext cx="1926973" cy="192949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</a:gradFill>
                <a:effectLst>
                  <a:outerShdw blurRad="177800" dist="152400" dir="2700000" algn="ctr" rotWithShape="0">
                    <a:schemeClr val="accent2">
                      <a:alpha val="20000"/>
                    </a:schemeClr>
                  </a:outerShdw>
                </a:effectLst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动态建模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6071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A00B7-F9FD-42F2-33B2-65471819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内容建模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B07342-FFBE-13D8-CB86-B38D1D6B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204037-FB23-255C-DF0A-D904F1D59286}"/>
              </a:ext>
            </a:extLst>
          </p:cNvPr>
          <p:cNvSpPr txBox="1"/>
          <p:nvPr/>
        </p:nvSpPr>
        <p:spPr>
          <a:xfrm>
            <a:off x="785068" y="1214926"/>
            <a:ext cx="35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静态建模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FD502-7D91-8421-305C-95F6BA13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16" y="1140408"/>
            <a:ext cx="7407167" cy="55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A00B7-F9FD-42F2-33B2-65471819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内容建模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B07342-FFBE-13D8-CB86-B38D1D6B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204037-FB23-255C-DF0A-D904F1D59286}"/>
              </a:ext>
            </a:extLst>
          </p:cNvPr>
          <p:cNvSpPr txBox="1"/>
          <p:nvPr/>
        </p:nvSpPr>
        <p:spPr>
          <a:xfrm>
            <a:off x="2403281" y="583707"/>
            <a:ext cx="35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F2F2F"/>
                </a:solidFill>
                <a:latin typeface="Arial"/>
                <a:ea typeface="微软雅黑"/>
              </a:rPr>
              <a:t>动态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建模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A66029-9241-839C-E463-DC77F578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9" y="1536746"/>
            <a:ext cx="8682241" cy="47753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6506B2-7897-FE1C-556C-8D86B6F3A3DB}"/>
              </a:ext>
            </a:extLst>
          </p:cNvPr>
          <p:cNvSpPr txBox="1"/>
          <p:nvPr/>
        </p:nvSpPr>
        <p:spPr>
          <a:xfrm>
            <a:off x="660400" y="1177116"/>
            <a:ext cx="25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购买商品的过程图：</a:t>
            </a:r>
          </a:p>
        </p:txBody>
      </p:sp>
    </p:spTree>
    <p:extLst>
      <p:ext uri="{BB962C8B-B14F-4D97-AF65-F5344CB8AC3E}">
        <p14:creationId xmlns:p14="http://schemas.microsoft.com/office/powerpoint/2010/main" val="188840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C79F-F572-4D49-1D7C-9C541C81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超文本建模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4ADACC-CEEC-9969-F63D-CCA31A1B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549F0B-B05A-1D41-4D35-98A1526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8" y="1047361"/>
            <a:ext cx="9838362" cy="56265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54A163-ED46-1B54-5111-508DFCBBF0BA}"/>
              </a:ext>
            </a:extLst>
          </p:cNvPr>
          <p:cNvSpPr txBox="1"/>
          <p:nvPr/>
        </p:nvSpPr>
        <p:spPr>
          <a:xfrm>
            <a:off x="660400" y="104736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静态建模</a:t>
            </a:r>
          </a:p>
        </p:txBody>
      </p:sp>
    </p:spTree>
    <p:extLst>
      <p:ext uri="{BB962C8B-B14F-4D97-AF65-F5344CB8AC3E}">
        <p14:creationId xmlns:p14="http://schemas.microsoft.com/office/powerpoint/2010/main" val="155535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C79F-F572-4D49-1D7C-9C541C81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超文本建模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4ADACC-CEEC-9969-F63D-CCA31A1B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54A163-ED46-1B54-5111-508DFCBBF0BA}"/>
              </a:ext>
            </a:extLst>
          </p:cNvPr>
          <p:cNvSpPr txBox="1"/>
          <p:nvPr/>
        </p:nvSpPr>
        <p:spPr>
          <a:xfrm>
            <a:off x="660400" y="104736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F2F2F"/>
                </a:solidFill>
                <a:latin typeface="Arial"/>
                <a:ea typeface="微软雅黑"/>
              </a:rPr>
              <a:t>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态建模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7B643E-3607-87FD-A791-4D1BC8B7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57" y="1028700"/>
            <a:ext cx="9266723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C79F-F572-4D49-1D7C-9C541C81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适应性建模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4ADACC-CEEC-9969-F63D-CCA31A1B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54A163-ED46-1B54-5111-508DFCBBF0BA}"/>
              </a:ext>
            </a:extLst>
          </p:cNvPr>
          <p:cNvSpPr txBox="1"/>
          <p:nvPr/>
        </p:nvSpPr>
        <p:spPr>
          <a:xfrm>
            <a:off x="660400" y="1047361"/>
            <a:ext cx="590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针对用户，登录后可以管理个人信息与订单状态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7E35B0-2837-3D24-C13D-F413FCB7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08" y="1450137"/>
            <a:ext cx="9487722" cy="44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8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C79F-F572-4D49-1D7C-9C541C81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适应性建模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4ADACC-CEEC-9969-F63D-CCA31A1B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54A163-ED46-1B54-5111-508DFCBBF0BA}"/>
              </a:ext>
            </a:extLst>
          </p:cNvPr>
          <p:cNvSpPr txBox="1"/>
          <p:nvPr/>
        </p:nvSpPr>
        <p:spPr>
          <a:xfrm>
            <a:off x="529772" y="1047361"/>
            <a:ext cx="580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对管理员，管理订单、商品、用户等的信息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65370C-6B64-C585-5A8B-C73EDA70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4" y="1435354"/>
            <a:ext cx="10981372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6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E4B2CF-E75A-70AE-A7A7-77049AECC4AF}"/>
              </a:ext>
            </a:extLst>
          </p:cNvPr>
          <p:cNvGrpSpPr/>
          <p:nvPr/>
        </p:nvGrpSpPr>
        <p:grpSpPr>
          <a:xfrm>
            <a:off x="107322" y="1367773"/>
            <a:ext cx="9327368" cy="3697144"/>
            <a:chOff x="107322" y="1367773"/>
            <a:chExt cx="9327368" cy="369714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ACE77A7-0B46-966D-65D4-D07BB5E0D337}"/>
                </a:ext>
              </a:extLst>
            </p:cNvPr>
            <p:cNvGrpSpPr/>
            <p:nvPr/>
          </p:nvGrpSpPr>
          <p:grpSpPr>
            <a:xfrm>
              <a:off x="107322" y="3519714"/>
              <a:ext cx="9327368" cy="1545203"/>
              <a:chOff x="107322" y="3429000"/>
              <a:chExt cx="9327368" cy="1545203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49AC035-9083-6EEC-80F3-12AD96909AB0}"/>
                  </a:ext>
                </a:extLst>
              </p:cNvPr>
              <p:cNvGrpSpPr/>
              <p:nvPr/>
            </p:nvGrpSpPr>
            <p:grpSpPr>
              <a:xfrm>
                <a:off x="107322" y="3429000"/>
                <a:ext cx="2331842" cy="1534886"/>
                <a:chOff x="-42506" y="3130842"/>
                <a:chExt cx="2331842" cy="1534886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B06797E1-7895-7C78-E703-4AB0885623C2}"/>
                    </a:ext>
                  </a:extLst>
                </p:cNvPr>
                <p:cNvSpPr/>
                <p:nvPr/>
              </p:nvSpPr>
              <p:spPr bwMode="auto">
                <a:xfrm>
                  <a:off x="689708" y="3130842"/>
                  <a:ext cx="736786" cy="73800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01</a:t>
                  </a:r>
                  <a:endParaRPr kumimoji="1"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07175DE2-7221-9A58-8229-700B792F64D2}"/>
                    </a:ext>
                  </a:extLst>
                </p:cNvPr>
                <p:cNvSpPr/>
                <p:nvPr/>
              </p:nvSpPr>
              <p:spPr>
                <a:xfrm>
                  <a:off x="-42506" y="4084073"/>
                  <a:ext cx="2331842" cy="5816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项目建议书</a:t>
                  </a:r>
                  <a:endParaRPr kumimoji="1" lang="en-US" altLang="zh-CN" sz="2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E1390AA-1473-8DD2-A725-3E44D4C36478}"/>
                  </a:ext>
                </a:extLst>
              </p:cNvPr>
              <p:cNvGrpSpPr/>
              <p:nvPr/>
            </p:nvGrpSpPr>
            <p:grpSpPr>
              <a:xfrm>
                <a:off x="2439164" y="3429000"/>
                <a:ext cx="2331842" cy="1534885"/>
                <a:chOff x="2384493" y="3130842"/>
                <a:chExt cx="2331842" cy="1534885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6D3A37B8-7E09-F91B-D3EE-C604C565D35E}"/>
                    </a:ext>
                  </a:extLst>
                </p:cNvPr>
                <p:cNvSpPr/>
                <p:nvPr/>
              </p:nvSpPr>
              <p:spPr bwMode="auto">
                <a:xfrm>
                  <a:off x="3102015" y="3130842"/>
                  <a:ext cx="736786" cy="738000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02</a:t>
                  </a:r>
                  <a:endParaRPr kumimoji="1"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25EE0B8E-63A0-1115-F30C-B7A7F404FA3B}"/>
                    </a:ext>
                  </a:extLst>
                </p:cNvPr>
                <p:cNvSpPr/>
                <p:nvPr/>
              </p:nvSpPr>
              <p:spPr>
                <a:xfrm>
                  <a:off x="2384493" y="4084072"/>
                  <a:ext cx="2331842" cy="5816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项目需求</a:t>
                  </a:r>
                  <a:endParaRPr kumimoji="1" lang="en-US" altLang="zh-CN" sz="2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93F8C7B-D883-F9FE-505A-52524FCC547B}"/>
                  </a:ext>
                </a:extLst>
              </p:cNvPr>
              <p:cNvGrpSpPr/>
              <p:nvPr/>
            </p:nvGrpSpPr>
            <p:grpSpPr>
              <a:xfrm>
                <a:off x="4771006" y="3429000"/>
                <a:ext cx="2331842" cy="1540044"/>
                <a:chOff x="4811492" y="3130842"/>
                <a:chExt cx="2331842" cy="1540044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DDD5016D-8B0D-E125-3A41-DEC3438EE18D}"/>
                    </a:ext>
                  </a:extLst>
                </p:cNvPr>
                <p:cNvSpPr/>
                <p:nvPr/>
              </p:nvSpPr>
              <p:spPr bwMode="auto">
                <a:xfrm>
                  <a:off x="5609020" y="3130842"/>
                  <a:ext cx="736786" cy="73800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03</a:t>
                  </a:r>
                  <a:endParaRPr kumimoji="1"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00B59723-C344-C1B3-914F-37874A88C9C2}"/>
                    </a:ext>
                  </a:extLst>
                </p:cNvPr>
                <p:cNvSpPr/>
                <p:nvPr/>
              </p:nvSpPr>
              <p:spPr>
                <a:xfrm>
                  <a:off x="4811492" y="4089231"/>
                  <a:ext cx="2331842" cy="5816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应用建模</a:t>
                  </a:r>
                  <a:endParaRPr kumimoji="1" lang="en-US" altLang="zh-CN" sz="2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F628196E-B3B7-68F5-3076-B07A3C37EC2B}"/>
                  </a:ext>
                </a:extLst>
              </p:cNvPr>
              <p:cNvGrpSpPr/>
              <p:nvPr/>
            </p:nvGrpSpPr>
            <p:grpSpPr>
              <a:xfrm>
                <a:off x="7102848" y="3429000"/>
                <a:ext cx="2331842" cy="1545203"/>
                <a:chOff x="7238492" y="3130842"/>
                <a:chExt cx="2331842" cy="154520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C503F22C-BE5E-C025-AE96-2EAAA0CC9FC5}"/>
                    </a:ext>
                  </a:extLst>
                </p:cNvPr>
                <p:cNvSpPr/>
                <p:nvPr/>
              </p:nvSpPr>
              <p:spPr bwMode="auto">
                <a:xfrm>
                  <a:off x="7962953" y="3130842"/>
                  <a:ext cx="736786" cy="738000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04</a:t>
                  </a:r>
                  <a:endParaRPr kumimoji="1"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C363A71-9AD2-33A1-0E4D-C844C8E5F90A}"/>
                    </a:ext>
                  </a:extLst>
                </p:cNvPr>
                <p:cNvSpPr/>
                <p:nvPr/>
              </p:nvSpPr>
              <p:spPr>
                <a:xfrm>
                  <a:off x="7238492" y="4094390"/>
                  <a:ext cx="2331842" cy="5816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架构设计</a:t>
                  </a:r>
                  <a:endParaRPr kumimoji="1" lang="en-US" altLang="zh-CN" sz="2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D91A7A3-A95C-0C03-3506-C3FD7176DF77}"/>
                </a:ext>
              </a:extLst>
            </p:cNvPr>
            <p:cNvGrpSpPr/>
            <p:nvPr/>
          </p:nvGrpSpPr>
          <p:grpSpPr>
            <a:xfrm>
              <a:off x="5007317" y="1367773"/>
              <a:ext cx="2177366" cy="1107996"/>
              <a:chOff x="5007317" y="1121033"/>
              <a:chExt cx="2177366" cy="1107996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13F3088-7865-E4D2-589E-E8D10058E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104" y="2229029"/>
                <a:ext cx="1677792" cy="0"/>
              </a:xfrm>
              <a:prstGeom prst="line">
                <a:avLst/>
              </a:prstGeom>
              <a:ln w="31750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8C9F51-8558-134E-1185-61245D34DB05}"/>
                  </a:ext>
                </a:extLst>
              </p:cNvPr>
              <p:cNvSpPr txBox="1"/>
              <p:nvPr/>
            </p:nvSpPr>
            <p:spPr>
              <a:xfrm>
                <a:off x="5007317" y="1121033"/>
                <a:ext cx="217736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b="1"/>
                  <a:t>目录</a:t>
                </a:r>
              </a:p>
            </p:txBody>
          </p:sp>
        </p:grp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97BC099A-4761-23C5-1017-72D781DD2070}"/>
              </a:ext>
            </a:extLst>
          </p:cNvPr>
          <p:cNvSpPr/>
          <p:nvPr/>
        </p:nvSpPr>
        <p:spPr bwMode="auto">
          <a:xfrm>
            <a:off x="10188176" y="3519714"/>
            <a:ext cx="736786" cy="738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 scaled="1"/>
          </a:gradFill>
          <a:ln>
            <a:noFill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kumimoji="1"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C27850D-3F67-218C-3906-BA5A4C871B20}"/>
              </a:ext>
            </a:extLst>
          </p:cNvPr>
          <p:cNvSpPr/>
          <p:nvPr/>
        </p:nvSpPr>
        <p:spPr>
          <a:xfrm>
            <a:off x="9434690" y="4499330"/>
            <a:ext cx="2331842" cy="581655"/>
          </a:xfrm>
          <a:prstGeom prst="roundRect">
            <a:avLst>
              <a:gd name="adj" fmla="val 50000"/>
            </a:avLst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应用设计</a:t>
            </a:r>
            <a:endParaRPr kumimoji="1"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78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0" y="3182952"/>
            <a:ext cx="8870042" cy="84023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架构设计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60B71-BC21-1AB7-495B-508F491C7803}"/>
              </a:ext>
            </a:extLst>
          </p:cNvPr>
          <p:cNvSpPr txBox="1">
            <a:spLocks/>
          </p:cNvSpPr>
          <p:nvPr/>
        </p:nvSpPr>
        <p:spPr>
          <a:xfrm>
            <a:off x="5484356" y="2139589"/>
            <a:ext cx="1210588" cy="1089529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04</a:t>
            </a:r>
            <a:endParaRPr kumimoji="0" lang="en-GB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96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C79F-F572-4D49-1D7C-9C541C81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层次架构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4ADACC-CEEC-9969-F63D-CCA31A1B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41165-9BDE-CAE9-0B92-D710E158358D}"/>
              </a:ext>
            </a:extLst>
          </p:cNvPr>
          <p:cNvSpPr txBox="1"/>
          <p:nvPr/>
        </p:nvSpPr>
        <p:spPr>
          <a:xfrm>
            <a:off x="457200" y="1539551"/>
            <a:ext cx="282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层次架构</a:t>
            </a:r>
            <a:r>
              <a:rPr lang="en-US" altLang="zh-CN" dirty="0"/>
              <a:t>-&gt;</a:t>
            </a:r>
            <a:r>
              <a:rPr lang="zh-CN" altLang="en-US" dirty="0"/>
              <a:t>经典三层架构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局部变化对全局影响小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代码更易维护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模块可扩展性更好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7BA1D-AE1A-90FE-1BED-2FDA84ED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381" y="1267917"/>
            <a:ext cx="2914141" cy="3231160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0C3BEC-E5E3-0B75-B457-AAB64EFD521F}"/>
              </a:ext>
            </a:extLst>
          </p:cNvPr>
          <p:cNvSpPr txBox="1"/>
          <p:nvPr/>
        </p:nvSpPr>
        <p:spPr>
          <a:xfrm>
            <a:off x="457200" y="2997793"/>
            <a:ext cx="3751390" cy="3002568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F2F2F"/>
                </a:solidFill>
                <a:latin typeface="Arial"/>
                <a:ea typeface="微软雅黑"/>
                <a:cs typeface="+mn-cs"/>
                <a:sym typeface="+mn-lt"/>
              </a:rPr>
              <a:t>相关技术栈：</a:t>
            </a:r>
            <a:endParaRPr lang="en-US" altLang="zh-CN" b="1" dirty="0">
              <a:solidFill>
                <a:srgbClr val="2F2F2F"/>
              </a:solidFill>
              <a:latin typeface="Arial"/>
              <a:ea typeface="微软雅黑"/>
              <a:cs typeface="+mn-cs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cs typeface="+mn-ea"/>
                <a:sym typeface="+mn-lt"/>
              </a:rPr>
              <a:t>表示层</a:t>
            </a:r>
            <a:endParaRPr lang="en-US" altLang="zh-CN" b="1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04040"/>
                </a:solidFill>
                <a:cs typeface="+mn-ea"/>
                <a:sym typeface="+mn-lt"/>
              </a:rPr>
              <a:t>Vue + Vue Router + ELementUI + Axios</a:t>
            </a:r>
            <a:endParaRPr lang="zh-CN" altLang="en-US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cs typeface="+mn-ea"/>
                <a:sym typeface="+mn-lt"/>
              </a:rPr>
              <a:t>应用或业务逻辑层</a:t>
            </a:r>
            <a:endParaRPr lang="en-US" altLang="zh-CN" b="1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404040"/>
                </a:solidFill>
                <a:cs typeface="+mn-ea"/>
                <a:sym typeface="+mn-lt"/>
              </a:rPr>
              <a:t>SpringBoot</a:t>
            </a:r>
            <a:endParaRPr lang="en-US" altLang="zh-CN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cs typeface="+mn-ea"/>
                <a:sym typeface="+mn-lt"/>
              </a:rPr>
              <a:t>数据层</a:t>
            </a:r>
            <a:endParaRPr lang="en-US" altLang="zh-CN" b="1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4040"/>
                </a:solidFill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rgbClr val="404040"/>
                </a:solidFill>
                <a:cs typeface="+mn-ea"/>
                <a:sym typeface="+mn-lt"/>
              </a:rPr>
              <a:t>Mybatis</a:t>
            </a:r>
            <a:r>
              <a:rPr lang="en-US" altLang="zh-CN" dirty="0">
                <a:solidFill>
                  <a:srgbClr val="404040"/>
                </a:solidFill>
                <a:cs typeface="+mn-ea"/>
                <a:sym typeface="+mn-lt"/>
              </a:rPr>
              <a:t>-plus + </a:t>
            </a:r>
            <a:r>
              <a:rPr lang="en-US" altLang="zh-CN" dirty="0" err="1">
                <a:solidFill>
                  <a:srgbClr val="404040"/>
                </a:solidFill>
                <a:cs typeface="+mn-ea"/>
                <a:sym typeface="+mn-lt"/>
              </a:rPr>
              <a:t>Mybatis</a:t>
            </a:r>
            <a:r>
              <a:rPr lang="en-US" altLang="zh-CN" dirty="0">
                <a:solidFill>
                  <a:srgbClr val="404040"/>
                </a:solidFill>
                <a:cs typeface="+mn-ea"/>
                <a:sym typeface="+mn-lt"/>
              </a:rPr>
              <a:t> + </a:t>
            </a:r>
            <a:r>
              <a:rPr lang="en-US" altLang="zh-CN" dirty="0" err="1">
                <a:solidFill>
                  <a:srgbClr val="404040"/>
                </a:solidFill>
                <a:cs typeface="+mn-ea"/>
                <a:sym typeface="+mn-lt"/>
              </a:rPr>
              <a:t>Mysql</a:t>
            </a:r>
            <a:endParaRPr lang="zh-CN" altLang="en-US" dirty="0">
              <a:solidFill>
                <a:srgbClr val="40404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86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0" y="3182952"/>
            <a:ext cx="8870042" cy="84023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应用设计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60B71-BC21-1AB7-495B-508F491C7803}"/>
              </a:ext>
            </a:extLst>
          </p:cNvPr>
          <p:cNvSpPr txBox="1">
            <a:spLocks/>
          </p:cNvSpPr>
          <p:nvPr/>
        </p:nvSpPr>
        <p:spPr>
          <a:xfrm>
            <a:off x="5484356" y="2139589"/>
            <a:ext cx="1210588" cy="1089529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05</a:t>
            </a:r>
            <a:endParaRPr kumimoji="0" lang="en-GB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43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1655B-5295-7B91-F4C6-2EAA93A9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交互设计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D397FD-27DC-4D30-DAD3-B2E08D63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864A141-7790-6C9C-E27F-DF9024FC96E0}"/>
              </a:ext>
            </a:extLst>
          </p:cNvPr>
          <p:cNvGrpSpPr/>
          <p:nvPr/>
        </p:nvGrpSpPr>
        <p:grpSpPr>
          <a:xfrm>
            <a:off x="853104" y="1607159"/>
            <a:ext cx="10269681" cy="3643681"/>
            <a:chOff x="990889" y="2056303"/>
            <a:chExt cx="10269681" cy="364368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F68C8EF-CA81-74ED-9D13-F9A35BD2B5A4}"/>
                </a:ext>
              </a:extLst>
            </p:cNvPr>
            <p:cNvGrpSpPr/>
            <p:nvPr/>
          </p:nvGrpSpPr>
          <p:grpSpPr>
            <a:xfrm>
              <a:off x="4184274" y="2056303"/>
              <a:ext cx="3831377" cy="2879996"/>
              <a:chOff x="4184274" y="2348127"/>
              <a:chExt cx="3831377" cy="2879996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E86357F-6BBF-A4DB-3615-E89B1441A099}"/>
                  </a:ext>
                </a:extLst>
              </p:cNvPr>
              <p:cNvSpPr/>
              <p:nvPr/>
            </p:nvSpPr>
            <p:spPr>
              <a:xfrm>
                <a:off x="4949829" y="2348127"/>
                <a:ext cx="2292340" cy="2292341"/>
              </a:xfrm>
              <a:prstGeom prst="ellipse">
                <a:avLst/>
              </a:prstGeom>
              <a:solidFill>
                <a:schemeClr val="accent3">
                  <a:alpha val="15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2F2F2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9203B6FF-7258-76BC-EB4C-6A4DBA231112}"/>
                  </a:ext>
                </a:extLst>
              </p:cNvPr>
              <p:cNvSpPr/>
              <p:nvPr/>
            </p:nvSpPr>
            <p:spPr>
              <a:xfrm>
                <a:off x="4362174" y="2348127"/>
                <a:ext cx="3467650" cy="2879996"/>
              </a:xfrm>
              <a:custGeom>
                <a:avLst/>
                <a:gdLst>
                  <a:gd name="connsiteX0" fmla="*/ 569111 w 4533900"/>
                  <a:gd name="connsiteY0" fmla="*/ 0 h 3765550"/>
                  <a:gd name="connsiteX1" fmla="*/ 3964789 w 4533900"/>
                  <a:gd name="connsiteY1" fmla="*/ 0 h 3765550"/>
                  <a:gd name="connsiteX2" fmla="*/ 4016239 w 4533900"/>
                  <a:gd name="connsiteY2" fmla="*/ 56609 h 3765550"/>
                  <a:gd name="connsiteX3" fmla="*/ 4533900 w 4533900"/>
                  <a:gd name="connsiteY3" fmla="*/ 1498600 h 3765550"/>
                  <a:gd name="connsiteX4" fmla="*/ 2266950 w 4533900"/>
                  <a:gd name="connsiteY4" fmla="*/ 3765550 h 3765550"/>
                  <a:gd name="connsiteX5" fmla="*/ 0 w 4533900"/>
                  <a:gd name="connsiteY5" fmla="*/ 1498600 h 3765550"/>
                  <a:gd name="connsiteX6" fmla="*/ 517661 w 4533900"/>
                  <a:gd name="connsiteY6" fmla="*/ 56609 h 3765550"/>
                  <a:gd name="connsiteX0" fmla="*/ 569111 w 4533900"/>
                  <a:gd name="connsiteY0" fmla="*/ 1587 h 3767137"/>
                  <a:gd name="connsiteX1" fmla="*/ 1852613 w 4533900"/>
                  <a:gd name="connsiteY1" fmla="*/ 0 h 3767137"/>
                  <a:gd name="connsiteX2" fmla="*/ 3964789 w 4533900"/>
                  <a:gd name="connsiteY2" fmla="*/ 1587 h 3767137"/>
                  <a:gd name="connsiteX3" fmla="*/ 4016239 w 4533900"/>
                  <a:gd name="connsiteY3" fmla="*/ 58196 h 3767137"/>
                  <a:gd name="connsiteX4" fmla="*/ 4533900 w 4533900"/>
                  <a:gd name="connsiteY4" fmla="*/ 1500187 h 3767137"/>
                  <a:gd name="connsiteX5" fmla="*/ 2266950 w 4533900"/>
                  <a:gd name="connsiteY5" fmla="*/ 3767137 h 3767137"/>
                  <a:gd name="connsiteX6" fmla="*/ 0 w 4533900"/>
                  <a:gd name="connsiteY6" fmla="*/ 1500187 h 3767137"/>
                  <a:gd name="connsiteX7" fmla="*/ 517661 w 4533900"/>
                  <a:gd name="connsiteY7" fmla="*/ 58196 h 3767137"/>
                  <a:gd name="connsiteX8" fmla="*/ 569111 w 4533900"/>
                  <a:gd name="connsiteY8" fmla="*/ 1587 h 3767137"/>
                  <a:gd name="connsiteX0" fmla="*/ 1852613 w 4533900"/>
                  <a:gd name="connsiteY0" fmla="*/ 0 h 3767137"/>
                  <a:gd name="connsiteX1" fmla="*/ 3964789 w 4533900"/>
                  <a:gd name="connsiteY1" fmla="*/ 1587 h 3767137"/>
                  <a:gd name="connsiteX2" fmla="*/ 4016239 w 4533900"/>
                  <a:gd name="connsiteY2" fmla="*/ 58196 h 3767137"/>
                  <a:gd name="connsiteX3" fmla="*/ 4533900 w 4533900"/>
                  <a:gd name="connsiteY3" fmla="*/ 1500187 h 3767137"/>
                  <a:gd name="connsiteX4" fmla="*/ 2266950 w 4533900"/>
                  <a:gd name="connsiteY4" fmla="*/ 3767137 h 3767137"/>
                  <a:gd name="connsiteX5" fmla="*/ 0 w 4533900"/>
                  <a:gd name="connsiteY5" fmla="*/ 1500187 h 3767137"/>
                  <a:gd name="connsiteX6" fmla="*/ 517661 w 4533900"/>
                  <a:gd name="connsiteY6" fmla="*/ 58196 h 3767137"/>
                  <a:gd name="connsiteX7" fmla="*/ 569111 w 4533900"/>
                  <a:gd name="connsiteY7" fmla="*/ 1587 h 3767137"/>
                  <a:gd name="connsiteX8" fmla="*/ 1944053 w 4533900"/>
                  <a:gd name="connsiteY8" fmla="*/ 91440 h 3767137"/>
                  <a:gd name="connsiteX0" fmla="*/ 1852613 w 4533900"/>
                  <a:gd name="connsiteY0" fmla="*/ 0 h 3767137"/>
                  <a:gd name="connsiteX1" fmla="*/ 3964789 w 4533900"/>
                  <a:gd name="connsiteY1" fmla="*/ 1587 h 3767137"/>
                  <a:gd name="connsiteX2" fmla="*/ 4016239 w 4533900"/>
                  <a:gd name="connsiteY2" fmla="*/ 58196 h 3767137"/>
                  <a:gd name="connsiteX3" fmla="*/ 4533900 w 4533900"/>
                  <a:gd name="connsiteY3" fmla="*/ 1500187 h 3767137"/>
                  <a:gd name="connsiteX4" fmla="*/ 2266950 w 4533900"/>
                  <a:gd name="connsiteY4" fmla="*/ 3767137 h 3767137"/>
                  <a:gd name="connsiteX5" fmla="*/ 0 w 4533900"/>
                  <a:gd name="connsiteY5" fmla="*/ 1500187 h 3767137"/>
                  <a:gd name="connsiteX6" fmla="*/ 517661 w 4533900"/>
                  <a:gd name="connsiteY6" fmla="*/ 58196 h 3767137"/>
                  <a:gd name="connsiteX7" fmla="*/ 569111 w 4533900"/>
                  <a:gd name="connsiteY7" fmla="*/ 1587 h 3767137"/>
                  <a:gd name="connsiteX0" fmla="*/ 3964789 w 4533900"/>
                  <a:gd name="connsiteY0" fmla="*/ 0 h 3765550"/>
                  <a:gd name="connsiteX1" fmla="*/ 4016239 w 4533900"/>
                  <a:gd name="connsiteY1" fmla="*/ 56609 h 3765550"/>
                  <a:gd name="connsiteX2" fmla="*/ 4533900 w 4533900"/>
                  <a:gd name="connsiteY2" fmla="*/ 1498600 h 3765550"/>
                  <a:gd name="connsiteX3" fmla="*/ 2266950 w 4533900"/>
                  <a:gd name="connsiteY3" fmla="*/ 3765550 h 3765550"/>
                  <a:gd name="connsiteX4" fmla="*/ 0 w 4533900"/>
                  <a:gd name="connsiteY4" fmla="*/ 1498600 h 3765550"/>
                  <a:gd name="connsiteX5" fmla="*/ 517661 w 4533900"/>
                  <a:gd name="connsiteY5" fmla="*/ 56609 h 3765550"/>
                  <a:gd name="connsiteX6" fmla="*/ 569111 w 4533900"/>
                  <a:gd name="connsiteY6" fmla="*/ 0 h 376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3900" h="3765550">
                    <a:moveTo>
                      <a:pt x="3964789" y="0"/>
                    </a:moveTo>
                    <a:lnTo>
                      <a:pt x="4016239" y="56609"/>
                    </a:lnTo>
                    <a:cubicBezTo>
                      <a:pt x="4339633" y="448472"/>
                      <a:pt x="4533900" y="950849"/>
                      <a:pt x="4533900" y="1498600"/>
                    </a:cubicBezTo>
                    <a:cubicBezTo>
                      <a:pt x="4533900" y="2750602"/>
                      <a:pt x="3518952" y="3765550"/>
                      <a:pt x="2266950" y="3765550"/>
                    </a:cubicBezTo>
                    <a:cubicBezTo>
                      <a:pt x="1014948" y="3765550"/>
                      <a:pt x="0" y="2750602"/>
                      <a:pt x="0" y="1498600"/>
                    </a:cubicBezTo>
                    <a:cubicBezTo>
                      <a:pt x="0" y="950849"/>
                      <a:pt x="194268" y="448472"/>
                      <a:pt x="517661" y="56609"/>
                    </a:cubicBezTo>
                    <a:lnTo>
                      <a:pt x="569111" y="0"/>
                    </a:lnTo>
                  </a:path>
                </a:pathLst>
              </a:custGeom>
              <a:noFill/>
              <a:ln w="12700" cap="rnd">
                <a:solidFill>
                  <a:schemeClr val="tx2"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73962F5-DB8D-D7F7-ED8C-BD2B673DEAAB}"/>
                  </a:ext>
                </a:extLst>
              </p:cNvPr>
              <p:cNvSpPr/>
              <p:nvPr/>
            </p:nvSpPr>
            <p:spPr>
              <a:xfrm>
                <a:off x="4765687" y="4640468"/>
                <a:ext cx="432000" cy="432000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1"/>
              </a:gradFill>
              <a:effectLst>
                <a:outerShdw blurRad="177800" dist="152400" dir="2700000" algn="ctr" rotWithShape="0">
                  <a:schemeClr val="accent2">
                    <a:alpha val="20000"/>
                  </a:schemeClr>
                </a:outerShdw>
              </a:effectLst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2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9FF235C-B3BF-F086-FBDB-FDBE8E1FD8D6}"/>
                  </a:ext>
                </a:extLst>
              </p:cNvPr>
              <p:cNvSpPr/>
              <p:nvPr/>
            </p:nvSpPr>
            <p:spPr>
              <a:xfrm>
                <a:off x="7026169" y="4551810"/>
                <a:ext cx="432000" cy="43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</a:gradFill>
              <a:effectLst>
                <a:outerShdw blurRad="177800" dist="152400" dir="2700000" algn="ctr" rotWithShape="0">
                  <a:schemeClr val="accent1">
                    <a:alpha val="20000"/>
                  </a:schemeClr>
                </a:outerShdw>
              </a:effectLst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3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0479C39-43B8-D4F6-F738-00BC81E82DE2}"/>
                  </a:ext>
                </a:extLst>
              </p:cNvPr>
              <p:cNvSpPr/>
              <p:nvPr/>
            </p:nvSpPr>
            <p:spPr>
              <a:xfrm>
                <a:off x="4184274" y="2979986"/>
                <a:ext cx="432000" cy="43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</a:gradFill>
              <a:effectLst>
                <a:outerShdw blurRad="177800" dist="152400" dir="2700000" algn="ctr" rotWithShape="0">
                  <a:schemeClr val="accent1">
                    <a:alpha val="20000"/>
                  </a:schemeClr>
                </a:outerShdw>
              </a:effectLst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1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8F3215C-6094-E7C2-66BB-8EAABCD08A26}"/>
                  </a:ext>
                </a:extLst>
              </p:cNvPr>
              <p:cNvSpPr/>
              <p:nvPr/>
            </p:nvSpPr>
            <p:spPr>
              <a:xfrm flipH="1">
                <a:off x="7583651" y="2972988"/>
                <a:ext cx="432000" cy="432000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1"/>
              </a:gradFill>
              <a:effectLst>
                <a:outerShdw blurRad="177800" dist="152400" dir="2700000" algn="ctr" rotWithShape="0">
                  <a:schemeClr val="accent2">
                    <a:alpha val="20000"/>
                  </a:schemeClr>
                </a:outerShdw>
              </a:effectLst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4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4BD2AF0-9344-25FF-86E5-586E87A8ACF6}"/>
                </a:ext>
              </a:extLst>
            </p:cNvPr>
            <p:cNvGrpSpPr/>
            <p:nvPr/>
          </p:nvGrpSpPr>
          <p:grpSpPr>
            <a:xfrm>
              <a:off x="990889" y="2149778"/>
              <a:ext cx="10269681" cy="3550206"/>
              <a:chOff x="990889" y="2149778"/>
              <a:chExt cx="10269681" cy="355020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2ABC780-2E59-F104-FC8B-50FB55CADAC7}"/>
                  </a:ext>
                </a:extLst>
              </p:cNvPr>
              <p:cNvGrpSpPr/>
              <p:nvPr/>
            </p:nvGrpSpPr>
            <p:grpSpPr>
              <a:xfrm>
                <a:off x="990889" y="2149778"/>
                <a:ext cx="3029803" cy="1808671"/>
                <a:chOff x="2029972" y="3089061"/>
                <a:chExt cx="3029803" cy="1808671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87E7BF0-937E-B24F-218E-FCC6A6199793}"/>
                    </a:ext>
                  </a:extLst>
                </p:cNvPr>
                <p:cNvSpPr/>
                <p:nvPr/>
              </p:nvSpPr>
              <p:spPr>
                <a:xfrm>
                  <a:off x="2476146" y="3089061"/>
                  <a:ext cx="25399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2000" b="1" dirty="0">
                      <a:solidFill>
                        <a:srgbClr val="2F2F2F"/>
                      </a:solidFill>
                      <a:latin typeface="Arial"/>
                      <a:ea typeface="微软雅黑"/>
                      <a:cs typeface="+mn-ea"/>
                      <a:sym typeface="+mn-lt"/>
                    </a:rPr>
                    <a:t>首页</a:t>
                  </a:r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7E387E9-AD7F-7AC7-6918-657FDD144FA0}"/>
                    </a:ext>
                  </a:extLst>
                </p:cNvPr>
                <p:cNvSpPr/>
                <p:nvPr/>
              </p:nvSpPr>
              <p:spPr>
                <a:xfrm>
                  <a:off x="2029972" y="3385780"/>
                  <a:ext cx="3029803" cy="15119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4292F"/>
                      </a:solidFill>
                      <a:effectLst/>
                      <a:uLnTx/>
                      <a:uFillTx/>
                      <a:latin typeface="仿宋" panose="02010609060101010101" pitchFamily="49" charset="-122"/>
                      <a:ea typeface="仿宋" panose="02010609060101010101" pitchFamily="49" charset="-122"/>
                      <a:cs typeface="+mn-cs"/>
                    </a:rPr>
                    <a:t>在首页中可以显示各类商品和促销信息。提供一个搜索框，用户可输入关键字或通过分类搜索，实现快速查找商品。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8C50D4F-5075-5414-013C-B4D9C5EA368D}"/>
                  </a:ext>
                </a:extLst>
              </p:cNvPr>
              <p:cNvGrpSpPr/>
              <p:nvPr/>
            </p:nvGrpSpPr>
            <p:grpSpPr>
              <a:xfrm>
                <a:off x="8230768" y="2149778"/>
                <a:ext cx="3029802" cy="2281394"/>
                <a:chOff x="2029087" y="1787895"/>
                <a:chExt cx="3029802" cy="2281394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150938D-F508-D541-CA9A-B32743A046CD}"/>
                    </a:ext>
                  </a:extLst>
                </p:cNvPr>
                <p:cNvSpPr/>
                <p:nvPr/>
              </p:nvSpPr>
              <p:spPr>
                <a:xfrm>
                  <a:off x="2029087" y="1787895"/>
                  <a:ext cx="25399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2000" b="1" dirty="0">
                      <a:solidFill>
                        <a:srgbClr val="2F2F2F"/>
                      </a:solidFill>
                      <a:latin typeface="Arial"/>
                      <a:ea typeface="微软雅黑"/>
                      <a:cs typeface="+mn-ea"/>
                      <a:sym typeface="+mn-lt"/>
                    </a:rPr>
                    <a:t>购物车</a:t>
                  </a:r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8462A11-167B-B585-EF06-6C2284F5E61F}"/>
                    </a:ext>
                  </a:extLst>
                </p:cNvPr>
                <p:cNvSpPr/>
                <p:nvPr/>
              </p:nvSpPr>
              <p:spPr>
                <a:xfrm>
                  <a:off x="2029087" y="2188005"/>
                  <a:ext cx="3029802" cy="18812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4292F"/>
                      </a:solidFill>
                      <a:effectLst/>
                      <a:uLnTx/>
                      <a:uFillTx/>
                      <a:latin typeface="仿宋" panose="02010609060101010101" pitchFamily="49" charset="-122"/>
                      <a:ea typeface="仿宋" panose="02010609060101010101" pitchFamily="49" charset="-122"/>
                      <a:cs typeface="+mn-cs"/>
                    </a:rPr>
                    <a:t>购物车页面可以显示用户选择的所有商品，展示商品的数量和单价，同时用户可以选择修改或删除自己的购物车中的商品。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21E36A9-961F-1399-6C31-D2EB1FDA5E21}"/>
                  </a:ext>
                </a:extLst>
              </p:cNvPr>
              <p:cNvGrpSpPr/>
              <p:nvPr/>
            </p:nvGrpSpPr>
            <p:grpSpPr>
              <a:xfrm>
                <a:off x="1619496" y="4259986"/>
                <a:ext cx="3029804" cy="1439998"/>
                <a:chOff x="2168708" y="3898103"/>
                <a:chExt cx="3029804" cy="1439998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242CE3-3988-AA76-23C8-DB0698BB4B75}"/>
                    </a:ext>
                  </a:extLst>
                </p:cNvPr>
                <p:cNvSpPr/>
                <p:nvPr/>
              </p:nvSpPr>
              <p:spPr>
                <a:xfrm>
                  <a:off x="2558164" y="3898103"/>
                  <a:ext cx="25399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2000" b="1" dirty="0">
                      <a:solidFill>
                        <a:srgbClr val="2F2F2F"/>
                      </a:solidFill>
                      <a:latin typeface="Arial"/>
                      <a:ea typeface="微软雅黑"/>
                      <a:cs typeface="+mn-ea"/>
                      <a:sym typeface="+mn-lt"/>
                    </a:rPr>
                    <a:t>产品分类</a:t>
                  </a:r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ADE09A5-F568-A330-2DDE-FC97953487C8}"/>
                    </a:ext>
                  </a:extLst>
                </p:cNvPr>
                <p:cNvSpPr/>
                <p:nvPr/>
              </p:nvSpPr>
              <p:spPr>
                <a:xfrm>
                  <a:off x="2168708" y="4195481"/>
                  <a:ext cx="3029804" cy="11426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4292F"/>
                      </a:solidFill>
                      <a:effectLst/>
                      <a:uLnTx/>
                      <a:uFillTx/>
                      <a:latin typeface="仿宋" panose="02010609060101010101" pitchFamily="49" charset="-122"/>
                      <a:ea typeface="仿宋" panose="02010609060101010101" pitchFamily="49" charset="-122"/>
                      <a:cs typeface="+mn-cs"/>
                    </a:rPr>
                    <a:t>用户可以在分类页面直接应用筛选功能，在不同分类下查找商品。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76F72D7-9044-2DDB-F377-68C87C840C8E}"/>
                  </a:ext>
                </a:extLst>
              </p:cNvPr>
              <p:cNvGrpSpPr/>
              <p:nvPr/>
            </p:nvGrpSpPr>
            <p:grpSpPr>
              <a:xfrm>
                <a:off x="6745684" y="4475986"/>
                <a:ext cx="3554583" cy="1161906"/>
                <a:chOff x="3919449" y="2599776"/>
                <a:chExt cx="3554583" cy="1161906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DA85703-CDD1-A6FB-8E60-3C0FA576ECB1}"/>
                    </a:ext>
                  </a:extLst>
                </p:cNvPr>
                <p:cNvSpPr/>
                <p:nvPr/>
              </p:nvSpPr>
              <p:spPr>
                <a:xfrm>
                  <a:off x="3919449" y="2599776"/>
                  <a:ext cx="253993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2000" b="1" dirty="0">
                      <a:solidFill>
                        <a:srgbClr val="2F2F2F"/>
                      </a:solidFill>
                      <a:latin typeface="Arial"/>
                      <a:ea typeface="微软雅黑"/>
                      <a:cs typeface="+mn-ea"/>
                      <a:sym typeface="+mn-lt"/>
                    </a:rPr>
                    <a:t>产品详情</a:t>
                  </a:r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029902B6-7EFE-370C-9B0B-A263FD7F6BE1}"/>
                    </a:ext>
                  </a:extLst>
                </p:cNvPr>
                <p:cNvSpPr/>
                <p:nvPr/>
              </p:nvSpPr>
              <p:spPr>
                <a:xfrm>
                  <a:off x="4514578" y="2988393"/>
                  <a:ext cx="2959454" cy="7732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4292F"/>
                      </a:solidFill>
                      <a:effectLst/>
                      <a:uLnTx/>
                      <a:uFillTx/>
                      <a:latin typeface="仿宋" panose="02010609060101010101" pitchFamily="49" charset="-122"/>
                      <a:ea typeface="仿宋" panose="02010609060101010101" pitchFamily="49" charset="-122"/>
                      <a:cs typeface="+mn-cs"/>
                    </a:rPr>
                    <a:t>产品详情页面应该充分展示商品图片、价格、描述等信息。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F2F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+mn-lt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0416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2F45E-5BAF-6E90-C5EE-1484B581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购物车设计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1C0E31-A3FE-32B3-A930-0EAABC0A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57EC62-1391-229F-C4DC-1014A0B5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252654"/>
            <a:ext cx="988399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82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en-US" altLang="zh-CN"/>
          </a:p>
          <a:p>
            <a:r>
              <a:rPr lang="en-GB" altLang="zh-CN"/>
              <a:t>Thank </a:t>
            </a:r>
            <a:r>
              <a:rPr lang="en-GB" altLang="zh-CN" dirty="0"/>
              <a:t>you </a:t>
            </a:r>
            <a:r>
              <a:rPr lang="en-GB" altLang="zh-CN"/>
              <a:t>for watching</a:t>
            </a:r>
            <a:r>
              <a:rPr lang="en-GB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0" y="3182952"/>
            <a:ext cx="8870042" cy="84023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项目建议书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sym typeface="+mn-lt"/>
              </a:rPr>
              <a:pPr/>
              <a:t>3</a:t>
            </a:fld>
            <a:endParaRPr lang="zh-CN" altLang="en-US"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187767-A68D-E463-54F6-C4C4A7FE5933}"/>
              </a:ext>
            </a:extLst>
          </p:cNvPr>
          <p:cNvSpPr txBox="1">
            <a:spLocks/>
          </p:cNvSpPr>
          <p:nvPr/>
        </p:nvSpPr>
        <p:spPr>
          <a:xfrm>
            <a:off x="5484356" y="2139589"/>
            <a:ext cx="1210588" cy="1089529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7200">
                <a:latin typeface="+mn-lt"/>
                <a:ea typeface="+mn-ea"/>
                <a:cs typeface="+mn-ea"/>
                <a:sym typeface="+mn-lt"/>
              </a:rPr>
              <a:t>01</a:t>
            </a:r>
            <a:endParaRPr lang="en-GB" sz="7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46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A38AF-68EE-F718-0157-FA2D1E3F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项目建议书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7BC7EA-816A-197E-6C10-B5D73480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FABE1B9-C409-8405-3E3E-EDAEF363A5EF}"/>
              </a:ext>
            </a:extLst>
          </p:cNvPr>
          <p:cNvGrpSpPr/>
          <p:nvPr/>
        </p:nvGrpSpPr>
        <p:grpSpPr>
          <a:xfrm>
            <a:off x="656828" y="1847531"/>
            <a:ext cx="10818154" cy="4180045"/>
            <a:chOff x="700746" y="2005700"/>
            <a:chExt cx="10818154" cy="418004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BB1CA04-A47A-33CF-F559-CDB7AFDF0DB9}"/>
                </a:ext>
              </a:extLst>
            </p:cNvPr>
            <p:cNvGrpSpPr/>
            <p:nvPr/>
          </p:nvGrpSpPr>
          <p:grpSpPr>
            <a:xfrm>
              <a:off x="700746" y="2018205"/>
              <a:ext cx="4990033" cy="1568964"/>
              <a:chOff x="700746" y="2376346"/>
              <a:chExt cx="4990033" cy="156896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9BD3D241-BD5F-E708-189F-891D0064B026}"/>
                  </a:ext>
                </a:extLst>
              </p:cNvPr>
              <p:cNvSpPr/>
              <p:nvPr/>
            </p:nvSpPr>
            <p:spPr>
              <a:xfrm>
                <a:off x="700746" y="2396262"/>
                <a:ext cx="4990033" cy="1549048"/>
              </a:xfrm>
              <a:prstGeom prst="roundRect">
                <a:avLst>
                  <a:gd name="adj" fmla="val 8155"/>
                </a:avLst>
              </a:prstGeom>
              <a:solidFill>
                <a:schemeClr val="accent1">
                  <a:alpha val="15000"/>
                </a:schemeClr>
              </a:solidFill>
              <a:ln w="12700" cap="flat">
                <a:noFill/>
                <a:prstDash val="solid"/>
                <a:miter/>
              </a:ln>
              <a:effectLst/>
            </p:spPr>
            <p:txBody>
              <a:bodyPr lIns="396000" tIns="360000" rIns="396000" bIns="45720"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该项目所属的领域是电子商务，旨在为广大消费者提供一个方便快捷、安全可靠的购物平台，同时也为商家提供一个高效的销售渠道。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987647C-5E62-FA66-8A15-0BC6382043BE}"/>
                  </a:ext>
                </a:extLst>
              </p:cNvPr>
              <p:cNvSpPr/>
              <p:nvPr/>
            </p:nvSpPr>
            <p:spPr>
              <a:xfrm flipH="1">
                <a:off x="700747" y="2643594"/>
                <a:ext cx="48439" cy="10374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8D95D8D-502F-E388-2A6F-197137A4A35D}"/>
                  </a:ext>
                </a:extLst>
              </p:cNvPr>
              <p:cNvSpPr txBox="1"/>
              <p:nvPr/>
            </p:nvSpPr>
            <p:spPr>
              <a:xfrm>
                <a:off x="1066799" y="2376346"/>
                <a:ext cx="2572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cs typeface="+mn-ea"/>
                    <a:sym typeface="+mn-lt"/>
                  </a:rPr>
                  <a:t>所属领域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D157ED1-4B19-456E-C25A-BAC928281ECA}"/>
                </a:ext>
              </a:extLst>
            </p:cNvPr>
            <p:cNvGrpSpPr/>
            <p:nvPr/>
          </p:nvGrpSpPr>
          <p:grpSpPr>
            <a:xfrm>
              <a:off x="6504647" y="2005700"/>
              <a:ext cx="5014253" cy="1581468"/>
              <a:chOff x="700747" y="2363841"/>
              <a:chExt cx="5014253" cy="158146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3A7D1AF3-BB4A-29B9-E9A3-519A9A06E83B}"/>
                  </a:ext>
                </a:extLst>
              </p:cNvPr>
              <p:cNvSpPr/>
              <p:nvPr/>
            </p:nvSpPr>
            <p:spPr>
              <a:xfrm>
                <a:off x="724967" y="2365814"/>
                <a:ext cx="4990033" cy="1579495"/>
              </a:xfrm>
              <a:prstGeom prst="roundRect">
                <a:avLst>
                  <a:gd name="adj" fmla="val 8155"/>
                </a:avLst>
              </a:prstGeom>
              <a:solidFill>
                <a:schemeClr val="accent2">
                  <a:alpha val="15000"/>
                </a:schemeClr>
              </a:solidFill>
              <a:ln w="12700" cap="flat">
                <a:noFill/>
                <a:prstDash val="solid"/>
                <a:miter/>
              </a:ln>
              <a:effectLst/>
            </p:spPr>
            <p:txBody>
              <a:bodyPr lIns="396000" tIns="360000" rIns="396000" bIns="45720" rtlCol="0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提供简单的电商服务</a:t>
                </a:r>
                <a:r>
                  <a:rPr lang="zh-CN" altLang="en-US" sz="1400" b="1" dirty="0">
                    <a:solidFill>
                      <a:srgbClr val="24292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，如：</a:t>
                </a: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购物、支付等以满足消费者的基本需求。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5332B37-913F-1091-B64C-56BB25255874}"/>
                  </a:ext>
                </a:extLst>
              </p:cNvPr>
              <p:cNvSpPr/>
              <p:nvPr/>
            </p:nvSpPr>
            <p:spPr>
              <a:xfrm flipH="1">
                <a:off x="700747" y="2643594"/>
                <a:ext cx="48439" cy="10374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38C1AD1-8966-DA88-DBE2-C7373C032052}"/>
                  </a:ext>
                </a:extLst>
              </p:cNvPr>
              <p:cNvSpPr txBox="1"/>
              <p:nvPr/>
            </p:nvSpPr>
            <p:spPr>
              <a:xfrm>
                <a:off x="1066799" y="2363841"/>
                <a:ext cx="2572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cs typeface="+mn-ea"/>
                    <a:sym typeface="+mn-lt"/>
                  </a:rPr>
                  <a:t>项目目标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F85A0FA-26C7-6370-600E-BDBDECFB96D9}"/>
                </a:ext>
              </a:extLst>
            </p:cNvPr>
            <p:cNvGrpSpPr/>
            <p:nvPr/>
          </p:nvGrpSpPr>
          <p:grpSpPr>
            <a:xfrm>
              <a:off x="700747" y="3951592"/>
              <a:ext cx="4990033" cy="2234153"/>
              <a:chOff x="700747" y="2304890"/>
              <a:chExt cx="4990033" cy="2234153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1E92A59-4D9B-D0E0-5CD8-0325FADD9635}"/>
                  </a:ext>
                </a:extLst>
              </p:cNvPr>
              <p:cNvSpPr/>
              <p:nvPr/>
            </p:nvSpPr>
            <p:spPr>
              <a:xfrm>
                <a:off x="700747" y="2365814"/>
                <a:ext cx="4990033" cy="2173229"/>
              </a:xfrm>
              <a:prstGeom prst="roundRect">
                <a:avLst>
                  <a:gd name="adj" fmla="val 8155"/>
                </a:avLst>
              </a:prstGeom>
              <a:solidFill>
                <a:schemeClr val="accent2">
                  <a:alpha val="15000"/>
                </a:schemeClr>
              </a:solidFill>
              <a:ln w="12700" cap="flat">
                <a:noFill/>
                <a:prstDash val="solid"/>
                <a:miter/>
              </a:ln>
              <a:effectLst/>
            </p:spPr>
            <p:txBody>
              <a:bodyPr lIns="396000" tIns="360000" rIns="396000" bIns="45720" rtlCol="0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1.</a:t>
                </a: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提供一个安全可靠的交易平台，保障用户信息安全和交易安全。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2.</a:t>
                </a: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提供一个方便快捷的交易渠道。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3.</a:t>
                </a: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提供一个丰富多样的商品展示平台，满足用户多样化的需求。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963E4DF-30DF-E9CD-5AD3-D6EAF4307B02}"/>
                  </a:ext>
                </a:extLst>
              </p:cNvPr>
              <p:cNvSpPr/>
              <p:nvPr/>
            </p:nvSpPr>
            <p:spPr>
              <a:xfrm flipH="1">
                <a:off x="700747" y="2643594"/>
                <a:ext cx="48439" cy="10374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F3BFAD1-8BBB-FF61-A180-2BDA2C2811AC}"/>
                  </a:ext>
                </a:extLst>
              </p:cNvPr>
              <p:cNvSpPr txBox="1"/>
              <p:nvPr/>
            </p:nvSpPr>
            <p:spPr>
              <a:xfrm>
                <a:off x="1057889" y="2304890"/>
                <a:ext cx="2572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cs typeface="+mn-ea"/>
                    <a:sym typeface="+mn-lt"/>
                  </a:rPr>
                  <a:t>解决核心问题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A4EA46E-AF71-8F20-892B-6BC514556C4B}"/>
                </a:ext>
              </a:extLst>
            </p:cNvPr>
            <p:cNvGrpSpPr/>
            <p:nvPr/>
          </p:nvGrpSpPr>
          <p:grpSpPr>
            <a:xfrm>
              <a:off x="6504647" y="3946307"/>
              <a:ext cx="5014253" cy="2239438"/>
              <a:chOff x="700747" y="2299605"/>
              <a:chExt cx="5014253" cy="2239438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0CD77F1-9226-3381-90CB-E06BF5CDDD69}"/>
                  </a:ext>
                </a:extLst>
              </p:cNvPr>
              <p:cNvSpPr/>
              <p:nvPr/>
            </p:nvSpPr>
            <p:spPr>
              <a:xfrm>
                <a:off x="724967" y="2365815"/>
                <a:ext cx="4990033" cy="2173228"/>
              </a:xfrm>
              <a:prstGeom prst="roundRect">
                <a:avLst>
                  <a:gd name="adj" fmla="val 8155"/>
                </a:avLst>
              </a:prstGeom>
              <a:solidFill>
                <a:schemeClr val="accent1">
                  <a:alpha val="15000"/>
                </a:schemeClr>
              </a:solidFill>
              <a:ln w="12700" cap="flat">
                <a:noFill/>
                <a:prstDash val="solid"/>
                <a:miter/>
              </a:ln>
              <a:effectLst/>
            </p:spPr>
            <p:txBody>
              <a:bodyPr lIns="396000" tIns="360000" rIns="396000" bIns="45720" rtlCol="0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开辟新的销售渠道，为用户建立新的供应链体系，为商家开拓新的销售渠道。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236F25-2129-67F7-4EAC-354013928610}"/>
                  </a:ext>
                </a:extLst>
              </p:cNvPr>
              <p:cNvSpPr/>
              <p:nvPr/>
            </p:nvSpPr>
            <p:spPr>
              <a:xfrm flipH="1">
                <a:off x="700747" y="2643594"/>
                <a:ext cx="48439" cy="10374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CD0625-2A11-80B3-86F4-9A9F8EEBE973}"/>
                  </a:ext>
                </a:extLst>
              </p:cNvPr>
              <p:cNvSpPr txBox="1"/>
              <p:nvPr/>
            </p:nvSpPr>
            <p:spPr>
              <a:xfrm>
                <a:off x="1066799" y="2299605"/>
                <a:ext cx="2572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cs typeface="+mn-ea"/>
                    <a:sym typeface="+mn-lt"/>
                  </a:rPr>
                  <a:t>项目效益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7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30" y="3182952"/>
            <a:ext cx="8870042" cy="84023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项目需求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sym typeface="+mn-lt"/>
              </a:rPr>
              <a:pPr/>
              <a:t>5</a:t>
            </a:fld>
            <a:endParaRPr lang="zh-CN" altLang="en-US"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2D13AB-4141-7860-4134-76D3DA9DC28F}"/>
              </a:ext>
            </a:extLst>
          </p:cNvPr>
          <p:cNvSpPr txBox="1">
            <a:spLocks/>
          </p:cNvSpPr>
          <p:nvPr/>
        </p:nvSpPr>
        <p:spPr>
          <a:xfrm>
            <a:off x="5484356" y="2139589"/>
            <a:ext cx="1210588" cy="1089529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7200">
                <a:latin typeface="+mn-lt"/>
                <a:ea typeface="+mn-ea"/>
                <a:cs typeface="+mn-ea"/>
                <a:sym typeface="+mn-lt"/>
              </a:rPr>
              <a:t>02</a:t>
            </a:r>
            <a:endParaRPr lang="en-GB" sz="7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39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F692B-521C-04F3-D180-A233474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功能需求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C2D548-FA27-C7CA-E2D7-9BAABDE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ADC7689-B412-7ACF-6B50-8269D3AA7922}"/>
              </a:ext>
            </a:extLst>
          </p:cNvPr>
          <p:cNvGrpSpPr/>
          <p:nvPr/>
        </p:nvGrpSpPr>
        <p:grpSpPr>
          <a:xfrm>
            <a:off x="1170821" y="1439613"/>
            <a:ext cx="10247225" cy="4636311"/>
            <a:chOff x="1314450" y="1439613"/>
            <a:chExt cx="10247225" cy="463631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9ADA6D-7A6B-7126-597C-76F955ED93C7}"/>
                </a:ext>
              </a:extLst>
            </p:cNvPr>
            <p:cNvGrpSpPr/>
            <p:nvPr/>
          </p:nvGrpSpPr>
          <p:grpSpPr>
            <a:xfrm>
              <a:off x="1314450" y="2472696"/>
              <a:ext cx="2362200" cy="2362200"/>
              <a:chOff x="1657350" y="2533650"/>
              <a:chExt cx="2362200" cy="23622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448804BE-0C23-5D6D-72AD-42F4D6964982}"/>
                  </a:ext>
                </a:extLst>
              </p:cNvPr>
              <p:cNvSpPr/>
              <p:nvPr/>
            </p:nvSpPr>
            <p:spPr>
              <a:xfrm>
                <a:off x="1657350" y="2533650"/>
                <a:ext cx="2362200" cy="2362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1200" b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C727D3EB-9342-9E9A-7C6F-D5ED6583CFED}"/>
                  </a:ext>
                </a:extLst>
              </p:cNvPr>
              <p:cNvSpPr/>
              <p:nvPr/>
            </p:nvSpPr>
            <p:spPr>
              <a:xfrm>
                <a:off x="1885950" y="2762250"/>
                <a:ext cx="1905000" cy="1905000"/>
              </a:xfrm>
              <a:prstGeom prst="ellipse">
                <a:avLst/>
              </a:prstGeom>
              <a:solidFill>
                <a:schemeClr val="bg1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lang="zh-CN" altLang="en-US" sz="3200" b="1" dirty="0">
                    <a:cs typeface="+mn-ea"/>
                    <a:sym typeface="+mn-lt"/>
                  </a:rPr>
                  <a:t>需求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D5EE2CE-B84E-65A1-4E81-FCFD6612E0A8}"/>
                </a:ext>
              </a:extLst>
            </p:cNvPr>
            <p:cNvGrpSpPr/>
            <p:nvPr/>
          </p:nvGrpSpPr>
          <p:grpSpPr>
            <a:xfrm>
              <a:off x="3448050" y="1988457"/>
              <a:ext cx="1209675" cy="3341249"/>
              <a:chOff x="3790950" y="1886857"/>
              <a:chExt cx="1209675" cy="334124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10BE939-4306-D0B2-9883-F8CB13C7D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0950" y="1886857"/>
                <a:ext cx="1133475" cy="875393"/>
              </a:xfrm>
              <a:prstGeom prst="straightConnector1">
                <a:avLst/>
              </a:prstGeom>
              <a:ln>
                <a:solidFill>
                  <a:schemeClr val="accent3">
                    <a:alpha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64185CB-8361-37CC-6913-D7B15657B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950" y="4352713"/>
                <a:ext cx="1133475" cy="875393"/>
              </a:xfrm>
              <a:prstGeom prst="straightConnector1">
                <a:avLst/>
              </a:prstGeom>
              <a:ln>
                <a:solidFill>
                  <a:schemeClr val="accent3">
                    <a:alpha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E044F881-2352-D7A9-97B0-CF00DA880DE7}"/>
                  </a:ext>
                </a:extLst>
              </p:cNvPr>
              <p:cNvCxnSpPr/>
              <p:nvPr/>
            </p:nvCxnSpPr>
            <p:spPr>
              <a:xfrm flipV="1">
                <a:off x="4095750" y="2924014"/>
                <a:ext cx="904875" cy="276225"/>
              </a:xfrm>
              <a:prstGeom prst="straightConnector1">
                <a:avLst/>
              </a:prstGeom>
              <a:ln>
                <a:solidFill>
                  <a:schemeClr val="accent3">
                    <a:alpha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A29A844C-695C-9357-E033-579CCA4B1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5750" y="3795873"/>
                <a:ext cx="904875" cy="276225"/>
              </a:xfrm>
              <a:prstGeom prst="straightConnector1">
                <a:avLst/>
              </a:prstGeom>
              <a:ln>
                <a:solidFill>
                  <a:schemeClr val="accent3">
                    <a:alpha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1BB9285-D013-7DDF-D658-6F6592E82041}"/>
                </a:ext>
              </a:extLst>
            </p:cNvPr>
            <p:cNvGrpSpPr/>
            <p:nvPr/>
          </p:nvGrpSpPr>
          <p:grpSpPr>
            <a:xfrm>
              <a:off x="4810124" y="1439613"/>
              <a:ext cx="6751551" cy="826353"/>
              <a:chOff x="4810124" y="1439613"/>
              <a:chExt cx="6751551" cy="826353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C8A7AD3A-2C1C-0B5E-0D83-AFADE8399DDF}"/>
                  </a:ext>
                </a:extLst>
              </p:cNvPr>
              <p:cNvSpPr/>
              <p:nvPr/>
            </p:nvSpPr>
            <p:spPr>
              <a:xfrm>
                <a:off x="4810124" y="1571935"/>
                <a:ext cx="2300361" cy="5524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</a:gradFill>
              <a:effectLst>
                <a:outerShdw blurRad="177800" dist="152400" dir="2700000" algn="ctr" rotWithShape="0">
                  <a:schemeClr val="accent1">
                    <a:alpha val="20000"/>
                  </a:schemeClr>
                </a:outerShdw>
              </a:effectLst>
            </p:spPr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商品浏览和搜索</a:t>
                </a:r>
                <a:endParaRPr lang="zh-CN" altLang="en-US" sz="2000" b="0" i="0" dirty="0">
                  <a:solidFill>
                    <a:srgbClr val="24292F"/>
                  </a:solidFill>
                  <a:effectLst/>
                  <a:latin typeface="ali-55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250887-3354-AAE9-F56F-78C113C077A1}"/>
                  </a:ext>
                </a:extLst>
              </p:cNvPr>
              <p:cNvSpPr/>
              <p:nvPr/>
            </p:nvSpPr>
            <p:spPr>
              <a:xfrm>
                <a:off x="7262884" y="1439613"/>
                <a:ext cx="4298791" cy="826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用户可以在平台上浏览和搜索商品，并可以查看详细信息。</a:t>
                </a:r>
                <a:endParaRPr lang="zh-CN" altLang="en-US" sz="1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4F75CE5-B533-CFF4-1567-1F22FB6B4022}"/>
                </a:ext>
              </a:extLst>
            </p:cNvPr>
            <p:cNvGrpSpPr/>
            <p:nvPr/>
          </p:nvGrpSpPr>
          <p:grpSpPr>
            <a:xfrm>
              <a:off x="4810124" y="2602647"/>
              <a:ext cx="6751551" cy="826353"/>
              <a:chOff x="4810124" y="2602647"/>
              <a:chExt cx="6751551" cy="826353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BE6255C-35B7-BF93-EA64-711DAF16329B}"/>
                  </a:ext>
                </a:extLst>
              </p:cNvPr>
              <p:cNvSpPr/>
              <p:nvPr/>
            </p:nvSpPr>
            <p:spPr>
              <a:xfrm>
                <a:off x="4810124" y="2730127"/>
                <a:ext cx="2300361" cy="5524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1"/>
              </a:gradFill>
              <a:effectLst>
                <a:outerShdw blurRad="177800" dist="152400" dir="2700000" algn="ctr" rotWithShape="0">
                  <a:schemeClr val="accent2">
                    <a:alpha val="20000"/>
                  </a:schemeClr>
                </a:outerShdw>
              </a:effectLst>
            </p:spPr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商品订购和确认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105496D-921D-3905-064B-114521B3AA80}"/>
                  </a:ext>
                </a:extLst>
              </p:cNvPr>
              <p:cNvSpPr/>
              <p:nvPr/>
            </p:nvSpPr>
            <p:spPr>
              <a:xfrm>
                <a:off x="7262884" y="2602647"/>
                <a:ext cx="4298791" cy="826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用户可以选择需要购买的商品，填写购买信息并确认订单。</a:t>
                </a:r>
                <a:endParaRPr lang="zh-CN" altLang="en-US" sz="1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70B273B-ED74-D638-B8EE-18C0C87A90FD}"/>
                </a:ext>
              </a:extLst>
            </p:cNvPr>
            <p:cNvGrpSpPr/>
            <p:nvPr/>
          </p:nvGrpSpPr>
          <p:grpSpPr>
            <a:xfrm>
              <a:off x="4810124" y="3765681"/>
              <a:ext cx="6751551" cy="826353"/>
              <a:chOff x="4810124" y="3765681"/>
              <a:chExt cx="6751551" cy="826353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E47E3AC-F4A3-0CCE-6B27-C8156F46FACB}"/>
                  </a:ext>
                </a:extLst>
              </p:cNvPr>
              <p:cNvSpPr/>
              <p:nvPr/>
            </p:nvSpPr>
            <p:spPr>
              <a:xfrm>
                <a:off x="4810124" y="3901988"/>
                <a:ext cx="2300361" cy="5524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</a:gradFill>
              <a:effectLst>
                <a:outerShdw blurRad="177800" dist="152400" dir="2700000" algn="ctr" rotWithShape="0">
                  <a:schemeClr val="accent1">
                    <a:alpha val="20000"/>
                  </a:schemeClr>
                </a:outerShdw>
              </a:effectLst>
            </p:spPr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购物车管理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49A048E-9ABD-B351-4F5B-7B2E51B79CC9}"/>
                  </a:ext>
                </a:extLst>
              </p:cNvPr>
              <p:cNvSpPr/>
              <p:nvPr/>
            </p:nvSpPr>
            <p:spPr>
              <a:xfrm>
                <a:off x="7262884" y="3765681"/>
                <a:ext cx="4298791" cy="826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用户可以将需要购买的商品加入购物车，并可以随时编辑和查看购物车。</a:t>
                </a:r>
                <a:endParaRPr lang="zh-CN" altLang="en-US" sz="1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81249C8-7685-7F90-FB60-B2FD458904A5}"/>
                </a:ext>
              </a:extLst>
            </p:cNvPr>
            <p:cNvGrpSpPr/>
            <p:nvPr/>
          </p:nvGrpSpPr>
          <p:grpSpPr>
            <a:xfrm>
              <a:off x="4810124" y="4928714"/>
              <a:ext cx="6751551" cy="1147210"/>
              <a:chOff x="4810124" y="4928714"/>
              <a:chExt cx="6751551" cy="114721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78312BF-F044-6D8D-9F9A-2309E8BF7294}"/>
                  </a:ext>
                </a:extLst>
              </p:cNvPr>
              <p:cNvSpPr/>
              <p:nvPr/>
            </p:nvSpPr>
            <p:spPr>
              <a:xfrm>
                <a:off x="4810124" y="5058597"/>
                <a:ext cx="2300361" cy="5524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1"/>
              </a:gradFill>
              <a:effectLst>
                <a:outerShdw blurRad="177800" dist="152400" dir="2700000" algn="ctr" rotWithShape="0">
                  <a:schemeClr val="accent2">
                    <a:alpha val="20000"/>
                  </a:schemeClr>
                </a:outerShdw>
              </a:effectLst>
            </p:spPr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登录与支付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DEB6603-CC28-37B7-84C0-D0F25B1FEE81}"/>
                  </a:ext>
                </a:extLst>
              </p:cNvPr>
              <p:cNvSpPr/>
              <p:nvPr/>
            </p:nvSpPr>
            <p:spPr>
              <a:xfrm>
                <a:off x="7262884" y="4928714"/>
                <a:ext cx="4298791" cy="11472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i="0" dirty="0">
                    <a:solidFill>
                      <a:srgbClr val="24292F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用户在登陆界面用已有账号登录进入相应的系统，并查看个人信息，登陆后可选择支付订单，完成交易</a:t>
                </a:r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ali-55"/>
                  </a:rPr>
                  <a:t>。</a:t>
                </a:r>
                <a:endParaRPr lang="zh-CN" alt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527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F692B-521C-04F3-D180-A233474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初步的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应用用户界面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C2D548-FA27-C7CA-E2D7-9BAABDE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29568E-03CF-B741-E285-F48710EB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62" y="1112637"/>
            <a:ext cx="8139847" cy="53262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4D59E5-59D0-99A4-40B4-64847062D4D4}"/>
              </a:ext>
            </a:extLst>
          </p:cNvPr>
          <p:cNvSpPr txBox="1"/>
          <p:nvPr/>
        </p:nvSpPr>
        <p:spPr>
          <a:xfrm>
            <a:off x="660400" y="1278294"/>
            <a:ext cx="172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主页设计示例：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56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F692B-521C-04F3-D180-A233474D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初步的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应用用户界面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C2D548-FA27-C7CA-E2D7-9BAABDE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4D59E5-59D0-99A4-40B4-64847062D4D4}"/>
              </a:ext>
            </a:extLst>
          </p:cNvPr>
          <p:cNvSpPr txBox="1"/>
          <p:nvPr/>
        </p:nvSpPr>
        <p:spPr>
          <a:xfrm>
            <a:off x="660400" y="1278294"/>
            <a:ext cx="199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F2F2F"/>
                </a:solidFill>
                <a:latin typeface="Arial"/>
                <a:ea typeface="微软雅黑"/>
              </a:rPr>
              <a:t>商品详情页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示例：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816EA2-48D2-720A-1F1C-25EFE551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006081"/>
            <a:ext cx="4199131" cy="31838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E5052B-E0C5-5E87-B5E7-F3F32688A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6081"/>
            <a:ext cx="4915326" cy="31838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99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C2D548-FA27-C7CA-E2D7-9BAABDE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6C0661-DAF5-9222-45DE-9A933132D5D8}"/>
              </a:ext>
            </a:extLst>
          </p:cNvPr>
          <p:cNvSpPr txBox="1"/>
          <p:nvPr/>
        </p:nvSpPr>
        <p:spPr>
          <a:xfrm>
            <a:off x="718457" y="550506"/>
            <a:ext cx="277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内容需求</a:t>
            </a: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727AF87-5083-F53B-5A91-A90C0387E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1535"/>
              </p:ext>
            </p:extLst>
          </p:nvPr>
        </p:nvGraphicFramePr>
        <p:xfrm>
          <a:off x="3043853" y="1798860"/>
          <a:ext cx="6104294" cy="398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55">
                  <a:extLst>
                    <a:ext uri="{9D8B030D-6E8A-4147-A177-3AD203B41FA5}">
                      <a16:colId xmlns:a16="http://schemas.microsoft.com/office/drawing/2014/main" val="1247680003"/>
                    </a:ext>
                  </a:extLst>
                </a:gridCol>
                <a:gridCol w="4604139">
                  <a:extLst>
                    <a:ext uri="{9D8B030D-6E8A-4147-A177-3AD203B41FA5}">
                      <a16:colId xmlns:a16="http://schemas.microsoft.com/office/drawing/2014/main" val="3660682229"/>
                    </a:ext>
                  </a:extLst>
                </a:gridCol>
              </a:tblGrid>
              <a:tr h="391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商品结算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31781"/>
                  </a:ext>
                </a:extLst>
              </a:tr>
              <a:tr h="461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登录用户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8395"/>
                  </a:ext>
                </a:extLst>
              </a:tr>
              <a:tr h="461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用例简述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将购物车内的商品正常结算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41678"/>
                  </a:ext>
                </a:extLst>
              </a:tr>
              <a:tr h="1291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基本流程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、用户登录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、添加商品至购物车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、点击结算按钮跳转到结算页面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、根据支付是否成功，弹出提示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09792"/>
                  </a:ext>
                </a:extLst>
              </a:tr>
              <a:tr h="461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前置条件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用户登陆成功，购物车不为空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83634"/>
                  </a:ext>
                </a:extLst>
              </a:tr>
              <a:tr h="461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后置条件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根据支付是否成功，弹出提示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16403"/>
                  </a:ext>
                </a:extLst>
              </a:tr>
              <a:tr h="461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扩展流程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支付失败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01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DD42C2A-8DBF-65DA-393E-93D71E921D24}"/>
              </a:ext>
            </a:extLst>
          </p:cNvPr>
          <p:cNvSpPr txBox="1"/>
          <p:nvPr/>
        </p:nvSpPr>
        <p:spPr>
          <a:xfrm>
            <a:off x="5480179" y="1251627"/>
            <a:ext cx="12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用例描述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516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6edc47c0-06a6-4f68-bcde-6d29b069c5a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6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6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6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6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6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PLUS 主题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3960FF"/>
      </a:accent1>
      <a:accent2>
        <a:srgbClr val="F4B919"/>
      </a:accent2>
      <a:accent3>
        <a:srgbClr val="0830D0"/>
      </a:accent3>
      <a:accent4>
        <a:srgbClr val="2D97D4"/>
      </a:accent4>
      <a:accent5>
        <a:srgbClr val="899396"/>
      </a:accent5>
      <a:accent6>
        <a:srgbClr val="646D6F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3960FF"/>
    </a:accent1>
    <a:accent2>
      <a:srgbClr val="F4B919"/>
    </a:accent2>
    <a:accent3>
      <a:srgbClr val="0830D0"/>
    </a:accent3>
    <a:accent4>
      <a:srgbClr val="2D97D4"/>
    </a:accent4>
    <a:accent5>
      <a:srgbClr val="899396"/>
    </a:accent5>
    <a:accent6>
      <a:srgbClr val="646D6F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3960FF"/>
    </a:accent1>
    <a:accent2>
      <a:srgbClr val="F4B919"/>
    </a:accent2>
    <a:accent3>
      <a:srgbClr val="0830D0"/>
    </a:accent3>
    <a:accent4>
      <a:srgbClr val="2D97D4"/>
    </a:accent4>
    <a:accent5>
      <a:srgbClr val="899396"/>
    </a:accent5>
    <a:accent6>
      <a:srgbClr val="646D6F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520</TotalTime>
  <Words>794</Words>
  <Application>Microsoft Office PowerPoint</Application>
  <PresentationFormat>宽屏</PresentationFormat>
  <Paragraphs>157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ali-55</vt:lpstr>
      <vt:lpstr>等线</vt:lpstr>
      <vt:lpstr>仿宋</vt:lpstr>
      <vt:lpstr>微软雅黑</vt:lpstr>
      <vt:lpstr>Arial</vt:lpstr>
      <vt:lpstr>OfficePLUS 主题</vt:lpstr>
      <vt:lpstr>网上商城平台</vt:lpstr>
      <vt:lpstr>PowerPoint 演示文稿</vt:lpstr>
      <vt:lpstr>项目建议书</vt:lpstr>
      <vt:lpstr>项目建议书</vt:lpstr>
      <vt:lpstr>项目需求</vt:lpstr>
      <vt:lpstr>功能需求</vt:lpstr>
      <vt:lpstr>初步的web应用用户界面</vt:lpstr>
      <vt:lpstr>初步的web应用用户界面</vt:lpstr>
      <vt:lpstr>PowerPoint 演示文稿</vt:lpstr>
      <vt:lpstr>应用建模</vt:lpstr>
      <vt:lpstr>功能需求</vt:lpstr>
      <vt:lpstr>PowerPoint 演示文稿</vt:lpstr>
      <vt:lpstr>内容</vt:lpstr>
      <vt:lpstr>内容建模</vt:lpstr>
      <vt:lpstr>内容建模</vt:lpstr>
      <vt:lpstr>超文本建模</vt:lpstr>
      <vt:lpstr>超文本建模</vt:lpstr>
      <vt:lpstr>适应性建模</vt:lpstr>
      <vt:lpstr>适应性建模</vt:lpstr>
      <vt:lpstr>架构设计</vt:lpstr>
      <vt:lpstr>层次架构</vt:lpstr>
      <vt:lpstr>应用设计</vt:lpstr>
      <vt:lpstr>交互设计</vt:lpstr>
      <vt:lpstr>购物车设计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</dc:creator>
  <cp:lastModifiedBy>季 林余</cp:lastModifiedBy>
  <cp:revision>38</cp:revision>
  <cp:lastPrinted>2023-04-17T16:00:00Z</cp:lastPrinted>
  <dcterms:created xsi:type="dcterms:W3CDTF">2023-04-17T16:00:00Z</dcterms:created>
  <dcterms:modified xsi:type="dcterms:W3CDTF">2023-05-18T03:34:01Z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6edc47c0-06a6-4f68-bcde-6d29b069c5ab</vt:lpwstr>
  </property>
</Properties>
</file>