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tags/tag32.xml" ContentType="application/vnd.openxmlformats-officedocument.presentationml.tags+xml"/>
  <Override PartName="/ppt/notesSlides/notesSlide29.xml" ContentType="application/vnd.openxmlformats-officedocument.presentationml.notesSlide+xml"/>
  <Override PartName="/ppt/tags/tag33.xml" ContentType="application/vnd.openxmlformats-officedocument.presentationml.tags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tags/tag35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embeddings/oleObject1.bin" ContentType="application/vnd.openxmlformats-officedocument.oleObject"/>
  <Override PartName="/ppt/tags/tag39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8"/>
  </p:notesMasterIdLst>
  <p:handoutMasterIdLst>
    <p:handoutMasterId r:id="rId39"/>
  </p:handoutMasterIdLst>
  <p:sldIdLst>
    <p:sldId id="300" r:id="rId2"/>
    <p:sldId id="259" r:id="rId3"/>
    <p:sldId id="303" r:id="rId4"/>
    <p:sldId id="302" r:id="rId5"/>
    <p:sldId id="336" r:id="rId6"/>
    <p:sldId id="304" r:id="rId7"/>
    <p:sldId id="260" r:id="rId8"/>
    <p:sldId id="328" r:id="rId9"/>
    <p:sldId id="333" r:id="rId10"/>
    <p:sldId id="335" r:id="rId11"/>
    <p:sldId id="264" r:id="rId12"/>
    <p:sldId id="274" r:id="rId13"/>
    <p:sldId id="329" r:id="rId14"/>
    <p:sldId id="271" r:id="rId15"/>
    <p:sldId id="287" r:id="rId16"/>
    <p:sldId id="332" r:id="rId17"/>
    <p:sldId id="277" r:id="rId18"/>
    <p:sldId id="272" r:id="rId19"/>
    <p:sldId id="279" r:id="rId20"/>
    <p:sldId id="330" r:id="rId21"/>
    <p:sldId id="327" r:id="rId22"/>
    <p:sldId id="319" r:id="rId23"/>
    <p:sldId id="320" r:id="rId24"/>
    <p:sldId id="321" r:id="rId25"/>
    <p:sldId id="324" r:id="rId26"/>
    <p:sldId id="326" r:id="rId27"/>
    <p:sldId id="331" r:id="rId28"/>
    <p:sldId id="288" r:id="rId29"/>
    <p:sldId id="296" r:id="rId30"/>
    <p:sldId id="298" r:id="rId31"/>
    <p:sldId id="291" r:id="rId32"/>
    <p:sldId id="292" r:id="rId33"/>
    <p:sldId id="299" r:id="rId34"/>
    <p:sldId id="339" r:id="rId35"/>
    <p:sldId id="340" r:id="rId36"/>
    <p:sldId id="310" r:id="rId37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1897" autoAdjust="0"/>
  </p:normalViewPr>
  <p:slideViewPr>
    <p:cSldViewPr>
      <p:cViewPr varScale="1">
        <p:scale>
          <a:sx n="38" d="100"/>
          <a:sy n="38" d="100"/>
        </p:scale>
        <p:origin x="-3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6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23313-5405-4D84-A180-8E9104532EB6}" type="datetimeFigureOut">
              <a:rPr lang="en-US" smtClean="0"/>
              <a:pPr/>
              <a:t>9/21/11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8C968-337D-4AFE-A50E-FED41A9349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90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5E800-384C-4493-B89F-60F5F3BA2B2C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C9A67-AB6A-4617-8C9C-4A3EA7C653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9A67-AB6A-4617-8C9C-4A3EA7C6533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A8C71E-021C-4961-A4D1-85878878F3F0}" type="datetimeFigureOut">
              <a:rPr lang="en-US" smtClean="0"/>
              <a:pPr/>
              <a:t>9/21/11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064DFF-74FD-46C7-8F2F-10CAADFCB0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6.jpe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hyperlink" Target="http://www.aacu.org/%20value/index.cfm" TargetMode="External"/><Relationship Id="rId5" Type="http://schemas.openxmlformats.org/officeDocument/2006/relationships/image" Target="../media/image7.gif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8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9.jpe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10.pn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11.jpe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image" Target="../media/image4.wmf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13.jpeg"/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image" Target="../media/image4.wmf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jpe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0" y="3200400"/>
            <a:ext cx="4953000" cy="1600200"/>
          </a:xfrm>
        </p:spPr>
        <p:txBody>
          <a:bodyPr>
            <a:normAutofit fontScale="62500" lnSpcReduction="20000"/>
          </a:bodyPr>
          <a:lstStyle/>
          <a:p>
            <a:r>
              <a:rPr lang="en-US" sz="4000" b="1" dirty="0" smtClean="0"/>
              <a:t>Choosing an Assessment Method</a:t>
            </a:r>
          </a:p>
          <a:p>
            <a:endParaRPr lang="en-US" dirty="0" smtClean="0"/>
          </a:p>
          <a:p>
            <a:r>
              <a:rPr lang="en-US" sz="3600" dirty="0" smtClean="0"/>
              <a:t>Sarah Hansen, Director of Assessment, VPSS</a:t>
            </a:r>
          </a:p>
          <a:p>
            <a:r>
              <a:rPr lang="en-US" sz="3600" dirty="0" smtClean="0"/>
              <a:t>Suzanne Fox, Graduate Assistant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81400" y="1505930"/>
            <a:ext cx="5105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Focus Groups, Surveys, and Rubrics, Oh My!</a:t>
            </a:r>
            <a:endParaRPr lang="en-US" b="1" dirty="0"/>
          </a:p>
        </p:txBody>
      </p:sp>
      <p:pic>
        <p:nvPicPr>
          <p:cNvPr id="6" name="Picture 2" descr="Dorothy_Oh_My[1]"/>
          <p:cNvPicPr>
            <a:picLocks noChangeAspect="1" noChangeArrowheads="1"/>
          </p:cNvPicPr>
          <p:nvPr/>
        </p:nvPicPr>
        <p:blipFill>
          <a:blip r:embed="rId4" cstate="print"/>
          <a:srcRect b="9599"/>
          <a:stretch>
            <a:fillRect/>
          </a:stretch>
        </p:blipFill>
        <p:spPr bwMode="auto">
          <a:xfrm>
            <a:off x="673100" y="1706861"/>
            <a:ext cx="2908300" cy="3444278"/>
          </a:xfrm>
          <a:prstGeom prst="rect">
            <a:avLst/>
          </a:prstGeom>
          <a:noFill/>
          <a:ln w="50800" algn="in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4800" y="2057400"/>
            <a:ext cx="8382000" cy="4401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/>
              <a:t>Give strong consideration to capturing assessment data </a:t>
            </a:r>
            <a:r>
              <a:rPr lang="en-US" sz="5400" i="1" dirty="0" smtClean="0"/>
              <a:t>at the time</a:t>
            </a:r>
          </a:p>
          <a:p>
            <a:endParaRPr lang="en-US" sz="5400" i="1" dirty="0" smtClean="0"/>
          </a:p>
          <a:p>
            <a:r>
              <a:rPr lang="en-US" sz="5400" dirty="0" smtClean="0"/>
              <a:t>Once they leave…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Strike while the iron is hot…</a:t>
            </a:r>
            <a:endParaRPr lang="en-US" sz="36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There are many assessment tools to choose from, including: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Rubrics</a:t>
            </a:r>
          </a:p>
          <a:p>
            <a:r>
              <a:rPr lang="en-US" sz="3200" dirty="0" smtClean="0"/>
              <a:t>Surveys</a:t>
            </a:r>
          </a:p>
          <a:p>
            <a:r>
              <a:rPr lang="en-US" sz="3200" dirty="0" smtClean="0"/>
              <a:t>Focus groups</a:t>
            </a:r>
          </a:p>
          <a:p>
            <a:r>
              <a:rPr lang="en-US" sz="3200" dirty="0" smtClean="0"/>
              <a:t>Interviews</a:t>
            </a:r>
          </a:p>
          <a:p>
            <a:r>
              <a:rPr lang="en-US" sz="3200" dirty="0" smtClean="0"/>
              <a:t>Observations</a:t>
            </a:r>
          </a:p>
          <a:p>
            <a:r>
              <a:rPr lang="en-US" sz="3200" dirty="0" smtClean="0"/>
              <a:t>Document analysis</a:t>
            </a:r>
          </a:p>
          <a:p>
            <a:r>
              <a:rPr lang="en-US" sz="3200" dirty="0" smtClean="0"/>
              <a:t>Portfolios</a:t>
            </a:r>
            <a:endParaRPr lang="en-US" sz="3200" dirty="0"/>
          </a:p>
        </p:txBody>
      </p:sp>
      <p:sp>
        <p:nvSpPr>
          <p:cNvPr id="7" name="Right Brace 6"/>
          <p:cNvSpPr/>
          <p:nvPr/>
        </p:nvSpPr>
        <p:spPr>
          <a:xfrm>
            <a:off x="2895600" y="1524000"/>
            <a:ext cx="1066800" cy="1600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1759803"/>
            <a:ext cx="2438400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2"/>
                </a:solidFill>
              </a:rPr>
              <a:t>We will focus on these 3 today</a:t>
            </a:r>
            <a:endParaRPr lang="en-US" sz="2400" b="1" i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What do you </a:t>
            </a:r>
            <a:r>
              <a:rPr lang="en-US" sz="3600" b="1" i="1" dirty="0" smtClean="0"/>
              <a:t>really </a:t>
            </a:r>
            <a:r>
              <a:rPr lang="en-US" sz="3600" b="1" dirty="0" smtClean="0"/>
              <a:t>mean? </a:t>
            </a:r>
            <a:br>
              <a:rPr lang="en-US" sz="3600" b="1" dirty="0" smtClean="0"/>
            </a:br>
            <a:r>
              <a:rPr lang="en-US" sz="3600" b="1" dirty="0" smtClean="0"/>
              <a:t>Consider your criteria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Example learning outcome: </a:t>
            </a:r>
            <a:r>
              <a:rPr lang="en-US" sz="3000" i="1" dirty="0" smtClean="0"/>
              <a:t>Students will be able to demonstrate excellent oral communication when presenting their agendas to the student senate</a:t>
            </a:r>
          </a:p>
          <a:p>
            <a:pPr lvl="1"/>
            <a:r>
              <a:rPr lang="en-US" sz="2800" dirty="0" smtClean="0"/>
              <a:t>Example criteria:</a:t>
            </a:r>
          </a:p>
          <a:p>
            <a:pPr lvl="2"/>
            <a:r>
              <a:rPr lang="en-US" sz="2800" dirty="0" smtClean="0"/>
              <a:t>Speaks in a clear voice</a:t>
            </a:r>
          </a:p>
          <a:p>
            <a:pPr lvl="2"/>
            <a:r>
              <a:rPr lang="en-US" sz="2800" dirty="0" smtClean="0"/>
              <a:t>Uses culturally appropriate eye                                  contact</a:t>
            </a:r>
          </a:p>
          <a:p>
            <a:pPr lvl="2"/>
            <a:r>
              <a:rPr lang="en-US" sz="2800" dirty="0" smtClean="0"/>
              <a:t>Is dressed appropriately</a:t>
            </a:r>
          </a:p>
          <a:p>
            <a:pPr lvl="2"/>
            <a:r>
              <a:rPr lang="en-US" sz="2800" dirty="0" smtClean="0"/>
              <a:t>Maintains appropriate posture</a:t>
            </a:r>
          </a:p>
          <a:p>
            <a:pPr lvl="2"/>
            <a:r>
              <a:rPr lang="en-US" sz="2800" dirty="0" smtClean="0"/>
              <a:t>Is well organized</a:t>
            </a:r>
          </a:p>
          <a:p>
            <a:pPr lvl="2"/>
            <a:r>
              <a:rPr lang="en-US" sz="2800" dirty="0" smtClean="0"/>
              <a:t>Uses appropriate and meaningful</a:t>
            </a:r>
          </a:p>
          <a:p>
            <a:pPr lvl="2">
              <a:buNone/>
            </a:pPr>
            <a:r>
              <a:rPr lang="en-US" sz="2800" dirty="0" smtClean="0"/>
              <a:t>	visual aids</a:t>
            </a:r>
          </a:p>
          <a:p>
            <a:pPr lvl="2">
              <a:buNone/>
            </a:pPr>
            <a:endParaRPr lang="en-US" dirty="0" smtClean="0"/>
          </a:p>
          <a:p>
            <a:pPr marL="822325" lvl="2" indent="-822325">
              <a:buNone/>
            </a:pPr>
            <a:r>
              <a:rPr lang="en-US" sz="1800" dirty="0" smtClean="0"/>
              <a:t>Bresciani, Zelna, &amp; Anderson (2004)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2895600"/>
            <a:ext cx="2590800" cy="3046988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2"/>
                </a:solidFill>
              </a:rPr>
              <a:t>Criteria help us know when a learning outcome has been met by describing what meeting that outcome </a:t>
            </a:r>
            <a:r>
              <a:rPr lang="en-US" sz="2400" b="1" i="1" u="sng" dirty="0" smtClean="0">
                <a:solidFill>
                  <a:schemeClr val="tx2"/>
                </a:solidFill>
              </a:rPr>
              <a:t>entails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or </a:t>
            </a:r>
            <a:r>
              <a:rPr lang="en-US" sz="2400" b="1" i="1" u="sng" dirty="0" smtClean="0">
                <a:solidFill>
                  <a:schemeClr val="tx2"/>
                </a:solidFill>
              </a:rPr>
              <a:t>looks</a:t>
            </a:r>
            <a:r>
              <a:rPr lang="en-US" sz="2400" b="1" i="1" dirty="0" smtClean="0">
                <a:solidFill>
                  <a:schemeClr val="tx2"/>
                </a:solidFill>
              </a:rPr>
              <a:t> like.  </a:t>
            </a:r>
            <a:endParaRPr lang="en-US" sz="2400" b="1" i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Rubrics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are rubrics?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1400"/>
              </a:spcBef>
              <a:buFont typeface="Times New Roman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/>
              <a:t>A detailed set of criteria for defining the standards for evaluating performance</a:t>
            </a:r>
          </a:p>
          <a:p>
            <a:pPr>
              <a:spcBef>
                <a:spcPts val="1400"/>
              </a:spcBef>
              <a:buFont typeface="Times New Roman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/>
              <a:t>Are criterion-referenced, not norm-referenced (i.e., </a:t>
            </a:r>
            <a:r>
              <a:rPr lang="en-US" sz="3200" i="1" dirty="0" smtClean="0"/>
              <a:t>collaborative</a:t>
            </a:r>
            <a:r>
              <a:rPr lang="en-US" sz="3200" dirty="0" smtClean="0"/>
              <a:t> learning, not </a:t>
            </a:r>
            <a:r>
              <a:rPr lang="en-US" sz="3200" i="1" dirty="0" smtClean="0"/>
              <a:t>competitive</a:t>
            </a:r>
            <a:r>
              <a:rPr lang="en-US" sz="3200" dirty="0" smtClean="0"/>
              <a:t> learning)</a:t>
            </a:r>
          </a:p>
          <a:p>
            <a:pPr>
              <a:spcBef>
                <a:spcPts val="1400"/>
              </a:spcBef>
              <a:buFont typeface="Times New Roman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/>
              <a:t>Can vary in complexity from simple checklists to detailed components with detailed scales</a:t>
            </a:r>
          </a:p>
          <a:p>
            <a:pPr>
              <a:spcBef>
                <a:spcPts val="1400"/>
              </a:spcBef>
              <a:buFont typeface="Times New Roman" pitchFamily="18" charset="0"/>
              <a:buChar char="•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 smtClean="0"/>
              <a:t>May use existing rubrics, or develop a rubric based on discipline or best-practice standards</a:t>
            </a:r>
            <a:endParaRPr lang="en-US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 rubric design – checklist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1588">
              <a:buNone/>
            </a:pPr>
            <a:r>
              <a:rPr lang="en-US" sz="2800" b="1" dirty="0" smtClean="0"/>
              <a:t>Students will be able to demonstrate excellent oral communication when presenting their agendas to the student senate</a:t>
            </a:r>
            <a:r>
              <a:rPr lang="en-US" sz="2800" dirty="0" smtClean="0"/>
              <a:t>.  </a:t>
            </a:r>
            <a:r>
              <a:rPr lang="en-US" sz="2800" b="1" dirty="0" smtClean="0"/>
              <a:t>	</a:t>
            </a:r>
          </a:p>
          <a:p>
            <a:pPr marL="692150" lvl="2">
              <a:buNone/>
            </a:pPr>
            <a:r>
              <a:rPr lang="en-US" sz="2800" dirty="0" smtClean="0"/>
              <a:t>Speaks in a clear voice  </a:t>
            </a:r>
            <a:r>
              <a:rPr lang="en-US" sz="2800" u="sng" dirty="0" smtClean="0"/>
              <a:t>Y</a:t>
            </a:r>
            <a:endParaRPr lang="en-US" sz="2800" dirty="0" smtClean="0"/>
          </a:p>
          <a:p>
            <a:pPr marL="692150" lvl="2">
              <a:buNone/>
            </a:pPr>
            <a:r>
              <a:rPr lang="en-US" sz="2800" dirty="0" smtClean="0"/>
              <a:t>Uses culturally appropriate eye contact  </a:t>
            </a:r>
            <a:r>
              <a:rPr lang="en-US" sz="2800" u="sng" dirty="0" smtClean="0"/>
              <a:t>Y</a:t>
            </a:r>
            <a:r>
              <a:rPr lang="en-US" sz="2800" dirty="0" smtClean="0"/>
              <a:t> </a:t>
            </a:r>
          </a:p>
          <a:p>
            <a:pPr marL="692150" lvl="2">
              <a:buNone/>
            </a:pPr>
            <a:r>
              <a:rPr lang="en-US" sz="2800" dirty="0" smtClean="0"/>
              <a:t>Is dressed appropriately  </a:t>
            </a:r>
            <a:r>
              <a:rPr lang="en-US" sz="2800" u="sng" dirty="0" smtClean="0"/>
              <a:t>N</a:t>
            </a:r>
            <a:endParaRPr lang="en-US" sz="2800" dirty="0" smtClean="0"/>
          </a:p>
          <a:p>
            <a:pPr marL="692150" lvl="2">
              <a:buNone/>
            </a:pPr>
            <a:r>
              <a:rPr lang="en-US" sz="2800" dirty="0" smtClean="0"/>
              <a:t>Maintains appropriate posture  </a:t>
            </a:r>
            <a:r>
              <a:rPr lang="en-US" sz="2800" u="sng" dirty="0" smtClean="0"/>
              <a:t>Y</a:t>
            </a:r>
            <a:r>
              <a:rPr lang="en-US" sz="2800" dirty="0" smtClean="0"/>
              <a:t>  </a:t>
            </a:r>
          </a:p>
          <a:p>
            <a:pPr marL="692150" lvl="2">
              <a:buNone/>
            </a:pPr>
            <a:r>
              <a:rPr lang="en-US" sz="2800" dirty="0" smtClean="0"/>
              <a:t>Is well organized  </a:t>
            </a:r>
            <a:r>
              <a:rPr lang="en-US" sz="2800" u="sng" dirty="0" smtClean="0"/>
              <a:t>Y</a:t>
            </a:r>
            <a:endParaRPr lang="en-US" sz="2800" dirty="0" smtClean="0"/>
          </a:p>
          <a:p>
            <a:pPr marL="692150" lvl="2">
              <a:buNone/>
            </a:pPr>
            <a:r>
              <a:rPr lang="en-US" sz="2800" dirty="0" smtClean="0"/>
              <a:t>Uses appropriate and meaningful visual aids  </a:t>
            </a:r>
            <a:r>
              <a:rPr lang="en-US" sz="2800" u="sng" dirty="0" smtClean="0"/>
              <a:t>Y</a:t>
            </a:r>
            <a:r>
              <a:rPr lang="en-US" sz="2800" dirty="0" smtClean="0"/>
              <a:t> </a:t>
            </a:r>
          </a:p>
          <a:p>
            <a:pPr marL="692150" lvl="2">
              <a:buNone/>
            </a:pPr>
            <a:r>
              <a:rPr lang="en-US" sz="2800" dirty="0" smtClean="0"/>
              <a:t>Pays attention to the length of allotted time  </a:t>
            </a:r>
            <a:r>
              <a:rPr lang="en-US" sz="2800" u="sng" dirty="0" smtClean="0"/>
              <a:t>N</a:t>
            </a:r>
          </a:p>
          <a:p>
            <a:pPr marL="692150" lvl="2">
              <a:buNone/>
            </a:pPr>
            <a:r>
              <a:rPr lang="en-US" sz="2800" dirty="0" smtClean="0"/>
              <a:t>Etc.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81000" y="0"/>
            <a:ext cx="8382000" cy="6402526"/>
            <a:chOff x="381000" y="0"/>
            <a:chExt cx="8382000" cy="6402526"/>
          </a:xfrm>
        </p:grpSpPr>
        <p:pic>
          <p:nvPicPr>
            <p:cNvPr id="5" name="Picture 4" descr="behindthecurtai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0" y="0"/>
              <a:ext cx="6705600" cy="44659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81000" y="4648200"/>
              <a:ext cx="8382000" cy="17543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Rubrics can be very helpful if shared with students to “pull back the curtain” and expose what we want them to learn</a:t>
              </a:r>
              <a:endParaRPr lang="en-US" sz="3600" b="1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Example rubric design – levels of performance</a:t>
            </a:r>
            <a:endParaRPr lang="en-US" sz="3600" b="1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381000" y="2057400"/>
          <a:ext cx="8458200" cy="435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42419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Does</a:t>
                      </a:r>
                      <a:r>
                        <a:rPr lang="en-US" sz="1800" b="1" baseline="0" dirty="0" smtClean="0"/>
                        <a:t> not meet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Meets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Exceeds</a:t>
                      </a:r>
                      <a:endParaRPr lang="en-US" sz="1800" b="1" dirty="0"/>
                    </a:p>
                  </a:txBody>
                  <a:tcPr anchor="ctr"/>
                </a:tc>
              </a:tr>
              <a:tr h="1255603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Exec. Team focuses on bettering collaborative partnerships 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>
                          <a:sym typeface="Wingdings"/>
                        </a:rPr>
                        <a:t></a:t>
                      </a:r>
                      <a:endParaRPr lang="en-US" sz="3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 anchor="ctr"/>
                </a:tc>
              </a:tr>
              <a:tr h="125560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Non-blaming 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language used 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throughout event 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implementation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i="1" dirty="0" smtClean="0">
                          <a:sym typeface="Wingdings"/>
                        </a:rPr>
                        <a:t></a:t>
                      </a:r>
                      <a:endParaRPr lang="en-US" sz="3600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</a:tr>
              <a:tr h="125560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Committee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members took 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responsibility for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remedying problems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i="1" dirty="0" smtClean="0">
                          <a:sym typeface="Wingdings"/>
                        </a:rPr>
                        <a:t></a:t>
                      </a:r>
                      <a:endParaRPr lang="en-US" sz="3600" i="1" dirty="0" smtClean="0"/>
                    </a:p>
                    <a:p>
                      <a:pPr algn="ctr"/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349514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Post-Event Debrief Conversation with Student Organization Advisor for outcome on sustaining collaborative relationships within Riverfest:</a:t>
            </a:r>
            <a:endParaRPr lang="en-US" sz="2000" b="1" dirty="0"/>
          </a:p>
        </p:txBody>
      </p:sp>
      <p:grpSp>
        <p:nvGrpSpPr>
          <p:cNvPr id="3" name="Group 7"/>
          <p:cNvGrpSpPr/>
          <p:nvPr/>
        </p:nvGrpSpPr>
        <p:grpSpPr>
          <a:xfrm>
            <a:off x="4419600" y="2514601"/>
            <a:ext cx="2133600" cy="1980344"/>
            <a:chOff x="4648200" y="3810000"/>
            <a:chExt cx="2133600" cy="1600200"/>
          </a:xfrm>
        </p:grpSpPr>
        <p:sp>
          <p:nvSpPr>
            <p:cNvPr id="9" name="Left Arrow Callout 8"/>
            <p:cNvSpPr/>
            <p:nvPr/>
          </p:nvSpPr>
          <p:spPr>
            <a:xfrm rot="5400000">
              <a:off x="4914900" y="3543300"/>
              <a:ext cx="1600200" cy="2133600"/>
            </a:xfrm>
            <a:prstGeom prst="leftArrowCallout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400" y="4425728"/>
              <a:ext cx="1981200" cy="920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>
                  <a:solidFill>
                    <a:schemeClr val="tx2"/>
                  </a:solidFill>
                </a:rPr>
                <a:t>Levels of performance – you decide what these are</a:t>
              </a:r>
              <a:endParaRPr lang="en-US" sz="17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Left Arrow 7"/>
          <p:cNvSpPr/>
          <p:nvPr/>
        </p:nvSpPr>
        <p:spPr>
          <a:xfrm>
            <a:off x="2667000" y="3276600"/>
            <a:ext cx="2743200" cy="1676400"/>
          </a:xfrm>
          <a:prstGeom prst="leftArrow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3913257"/>
            <a:ext cx="2362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tx2"/>
                </a:solidFill>
              </a:rPr>
              <a:t>Criteria</a:t>
            </a:r>
            <a:endParaRPr lang="en-US" sz="17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Example rubric design – levels of performance + descriptions</a:t>
            </a:r>
            <a:endParaRPr lang="en-US" sz="3600" b="1" dirty="0"/>
          </a:p>
        </p:txBody>
      </p:sp>
      <p:graphicFrame>
        <p:nvGraphicFramePr>
          <p:cNvPr id="4" name="Content Placeholder 25"/>
          <p:cNvGraphicFramePr>
            <a:graphicFrameLocks noGrp="1"/>
          </p:cNvGraphicFramePr>
          <p:nvPr>
            <p:ph sz="quarter" idx="1"/>
          </p:nvPr>
        </p:nvGraphicFramePr>
        <p:xfrm>
          <a:off x="762000" y="2057400"/>
          <a:ext cx="7620000" cy="3710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Does</a:t>
                      </a:r>
                      <a:r>
                        <a:rPr lang="en-US" b="1" baseline="0" dirty="0" smtClean="0"/>
                        <a:t> not meet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Meets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Exceeds</a:t>
                      </a:r>
                      <a:endParaRPr lang="en-US" b="1" dirty="0"/>
                    </a:p>
                  </a:txBody>
                  <a:tcPr anchor="ctr"/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Importance of physical activity</a:t>
                      </a:r>
                      <a:endParaRPr lang="en-US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8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Thinks being “active” is sending text messages</a:t>
                      </a:r>
                      <a:endParaRPr lang="en-US" sz="1800" b="1" i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8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Can state basic physical activity guidelines</a:t>
                      </a:r>
                      <a:endParaRPr lang="en-US" sz="1800" b="1" i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Can outline an effective physical activity plan based on personal needs</a:t>
                      </a:r>
                    </a:p>
                  </a:txBody>
                  <a:tcPr anchor="ctr"/>
                </a:tc>
              </a:tr>
              <a:tr h="952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Includes nutrition </a:t>
                      </a:r>
                      <a:b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as a </a:t>
                      </a:r>
                      <a:b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foundation</a:t>
                      </a:r>
                      <a:endParaRPr lang="en-US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875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Thinks Red Bull is a food group</a:t>
                      </a:r>
                      <a:endParaRPr lang="en-US" sz="1800" b="1" i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Can describe the basic components of MyPyramid</a:t>
                      </a:r>
                      <a:endParaRPr lang="en-US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Can identify better and best ways to meet nutrition guidelines</a:t>
                      </a:r>
                      <a:endParaRPr lang="en-US" b="1" dirty="0">
                        <a:latin typeface="+mn-lt"/>
                      </a:endParaRPr>
                    </a:p>
                  </a:txBody>
                  <a:tcPr anchor="ctr"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Criteria </a:t>
                      </a:r>
                      <a:r>
                        <a:rPr lang="en-US" b="1" baseline="0" dirty="0" smtClean="0"/>
                        <a:t>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/>
                        <a:t>Description</a:t>
                      </a:r>
                      <a:endParaRPr lang="en-US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Description</a:t>
                      </a:r>
                      <a:endParaRPr lang="en-US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Description</a:t>
                      </a:r>
                      <a:endParaRPr lang="en-US" b="1" i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1349514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Students will be able to </a:t>
            </a:r>
            <a:r>
              <a:rPr lang="en-US" b="1" dirty="0" smtClean="0">
                <a:solidFill>
                  <a:srgbClr val="000000"/>
                </a:solidFill>
              </a:rPr>
              <a:t>articulate central aspects of creating a healthy, balanced lifestyle. 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7 steps to rubric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400"/>
              </a:spcBef>
              <a:buSzPct val="100000"/>
              <a:buFont typeface="+mj-lt"/>
              <a:buAutoNum type="arabicParenR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Identify the outcome you are assessing</a:t>
            </a:r>
          </a:p>
          <a:p>
            <a:pPr marL="514350" indent="-514350">
              <a:spcBef>
                <a:spcPts val="1400"/>
              </a:spcBef>
              <a:buSzPct val="100000"/>
              <a:buFont typeface="+mj-lt"/>
              <a:buAutoNum type="arabicParenR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Articulate what meeting that outcome </a:t>
            </a:r>
            <a:r>
              <a:rPr lang="en-US" i="1" dirty="0" smtClean="0"/>
              <a:t>looks like</a:t>
            </a:r>
          </a:p>
          <a:p>
            <a:pPr marL="514350" indent="-514350">
              <a:spcBef>
                <a:spcPts val="1400"/>
              </a:spcBef>
              <a:buSzPct val="100000"/>
              <a:buFont typeface="+mj-lt"/>
              <a:buAutoNum type="arabicParenR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Identify how you will gather the information (e.g., reflective writing, observation)</a:t>
            </a:r>
          </a:p>
          <a:p>
            <a:pPr marL="514350" indent="-514350">
              <a:spcBef>
                <a:spcPts val="1400"/>
              </a:spcBef>
              <a:buSzPct val="100000"/>
              <a:buFont typeface="+mj-lt"/>
              <a:buAutoNum type="arabicParenR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Choose type of rubric </a:t>
            </a:r>
            <a:r>
              <a:rPr lang="en-US" dirty="0" smtClean="0">
                <a:hlinkClick r:id="rId4"/>
              </a:rPr>
              <a:t>(check here)</a:t>
            </a:r>
            <a:endParaRPr lang="en-US" dirty="0" smtClean="0"/>
          </a:p>
          <a:p>
            <a:pPr marL="514350" indent="-514350">
              <a:spcBef>
                <a:spcPts val="1400"/>
              </a:spcBef>
              <a:buSzPct val="100000"/>
              <a:buFont typeface="+mj-lt"/>
              <a:buAutoNum type="arabicParenR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List the criteria (rows)</a:t>
            </a:r>
          </a:p>
          <a:p>
            <a:pPr marL="514350" indent="-514350">
              <a:spcBef>
                <a:spcPts val="1400"/>
              </a:spcBef>
              <a:buSzPct val="100000"/>
              <a:buFont typeface="+mj-lt"/>
              <a:buAutoNum type="arabicParenR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List levels of achievement (columns)</a:t>
            </a:r>
          </a:p>
          <a:p>
            <a:pPr marL="514350" indent="-514350">
              <a:spcBef>
                <a:spcPts val="1400"/>
              </a:spcBef>
              <a:buSzPct val="100000"/>
              <a:buFont typeface="+mj-lt"/>
              <a:buAutoNum type="arabicParenR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Pilot and revise as needed</a:t>
            </a:r>
          </a:p>
          <a:p>
            <a:pPr marL="514350" indent="-514350">
              <a:spcBef>
                <a:spcPts val="1400"/>
              </a:spcBef>
              <a:buSzPct val="10000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/>
          </a:p>
        </p:txBody>
      </p:sp>
      <p:pic>
        <p:nvPicPr>
          <p:cNvPr id="4" name="Picture 2" descr="http://edtech.kennesaw.edu/intech/images/rubri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3612" y="3657600"/>
            <a:ext cx="2589388" cy="22860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Outline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steps to assessing student learning</a:t>
            </a:r>
          </a:p>
          <a:p>
            <a:r>
              <a:rPr lang="en-US" dirty="0" smtClean="0"/>
              <a:t>Describe considerations in </a:t>
            </a:r>
            <a:br>
              <a:rPr lang="en-US" dirty="0" smtClean="0"/>
            </a:br>
            <a:r>
              <a:rPr lang="en-US" dirty="0" smtClean="0"/>
              <a:t>choosing an assessment method</a:t>
            </a:r>
          </a:p>
          <a:p>
            <a:r>
              <a:rPr lang="en-US" dirty="0" smtClean="0"/>
              <a:t>Describe 3 assessment methods:</a:t>
            </a:r>
          </a:p>
          <a:p>
            <a:pPr lvl="1"/>
            <a:r>
              <a:rPr lang="en-US" dirty="0" smtClean="0"/>
              <a:t>Rubrics</a:t>
            </a:r>
          </a:p>
          <a:p>
            <a:pPr lvl="1"/>
            <a:r>
              <a:rPr lang="en-US" dirty="0" smtClean="0"/>
              <a:t>Surveys</a:t>
            </a:r>
          </a:p>
          <a:p>
            <a:pPr lvl="1"/>
            <a:r>
              <a:rPr lang="en-US" dirty="0" smtClean="0"/>
              <a:t>Focus Groups</a:t>
            </a:r>
          </a:p>
          <a:p>
            <a:r>
              <a:rPr lang="en-US" dirty="0" smtClean="0"/>
              <a:t>Discuss specific methods you might choose, based on your outcome(s)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Assessment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yellow brick road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77076" y="1981200"/>
            <a:ext cx="3366924" cy="22405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for dealing with survey fatigue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Perks</a:t>
            </a:r>
          </a:p>
          <a:p>
            <a:r>
              <a:rPr lang="en-US" sz="3600" dirty="0" smtClean="0"/>
              <a:t>Contacts</a:t>
            </a:r>
          </a:p>
          <a:p>
            <a:r>
              <a:rPr lang="en-US" sz="3600" dirty="0" smtClean="0"/>
              <a:t>Convenience</a:t>
            </a:r>
          </a:p>
          <a:p>
            <a:r>
              <a:rPr lang="en-US" sz="3600" dirty="0" smtClean="0"/>
              <a:t>Ask only the essential</a:t>
            </a:r>
          </a:p>
          <a:p>
            <a:r>
              <a:rPr lang="en-US" sz="3600" dirty="0" smtClean="0"/>
              <a:t>Follow up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orothy.bmp"/>
          <p:cNvPicPr>
            <a:picLocks noChangeAspect="1"/>
          </p:cNvPicPr>
          <p:nvPr/>
        </p:nvPicPr>
        <p:blipFill>
          <a:blip r:embed="rId4" cstate="print"/>
          <a:srcRect b="17747"/>
          <a:stretch>
            <a:fillRect/>
          </a:stretch>
        </p:blipFill>
        <p:spPr>
          <a:xfrm>
            <a:off x="4938866" y="1828800"/>
            <a:ext cx="4205134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Tips for writing survey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Avoid jargon – keep it simple</a:t>
            </a:r>
          </a:p>
          <a:p>
            <a:r>
              <a:rPr lang="en-US" sz="2800" dirty="0" smtClean="0"/>
              <a:t>Avoid asking things that respondents will have a difficult time recalling</a:t>
            </a:r>
          </a:p>
          <a:p>
            <a:r>
              <a:rPr lang="en-US" sz="2800" dirty="0" smtClean="0"/>
              <a:t>Distinguish between undecided and neutral (but be prepared…)</a:t>
            </a:r>
          </a:p>
          <a:p>
            <a:r>
              <a:rPr lang="en-US" sz="2800" dirty="0" smtClean="0"/>
              <a:t>Ensure that response categories are mutually exclusive</a:t>
            </a:r>
          </a:p>
          <a:p>
            <a:r>
              <a:rPr lang="en-US" sz="2800" dirty="0" smtClean="0"/>
              <a:t>Avoid double-barreled questions (i.e., 2 questions in 1)</a:t>
            </a:r>
          </a:p>
          <a:p>
            <a:r>
              <a:rPr lang="en-US" sz="2800" dirty="0" smtClean="0"/>
              <a:t>Pilot your questions with students</a:t>
            </a:r>
          </a:p>
          <a:p>
            <a:pPr>
              <a:buNone/>
            </a:pPr>
            <a:endParaRPr lang="en-US" sz="1900" dirty="0" smtClean="0"/>
          </a:p>
          <a:p>
            <a:pPr algn="r">
              <a:buNone/>
            </a:pPr>
            <a:r>
              <a:rPr lang="en-US" sz="1900" dirty="0" smtClean="0"/>
              <a:t>Bresciani, Zelna, &amp; Anderson (2004); Dillman (2007)</a:t>
            </a:r>
            <a:endParaRPr lang="en-US" sz="19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survey questions to get at learning (direct measures)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General statements that learning has occurred (measuring student perception of learning)</a:t>
            </a:r>
          </a:p>
          <a:p>
            <a:pPr lvl="1"/>
            <a:r>
              <a:rPr lang="en-US" sz="3200" i="1" dirty="0" smtClean="0"/>
              <a:t>As a result of participating in MAC, I understand how to use the group intervention technique in a bystander situation. </a:t>
            </a:r>
          </a:p>
          <a:p>
            <a:r>
              <a:rPr lang="en-US" sz="3200" dirty="0" smtClean="0"/>
              <a:t>Demonstration of specific learning</a:t>
            </a:r>
          </a:p>
          <a:p>
            <a:pPr lvl="1"/>
            <a:r>
              <a:rPr lang="en-US" sz="3200" i="1" dirty="0" smtClean="0"/>
              <a:t>List one example of how you could use the “group intervention technique” with the following scenario (included). 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survey questions to get at learning (direct measures)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General statements that learning has occurred (measuring student perception of learning)</a:t>
            </a:r>
          </a:p>
          <a:p>
            <a:pPr lvl="1"/>
            <a:r>
              <a:rPr lang="en-US" sz="3200" i="1" dirty="0" smtClean="0"/>
              <a:t>As a result of meeting with the health educator, I have an understanding of my barriers to behavior change. </a:t>
            </a:r>
          </a:p>
          <a:p>
            <a:r>
              <a:rPr lang="en-US" sz="3200" dirty="0" smtClean="0"/>
              <a:t>Demonstration of specific learning</a:t>
            </a:r>
          </a:p>
          <a:p>
            <a:pPr lvl="1"/>
            <a:r>
              <a:rPr lang="en-US" sz="3200" i="1" dirty="0" smtClean="0"/>
              <a:t>List two barriers to behavior change you identified during your meeting with the health educator. 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Writing survey questions to get at learning (direct measures)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General statements that learning has occurred (measuring student perception of learning)</a:t>
            </a:r>
          </a:p>
          <a:p>
            <a:pPr lvl="1"/>
            <a:r>
              <a:rPr lang="en-US" sz="3200" i="1" dirty="0" smtClean="0"/>
              <a:t>As a result of participating in this workshop, I will be able to use assertive behaviors in communicating with my roommate. </a:t>
            </a:r>
          </a:p>
          <a:p>
            <a:r>
              <a:rPr lang="en-US" sz="3200" dirty="0" smtClean="0"/>
              <a:t>Demonstration of specific learning</a:t>
            </a:r>
          </a:p>
          <a:p>
            <a:pPr lvl="1"/>
            <a:r>
              <a:rPr lang="en-US" sz="3200" i="1" dirty="0" smtClean="0"/>
              <a:t>Evaluator in this case is an RA who observes the student’s behavior on the floor. Using a rubric, the RA assesses the level of the student response. 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National surveys – overwhelmed with data?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why you want to use them before ever taking a next step</a:t>
            </a:r>
          </a:p>
          <a:p>
            <a:r>
              <a:rPr lang="en-US" dirty="0" smtClean="0"/>
              <a:t>Recognize you will never use all the information, so it’s best to identify specific items you will track and use beforehand (it’s ok not to use it all!)</a:t>
            </a:r>
          </a:p>
          <a:p>
            <a:r>
              <a:rPr lang="en-US" dirty="0" smtClean="0"/>
              <a:t>Extensive data can be overwhelming – use what you previously identified, rather than worrying </a:t>
            </a:r>
          </a:p>
          <a:p>
            <a:pPr>
              <a:buNone/>
            </a:pPr>
            <a:r>
              <a:rPr lang="en-US" dirty="0" smtClean="0"/>
              <a:t>	about all of it</a:t>
            </a:r>
          </a:p>
          <a:p>
            <a:r>
              <a:rPr lang="en-US" dirty="0" smtClean="0"/>
              <a:t>If you can’t connect the survey to specific </a:t>
            </a:r>
          </a:p>
          <a:p>
            <a:pPr>
              <a:buNone/>
            </a:pPr>
            <a:r>
              <a:rPr lang="en-US" dirty="0" smtClean="0"/>
              <a:t>	outcomes, or guarantee that you’ll use the </a:t>
            </a:r>
          </a:p>
          <a:p>
            <a:pPr>
              <a:buNone/>
            </a:pPr>
            <a:r>
              <a:rPr lang="en-US" dirty="0" smtClean="0"/>
              <a:t>	data, pass.</a:t>
            </a:r>
          </a:p>
          <a:p>
            <a:endParaRPr lang="en-US" dirty="0"/>
          </a:p>
        </p:txBody>
      </p:sp>
      <p:pic>
        <p:nvPicPr>
          <p:cNvPr id="5" name="Picture 4" descr="wizar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000" y="4572000"/>
            <a:ext cx="2438400" cy="1828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Focus Groups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Myths about focus groups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They are low-cost and quick</a:t>
            </a:r>
          </a:p>
          <a:p>
            <a:r>
              <a:rPr lang="en-US" dirty="0" smtClean="0"/>
              <a:t>They require professional moderators</a:t>
            </a:r>
          </a:p>
          <a:p>
            <a:r>
              <a:rPr lang="en-US" dirty="0" smtClean="0"/>
              <a:t>They require special facilities</a:t>
            </a:r>
          </a:p>
          <a:p>
            <a:r>
              <a:rPr lang="en-US" dirty="0" smtClean="0"/>
              <a:t>They must consist of strangers</a:t>
            </a:r>
          </a:p>
          <a:p>
            <a:r>
              <a:rPr lang="en-US" dirty="0" smtClean="0"/>
              <a:t>They will not work for sensitive </a:t>
            </a:r>
          </a:p>
          <a:p>
            <a:pPr>
              <a:buNone/>
            </a:pPr>
            <a:r>
              <a:rPr lang="en-US" dirty="0" smtClean="0"/>
              <a:t>	topics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/>
              <a:t>Morgan (1998)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myths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3562276"/>
            <a:ext cx="4038600" cy="3025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Tips for recruiting for focus 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May benefit from nonrandom sampling</a:t>
            </a:r>
            <a:r>
              <a:rPr lang="en-US" sz="3000" i="1" dirty="0" smtClean="0"/>
              <a:t> </a:t>
            </a:r>
            <a:r>
              <a:rPr lang="en-US" sz="3000" dirty="0" smtClean="0"/>
              <a:t>(see handout)</a:t>
            </a:r>
          </a:p>
          <a:p>
            <a:r>
              <a:rPr lang="en-US" sz="3000" dirty="0" smtClean="0"/>
              <a:t>Emphasize that the focus group will be interesting and worthwhile</a:t>
            </a:r>
          </a:p>
          <a:p>
            <a:r>
              <a:rPr lang="en-US" sz="3000" dirty="0" smtClean="0"/>
              <a:t>Make the contacts personal</a:t>
            </a:r>
          </a:p>
          <a:p>
            <a:r>
              <a:rPr lang="en-US" sz="3000" dirty="0" smtClean="0"/>
              <a:t>Build on existing relationships</a:t>
            </a:r>
          </a:p>
          <a:p>
            <a:r>
              <a:rPr lang="en-US" sz="3000" dirty="0" smtClean="0"/>
              <a:t>If possible, offer incentives </a:t>
            </a:r>
          </a:p>
          <a:p>
            <a:r>
              <a:rPr lang="en-US" sz="3000" dirty="0" smtClean="0"/>
              <a:t>Make participation as convenient as possible</a:t>
            </a:r>
          </a:p>
          <a:p>
            <a:r>
              <a:rPr lang="en-US" sz="3000" dirty="0" smtClean="0"/>
              <a:t>Typical group size is 6 to 10</a:t>
            </a:r>
          </a:p>
          <a:p>
            <a:r>
              <a:rPr lang="en-US" sz="3000" dirty="0" smtClean="0"/>
              <a:t>Follow up</a:t>
            </a:r>
          </a:p>
          <a:p>
            <a:pPr lvl="1"/>
            <a:r>
              <a:rPr lang="en-US" sz="2600" dirty="0" smtClean="0"/>
              <a:t>2 weeks before – make initial contact</a:t>
            </a:r>
          </a:p>
          <a:p>
            <a:pPr lvl="1"/>
            <a:r>
              <a:rPr lang="en-US" sz="2600" dirty="0" smtClean="0"/>
              <a:t>1 week before – send a confirmation</a:t>
            </a:r>
          </a:p>
          <a:p>
            <a:pPr lvl="1"/>
            <a:r>
              <a:rPr lang="en-US" sz="2600" dirty="0" smtClean="0"/>
              <a:t>Day before – send a reminder</a:t>
            </a:r>
          </a:p>
          <a:p>
            <a:pPr algn="r">
              <a:buNone/>
            </a:pPr>
            <a:r>
              <a:rPr lang="en-US" sz="1900" dirty="0" smtClean="0"/>
              <a:t>Morgan (1998)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At the end of the session, you will be able to…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Identify at least 1 opportunity for </a:t>
            </a:r>
            <a:r>
              <a:rPr lang="en-US" sz="3200" i="1" dirty="0" smtClean="0"/>
              <a:t>embedded </a:t>
            </a:r>
            <a:r>
              <a:rPr lang="en-US" sz="3200" dirty="0" smtClean="0"/>
              <a:t> assessment in your workplace</a:t>
            </a:r>
          </a:p>
          <a:p>
            <a:r>
              <a:rPr lang="en-US" sz="3200" dirty="0" smtClean="0"/>
              <a:t>Define direct and indirect measures of learning</a:t>
            </a:r>
          </a:p>
          <a:p>
            <a:r>
              <a:rPr lang="en-US" sz="3200" dirty="0" smtClean="0"/>
              <a:t>List at least 2 strengths for each assessment method discussed in the workshop</a:t>
            </a:r>
          </a:p>
          <a:p>
            <a:r>
              <a:rPr lang="en-US" sz="3200" dirty="0" smtClean="0"/>
              <a:t>Describe at least 1 thing you learned about each assessment method discussed in the workshop</a:t>
            </a:r>
            <a:endParaRPr lang="en-US" sz="3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Flow of focus group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r>
              <a:rPr lang="en-US" sz="1800" dirty="0" smtClean="0"/>
              <a:t>Krueger (1998)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554480"/>
          <a:ext cx="6858000" cy="423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29000"/>
                <a:gridCol w="3429000"/>
              </a:tblGrid>
              <a:tr h="391204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Question Category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Purpose</a:t>
                      </a:r>
                      <a:endParaRPr lang="en-US" sz="2200" dirty="0"/>
                    </a:p>
                  </a:txBody>
                  <a:tcPr/>
                </a:tc>
              </a:tr>
              <a:tr h="67522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Opening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To get participants</a:t>
                      </a:r>
                      <a:r>
                        <a:rPr lang="en-US" sz="2200" baseline="0" dirty="0" smtClean="0"/>
                        <a:t> acquainted and feeling connected</a:t>
                      </a:r>
                      <a:endParaRPr lang="en-US" sz="2200" dirty="0"/>
                    </a:p>
                  </a:txBody>
                  <a:tcPr/>
                </a:tc>
              </a:tr>
              <a:tr h="64168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Introductory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To introduce</a:t>
                      </a:r>
                      <a:r>
                        <a:rPr lang="en-US" sz="2200" baseline="0" dirty="0" smtClean="0"/>
                        <a:t> the topic of discussion </a:t>
                      </a:r>
                      <a:endParaRPr lang="en-US" sz="2200" dirty="0"/>
                    </a:p>
                  </a:txBody>
                  <a:tcPr/>
                </a:tc>
              </a:tr>
              <a:tr h="67522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Transition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To facilitate</a:t>
                      </a:r>
                      <a:r>
                        <a:rPr lang="en-US" sz="2200" baseline="0" dirty="0" smtClean="0"/>
                        <a:t> the transition to key questions</a:t>
                      </a:r>
                      <a:endParaRPr lang="en-US" sz="2200" dirty="0"/>
                    </a:p>
                  </a:txBody>
                  <a:tcPr/>
                </a:tc>
              </a:tr>
              <a:tr h="67522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Key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To obtain insight on areas of central concern</a:t>
                      </a:r>
                      <a:endParaRPr lang="en-US" sz="2200" dirty="0"/>
                    </a:p>
                  </a:txBody>
                  <a:tcPr/>
                </a:tc>
              </a:tr>
              <a:tr h="67522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Ending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To bring</a:t>
                      </a:r>
                      <a:r>
                        <a:rPr lang="en-US" sz="2200" baseline="0" dirty="0" smtClean="0"/>
                        <a:t> closure to the discussion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3581400" y="2514600"/>
            <a:ext cx="838200" cy="281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Tips for writing focus group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Assume nothing</a:t>
            </a:r>
          </a:p>
          <a:p>
            <a:pPr lvl="1"/>
            <a:r>
              <a:rPr lang="en-US" sz="2800" dirty="0" smtClean="0"/>
              <a:t> Why do you like being a major in this department? </a:t>
            </a:r>
          </a:p>
          <a:p>
            <a:pPr lvl="1"/>
            <a:r>
              <a:rPr lang="en-US" sz="2800" u="sng" dirty="0" smtClean="0"/>
              <a:t>Improved</a:t>
            </a:r>
            <a:r>
              <a:rPr lang="en-US" sz="2800" dirty="0" smtClean="0"/>
              <a:t>: Do you like being a major in this department? (then, a follow-up)</a:t>
            </a:r>
          </a:p>
          <a:p>
            <a:r>
              <a:rPr lang="en-US" sz="2800" b="1" dirty="0" smtClean="0"/>
              <a:t>Be neutral</a:t>
            </a:r>
          </a:p>
          <a:p>
            <a:pPr lvl="1"/>
            <a:r>
              <a:rPr lang="en-US" sz="2800" dirty="0" smtClean="0"/>
              <a:t>Do long wait times for appointments discourage you from going to your academic advisor?</a:t>
            </a:r>
          </a:p>
          <a:p>
            <a:pPr lvl="1"/>
            <a:r>
              <a:rPr lang="en-US" sz="2800" u="sng" dirty="0" smtClean="0"/>
              <a:t>Improved</a:t>
            </a:r>
            <a:r>
              <a:rPr lang="en-US" sz="2800" dirty="0" smtClean="0"/>
              <a:t>: What has been your experience in making appointments with your academic advisor?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Tips for writing focus group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Ask one question at a time</a:t>
            </a:r>
          </a:p>
          <a:p>
            <a:pPr lvl="1"/>
            <a:r>
              <a:rPr lang="en-US" sz="2800" dirty="0" smtClean="0"/>
              <a:t>How is the library collection in your major?  Do you have trouble finding source materials?</a:t>
            </a:r>
          </a:p>
          <a:p>
            <a:pPr lvl="1"/>
            <a:r>
              <a:rPr lang="en-US" sz="2800" u="sng" dirty="0" smtClean="0"/>
              <a:t>Improved</a:t>
            </a:r>
            <a:r>
              <a:rPr lang="en-US" sz="2800" dirty="0" smtClean="0"/>
              <a:t>:  What has been your experience in finding resource materials at the library?</a:t>
            </a:r>
          </a:p>
          <a:p>
            <a:r>
              <a:rPr lang="en-US" sz="2800" b="1" dirty="0" smtClean="0"/>
              <a:t>Avoid slang</a:t>
            </a:r>
          </a:p>
          <a:p>
            <a:pPr lvl="1"/>
            <a:r>
              <a:rPr lang="en-US" sz="2800" dirty="0" smtClean="0"/>
              <a:t>How do you like using the CL?</a:t>
            </a:r>
          </a:p>
          <a:p>
            <a:pPr lvl="1"/>
            <a:r>
              <a:rPr lang="en-US" sz="2800" u="sng" dirty="0" smtClean="0"/>
              <a:t>Improved</a:t>
            </a:r>
            <a:r>
              <a:rPr lang="en-US" sz="2800" dirty="0" smtClean="0"/>
              <a:t>: Please tell me about using the department’s computer lab.</a:t>
            </a:r>
          </a:p>
          <a:p>
            <a:pPr lvl="1"/>
            <a:endParaRPr lang="en-US" sz="1700" dirty="0" smtClean="0"/>
          </a:p>
          <a:p>
            <a:pPr lvl="1" algn="r">
              <a:buNone/>
            </a:pPr>
            <a:r>
              <a:rPr lang="en-US" sz="1800" dirty="0" smtClean="0"/>
              <a:t>Schuh (n.d.)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Tips for conducting focus 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Record the discussion</a:t>
            </a:r>
          </a:p>
          <a:p>
            <a:r>
              <a:rPr lang="en-US" sz="3000" dirty="0" smtClean="0"/>
              <a:t>Speak clearly</a:t>
            </a:r>
          </a:p>
          <a:p>
            <a:r>
              <a:rPr lang="en-US" sz="3000" dirty="0" smtClean="0"/>
              <a:t>Use a conversational manner</a:t>
            </a:r>
          </a:p>
          <a:p>
            <a:r>
              <a:rPr lang="en-US" sz="3000" dirty="0" smtClean="0"/>
              <a:t>Show interest</a:t>
            </a:r>
          </a:p>
          <a:p>
            <a:r>
              <a:rPr lang="en-US" sz="3000" dirty="0" smtClean="0"/>
              <a:t>Control your reactions</a:t>
            </a:r>
          </a:p>
          <a:p>
            <a:r>
              <a:rPr lang="en-US" sz="3000" dirty="0" smtClean="0"/>
              <a:t>Be flexible, but stay on track</a:t>
            </a:r>
          </a:p>
          <a:p>
            <a:r>
              <a:rPr lang="en-US" sz="3000" dirty="0" smtClean="0"/>
              <a:t>Be comfortable with silence</a:t>
            </a:r>
          </a:p>
          <a:p>
            <a:r>
              <a:rPr lang="en-US" sz="3000" dirty="0" smtClean="0"/>
              <a:t>Probe/clarify as needed</a:t>
            </a:r>
          </a:p>
          <a:p>
            <a:r>
              <a:rPr lang="en-US" sz="3000" dirty="0" smtClean="0"/>
              <a:t>Take notes</a:t>
            </a:r>
          </a:p>
          <a:p>
            <a:r>
              <a:rPr lang="en-US" sz="3000" dirty="0" smtClean="0"/>
              <a:t>Divide responsibilities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sz="1900" dirty="0" smtClean="0"/>
              <a:t>Bresciani, Zelna, &amp; Anderson (2004); Krueger (1998)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6" name="Picture 5" descr="wiz_c00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1828800"/>
            <a:ext cx="3893170" cy="2800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Which of the following is an </a:t>
            </a:r>
            <a:r>
              <a:rPr lang="en-US" b="1" i="1" dirty="0" smtClean="0"/>
              <a:t>indirect </a:t>
            </a:r>
            <a:r>
              <a:rPr lang="en-US" b="1" dirty="0" smtClean="0"/>
              <a:t>measure of learning?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pPr marL="514350" indent="-514350">
              <a:spcBef>
                <a:spcPct val="20000"/>
              </a:spcBef>
              <a:buFont typeface="Wingdings 2"/>
              <a:buAutoNum type="arabicPeriod"/>
            </a:pPr>
            <a:r>
              <a:rPr lang="en-US" sz="2800" dirty="0" smtClean="0"/>
              <a:t>A survey asking students to  list at least 3 conflict resolution strategies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rabicPeriod"/>
            </a:pPr>
            <a:r>
              <a:rPr lang="en-US" sz="2800" dirty="0" smtClean="0"/>
              <a:t>A survey question that asks students to rate their level of confidence in their ability to resolve conflict on a scale from 1 (not at all confident) to 5 (very confident)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rabicPeriod"/>
            </a:pPr>
            <a:r>
              <a:rPr lang="en-US" sz="2800" dirty="0" smtClean="0"/>
              <a:t>A rubric rating how well a resident assistant applied strategies for resolving conflict in a role play during training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rabicPeriod"/>
            </a:pPr>
            <a:r>
              <a:rPr lang="en-US" sz="2800" dirty="0" smtClean="0"/>
              <a:t>A focus group in which resident assistants discuss the following question: what did you learn from the workshop on conflict resolution?</a:t>
            </a:r>
            <a:endParaRPr lang="en-US" sz="2800" dirty="0"/>
          </a:p>
        </p:txBody>
      </p:sp>
      <p:pic>
        <p:nvPicPr>
          <p:cNvPr id="5" name="Picture 2" descr="C:\Users\Suzanne\AppData\Local\Microsoft\Windows\Temporary Internet Files\Content.IE5\QCFTJZDL\MC90034079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228600"/>
            <a:ext cx="1371254" cy="128016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PChart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hart" r:id="rId4" imgW="9143857" imgH="6858000" progId="MSGraph.Chart.8">
                  <p:embed followColorScheme="full"/>
                </p:oleObj>
              </mc:Choice>
              <mc:Fallback>
                <p:oleObj name="Chart" r:id="rId4" imgW="9143857" imgH="6858000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pic>
        <p:nvPicPr>
          <p:cNvPr id="4" name="Picture 3" descr="questio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1676400"/>
            <a:ext cx="5243512" cy="4308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Steps to assessing student learning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Identify learning outcomes (goals describing what students should know, think, or be able to do as a result of an experience)  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Provide the opportunity for students to gain learning outcomes</a:t>
            </a:r>
          </a:p>
          <a:p>
            <a:pPr marL="273050" indent="-273050">
              <a:spcBef>
                <a:spcPts val="0"/>
              </a:spcBef>
            </a:pPr>
            <a:r>
              <a:rPr lang="en-US" sz="2800" dirty="0" smtClean="0"/>
              <a:t>Gather, analyze, and interpret evidence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	to determine whether or not learning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	occurred  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Use evidence to improve student learning</a:t>
            </a:r>
          </a:p>
          <a:p>
            <a:pPr marL="274320" lvl="1" indent="-274320" algn="r">
              <a:spcBef>
                <a:spcPts val="580"/>
              </a:spcBef>
              <a:buClr>
                <a:schemeClr val="accent1"/>
              </a:buClr>
              <a:buNone/>
            </a:pPr>
            <a:endParaRPr lang="en-US" sz="2200" dirty="0" smtClean="0"/>
          </a:p>
          <a:p>
            <a:pPr marL="274320" lvl="1" indent="-274320" algn="r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 smtClean="0"/>
              <a:t>Suskie (2009)</a:t>
            </a:r>
          </a:p>
          <a:p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3124200"/>
            <a:ext cx="1981200" cy="1938992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2"/>
                </a:solidFill>
              </a:rPr>
              <a:t>The gathering component is the focus of today’s workshop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400800" y="3581400"/>
            <a:ext cx="685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Which of the following is an </a:t>
            </a:r>
            <a:r>
              <a:rPr lang="en-US" b="1" i="1" dirty="0" smtClean="0"/>
              <a:t>indirect </a:t>
            </a:r>
            <a:r>
              <a:rPr lang="en-US" b="1" dirty="0" smtClean="0"/>
              <a:t>measure of learning?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pPr marL="514350" indent="-514350">
              <a:spcBef>
                <a:spcPct val="20000"/>
              </a:spcBef>
              <a:buFont typeface="Wingdings 2"/>
              <a:buAutoNum type="arabicPeriod"/>
            </a:pPr>
            <a:r>
              <a:rPr lang="en-US" sz="2800" dirty="0" smtClean="0"/>
              <a:t>A survey asking students to  list at least 3 conflict resolution strategies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rabicPeriod"/>
            </a:pPr>
            <a:r>
              <a:rPr lang="en-US" sz="2800" dirty="0" smtClean="0"/>
              <a:t>A survey question that asks students to rate their level of confidence in their ability to resolve conflict on a scale from 1 (not at all confident) to 5 (very confident)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rabicPeriod"/>
            </a:pPr>
            <a:r>
              <a:rPr lang="en-US" sz="2800" dirty="0" smtClean="0"/>
              <a:t>A rubric rating how well a resident assistant applied strategies for resolving conflict in a role play during training</a:t>
            </a:r>
          </a:p>
          <a:p>
            <a:pPr marL="514350" indent="-514350">
              <a:spcBef>
                <a:spcPct val="20000"/>
              </a:spcBef>
              <a:buFont typeface="Wingdings 2"/>
              <a:buAutoNum type="arabicPeriod"/>
            </a:pPr>
            <a:r>
              <a:rPr lang="en-US" sz="2800" dirty="0" smtClean="0"/>
              <a:t>A focus group in which resident assistants discuss the following question: what did you learn from the workshop on conflict resolution?</a:t>
            </a:r>
            <a:endParaRPr lang="en-US" sz="2800" dirty="0"/>
          </a:p>
        </p:txBody>
      </p:sp>
      <p:pic>
        <p:nvPicPr>
          <p:cNvPr id="5" name="Picture 2" descr="C:\Users\Suzanne\AppData\Local\Microsoft\Windows\Temporary Internet Files\Content.IE5\QCFTJZDL\MC90034079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228600"/>
            <a:ext cx="1371254" cy="128016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can be…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smtClean="0"/>
              <a:t>Qualitative</a:t>
            </a:r>
            <a:r>
              <a:rPr lang="en-US" sz="2800" dirty="0" smtClean="0"/>
              <a:t> or </a:t>
            </a:r>
            <a:r>
              <a:rPr lang="en-US" sz="2800" b="1" dirty="0" smtClean="0"/>
              <a:t>quantitative</a:t>
            </a:r>
          </a:p>
          <a:p>
            <a:pPr lvl="1"/>
            <a:r>
              <a:rPr lang="en-US" sz="2800" dirty="0" smtClean="0"/>
              <a:t>Qualitative data describe things in terms of categorizations or qualities (e.g., gender) </a:t>
            </a:r>
          </a:p>
          <a:p>
            <a:pPr lvl="1"/>
            <a:r>
              <a:rPr lang="en-US" sz="2800" dirty="0" smtClean="0"/>
              <a:t>Quantitative data can be counted or expressed numerically (e.g., age)</a:t>
            </a:r>
          </a:p>
          <a:p>
            <a:r>
              <a:rPr lang="en-US" sz="2800" b="1" dirty="0" smtClean="0"/>
              <a:t>Direct</a:t>
            </a:r>
            <a:r>
              <a:rPr lang="en-US" sz="2800" dirty="0" smtClean="0"/>
              <a:t> or </a:t>
            </a:r>
            <a:r>
              <a:rPr lang="en-US" sz="2800" b="1" dirty="0" smtClean="0"/>
              <a:t>indirect</a:t>
            </a:r>
            <a:r>
              <a:rPr lang="en-US" sz="2800" dirty="0" smtClean="0"/>
              <a:t> measures of learning</a:t>
            </a:r>
          </a:p>
          <a:p>
            <a:pPr lvl="1"/>
            <a:r>
              <a:rPr lang="en-US" sz="2800" dirty="0" smtClean="0"/>
              <a:t>Direct measures require students to </a:t>
            </a:r>
            <a:r>
              <a:rPr lang="en-US" sz="2800" i="1" dirty="0" smtClean="0"/>
              <a:t>display </a:t>
            </a:r>
            <a:r>
              <a:rPr lang="en-US" sz="2800" dirty="0" smtClean="0"/>
              <a:t>learning </a:t>
            </a:r>
          </a:p>
          <a:p>
            <a:pPr lvl="1"/>
            <a:r>
              <a:rPr lang="en-US" sz="2800" dirty="0" smtClean="0"/>
              <a:t>Indirect measures ask students or others to </a:t>
            </a:r>
            <a:r>
              <a:rPr lang="en-US" sz="2800" i="1" dirty="0" smtClean="0"/>
              <a:t>reflect </a:t>
            </a:r>
            <a:r>
              <a:rPr lang="en-US" sz="2800" dirty="0" smtClean="0"/>
              <a:t>on student learning </a:t>
            </a:r>
            <a:r>
              <a:rPr lang="en-US" dirty="0" smtClean="0"/>
              <a:t>(Bresciani, Zelna, &amp; Anderson, 2004)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Considerations in choosing a method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Think about </a:t>
            </a:r>
            <a:r>
              <a:rPr lang="en-US" sz="3200" b="1" i="1" dirty="0" smtClean="0"/>
              <a:t>how</a:t>
            </a:r>
            <a:r>
              <a:rPr lang="en-US" sz="3200" dirty="0" smtClean="0"/>
              <a:t> you’ll need </a:t>
            </a:r>
            <a:br>
              <a:rPr lang="en-US" sz="3200" dirty="0" smtClean="0"/>
            </a:br>
            <a:r>
              <a:rPr lang="en-US" sz="3200" dirty="0" smtClean="0"/>
              <a:t>to use the information</a:t>
            </a:r>
          </a:p>
          <a:p>
            <a:pPr lvl="1"/>
            <a:r>
              <a:rPr lang="en-US" sz="3200" dirty="0" smtClean="0"/>
              <a:t>What types of information </a:t>
            </a:r>
            <a:br>
              <a:rPr lang="en-US" sz="3200" dirty="0" smtClean="0"/>
            </a:br>
            <a:r>
              <a:rPr lang="en-US" sz="3200" dirty="0" smtClean="0"/>
              <a:t>will be useful in helping you </a:t>
            </a:r>
            <a:br>
              <a:rPr lang="en-US" sz="3200" dirty="0" smtClean="0"/>
            </a:br>
            <a:r>
              <a:rPr lang="en-US" sz="3200" dirty="0" smtClean="0"/>
              <a:t>know what  you need </a:t>
            </a:r>
            <a:br>
              <a:rPr lang="en-US" sz="3200" dirty="0" smtClean="0"/>
            </a:br>
            <a:r>
              <a:rPr lang="en-US" sz="3200" dirty="0" smtClean="0"/>
              <a:t>to change?</a:t>
            </a:r>
          </a:p>
          <a:p>
            <a:endParaRPr lang="en-US" sz="3200" dirty="0" smtClean="0"/>
          </a:p>
          <a:p>
            <a:r>
              <a:rPr lang="en-US" sz="3200" dirty="0" smtClean="0"/>
              <a:t>Think about </a:t>
            </a:r>
            <a:r>
              <a:rPr lang="en-US" sz="3200" b="1" i="1" dirty="0" smtClean="0"/>
              <a:t>who</a:t>
            </a:r>
            <a:r>
              <a:rPr lang="en-US" sz="3200" dirty="0" smtClean="0"/>
              <a:t> will </a:t>
            </a:r>
            <a:br>
              <a:rPr lang="en-US" sz="3200" dirty="0" smtClean="0"/>
            </a:br>
            <a:r>
              <a:rPr lang="en-US" sz="3200" dirty="0" smtClean="0"/>
              <a:t>use the assessment information</a:t>
            </a:r>
          </a:p>
          <a:p>
            <a:pPr lvl="1"/>
            <a:r>
              <a:rPr lang="en-US" sz="3000" dirty="0" smtClean="0"/>
              <a:t>What kind(s) of data to they respond to? </a:t>
            </a:r>
          </a:p>
          <a:p>
            <a:pPr>
              <a:buNone/>
            </a:pPr>
            <a:endParaRPr lang="en-US" sz="2200" dirty="0" smtClean="0"/>
          </a:p>
          <a:p>
            <a:endParaRPr lang="en-US" sz="2200" dirty="0" smtClean="0"/>
          </a:p>
        </p:txBody>
      </p:sp>
      <p:pic>
        <p:nvPicPr>
          <p:cNvPr id="6" name="Picture 5" descr="scarecr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3750" y="1752600"/>
            <a:ext cx="3270250" cy="30186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Another way to look at it….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</a:t>
            </a:r>
            <a:r>
              <a:rPr lang="en-US" sz="3200" b="1" dirty="0" smtClean="0"/>
              <a:t>naturally occurring assessment methods</a:t>
            </a:r>
            <a:r>
              <a:rPr lang="en-US" sz="3200" dirty="0" smtClean="0"/>
              <a:t> (e.g., things that </a:t>
            </a:r>
            <a:r>
              <a:rPr lang="en-US" sz="3200" b="1" i="1" dirty="0" smtClean="0"/>
              <a:t>are or can be embedded </a:t>
            </a:r>
            <a:r>
              <a:rPr lang="en-US" sz="3200" dirty="0" smtClean="0"/>
              <a:t>within a program or experience such as reflection papers, essays, portfolios, role plays, observed behaviors, student interactions)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There are methods </a:t>
            </a:r>
            <a:r>
              <a:rPr lang="en-US" sz="3200" b="1" dirty="0" smtClean="0"/>
              <a:t>designed</a:t>
            </a:r>
            <a:r>
              <a:rPr lang="en-US" sz="3200" dirty="0" smtClean="0"/>
              <a:t> solely as a means to evaluate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4800" y="304800"/>
            <a:ext cx="8382000" cy="5155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/>
              <a:t>The BEST assessment method is the one that gives you useful and useable data. </a:t>
            </a:r>
          </a:p>
          <a:p>
            <a:r>
              <a:rPr lang="en-US" sz="5400" dirty="0" smtClean="0"/>
              <a:t>If you have a great survey, but no one completes it, what do you have?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0"/>
  <p:tag name="PARTLISTDEFAULT" val="0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00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FC91BE4EC1CA408F91387E01E6C9B756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AUTOADVANCE" val="False"/>
  <p:tag name="DELIMITERS" val="3.1"/>
  <p:tag name="VALUEFORMAT" val="0%"/>
  <p:tag name="QUESTIONALIAS" val="Which of the following is an indirect measure of learning?"/>
  <p:tag name="SLIDEORDER" val="3"/>
  <p:tag name="SLIDEGUID" val="5A7DD8AE454C448DA0DDC408C9A99C4E"/>
  <p:tag name="ANSWERSALIAS" val="A survey asking students to  list at least 3 conflict resolution strategies|smicln|A survey question that asks students to rate their level of confidence in their ability to resolve conflict on a scale from 1 (not at all confident) to 5 (very confident)|smicln|A rubric rating how well a resident assistant applied strategies for resolving conflict in a role play during training|smicln|A focus group in which resident assistants discuss the following question: what did you learn from the workshop on conflict resolution?"/>
  <p:tag name="VALUES" val="No Value|smicln|No Value|smicln|No Value|smicln|No Val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65"/>
  <p:tag name="FONTSIZE" val="32"/>
  <p:tag name="BULLETTYPE" val="ppBulletArabicPeriod"/>
  <p:tag name="ANSWERTEXT" val="A survey asking students to  &#10;Choice Two&#10;Choice Three&#10;Choice Fou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931197F5424F4F9DADC6E40951B64110"/>
  <p:tag name="SLIDEID" val="931197F5424F4F9DADC6E40951B64110"/>
  <p:tag name="SLIDEORDER" val="1"/>
  <p:tag name="SLIDETYPE" val="CL"/>
  <p:tag name="DELIMITERS" val="3.1"/>
  <p:tag name="COMPSLIDEGUID" val="5A7DD8AE454C448DA0DDC408C9A99C4E"/>
  <p:tag name="COMPLINKTOGUID" val="FC91BE4EC1CA408F91387E01E6C9B756"/>
  <p:tag name="CLTITLE" val="Which of the following is an indirect measure of learning?"/>
  <p:tag name="COMPCOUNTSTRING" val=" A survey asking students to  list at least 3 conflict resolution strategies A survey question that asks students to rate their level of confidence in their ability to resolve conflict on a scale from 1 (not at all confident) to 5 (very confident) A rubric rating how well a resident assistant applied strategies for resolving conflict in a role play during training A focus group in which resident assistants discuss the following question: what did you learn from the workshop on conflict resolution?&#10;First Slide 25 25 25 25&#10;Second Slide 25 25 25 25"/>
  <p:tag name="COMPPERCENTSTRING" val=" A survey asking students to  list at least 3 conflict resolution strategies A survey question that asks students to rate their level of confidence in their ability to resolve conflict on a scale from 1 (not at all confident) to 5 (very confident) A rubric rating how well a resident assistant applied strategies for resolving conflict in a role play during training A focus group in which resident assistants discuss the following question: what did you learn from the workshop on conflict resolution?&#10;First Slide 0.25 0.25 0.25 0.25&#10;Second Slide 0.25 0.25 0.25 0.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FC91BE4EC1CA408F91387E01E6C9B756"/>
  <p:tag name="SLIDEID" val="FC91BE4EC1CA408F91387E01E6C9B756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AUTOADVANCE" val="False"/>
  <p:tag name="DELIMITERS" val="3.1"/>
  <p:tag name="VALUEFORMAT" val="0%"/>
  <p:tag name="QUESTIONALIAS" val="Which of the following is an indirect measure of learning?"/>
  <p:tag name="ANSWERSALIAS" val="A survey asking students to  list at least 3 conflict resolution strategies|smicln|A survey question that asks students to rate their level of confidence in their ability to resolve conflict on a scale from 1 (not at all confident) to 5 (very confident)|smicln|A rubric rating how well a resident assistant applied strategies for resolving conflict in a role play during training|smicln|A focus group in which resident assistants discuss the following question: what did you learn from the workshop on conflict resolution?"/>
  <p:tag name="VALUES" val="No Value|smicln|No Value|smicln|No Value|smicln|No Val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65"/>
  <p:tag name="FONTSIZE" val="32"/>
  <p:tag name="BULLETTYPE" val="ppBulletArabicPeriod"/>
  <p:tag name="ANSWERTEXT" val="A survey asking students to  &#10;Choice Two&#10;Choice Three&#10;Choice Fou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1319</TotalTime>
  <Words>1732</Words>
  <Application>Microsoft Macintosh PowerPoint</Application>
  <PresentationFormat>On-screen Show (4:3)</PresentationFormat>
  <Paragraphs>296</Paragraphs>
  <Slides>36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Equity</vt:lpstr>
      <vt:lpstr>Chart</vt:lpstr>
      <vt:lpstr>Focus Groups, Surveys, and Rubrics, Oh My!</vt:lpstr>
      <vt:lpstr>Outline</vt:lpstr>
      <vt:lpstr>At the end of the session, you will be able to…</vt:lpstr>
      <vt:lpstr>Steps to assessing student learning</vt:lpstr>
      <vt:lpstr>Which of the following is an indirect measure of learning?</vt:lpstr>
      <vt:lpstr>Data can be…</vt:lpstr>
      <vt:lpstr>Considerations in choosing a method</vt:lpstr>
      <vt:lpstr>Another way to look at it….</vt:lpstr>
      <vt:lpstr>PowerPoint Presentation</vt:lpstr>
      <vt:lpstr>Strike while the iron is hot…</vt:lpstr>
      <vt:lpstr>There are many assessment tools to choose from, including:</vt:lpstr>
      <vt:lpstr>What do you really mean?  Consider your criteria</vt:lpstr>
      <vt:lpstr>Rubrics</vt:lpstr>
      <vt:lpstr>What are rubrics?</vt:lpstr>
      <vt:lpstr>Example rubric design – checklist </vt:lpstr>
      <vt:lpstr>PowerPoint Presentation</vt:lpstr>
      <vt:lpstr>Example rubric design – levels of performance</vt:lpstr>
      <vt:lpstr>Example rubric design – levels of performance + descriptions</vt:lpstr>
      <vt:lpstr>7 steps to rubric development</vt:lpstr>
      <vt:lpstr>Surveys</vt:lpstr>
      <vt:lpstr>Tips for dealing with survey fatigue</vt:lpstr>
      <vt:lpstr>Tips for writing survey questions</vt:lpstr>
      <vt:lpstr>Writing survey questions to get at learning (direct measures)</vt:lpstr>
      <vt:lpstr>Writing survey questions to get at learning (direct measures)</vt:lpstr>
      <vt:lpstr>Writing survey questions to get at learning (direct measures)</vt:lpstr>
      <vt:lpstr>National surveys – overwhelmed with data?</vt:lpstr>
      <vt:lpstr>Focus Groups</vt:lpstr>
      <vt:lpstr>Myths about focus groups</vt:lpstr>
      <vt:lpstr>Tips for recruiting for focus groups</vt:lpstr>
      <vt:lpstr>Flow of focus group questions</vt:lpstr>
      <vt:lpstr>Tips for writing focus group questions</vt:lpstr>
      <vt:lpstr>Tips for writing focus group questions</vt:lpstr>
      <vt:lpstr>Tips for conducting focus groups</vt:lpstr>
      <vt:lpstr>Which of the following is an indirect measure of learning?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Groups, Surveys, and Rubrics, Oh My!</dc:title>
  <dc:creator>smfox</dc:creator>
  <cp:lastModifiedBy>Cendrowski, Megan A</cp:lastModifiedBy>
  <cp:revision>140</cp:revision>
  <dcterms:created xsi:type="dcterms:W3CDTF">2011-02-22T15:55:58Z</dcterms:created>
  <dcterms:modified xsi:type="dcterms:W3CDTF">2011-09-21T17:44:41Z</dcterms:modified>
</cp:coreProperties>
</file>