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7"/>
  </p:notesMasterIdLst>
  <p:sldIdLst>
    <p:sldId id="256" r:id="rId2"/>
    <p:sldId id="261" r:id="rId3"/>
    <p:sldId id="265" r:id="rId4"/>
    <p:sldId id="275" r:id="rId5"/>
    <p:sldId id="267" r:id="rId6"/>
    <p:sldId id="269" r:id="rId7"/>
    <p:sldId id="280" r:id="rId8"/>
    <p:sldId id="276" r:id="rId9"/>
    <p:sldId id="277" r:id="rId10"/>
    <p:sldId id="270" r:id="rId11"/>
    <p:sldId id="271" r:id="rId12"/>
    <p:sldId id="278" r:id="rId13"/>
    <p:sldId id="279" r:id="rId14"/>
    <p:sldId id="274" r:id="rId15"/>
    <p:sldId id="282" r:id="rId16"/>
    <p:sldId id="283" r:id="rId17"/>
    <p:sldId id="284" r:id="rId18"/>
    <p:sldId id="285" r:id="rId19"/>
    <p:sldId id="286" r:id="rId20"/>
    <p:sldId id="281" r:id="rId21"/>
    <p:sldId id="287" r:id="rId22"/>
    <p:sldId id="288" r:id="rId23"/>
    <p:sldId id="289" r:id="rId24"/>
    <p:sldId id="290" r:id="rId25"/>
    <p:sldId id="27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48" autoAdjust="0"/>
  </p:normalViewPr>
  <p:slideViewPr>
    <p:cSldViewPr>
      <p:cViewPr>
        <p:scale>
          <a:sx n="96" d="100"/>
          <a:sy n="96" d="100"/>
        </p:scale>
        <p:origin x="-624" y="79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5C3879-7C11-40E0-A021-687BAA6B15C1}" type="datetimeFigureOut">
              <a:rPr lang="en-US" smtClean="0"/>
              <a:pPr/>
              <a:t>3/25/2012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E8FB81-8C5A-4A61-8397-FB7CFB8FBD93}" type="slidenum">
              <a:rPr lang="en-US" smtClean="0"/>
              <a:pPr/>
              <a:t>‹#›</a:t>
            </a:fld>
            <a:endParaRPr lang="en-US" dirty="0"/>
          </a:p>
        </p:txBody>
      </p:sp>
    </p:spTree>
    <p:extLst>
      <p:ext uri="{BB962C8B-B14F-4D97-AF65-F5344CB8AC3E}">
        <p14:creationId xmlns:p14="http://schemas.microsoft.com/office/powerpoint/2010/main" xmlns="" val="2287252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E575DB9-DE56-4DAE-81C4-CBE42DFE2470}" type="datetimeFigureOut">
              <a:rPr lang="en-US" smtClean="0"/>
              <a:pPr/>
              <a:t>3/25/2012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EE3E8A-1A00-4CD6-96CF-C56770FF7F72}" type="slidenum">
              <a:rPr lang="en-US" smtClean="0"/>
              <a:pPr/>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575DB9-DE56-4DAE-81C4-CBE42DFE2470}" type="datetimeFigureOut">
              <a:rPr lang="en-US" smtClean="0"/>
              <a:pPr/>
              <a:t>3/25/2012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EE3E8A-1A00-4CD6-96CF-C56770FF7F7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575DB9-DE56-4DAE-81C4-CBE42DFE2470}" type="datetimeFigureOut">
              <a:rPr lang="en-US" smtClean="0"/>
              <a:pPr/>
              <a:t>3/25/2012</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lang="en-US" dirty="0"/>
          </a:p>
        </p:txBody>
      </p:sp>
      <p:sp>
        <p:nvSpPr>
          <p:cNvPr id="6" name="Slide Number Placeholder 5"/>
          <p:cNvSpPr>
            <a:spLocks noGrp="1"/>
          </p:cNvSpPr>
          <p:nvPr>
            <p:ph type="sldNum" sz="quarter" idx="12"/>
          </p:nvPr>
        </p:nvSpPr>
        <p:spPr/>
        <p:txBody>
          <a:bodyPr/>
          <a:lstStyle/>
          <a:p>
            <a:fld id="{F6EE3E8A-1A00-4CD6-96CF-C56770FF7F7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575DB9-DE56-4DAE-81C4-CBE42DFE2470}" type="datetimeFigureOut">
              <a:rPr lang="en-US" smtClean="0"/>
              <a:pPr/>
              <a:t>3/25/2012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EE3E8A-1A00-4CD6-96CF-C56770FF7F7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E575DB9-DE56-4DAE-81C4-CBE42DFE2470}" type="datetimeFigureOut">
              <a:rPr lang="en-US" smtClean="0"/>
              <a:pPr/>
              <a:t>3/25/2012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EE3E8A-1A00-4CD6-96CF-C56770FF7F7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E575DB9-DE56-4DAE-81C4-CBE42DFE2470}" type="datetimeFigureOut">
              <a:rPr lang="en-US" smtClean="0"/>
              <a:pPr/>
              <a:t>3/25/2012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EE3E8A-1A00-4CD6-96CF-C56770FF7F7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E575DB9-DE56-4DAE-81C4-CBE42DFE2470}" type="datetimeFigureOut">
              <a:rPr lang="en-US" smtClean="0"/>
              <a:pPr/>
              <a:t>3/25/2012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EE3E8A-1A00-4CD6-96CF-C56770FF7F7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575DB9-DE56-4DAE-81C4-CBE42DFE2470}" type="datetimeFigureOut">
              <a:rPr lang="en-US" smtClean="0"/>
              <a:pPr/>
              <a:t>3/25/2012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EE3E8A-1A00-4CD6-96CF-C56770FF7F7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75DB9-DE56-4DAE-81C4-CBE42DFE2470}" type="datetimeFigureOut">
              <a:rPr lang="en-US" smtClean="0"/>
              <a:pPr/>
              <a:t>3/25/2012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EE3E8A-1A00-4CD6-96CF-C56770FF7F7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575DB9-DE56-4DAE-81C4-CBE42DFE2470}" type="datetimeFigureOut">
              <a:rPr lang="en-US" smtClean="0"/>
              <a:pPr/>
              <a:t>3/25/2012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EE3E8A-1A00-4CD6-96CF-C56770FF7F72}" type="slidenum">
              <a:rPr lang="en-US" smtClean="0"/>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E575DB9-DE56-4DAE-81C4-CBE42DFE2470}" type="datetimeFigureOut">
              <a:rPr lang="en-US" smtClean="0"/>
              <a:pPr/>
              <a:t>3/25/2012</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fld id="{F6EE3E8A-1A00-4CD6-96CF-C56770FF7F7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E575DB9-DE56-4DAE-81C4-CBE42DFE2470}" type="datetimeFigureOut">
              <a:rPr lang="en-US" smtClean="0"/>
              <a:pPr/>
              <a:t>3/25/2012</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6EE3E8A-1A00-4CD6-96CF-C56770FF7F7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patrick-grim@uiowa.ed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patrick-grim@uiowa.ed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UISG ELECTIONS 2012</a:t>
            </a:r>
            <a:endParaRPr lang="en-US" dirty="0"/>
          </a:p>
        </p:txBody>
      </p:sp>
      <p:sp>
        <p:nvSpPr>
          <p:cNvPr id="3" name="Subtitle 2"/>
          <p:cNvSpPr>
            <a:spLocks noGrp="1"/>
          </p:cNvSpPr>
          <p:nvPr>
            <p:ph type="subTitle" idx="1"/>
          </p:nvPr>
        </p:nvSpPr>
        <p:spPr/>
        <p:txBody>
          <a:bodyPr>
            <a:normAutofit/>
          </a:bodyPr>
          <a:lstStyle/>
          <a:p>
            <a:r>
              <a:rPr lang="en-US" dirty="0" smtClean="0"/>
              <a:t>APPROVED CANDIDATE MEETING</a:t>
            </a:r>
            <a:endParaRPr lang="en-US" dirty="0"/>
          </a:p>
        </p:txBody>
      </p:sp>
    </p:spTree>
    <p:extLst>
      <p:ext uri="{BB962C8B-B14F-4D97-AF65-F5344CB8AC3E}">
        <p14:creationId xmlns:p14="http://schemas.microsoft.com/office/powerpoint/2010/main" xmlns="" val="434490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PROHIBITED PRACTICES</a:t>
            </a:r>
            <a:endParaRPr lang="en-US" dirty="0"/>
          </a:p>
        </p:txBody>
      </p:sp>
      <p:sp>
        <p:nvSpPr>
          <p:cNvPr id="3" name="Content Placeholder 2"/>
          <p:cNvSpPr>
            <a:spLocks noGrp="1"/>
          </p:cNvSpPr>
          <p:nvPr>
            <p:ph idx="1"/>
          </p:nvPr>
        </p:nvSpPr>
        <p:spPr/>
        <p:txBody>
          <a:bodyPr>
            <a:normAutofit fontScale="77500" lnSpcReduction="20000"/>
          </a:bodyPr>
          <a:lstStyle/>
          <a:p>
            <a:pPr lvl="1">
              <a:buNone/>
            </a:pPr>
            <a:r>
              <a:rPr lang="en-US" dirty="0" smtClean="0"/>
              <a:t>THE FOLLOWING PRACTICES ARE PROHBITED…</a:t>
            </a:r>
          </a:p>
          <a:p>
            <a:pPr lvl="1">
              <a:buNone/>
            </a:pPr>
            <a:endParaRPr lang="en-US" dirty="0" smtClean="0"/>
          </a:p>
          <a:p>
            <a:pPr lvl="1"/>
            <a:r>
              <a:rPr lang="en-US" dirty="0" smtClean="0"/>
              <a:t>organization </a:t>
            </a:r>
            <a:r>
              <a:rPr lang="en-US" dirty="0"/>
              <a:t>to discuss meeting with said group within the campaign period.    </a:t>
            </a:r>
            <a:endParaRPr lang="en-US" dirty="0" smtClean="0"/>
          </a:p>
          <a:p>
            <a:pPr marL="457200" lvl="1" indent="0">
              <a:buNone/>
            </a:pPr>
            <a:endParaRPr lang="en-US" sz="3200" dirty="0"/>
          </a:p>
          <a:p>
            <a:pPr lvl="1"/>
            <a:r>
              <a:rPr lang="en-US" dirty="0"/>
              <a:t>Claiming the endorsement of any organization without an approved Student Organization Form or letter of endorsement</a:t>
            </a:r>
            <a:r>
              <a:rPr lang="en-US" dirty="0" smtClean="0"/>
              <a:t>.</a:t>
            </a:r>
          </a:p>
          <a:p>
            <a:pPr marL="457200" lvl="1" indent="0">
              <a:buNone/>
            </a:pPr>
            <a:r>
              <a:rPr lang="en-US" dirty="0" smtClean="0"/>
              <a:t>	-Available on Website tonight</a:t>
            </a:r>
          </a:p>
          <a:p>
            <a:pPr marL="457200" lvl="1" indent="0">
              <a:buNone/>
            </a:pPr>
            <a:r>
              <a:rPr lang="en-US" dirty="0" smtClean="0"/>
              <a:t> </a:t>
            </a:r>
            <a:endParaRPr lang="en-US" sz="3200" dirty="0"/>
          </a:p>
          <a:p>
            <a:pPr lvl="1"/>
            <a:r>
              <a:rPr lang="en-US" dirty="0"/>
              <a:t>Any campaigning in the student government office (Suite 260B IMU). </a:t>
            </a:r>
            <a:endParaRPr lang="en-US" dirty="0" smtClean="0"/>
          </a:p>
          <a:p>
            <a:pPr marL="457200" lvl="1" indent="0">
              <a:buNone/>
            </a:pPr>
            <a:endParaRPr lang="en-US" sz="3200" dirty="0"/>
          </a:p>
          <a:p>
            <a:pPr lvl="1"/>
            <a:r>
              <a:rPr lang="en-US" dirty="0"/>
              <a:t>Verbal or physical harassment or intimidation of other party candidates or adherents </a:t>
            </a:r>
            <a:endParaRPr lang="en-US" sz="3200" dirty="0"/>
          </a:p>
          <a:p>
            <a:endParaRPr lang="en-US" dirty="0"/>
          </a:p>
        </p:txBody>
      </p:sp>
    </p:spTree>
    <p:extLst>
      <p:ext uri="{BB962C8B-B14F-4D97-AF65-F5344CB8AC3E}">
        <p14:creationId xmlns:p14="http://schemas.microsoft.com/office/powerpoint/2010/main" xmlns="" val="114997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PROCEDURE</a:t>
            </a:r>
            <a:endParaRPr lang="en-US" dirty="0"/>
          </a:p>
        </p:txBody>
      </p:sp>
      <p:sp>
        <p:nvSpPr>
          <p:cNvPr id="3" name="Content Placeholder 2"/>
          <p:cNvSpPr>
            <a:spLocks noGrp="1"/>
          </p:cNvSpPr>
          <p:nvPr>
            <p:ph idx="1"/>
          </p:nvPr>
        </p:nvSpPr>
        <p:spPr/>
        <p:txBody>
          <a:bodyPr/>
          <a:lstStyle/>
          <a:p>
            <a:pPr lvl="0"/>
            <a:r>
              <a:rPr lang="en-US" dirty="0" smtClean="0"/>
              <a:t>Furthermore, it </a:t>
            </a:r>
            <a:r>
              <a:rPr lang="en-US" dirty="0"/>
              <a:t>shall be the duty of the candidates to police their own campaign. </a:t>
            </a:r>
            <a:endParaRPr lang="en-US" dirty="0" smtClean="0"/>
          </a:p>
          <a:p>
            <a:pPr marL="118872" lvl="0" indent="0">
              <a:buNone/>
            </a:pPr>
            <a:endParaRPr lang="en-US" dirty="0" smtClean="0"/>
          </a:p>
          <a:p>
            <a:pPr lvl="0"/>
            <a:r>
              <a:rPr lang="en-US" dirty="0" smtClean="0"/>
              <a:t>If you have questions about what is considered proper campaign material, please contact me </a:t>
            </a:r>
            <a:r>
              <a:rPr lang="en-US" i="1" dirty="0" smtClean="0"/>
              <a:t>before</a:t>
            </a:r>
            <a:r>
              <a:rPr lang="en-US" dirty="0" smtClean="0"/>
              <a:t> disseminating it</a:t>
            </a:r>
          </a:p>
          <a:p>
            <a:pPr marL="118872" lvl="0" indent="0">
              <a:buNone/>
            </a:pPr>
            <a:endParaRPr lang="en-US" dirty="0"/>
          </a:p>
          <a:p>
            <a:endParaRPr lang="en-US" dirty="0"/>
          </a:p>
        </p:txBody>
      </p:sp>
    </p:spTree>
    <p:extLst>
      <p:ext uri="{BB962C8B-B14F-4D97-AF65-F5344CB8AC3E}">
        <p14:creationId xmlns:p14="http://schemas.microsoft.com/office/powerpoint/2010/main" xmlns="" val="238731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COMPLAINTS</a:t>
            </a:r>
            <a:endParaRPr lang="en-US" dirty="0"/>
          </a:p>
        </p:txBody>
      </p:sp>
      <p:sp>
        <p:nvSpPr>
          <p:cNvPr id="3" name="Content Placeholder 2"/>
          <p:cNvSpPr>
            <a:spLocks noGrp="1"/>
          </p:cNvSpPr>
          <p:nvPr>
            <p:ph idx="1"/>
          </p:nvPr>
        </p:nvSpPr>
        <p:spPr/>
        <p:txBody>
          <a:bodyPr/>
          <a:lstStyle/>
          <a:p>
            <a:r>
              <a:rPr lang="en-US" dirty="0" smtClean="0"/>
              <a:t>Any individual, including candidates, may file complaints.</a:t>
            </a:r>
          </a:p>
          <a:p>
            <a:r>
              <a:rPr lang="en-US" dirty="0" smtClean="0"/>
              <a:t>Complaint forms may be obtained online at the UISG website tonight</a:t>
            </a:r>
          </a:p>
          <a:p>
            <a:r>
              <a:rPr lang="en-US" dirty="0" smtClean="0"/>
              <a:t>Complaints must be filed in writing and submitted to the SEBC drop box, located at the SEBC desk (Suite 260C Desk A2, IMU). Oral and electronic complaints will not be accepted.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COMPLAINTS CONT’D</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Complaints must contain the following:</a:t>
            </a:r>
          </a:p>
          <a:p>
            <a:pPr lvl="1"/>
            <a:r>
              <a:rPr lang="en-US" dirty="0" smtClean="0"/>
              <a:t> Name of the candidate and/or party who committed the alleged violation. </a:t>
            </a:r>
          </a:p>
          <a:p>
            <a:pPr lvl="1"/>
            <a:r>
              <a:rPr lang="en-US" dirty="0" smtClean="0"/>
              <a:t>Brief description of the alleged violation, including date and time of the</a:t>
            </a:r>
          </a:p>
          <a:p>
            <a:pPr lvl="1"/>
            <a:r>
              <a:rPr lang="en-US" dirty="0" smtClean="0"/>
              <a:t>incident and reference to the relevant provision(s) of the SEBC Code, UISG</a:t>
            </a:r>
          </a:p>
          <a:p>
            <a:pPr lvl="1"/>
            <a:r>
              <a:rPr lang="en-US" dirty="0" smtClean="0"/>
              <a:t>By-Laws, or other provisions prescribing guidelines for elections. </a:t>
            </a:r>
            <a:endParaRPr lang="en-US" dirty="0" smtClean="0"/>
          </a:p>
          <a:p>
            <a:pPr lvl="1"/>
            <a:r>
              <a:rPr lang="en-US" dirty="0" smtClean="0"/>
              <a:t>Printed </a:t>
            </a:r>
            <a:r>
              <a:rPr lang="en-US" dirty="0" smtClean="0"/>
              <a:t>name of person filing complaint.</a:t>
            </a:r>
          </a:p>
          <a:p>
            <a:pPr lvl="1"/>
            <a:r>
              <a:rPr lang="en-US" dirty="0" smtClean="0"/>
              <a:t>Signature of person filing complaint.</a:t>
            </a:r>
          </a:p>
          <a:p>
            <a:pPr lvl="1">
              <a:buNone/>
            </a:pPr>
            <a:endParaRPr lang="en-US" dirty="0" smtClean="0"/>
          </a:p>
          <a:p>
            <a:r>
              <a:rPr lang="en-US" dirty="0" smtClean="0"/>
              <a:t>Any applicable evidence should also be attached to the complaint.</a:t>
            </a:r>
          </a:p>
          <a:p>
            <a:endParaRPr lang="en-US" dirty="0" smtClean="0"/>
          </a:p>
          <a:p>
            <a:r>
              <a:rPr lang="en-US" dirty="0" smtClean="0"/>
              <a:t>Complaints may be submitted before and throughout the campaign period, but no complaints will be accepted after 12:00 PM the day following the final day of</a:t>
            </a:r>
            <a:br>
              <a:rPr lang="en-US" dirty="0" smtClean="0"/>
            </a:br>
            <a:r>
              <a:rPr lang="en-US" dirty="0" smtClean="0"/>
              <a:t>voting, notwithstanding complaints alleging violations of removal of campaign material after the close of campaign period.</a:t>
            </a:r>
          </a:p>
          <a:p>
            <a:endParaRPr lang="en-US" dirty="0" smtClean="0"/>
          </a:p>
          <a:p>
            <a:r>
              <a:rPr lang="en-US" dirty="0" smtClean="0"/>
              <a:t>Complaints must be filed within 24 hours of the time the violation occurred. This time period shall be tolled for the hours the SEBC office is closed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PENALTIES</a:t>
            </a:r>
            <a:endParaRPr lang="en-US" dirty="0"/>
          </a:p>
        </p:txBody>
      </p:sp>
      <p:sp>
        <p:nvSpPr>
          <p:cNvPr id="3" name="Content Placeholder 2"/>
          <p:cNvSpPr>
            <a:spLocks noGrp="1"/>
          </p:cNvSpPr>
          <p:nvPr>
            <p:ph idx="1"/>
          </p:nvPr>
        </p:nvSpPr>
        <p:spPr/>
        <p:txBody>
          <a:bodyPr/>
          <a:lstStyle/>
          <a:p>
            <a:r>
              <a:rPr lang="en-US" dirty="0" smtClean="0"/>
              <a:t>Penalties include, but are not limited to monetary fines and disqualification</a:t>
            </a:r>
          </a:p>
          <a:p>
            <a:pPr marL="118872" indent="0">
              <a:buNone/>
            </a:pPr>
            <a:endParaRPr lang="en-US" dirty="0" smtClean="0"/>
          </a:p>
          <a:p>
            <a:r>
              <a:rPr lang="en-US" dirty="0" smtClean="0"/>
              <a:t>A detailed list of infractions and monetary fines will be available on the USIG website tonight </a:t>
            </a:r>
            <a:endParaRPr lang="en-US" dirty="0"/>
          </a:p>
        </p:txBody>
      </p:sp>
    </p:spTree>
    <p:extLst>
      <p:ext uri="{BB962C8B-B14F-4D97-AF65-F5344CB8AC3E}">
        <p14:creationId xmlns:p14="http://schemas.microsoft.com/office/powerpoint/2010/main" xmlns="" val="2056356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DEBATES</a:t>
            </a:r>
            <a:endParaRPr lang="en-US" dirty="0"/>
          </a:p>
        </p:txBody>
      </p:sp>
      <p:sp>
        <p:nvSpPr>
          <p:cNvPr id="3" name="Content Placeholder 2"/>
          <p:cNvSpPr>
            <a:spLocks noGrp="1"/>
          </p:cNvSpPr>
          <p:nvPr>
            <p:ph idx="1"/>
          </p:nvPr>
        </p:nvSpPr>
        <p:spPr/>
        <p:txBody>
          <a:bodyPr/>
          <a:lstStyle/>
          <a:p>
            <a:r>
              <a:rPr lang="en-US" b="1" dirty="0" smtClean="0"/>
              <a:t>Thursday, March 29</a:t>
            </a:r>
            <a:r>
              <a:rPr lang="en-US" b="1" baseline="30000" dirty="0" smtClean="0"/>
              <a:t>th</a:t>
            </a:r>
            <a:r>
              <a:rPr lang="en-US" dirty="0" smtClean="0"/>
              <a:t>- UISG Presidential Debate at 7:00pm (Chemistry Building w128)</a:t>
            </a:r>
          </a:p>
          <a:p>
            <a:pPr marL="118872" indent="0">
              <a:buNone/>
            </a:pPr>
            <a:endParaRPr lang="en-US" dirty="0" smtClean="0"/>
          </a:p>
          <a:p>
            <a:r>
              <a:rPr lang="en-US" b="1" dirty="0" smtClean="0"/>
              <a:t>Monday, April 2</a:t>
            </a:r>
            <a:r>
              <a:rPr lang="en-US" b="1" baseline="30000" dirty="0" smtClean="0"/>
              <a:t>nd</a:t>
            </a:r>
            <a:r>
              <a:rPr lang="en-US" dirty="0" smtClean="0"/>
              <a:t>- </a:t>
            </a:r>
          </a:p>
          <a:p>
            <a:pPr>
              <a:buNone/>
            </a:pPr>
            <a:r>
              <a:rPr lang="en-US" dirty="0" smtClean="0"/>
              <a:t>    UISG Vice-Presidential </a:t>
            </a:r>
          </a:p>
          <a:p>
            <a:pPr>
              <a:buNone/>
            </a:pPr>
            <a:r>
              <a:rPr lang="en-US" dirty="0" smtClean="0"/>
              <a:t>    Debate at 7:00pm </a:t>
            </a:r>
          </a:p>
          <a:p>
            <a:pPr>
              <a:buNone/>
            </a:pPr>
            <a:r>
              <a:rPr lang="en-US" dirty="0" smtClean="0"/>
              <a:t>     (Chemistry Building w128)</a:t>
            </a:r>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5486400" y="3124200"/>
            <a:ext cx="3276600" cy="24574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DEBATES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debate will be conducted with fairness, candor and decorum, and supported by facts and arguments founded in reason.</a:t>
            </a:r>
          </a:p>
          <a:p>
            <a:endParaRPr lang="en-US" dirty="0" smtClean="0"/>
          </a:p>
          <a:p>
            <a:r>
              <a:rPr lang="en-US" dirty="0" smtClean="0"/>
              <a:t>Moderator from The Daily Iowan, press will be present</a:t>
            </a:r>
          </a:p>
          <a:p>
            <a:pPr>
              <a:buNone/>
            </a:pPr>
            <a:endParaRPr lang="en-US" dirty="0" smtClean="0"/>
          </a:p>
          <a:p>
            <a:r>
              <a:rPr lang="en-US" dirty="0" smtClean="0"/>
              <a:t>Not mandatory, but all are encouraged to attend</a:t>
            </a:r>
          </a:p>
          <a:p>
            <a:endParaRPr lang="en-US" dirty="0" smtClean="0"/>
          </a:p>
          <a:p>
            <a:r>
              <a:rPr lang="en-US" dirty="0" smtClean="0"/>
              <a:t>The SEBC, with input from the current UISG president should she/he choose, shall prepare questions for the debates. However, all current undergraduate students may submit debate questions for consideration at least 24 hours prior to the debate</a:t>
            </a:r>
          </a:p>
          <a:p>
            <a:pPr lvl="1"/>
            <a:r>
              <a:rPr lang="en-US" dirty="0" smtClean="0"/>
              <a:t>Email them to me, </a:t>
            </a:r>
            <a:r>
              <a:rPr lang="en-US" dirty="0" smtClean="0">
                <a:hlinkClick r:id="rId2"/>
              </a:rPr>
              <a:t>patrick-grim@uiowa.edu</a:t>
            </a:r>
            <a:endParaRPr lang="en-US" dirty="0" smtClean="0"/>
          </a:p>
          <a:p>
            <a:pPr lvl="1">
              <a:buNone/>
            </a:pP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ELECTION DAY PROCEDURE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Online polls open </a:t>
            </a:r>
            <a:r>
              <a:rPr lang="en-US" b="1" dirty="0" smtClean="0"/>
              <a:t>Wednesday, April 4</a:t>
            </a:r>
            <a:r>
              <a:rPr lang="en-US" b="1" baseline="30000" dirty="0" smtClean="0"/>
              <a:t>th</a:t>
            </a:r>
            <a:r>
              <a:rPr lang="en-US" dirty="0" smtClean="0"/>
              <a:t>- at 12:01am on ISIS</a:t>
            </a:r>
          </a:p>
          <a:p>
            <a:endParaRPr lang="en-US" dirty="0" smtClean="0"/>
          </a:p>
          <a:p>
            <a:r>
              <a:rPr lang="en-US" b="1" dirty="0" smtClean="0"/>
              <a:t>Thursday, April 5</a:t>
            </a:r>
            <a:r>
              <a:rPr lang="en-US" b="1" baseline="30000" dirty="0" smtClean="0"/>
              <a:t>th</a:t>
            </a:r>
            <a:r>
              <a:rPr lang="en-US" dirty="0" smtClean="0"/>
              <a:t>- Voting Ends at 5:00 pm (ISIS)</a:t>
            </a:r>
          </a:p>
          <a:p>
            <a:endParaRPr lang="en-US" dirty="0" smtClean="0"/>
          </a:p>
          <a:p>
            <a:r>
              <a:rPr lang="en-US" dirty="0" smtClean="0"/>
              <a:t>Campaigning on Election Day</a:t>
            </a:r>
          </a:p>
          <a:p>
            <a:pPr lvl="1"/>
            <a:r>
              <a:rPr lang="en-US" dirty="0" smtClean="0"/>
              <a:t>Candidates </a:t>
            </a:r>
            <a:r>
              <a:rPr lang="en-US" dirty="0" smtClean="0"/>
              <a:t>are not responsible for any material that has been distributed through the University Box Office, the Cambus office, University Housing or any other Academic/Non-Academic buildings and spaces.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ELECTION DAY PROCEDURE</a:t>
            </a:r>
            <a:endParaRPr lang="en-US" dirty="0"/>
          </a:p>
        </p:txBody>
      </p:sp>
      <p:sp>
        <p:nvSpPr>
          <p:cNvPr id="3" name="Content Placeholder 2"/>
          <p:cNvSpPr>
            <a:spLocks noGrp="1"/>
          </p:cNvSpPr>
          <p:nvPr>
            <p:ph idx="1"/>
          </p:nvPr>
        </p:nvSpPr>
        <p:spPr/>
        <p:txBody>
          <a:bodyPr>
            <a:normAutofit/>
          </a:bodyPr>
          <a:lstStyle/>
          <a:p>
            <a:r>
              <a:rPr lang="en-US" dirty="0" smtClean="0"/>
              <a:t>The following acts are prohibited on Election Day:</a:t>
            </a:r>
          </a:p>
          <a:p>
            <a:pPr lvl="1"/>
            <a:r>
              <a:rPr lang="en-US" dirty="0" smtClean="0"/>
              <a:t>bribing voters.</a:t>
            </a:r>
            <a:endParaRPr lang="en-US" dirty="0" smtClean="0"/>
          </a:p>
          <a:p>
            <a:pPr lvl="1"/>
            <a:r>
              <a:rPr lang="en-US" dirty="0" smtClean="0"/>
              <a:t>Interfering or attempting to interfere with a voter when marking a ballot (…their </a:t>
            </a:r>
            <a:r>
              <a:rPr lang="en-US" dirty="0" smtClean="0"/>
              <a:t>computers)</a:t>
            </a:r>
            <a:endParaRPr lang="en-US" dirty="0" smtClean="0"/>
          </a:p>
          <a:p>
            <a:pPr lvl="1"/>
            <a:r>
              <a:rPr lang="en-US" dirty="0" smtClean="0"/>
              <a:t>Inducing voters to show or state who he or she voted </a:t>
            </a:r>
            <a:r>
              <a:rPr lang="en-US" dirty="0" smtClean="0"/>
              <a:t>for</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On-Line Polling</a:t>
            </a:r>
          </a:p>
          <a:p>
            <a:pPr lvl="1"/>
            <a:r>
              <a:rPr lang="en-US" dirty="0" smtClean="0"/>
              <a:t>On-line polling will be the only available forum for voting in student body elections</a:t>
            </a:r>
          </a:p>
          <a:p>
            <a:pPr lvl="1"/>
            <a:r>
              <a:rPr lang="en-US" dirty="0" smtClean="0"/>
              <a:t>The tabulation of votes will be carried out by the SEBC. Presidential Election will be conducted using</a:t>
            </a:r>
            <a:r>
              <a:rPr lang="en-US" b="1" dirty="0" smtClean="0"/>
              <a:t> Instant Run-Off Voting</a:t>
            </a:r>
            <a:r>
              <a:rPr lang="en-US" dirty="0" smtClean="0"/>
              <a:t>. Senatorial elections will be conducted using a </a:t>
            </a:r>
            <a:r>
              <a:rPr lang="en-US" b="1" dirty="0" smtClean="0"/>
              <a:t>plurality vote</a:t>
            </a:r>
            <a:r>
              <a:rPr lang="en-US" dirty="0" smtClean="0"/>
              <a:t>. The final results will be certified and announced by the SEBC Director.</a:t>
            </a:r>
          </a:p>
          <a:p>
            <a:pPr lvl="1"/>
            <a:r>
              <a:rPr lang="en-US" dirty="0" smtClean="0"/>
              <a:t>In the case of a tie there will be a run-off election between the tied candidates. The election will be conducted online by the SEBC.</a:t>
            </a:r>
          </a:p>
          <a:p>
            <a:pPr lvl="1"/>
            <a:r>
              <a:rPr lang="en-US" dirty="0" smtClean="0"/>
              <a:t>There will be an addition campaign period for the tied candidates, to be established and monitored by the SEBC.</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sp>
        <p:nvSpPr>
          <p:cNvPr id="3" name="Content Placeholder 2"/>
          <p:cNvSpPr>
            <a:spLocks noGrp="1"/>
          </p:cNvSpPr>
          <p:nvPr>
            <p:ph idx="1"/>
          </p:nvPr>
        </p:nvSpPr>
        <p:spPr/>
        <p:txBody>
          <a:bodyPr/>
          <a:lstStyle/>
          <a:p>
            <a:r>
              <a:rPr lang="en-US" dirty="0" smtClean="0"/>
              <a:t>Positions Available:</a:t>
            </a:r>
          </a:p>
          <a:p>
            <a:pPr lvl="1"/>
            <a:r>
              <a:rPr lang="en-US" dirty="0" smtClean="0"/>
              <a:t>39 Senator Positions</a:t>
            </a:r>
          </a:p>
          <a:p>
            <a:pPr lvl="2"/>
            <a:r>
              <a:rPr lang="en-US" dirty="0" smtClean="0"/>
              <a:t>73 Individuals Running</a:t>
            </a:r>
          </a:p>
          <a:p>
            <a:pPr marL="457200" lvl="1" indent="0">
              <a:buNone/>
            </a:pPr>
            <a:endParaRPr lang="en-US" dirty="0" smtClean="0"/>
          </a:p>
          <a:p>
            <a:pPr lvl="1"/>
            <a:r>
              <a:rPr lang="en-US" dirty="0" smtClean="0"/>
              <a:t>President and Vice President of UISG</a:t>
            </a:r>
          </a:p>
          <a:p>
            <a:pPr lvl="2"/>
            <a:r>
              <a:rPr lang="en-US" dirty="0" smtClean="0"/>
              <a:t>2 Executive Tickets</a:t>
            </a:r>
          </a:p>
          <a:p>
            <a:pPr lvl="2"/>
            <a:r>
              <a:rPr lang="en-US" dirty="0" smtClean="0"/>
              <a:t>#Party and I Party</a:t>
            </a:r>
          </a:p>
        </p:txBody>
      </p:sp>
      <p:pic>
        <p:nvPicPr>
          <p:cNvPr id="2050" name="Picture 2"/>
          <p:cNvPicPr>
            <a:picLocks noChangeAspect="1" noChangeArrowheads="1"/>
          </p:cNvPicPr>
          <p:nvPr/>
        </p:nvPicPr>
        <p:blipFill>
          <a:blip r:embed="rId2" cstate="print"/>
          <a:srcRect/>
          <a:stretch>
            <a:fillRect/>
          </a:stretch>
        </p:blipFill>
        <p:spPr bwMode="auto">
          <a:xfrm>
            <a:off x="6553200" y="1447800"/>
            <a:ext cx="2343150" cy="2343150"/>
          </a:xfrm>
          <a:prstGeom prst="rect">
            <a:avLst/>
          </a:prstGeom>
          <a:noFill/>
          <a:ln w="9525">
            <a:noFill/>
            <a:miter lim="800000"/>
            <a:headEnd/>
            <a:tailEnd/>
          </a:ln>
        </p:spPr>
      </p:pic>
    </p:spTree>
    <p:extLst>
      <p:ext uri="{BB962C8B-B14F-4D97-AF65-F5344CB8AC3E}">
        <p14:creationId xmlns:p14="http://schemas.microsoft.com/office/powerpoint/2010/main" xmlns="" val="438264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BALLOTS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Your name will be listed as written on your petition unless you tell me otherwise </a:t>
            </a:r>
          </a:p>
          <a:p>
            <a:pPr>
              <a:buNone/>
            </a:pPr>
            <a:endParaRPr lang="en-US" dirty="0" smtClean="0"/>
          </a:p>
          <a:p>
            <a:r>
              <a:rPr lang="en-US" dirty="0" smtClean="0"/>
              <a:t>Please make changes accordingly on sign in sheet or notify me via email of desired change</a:t>
            </a:r>
          </a:p>
          <a:p>
            <a:pPr>
              <a:buNone/>
            </a:pPr>
            <a:endParaRPr lang="en-US" dirty="0" smtClean="0"/>
          </a:p>
          <a:p>
            <a:r>
              <a:rPr lang="en-US" dirty="0" smtClean="0"/>
              <a:t>Only name will be listed, party in parentheses for those who are affiliated</a:t>
            </a:r>
          </a:p>
          <a:p>
            <a:endParaRPr lang="en-US" dirty="0" smtClean="0"/>
          </a:p>
          <a:p>
            <a:r>
              <a:rPr lang="en-US" dirty="0" smtClean="0"/>
              <a:t>Distributing individual information is your responsibility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BALLOTS</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52400" y="1676400"/>
            <a:ext cx="8803921" cy="1295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28600" y="3124200"/>
            <a:ext cx="8686800" cy="281626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BALLOTS</a:t>
            </a:r>
            <a:endParaRPr lang="en-US" dirty="0"/>
          </a:p>
        </p:txBody>
      </p:sp>
      <p:sp>
        <p:nvSpPr>
          <p:cNvPr id="3" name="Content Placeholder 2"/>
          <p:cNvSpPr>
            <a:spLocks noGrp="1"/>
          </p:cNvSpPr>
          <p:nvPr>
            <p:ph idx="1"/>
          </p:nvPr>
        </p:nvSpPr>
        <p:spPr>
          <a:xfrm>
            <a:off x="457200" y="5181600"/>
            <a:ext cx="8229600" cy="1219200"/>
          </a:xfrm>
        </p:spPr>
        <p:txBody>
          <a:bodyPr>
            <a:normAutofit fontScale="85000" lnSpcReduction="20000"/>
          </a:bodyPr>
          <a:lstStyle/>
          <a:p>
            <a:r>
              <a:rPr lang="en-US" dirty="0" smtClean="0"/>
              <a:t>Rotating Alpha order by last name</a:t>
            </a:r>
          </a:p>
          <a:p>
            <a:pPr lvl="1"/>
            <a:r>
              <a:rPr lang="en-US" dirty="0" smtClean="0"/>
              <a:t>Every time a ballot is opened, initial letter order shifts</a:t>
            </a:r>
          </a:p>
          <a:p>
            <a:r>
              <a:rPr lang="en-US" dirty="0" smtClean="0"/>
              <a:t>39 Selections, no party ticket option</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52400" y="1752600"/>
            <a:ext cx="8839200" cy="324721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b="1" dirty="0" smtClean="0"/>
              <a:t>Thursday, April 5</a:t>
            </a:r>
            <a:r>
              <a:rPr lang="en-US" b="1" baseline="30000" dirty="0" smtClean="0"/>
              <a:t>th</a:t>
            </a:r>
            <a:r>
              <a:rPr lang="en-US" b="1" dirty="0" smtClean="0"/>
              <a:t>-</a:t>
            </a:r>
            <a:r>
              <a:rPr lang="en-US" dirty="0" smtClean="0"/>
              <a:t> All campaign materials and paperwork must be submitted to the Student Elections Board Desk by 5:00 pm (Suite 260 IMU). Failure to submit required forms will disqualify candidates.</a:t>
            </a:r>
          </a:p>
          <a:p>
            <a:pPr marL="118872" indent="0">
              <a:buNone/>
            </a:pPr>
            <a:endParaRPr lang="en-US" dirty="0" smtClean="0"/>
          </a:p>
          <a:p>
            <a:r>
              <a:rPr lang="en-US" b="1" dirty="0" smtClean="0"/>
              <a:t>Friday, April 6</a:t>
            </a:r>
            <a:r>
              <a:rPr lang="en-US" b="1" baseline="30000" dirty="0" smtClean="0"/>
              <a:t>th</a:t>
            </a:r>
            <a:r>
              <a:rPr lang="en-US" dirty="0" smtClean="0"/>
              <a:t>- Ballots and submitted paperwork are verified by the Student Elections Board. Election results announced- 5:00 pm (Hubbard Commons)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REVISED 2012 STUDENT GOVERNMENT ELECTIONS CODE AVAILABLE ON WEBSITE TONIGHT</a:t>
            </a:r>
          </a:p>
          <a:p>
            <a:r>
              <a:rPr lang="en-US" dirty="0" smtClean="0"/>
              <a:t>Potential Time Change for Debate</a:t>
            </a:r>
          </a:p>
          <a:p>
            <a:r>
              <a:rPr lang="en-US" dirty="0" smtClean="0"/>
              <a:t>If you have questions of any sort, please do not hesitate to contact me via email (</a:t>
            </a:r>
            <a:r>
              <a:rPr lang="en-US" dirty="0" smtClean="0">
                <a:hlinkClick r:id="rId2"/>
              </a:rPr>
              <a:t>patrick-grim@uiowa.edu</a:t>
            </a:r>
            <a:r>
              <a:rPr lang="en-US" dirty="0" smtClean="0"/>
              <a:t>, or my cell 847-239-2658)</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sz="9600" b="1" dirty="0" smtClean="0"/>
              <a:t>QUESTIONS?</a:t>
            </a:r>
            <a:endParaRPr lang="en-US" sz="9600" b="1" dirty="0"/>
          </a:p>
        </p:txBody>
      </p:sp>
    </p:spTree>
    <p:extLst>
      <p:ext uri="{BB962C8B-B14F-4D97-AF65-F5344CB8AC3E}">
        <p14:creationId xmlns:p14="http://schemas.microsoft.com/office/powerpoint/2010/main" xmlns="" val="409101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SCHEDULE</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Monday</a:t>
            </a:r>
            <a:r>
              <a:rPr lang="en-US" b="1" dirty="0"/>
              <a:t>, March 26</a:t>
            </a:r>
            <a:r>
              <a:rPr lang="en-US" b="1" baseline="30000" dirty="0"/>
              <a:t>th</a:t>
            </a:r>
            <a:r>
              <a:rPr lang="en-US" dirty="0"/>
              <a:t>- 12:01 AM, Campaigning </a:t>
            </a:r>
            <a:r>
              <a:rPr lang="en-US" dirty="0" smtClean="0"/>
              <a:t>begins</a:t>
            </a:r>
          </a:p>
          <a:p>
            <a:pPr marL="118872" indent="0">
              <a:buNone/>
            </a:pPr>
            <a:endParaRPr lang="en-US" dirty="0"/>
          </a:p>
          <a:p>
            <a:r>
              <a:rPr lang="en-US" b="1" dirty="0"/>
              <a:t>Thursday, March 29</a:t>
            </a:r>
            <a:r>
              <a:rPr lang="en-US" b="1" baseline="30000" dirty="0"/>
              <a:t>th</a:t>
            </a:r>
            <a:r>
              <a:rPr lang="en-US" dirty="0"/>
              <a:t>- UISG Presidential Debate at 7:00pm </a:t>
            </a:r>
            <a:r>
              <a:rPr lang="en-US" dirty="0" smtClean="0"/>
              <a:t>(Chemistry Building w128)</a:t>
            </a:r>
          </a:p>
          <a:p>
            <a:pPr lvl="1"/>
            <a:r>
              <a:rPr lang="en-US" dirty="0" smtClean="0"/>
              <a:t>However, may be moved a bit later…</a:t>
            </a:r>
          </a:p>
          <a:p>
            <a:pPr marL="118872" indent="0">
              <a:buNone/>
            </a:pPr>
            <a:endParaRPr lang="en-US" dirty="0"/>
          </a:p>
          <a:p>
            <a:r>
              <a:rPr lang="en-US" b="1" dirty="0"/>
              <a:t>Monday, April 2</a:t>
            </a:r>
            <a:r>
              <a:rPr lang="en-US" b="1" baseline="30000" dirty="0"/>
              <a:t>nd</a:t>
            </a:r>
            <a:r>
              <a:rPr lang="en-US" dirty="0"/>
              <a:t>- UISG Vice-Presidential Debate at 7:00pm </a:t>
            </a:r>
            <a:r>
              <a:rPr lang="en-US" dirty="0" smtClean="0"/>
              <a:t>(Chemistry Building w128)</a:t>
            </a:r>
          </a:p>
          <a:p>
            <a:pPr marL="118872" indent="0">
              <a:buNone/>
            </a:pPr>
            <a:endParaRPr lang="en-US" dirty="0"/>
          </a:p>
          <a:p>
            <a:r>
              <a:rPr lang="en-US" b="1" dirty="0"/>
              <a:t>Wednesday, April 4</a:t>
            </a:r>
            <a:r>
              <a:rPr lang="en-US" b="1" baseline="30000" dirty="0"/>
              <a:t>th</a:t>
            </a:r>
            <a:r>
              <a:rPr lang="en-US" dirty="0"/>
              <a:t>- Voting Begins at 12:01am (ISIS</a:t>
            </a:r>
            <a:r>
              <a:rPr lang="en-US" dirty="0" smtClean="0"/>
              <a:t>)</a:t>
            </a:r>
          </a:p>
          <a:p>
            <a:pPr marL="118872" indent="0">
              <a:buNone/>
            </a:pPr>
            <a:endParaRPr lang="en-US" dirty="0"/>
          </a:p>
          <a:p>
            <a:r>
              <a:rPr lang="en-US" b="1" dirty="0"/>
              <a:t>Thursday, April 5</a:t>
            </a:r>
            <a:r>
              <a:rPr lang="en-US" b="1" baseline="30000" dirty="0"/>
              <a:t>th</a:t>
            </a:r>
            <a:r>
              <a:rPr lang="en-US" dirty="0"/>
              <a:t>- Voting Ends at 5:00 pm (ISIS</a:t>
            </a:r>
            <a:r>
              <a:rPr lang="en-US" dirty="0" smtClean="0"/>
              <a:t>)</a:t>
            </a:r>
          </a:p>
          <a:p>
            <a:pPr marL="118872" indent="0">
              <a:buNone/>
            </a:pPr>
            <a:endParaRPr lang="en-US" dirty="0"/>
          </a:p>
          <a:p>
            <a:r>
              <a:rPr lang="en-US" b="1" dirty="0"/>
              <a:t>Thursday, April 5</a:t>
            </a:r>
            <a:r>
              <a:rPr lang="en-US" b="1" baseline="30000" dirty="0"/>
              <a:t>th</a:t>
            </a:r>
            <a:r>
              <a:rPr lang="en-US" b="1" dirty="0"/>
              <a:t>-</a:t>
            </a:r>
            <a:r>
              <a:rPr lang="en-US" dirty="0"/>
              <a:t> All campaign materials and paperwork must be submitted to the Student Elections Board Desk by 5:00 pm (Suite 260 IMU). Failure to submit required forms will disqualify candidates</a:t>
            </a:r>
            <a:r>
              <a:rPr lang="en-US" dirty="0" smtClean="0"/>
              <a:t>.</a:t>
            </a:r>
          </a:p>
          <a:p>
            <a:pPr marL="118872" indent="0">
              <a:buNone/>
            </a:pPr>
            <a:endParaRPr lang="en-US" dirty="0"/>
          </a:p>
          <a:p>
            <a:r>
              <a:rPr lang="en-US" b="1" dirty="0"/>
              <a:t>Friday, April 6</a:t>
            </a:r>
            <a:r>
              <a:rPr lang="en-US" b="1" baseline="30000" dirty="0"/>
              <a:t>th</a:t>
            </a:r>
            <a:r>
              <a:rPr lang="en-US" dirty="0"/>
              <a:t>- Ballots and submitted paperwork are verified by the Student Elections Board. Election results announced- 5:00 pm </a:t>
            </a:r>
            <a:r>
              <a:rPr lang="en-US" dirty="0" smtClean="0"/>
              <a:t>(Hubbard </a:t>
            </a:r>
            <a:r>
              <a:rPr lang="en-US" dirty="0"/>
              <a:t>Commons)</a:t>
            </a:r>
          </a:p>
          <a:p>
            <a:endParaRPr lang="en-US" dirty="0"/>
          </a:p>
        </p:txBody>
      </p:sp>
    </p:spTree>
    <p:extLst>
      <p:ext uri="{BB962C8B-B14F-4D97-AF65-F5344CB8AC3E}">
        <p14:creationId xmlns:p14="http://schemas.microsoft.com/office/powerpoint/2010/main" xmlns="" val="423465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PROCEDURE</a:t>
            </a:r>
            <a:endParaRPr lang="en-US" dirty="0"/>
          </a:p>
        </p:txBody>
      </p:sp>
      <p:sp>
        <p:nvSpPr>
          <p:cNvPr id="3" name="Content Placeholder 2"/>
          <p:cNvSpPr>
            <a:spLocks noGrp="1"/>
          </p:cNvSpPr>
          <p:nvPr>
            <p:ph idx="1"/>
          </p:nvPr>
        </p:nvSpPr>
        <p:spPr/>
        <p:txBody>
          <a:bodyPr/>
          <a:lstStyle/>
          <a:p>
            <a:r>
              <a:rPr lang="en-US" dirty="0" smtClean="0"/>
              <a:t>Prior to the distribution of any individual campaign material through any medium, all candidates must give to the SEBC (Suite 260C Desk A2, IMU) a copy of said material and a completed campaign material approval form.</a:t>
            </a:r>
          </a:p>
          <a:p>
            <a:endParaRPr lang="en-US" dirty="0" smtClean="0"/>
          </a:p>
          <a:p>
            <a:r>
              <a:rPr lang="en-US" dirty="0" smtClean="0"/>
              <a:t>Available on UISG Website Tonight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PROCEDURE</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Campaigning shall include, </a:t>
            </a:r>
            <a:r>
              <a:rPr lang="en-US" b="1" dirty="0"/>
              <a:t>but is not limited to</a:t>
            </a:r>
            <a:r>
              <a:rPr lang="en-US" dirty="0"/>
              <a:t>: </a:t>
            </a:r>
            <a:endParaRPr lang="en-US" sz="3600" dirty="0"/>
          </a:p>
          <a:p>
            <a:pPr lvl="1"/>
            <a:r>
              <a:rPr lang="en-US" dirty="0"/>
              <a:t>Posters or flyers </a:t>
            </a:r>
            <a:endParaRPr lang="en-US" sz="3200" dirty="0"/>
          </a:p>
          <a:p>
            <a:pPr lvl="1"/>
            <a:r>
              <a:rPr lang="en-US" dirty="0"/>
              <a:t>Buttons, balloons, or stickers </a:t>
            </a:r>
            <a:endParaRPr lang="en-US" sz="3200" dirty="0"/>
          </a:p>
          <a:p>
            <a:pPr lvl="1"/>
            <a:r>
              <a:rPr lang="en-US" dirty="0"/>
              <a:t>Speeches  </a:t>
            </a:r>
            <a:endParaRPr lang="en-US" sz="3200" dirty="0"/>
          </a:p>
          <a:p>
            <a:pPr lvl="1"/>
            <a:r>
              <a:rPr lang="en-US" dirty="0"/>
              <a:t>Newspaper, radio, television, or electronic advertisements</a:t>
            </a:r>
            <a:endParaRPr lang="en-US" sz="3200" dirty="0"/>
          </a:p>
          <a:p>
            <a:pPr lvl="1"/>
            <a:r>
              <a:rPr lang="en-US" dirty="0"/>
              <a:t>Clothing, hats, or other apparel</a:t>
            </a:r>
            <a:endParaRPr lang="en-US" sz="3200" dirty="0"/>
          </a:p>
          <a:p>
            <a:pPr lvl="1"/>
            <a:r>
              <a:rPr lang="en-US" dirty="0"/>
              <a:t>Listserv emails  </a:t>
            </a:r>
            <a:endParaRPr lang="en-US" sz="3200" dirty="0"/>
          </a:p>
          <a:p>
            <a:pPr lvl="1"/>
            <a:r>
              <a:rPr lang="en-US" b="1" dirty="0" smtClean="0"/>
              <a:t>Facebook (Groups, Statuses, Messages, etc)</a:t>
            </a:r>
          </a:p>
          <a:p>
            <a:pPr lvl="2"/>
            <a:r>
              <a:rPr lang="en-US" b="1" dirty="0" smtClean="0"/>
              <a:t>-</a:t>
            </a:r>
            <a:r>
              <a:rPr lang="en-US" dirty="0" smtClean="0"/>
              <a:t>Submit me a copy of your party’s platform, </a:t>
            </a:r>
            <a:r>
              <a:rPr lang="en-US" b="1" dirty="0" smtClean="0"/>
              <a:t>do not have to submit separate form </a:t>
            </a:r>
            <a:r>
              <a:rPr lang="en-US" dirty="0" smtClean="0"/>
              <a:t>if re-posting information from your platform</a:t>
            </a:r>
            <a:endParaRPr lang="en-US" b="1" dirty="0" smtClean="0"/>
          </a:p>
          <a:p>
            <a:pPr lvl="1"/>
            <a:r>
              <a:rPr lang="en-US" dirty="0" smtClean="0"/>
              <a:t>Tweets</a:t>
            </a:r>
          </a:p>
          <a:p>
            <a:pPr lvl="2"/>
            <a:r>
              <a:rPr lang="en-US" dirty="0" smtClean="0"/>
              <a:t>-Same policy</a:t>
            </a:r>
          </a:p>
          <a:p>
            <a:pPr lvl="1"/>
            <a:r>
              <a:rPr lang="en-US" dirty="0" smtClean="0"/>
              <a:t>Other websites</a:t>
            </a:r>
          </a:p>
          <a:p>
            <a:pPr lvl="1"/>
            <a:r>
              <a:rPr lang="en-US" dirty="0" smtClean="0"/>
              <a:t>Anything </a:t>
            </a:r>
            <a:r>
              <a:rPr lang="en-US" dirty="0"/>
              <a:t>that displays the approval or opposition of a candidate</a:t>
            </a:r>
            <a:endParaRPr lang="en-US" sz="3200" dirty="0"/>
          </a:p>
          <a:p>
            <a:endParaRPr lang="en-US" dirty="0"/>
          </a:p>
        </p:txBody>
      </p:sp>
    </p:spTree>
    <p:extLst>
      <p:ext uri="{BB962C8B-B14F-4D97-AF65-F5344CB8AC3E}">
        <p14:creationId xmlns:p14="http://schemas.microsoft.com/office/powerpoint/2010/main" xmlns="" val="397849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PROCEDURE</a:t>
            </a:r>
            <a:endParaRPr lang="en-US" dirty="0"/>
          </a:p>
        </p:txBody>
      </p:sp>
      <p:sp>
        <p:nvSpPr>
          <p:cNvPr id="3" name="Content Placeholder 2"/>
          <p:cNvSpPr>
            <a:spLocks noGrp="1"/>
          </p:cNvSpPr>
          <p:nvPr>
            <p:ph idx="1"/>
          </p:nvPr>
        </p:nvSpPr>
        <p:spPr/>
        <p:txBody>
          <a:bodyPr/>
          <a:lstStyle/>
          <a:p>
            <a:r>
              <a:rPr lang="en-US" dirty="0" smtClean="0"/>
              <a:t>However, personal </a:t>
            </a:r>
            <a:r>
              <a:rPr lang="en-US" dirty="0"/>
              <a:t>correspondence needs no prior approval by the SEB. </a:t>
            </a:r>
            <a:endParaRPr lang="en-US" sz="3600" dirty="0"/>
          </a:p>
          <a:p>
            <a:pPr lvl="1"/>
            <a:r>
              <a:rPr lang="en-US" dirty="0"/>
              <a:t>Personal correspondence shall be defined as any form of person-to-person communication, not </a:t>
            </a:r>
            <a:r>
              <a:rPr lang="en-US" dirty="0" smtClean="0"/>
              <a:t>copied </a:t>
            </a:r>
            <a:r>
              <a:rPr lang="en-US" dirty="0"/>
              <a:t>in </a:t>
            </a:r>
            <a:r>
              <a:rPr lang="en-US" dirty="0" smtClean="0"/>
              <a:t>mass or numerously </a:t>
            </a:r>
            <a:r>
              <a:rPr lang="en-US" dirty="0"/>
              <a:t>duplicated, and not in violation of rules set forth in the University of Iowa Student Elections code.  </a:t>
            </a:r>
            <a:endParaRPr lang="en-US" dirty="0" smtClean="0"/>
          </a:p>
          <a:p>
            <a:pPr lvl="1"/>
            <a:r>
              <a:rPr lang="en-US" sz="3200" dirty="0" smtClean="0"/>
              <a:t>This </a:t>
            </a:r>
            <a:r>
              <a:rPr lang="en-US" sz="3200" b="1" i="1" dirty="0" smtClean="0"/>
              <a:t>does not include </a:t>
            </a:r>
            <a:r>
              <a:rPr lang="en-US" sz="3200" dirty="0"/>
              <a:t>F</a:t>
            </a:r>
            <a:r>
              <a:rPr lang="en-US" sz="3200" dirty="0" smtClean="0"/>
              <a:t>acebook messages, private groups, tweets at people, etc.</a:t>
            </a:r>
            <a:endParaRPr lang="en-US" sz="3200" dirty="0"/>
          </a:p>
          <a:p>
            <a:endParaRPr lang="en-US" dirty="0"/>
          </a:p>
        </p:txBody>
      </p:sp>
    </p:spTree>
    <p:extLst>
      <p:ext uri="{BB962C8B-B14F-4D97-AF65-F5344CB8AC3E}">
        <p14:creationId xmlns:p14="http://schemas.microsoft.com/office/powerpoint/2010/main" xmlns="" val="391707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PROCEDURE</a:t>
            </a:r>
            <a:endParaRPr lang="en-US" dirty="0"/>
          </a:p>
        </p:txBody>
      </p:sp>
      <p:sp>
        <p:nvSpPr>
          <p:cNvPr id="3" name="Content Placeholder 2"/>
          <p:cNvSpPr>
            <a:spLocks noGrp="1"/>
          </p:cNvSpPr>
          <p:nvPr>
            <p:ph idx="1"/>
          </p:nvPr>
        </p:nvSpPr>
        <p:spPr/>
        <p:txBody>
          <a:bodyPr/>
          <a:lstStyle/>
          <a:p>
            <a:r>
              <a:rPr lang="en-US" dirty="0" smtClean="0"/>
              <a:t>ALL campaign materials, including electronic campaign material, MUST BE REMOVED from public areas within 48 hours of the conclusion of the election unless under the regulation of Cambus, University Housing, the University Box Office or any other Academic/Non- Academic buildings and spaces, or be fined.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SPENDING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maximum campaign-spending limit for a full slate of two (2) at-large senatorial candidates and President/Vice president is $3,000.00; </a:t>
            </a:r>
          </a:p>
          <a:p>
            <a:endParaRPr lang="en-US" dirty="0" smtClean="0"/>
          </a:p>
          <a:p>
            <a:r>
              <a:rPr lang="en-US" dirty="0" smtClean="0"/>
              <a:t>Any Senate candidates (whether affiliated with a presidential ticket or running independently) have a maximum spending limit of $300, including In Kind donations.</a:t>
            </a:r>
          </a:p>
          <a:p>
            <a:endParaRPr lang="en-US" dirty="0" smtClean="0"/>
          </a:p>
          <a:p>
            <a:r>
              <a:rPr lang="en-US" dirty="0" smtClean="0"/>
              <a:t>Candidates are required to keep track of all expenditures. A Campaign Finance Record will be available to candidates online at the SEBC website, located at </a:t>
            </a:r>
            <a:r>
              <a:rPr lang="en-US" b="1" i="1" dirty="0" smtClean="0"/>
              <a:t>(uisg</a:t>
            </a:r>
            <a:r>
              <a:rPr lang="en-US" i="1" dirty="0" smtClean="0"/>
              <a:t>.u</a:t>
            </a:r>
            <a:r>
              <a:rPr lang="en-US" b="1" i="1" dirty="0" smtClean="0"/>
              <a:t>iowa</a:t>
            </a:r>
            <a:r>
              <a:rPr lang="en-US" i="1" dirty="0" smtClean="0"/>
              <a:t>.edu), </a:t>
            </a:r>
            <a:r>
              <a:rPr lang="en-US" dirty="0" smtClean="0"/>
              <a:t>and all expenditures must be recorded on the financial record. This record and all campaign receipts are due to the SEBC at the conclusion of the voting period (THURSDAY, APRIL 5</a:t>
            </a:r>
            <a:r>
              <a:rPr lang="en-US" baseline="30000" dirty="0" smtClean="0"/>
              <a:t>TH</a:t>
            </a:r>
            <a:r>
              <a:rPr lang="en-US" dirty="0" smtClean="0"/>
              <a:t> 5:00 PM)</a:t>
            </a:r>
          </a:p>
          <a:p>
            <a:pPr>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SPENDING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Donations of materials by outside sources must have their value reported to the SEBC on the Campaign Financial Record as “In Kind” reports.</a:t>
            </a:r>
          </a:p>
          <a:p>
            <a:pPr lvl="1"/>
            <a:r>
              <a:rPr lang="en-US" dirty="0" smtClean="0"/>
              <a:t>declared at its present fair market value.</a:t>
            </a:r>
          </a:p>
          <a:p>
            <a:pPr lvl="1"/>
            <a:r>
              <a:rPr lang="en-US" dirty="0" smtClean="0"/>
              <a:t>Donated materials and/or services, including previously owned material must be declared whether sought or offered.</a:t>
            </a:r>
          </a:p>
          <a:p>
            <a:pPr lvl="1"/>
            <a:r>
              <a:rPr lang="en-US" dirty="0" smtClean="0"/>
              <a:t>A candidate is allowed to accept a discount for materials and/or services rendered however, the candidate is required to declare the expense at its fair market value.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675</TotalTime>
  <Words>1414</Words>
  <Application>Microsoft Office PowerPoint</Application>
  <PresentationFormat>On-screen Show (4:3)</PresentationFormat>
  <Paragraphs>154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Module</vt:lpstr>
      <vt:lpstr>UISG ELECTIONS 2012</vt:lpstr>
      <vt:lpstr>THE BASICS</vt:lpstr>
      <vt:lpstr>FINAL SCHEDULE</vt:lpstr>
      <vt:lpstr>CAMPAIGN PROCEDURE</vt:lpstr>
      <vt:lpstr>CAMPAIGN PROCEDURE</vt:lpstr>
      <vt:lpstr>CAMPAIGN PROCEDURE</vt:lpstr>
      <vt:lpstr>CAMPAIGN PROCEDURE</vt:lpstr>
      <vt:lpstr>CAMPAIGN SPENDING</vt:lpstr>
      <vt:lpstr>CAMPAIGN SPENDING</vt:lpstr>
      <vt:lpstr>PROHIBITED PRACTICES</vt:lpstr>
      <vt:lpstr>CAMPAIGN PROCEDURE</vt:lpstr>
      <vt:lpstr>COMPLAINTS</vt:lpstr>
      <vt:lpstr>COMPLAINTS CONT’D</vt:lpstr>
      <vt:lpstr>PENALTIES</vt:lpstr>
      <vt:lpstr>THE DEBATES</vt:lpstr>
      <vt:lpstr>THE DEBATES</vt:lpstr>
      <vt:lpstr>ELECTION DAY PROCEDURE</vt:lpstr>
      <vt:lpstr>ELECTION DAY PROCEDURE</vt:lpstr>
      <vt:lpstr>POLLING</vt:lpstr>
      <vt:lpstr>THE BALLOTS</vt:lpstr>
      <vt:lpstr>EXAMPLE BALLOTS</vt:lpstr>
      <vt:lpstr>EXAMPLE BALLOTS</vt:lpstr>
      <vt:lpstr>CONCLUSION</vt:lpstr>
      <vt:lpstr>CONCLUSION</vt:lpstr>
      <vt:lpstr>Questions?</vt:lpstr>
    </vt:vector>
  </TitlesOfParts>
  <Company>University of Iowa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UISG ELECTIONS 2012</dc:title>
  <dc:creator>Grim, Patrick M</dc:creator>
  <cp:lastModifiedBy>Patrick</cp:lastModifiedBy>
  <cp:revision>27</cp:revision>
  <dcterms:created xsi:type="dcterms:W3CDTF">2012-02-20T17:56:55Z</dcterms:created>
  <dcterms:modified xsi:type="dcterms:W3CDTF">2012-03-26T02:32:37Z</dcterms:modified>
</cp:coreProperties>
</file>