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sldIdLst>
    <p:sldId id="256" r:id="rId2"/>
    <p:sldId id="257" r:id="rId3"/>
    <p:sldId id="258" r:id="rId4"/>
    <p:sldId id="259" r:id="rId5"/>
    <p:sldId id="260" r:id="rId6"/>
    <p:sldId id="261" r:id="rId7"/>
    <p:sldId id="262" r:id="rId8"/>
    <p:sldId id="266" r:id="rId9"/>
    <p:sldId id="264" r:id="rId10"/>
    <p:sldId id="263" r:id="rId11"/>
    <p:sldId id="265" r:id="rId12"/>
    <p:sldId id="267" r:id="rId13"/>
    <p:sldId id="268" r:id="rId14"/>
    <p:sldId id="270" r:id="rId15"/>
    <p:sldId id="274" r:id="rId16"/>
    <p:sldId id="269"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624" y="21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C3879-7C11-40E0-A021-687BAA6B15C1}" type="datetimeFigureOut">
              <a:rPr lang="en-US" smtClean="0"/>
              <a:pPr/>
              <a:t>2/20/2012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E8FB81-8C5A-4A61-8397-FB7CFB8FBD93}" type="slidenum">
              <a:rPr lang="en-US" smtClean="0"/>
              <a:pPr/>
              <a:t>‹#›</a:t>
            </a:fld>
            <a:endParaRPr lang="en-US"/>
          </a:p>
        </p:txBody>
      </p:sp>
    </p:spTree>
    <p:extLst>
      <p:ext uri="{BB962C8B-B14F-4D97-AF65-F5344CB8AC3E}">
        <p14:creationId xmlns:p14="http://schemas.microsoft.com/office/powerpoint/2010/main" xmlns="" val="228725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E8FB81-8C5A-4A61-8397-FB7CFB8FBD93}" type="slidenum">
              <a:rPr lang="en-US" smtClean="0"/>
              <a:pPr/>
              <a:t>4</a:t>
            </a:fld>
            <a:endParaRPr lang="en-US"/>
          </a:p>
        </p:txBody>
      </p:sp>
    </p:spTree>
    <p:extLst>
      <p:ext uri="{BB962C8B-B14F-4D97-AF65-F5344CB8AC3E}">
        <p14:creationId xmlns:p14="http://schemas.microsoft.com/office/powerpoint/2010/main" xmlns="" val="4114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2/20/2012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575DB9-DE56-4DAE-81C4-CBE42DFE2470}" type="datetimeFigureOut">
              <a:rPr lang="en-US" smtClean="0"/>
              <a:pPr/>
              <a:t>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E575DB9-DE56-4DAE-81C4-CBE42DFE2470}" type="datetimeFigureOut">
              <a:rPr lang="en-US" smtClean="0"/>
              <a:pPr/>
              <a:t>2/20/2012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E3E8A-1A00-4CD6-96CF-C56770FF7F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E575DB9-DE56-4DAE-81C4-CBE42DFE2470}" type="datetimeFigureOut">
              <a:rPr lang="en-US" smtClean="0"/>
              <a:pPr/>
              <a:t>2/20/2012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E575DB9-DE56-4DAE-81C4-CBE42DFE2470}" type="datetimeFigureOut">
              <a:rPr lang="en-US" smtClean="0"/>
              <a:pPr/>
              <a:t>2/20/2012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575DB9-DE56-4DAE-81C4-CBE42DFE2470}" type="datetimeFigureOut">
              <a:rPr lang="en-US" smtClean="0"/>
              <a:pPr/>
              <a:t>2/20/2012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75DB9-DE56-4DAE-81C4-CBE42DFE2470}" type="datetimeFigureOut">
              <a:rPr lang="en-US" smtClean="0"/>
              <a:pPr/>
              <a:t>2/20/2012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E3E8A-1A00-4CD6-96CF-C56770FF7F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E575DB9-DE56-4DAE-81C4-CBE42DFE2470}" type="datetimeFigureOut">
              <a:rPr lang="en-US" smtClean="0"/>
              <a:pPr/>
              <a:t>2/20/2012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E3E8A-1A00-4CD6-96CF-C56770FF7F72}"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E575DB9-DE56-4DAE-81C4-CBE42DFE2470}" type="datetimeFigureOut">
              <a:rPr lang="en-US" smtClean="0"/>
              <a:pPr/>
              <a:t>2/20/2012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6EE3E8A-1A00-4CD6-96CF-C56770FF7F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E575DB9-DE56-4DAE-81C4-CBE42DFE2470}" type="datetimeFigureOut">
              <a:rPr lang="en-US" smtClean="0"/>
              <a:pPr/>
              <a:t>2/20/2012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6EE3E8A-1A00-4CD6-96CF-C56770FF7F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brittany-caplin@uiowa.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UISG ELECTIONS 2012</a:t>
            </a:r>
            <a:endParaRPr lang="en-US" dirty="0"/>
          </a:p>
        </p:txBody>
      </p:sp>
      <p:sp>
        <p:nvSpPr>
          <p:cNvPr id="3" name="Subtitle 2"/>
          <p:cNvSpPr>
            <a:spLocks noGrp="1"/>
          </p:cNvSpPr>
          <p:nvPr>
            <p:ph type="subTitle" idx="1"/>
          </p:nvPr>
        </p:nvSpPr>
        <p:spPr/>
        <p:txBody>
          <a:bodyPr>
            <a:normAutofit/>
          </a:bodyPr>
          <a:lstStyle/>
          <a:p>
            <a:r>
              <a:rPr lang="en-US" dirty="0" smtClean="0"/>
              <a:t>INTEREST MEETING</a:t>
            </a:r>
            <a:endParaRPr lang="en-US" dirty="0"/>
          </a:p>
        </p:txBody>
      </p:sp>
    </p:spTree>
    <p:extLst>
      <p:ext uri="{BB962C8B-B14F-4D97-AF65-F5344CB8AC3E}">
        <p14:creationId xmlns:p14="http://schemas.microsoft.com/office/powerpoint/2010/main" xmlns="" val="43449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DATES</a:t>
            </a:r>
            <a:endParaRPr lang="en-US" dirty="0"/>
          </a:p>
        </p:txBody>
      </p:sp>
      <p:sp>
        <p:nvSpPr>
          <p:cNvPr id="3" name="Content Placeholder 2"/>
          <p:cNvSpPr>
            <a:spLocks noGrp="1"/>
          </p:cNvSpPr>
          <p:nvPr>
            <p:ph idx="1"/>
          </p:nvPr>
        </p:nvSpPr>
        <p:spPr/>
        <p:txBody>
          <a:bodyPr>
            <a:normAutofit fontScale="92500" lnSpcReduction="10000"/>
          </a:bodyPr>
          <a:lstStyle/>
          <a:p>
            <a:pPr marL="118872" indent="0">
              <a:buNone/>
            </a:pPr>
            <a:endParaRPr lang="en-US" dirty="0" smtClean="0"/>
          </a:p>
          <a:p>
            <a:r>
              <a:rPr lang="en-US" b="1" dirty="0" smtClean="0"/>
              <a:t>Wednesday</a:t>
            </a:r>
            <a:r>
              <a:rPr lang="en-US" b="1" dirty="0"/>
              <a:t>, March 7th</a:t>
            </a:r>
            <a:r>
              <a:rPr lang="en-US" dirty="0"/>
              <a:t>-Completed petitions due 4:00PM to the University Box Office. </a:t>
            </a:r>
            <a:r>
              <a:rPr lang="en-US" b="1" i="1" dirty="0" smtClean="0"/>
              <a:t>Late submissions will not be accepted under any circumstance. </a:t>
            </a:r>
          </a:p>
          <a:p>
            <a:endParaRPr lang="en-US" dirty="0" smtClean="0"/>
          </a:p>
          <a:p>
            <a:r>
              <a:rPr lang="en-US" b="1" dirty="0" smtClean="0"/>
              <a:t>Sunday</a:t>
            </a:r>
            <a:r>
              <a:rPr lang="en-US" b="1" dirty="0"/>
              <a:t>, March 25</a:t>
            </a:r>
            <a:r>
              <a:rPr lang="en-US" dirty="0"/>
              <a:t>-Mandatory Meeting for approved candidates. 5PM (Location to be </a:t>
            </a:r>
            <a:r>
              <a:rPr lang="en-US" dirty="0" smtClean="0"/>
              <a:t>determined, likely Illinois Room)</a:t>
            </a:r>
            <a:r>
              <a:rPr lang="en-US" dirty="0"/>
              <a:t/>
            </a:r>
            <a:br>
              <a:rPr lang="en-US" dirty="0"/>
            </a:br>
            <a:endParaRPr lang="en-US" dirty="0"/>
          </a:p>
        </p:txBody>
      </p:sp>
    </p:spTree>
    <p:extLst>
      <p:ext uri="{BB962C8B-B14F-4D97-AF65-F5344CB8AC3E}">
        <p14:creationId xmlns:p14="http://schemas.microsoft.com/office/powerpoint/2010/main" xmlns="" val="293352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SCHEDULE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Monday</a:t>
            </a:r>
            <a:r>
              <a:rPr lang="en-US" b="1" dirty="0"/>
              <a:t>, March 26</a:t>
            </a:r>
            <a:r>
              <a:rPr lang="en-US" b="1" baseline="30000" dirty="0"/>
              <a:t>th</a:t>
            </a:r>
            <a:r>
              <a:rPr lang="en-US" dirty="0"/>
              <a:t>- 12:01 AM, Campaigning </a:t>
            </a:r>
            <a:r>
              <a:rPr lang="en-US" dirty="0" smtClean="0"/>
              <a:t>begins</a:t>
            </a:r>
          </a:p>
          <a:p>
            <a:pPr marL="118872" indent="0">
              <a:buNone/>
            </a:pPr>
            <a:endParaRPr lang="en-US" dirty="0"/>
          </a:p>
          <a:p>
            <a:r>
              <a:rPr lang="en-US" b="1" dirty="0"/>
              <a:t>Thursday, March 29</a:t>
            </a:r>
            <a:r>
              <a:rPr lang="en-US" b="1" baseline="30000" dirty="0"/>
              <a:t>th</a:t>
            </a:r>
            <a:r>
              <a:rPr lang="en-US" dirty="0"/>
              <a:t>- UISG Presidential Debate at 7:00pm (Location TBA</a:t>
            </a:r>
            <a:r>
              <a:rPr lang="en-US" dirty="0" smtClean="0"/>
              <a:t>)</a:t>
            </a:r>
          </a:p>
          <a:p>
            <a:pPr marL="118872" indent="0">
              <a:buNone/>
            </a:pPr>
            <a:endParaRPr lang="en-US" dirty="0"/>
          </a:p>
          <a:p>
            <a:r>
              <a:rPr lang="en-US" b="1" dirty="0"/>
              <a:t>Monday, April 2</a:t>
            </a:r>
            <a:r>
              <a:rPr lang="en-US" b="1" baseline="30000" dirty="0"/>
              <a:t>nd</a:t>
            </a:r>
            <a:r>
              <a:rPr lang="en-US" dirty="0"/>
              <a:t>- UISG Vice-Presidential Debate at 7:00pm (Location TBA</a:t>
            </a:r>
            <a:r>
              <a:rPr lang="en-US" dirty="0" smtClean="0"/>
              <a:t>)</a:t>
            </a:r>
          </a:p>
          <a:p>
            <a:pPr marL="118872" indent="0">
              <a:buNone/>
            </a:pPr>
            <a:endParaRPr lang="en-US" dirty="0"/>
          </a:p>
          <a:p>
            <a:r>
              <a:rPr lang="en-US" b="1" dirty="0"/>
              <a:t>Wednesday, April 4</a:t>
            </a:r>
            <a:r>
              <a:rPr lang="en-US" b="1" baseline="30000" dirty="0"/>
              <a:t>th</a:t>
            </a:r>
            <a:r>
              <a:rPr lang="en-US" dirty="0"/>
              <a:t>- Voting Begins at 12:01am (ISIS</a:t>
            </a:r>
            <a:r>
              <a:rPr lang="en-US" dirty="0" smtClean="0"/>
              <a:t>)</a:t>
            </a:r>
          </a:p>
          <a:p>
            <a:pPr marL="118872" indent="0">
              <a:buNone/>
            </a:pPr>
            <a:endParaRPr lang="en-US" dirty="0"/>
          </a:p>
          <a:p>
            <a:r>
              <a:rPr lang="en-US" b="1" dirty="0"/>
              <a:t>Thursday, April 5</a:t>
            </a:r>
            <a:r>
              <a:rPr lang="en-US" b="1" baseline="30000" dirty="0"/>
              <a:t>th</a:t>
            </a:r>
            <a:r>
              <a:rPr lang="en-US" dirty="0"/>
              <a:t>- Voting Ends at 5:00 pm (ISIS</a:t>
            </a:r>
            <a:r>
              <a:rPr lang="en-US" dirty="0" smtClean="0"/>
              <a:t>)</a:t>
            </a:r>
          </a:p>
          <a:p>
            <a:pPr marL="118872" indent="0">
              <a:buNone/>
            </a:pPr>
            <a:endParaRPr lang="en-US" dirty="0"/>
          </a:p>
          <a:p>
            <a:r>
              <a:rPr lang="en-US" b="1" dirty="0"/>
              <a:t>Thursday, April 5</a:t>
            </a:r>
            <a:r>
              <a:rPr lang="en-US" b="1" baseline="30000" dirty="0"/>
              <a:t>th</a:t>
            </a:r>
            <a:r>
              <a:rPr lang="en-US" b="1" dirty="0"/>
              <a:t>-</a:t>
            </a:r>
            <a:r>
              <a:rPr lang="en-US" dirty="0"/>
              <a:t> All campaign materials and paperwork must be submitted to the Student Elections Board Desk by 5:00 pm (Suite 260 IMU). Failure to submit required forms will disqualify candidates</a:t>
            </a:r>
            <a:r>
              <a:rPr lang="en-US" dirty="0" smtClean="0"/>
              <a:t>.</a:t>
            </a:r>
          </a:p>
          <a:p>
            <a:pPr marL="118872" indent="0">
              <a:buNone/>
            </a:pPr>
            <a:endParaRPr lang="en-US" dirty="0"/>
          </a:p>
          <a:p>
            <a:r>
              <a:rPr lang="en-US" b="1" dirty="0"/>
              <a:t>Friday, April 6</a:t>
            </a:r>
            <a:r>
              <a:rPr lang="en-US" b="1" baseline="30000" dirty="0"/>
              <a:t>th</a:t>
            </a:r>
            <a:r>
              <a:rPr lang="en-US" dirty="0"/>
              <a:t>- Ballots and submitted paperwork are verified by the Student Elections Board. Election results announced- 5:00 pm (Location TBA, likely Hubbard Commons)</a:t>
            </a:r>
          </a:p>
          <a:p>
            <a:endParaRPr lang="en-US" dirty="0"/>
          </a:p>
        </p:txBody>
      </p:sp>
    </p:spTree>
    <p:extLst>
      <p:ext uri="{BB962C8B-B14F-4D97-AF65-F5344CB8AC3E}">
        <p14:creationId xmlns:p14="http://schemas.microsoft.com/office/powerpoint/2010/main" xmlns="" val="423465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Campaigning shall include, </a:t>
            </a:r>
            <a:r>
              <a:rPr lang="en-US" b="1" dirty="0"/>
              <a:t>but is not limited to</a:t>
            </a:r>
            <a:r>
              <a:rPr lang="en-US" dirty="0"/>
              <a:t>: </a:t>
            </a:r>
            <a:endParaRPr lang="en-US" sz="3600" dirty="0"/>
          </a:p>
          <a:p>
            <a:pPr lvl="1"/>
            <a:r>
              <a:rPr lang="en-US" dirty="0"/>
              <a:t>Posters or flyers </a:t>
            </a:r>
            <a:endParaRPr lang="en-US" sz="3200" dirty="0"/>
          </a:p>
          <a:p>
            <a:pPr lvl="1"/>
            <a:r>
              <a:rPr lang="en-US" dirty="0"/>
              <a:t>Buttons, balloons, or stickers </a:t>
            </a:r>
            <a:endParaRPr lang="en-US" sz="3200" dirty="0"/>
          </a:p>
          <a:p>
            <a:pPr lvl="1"/>
            <a:r>
              <a:rPr lang="en-US" dirty="0"/>
              <a:t>Speeches  </a:t>
            </a:r>
            <a:endParaRPr lang="en-US" sz="3200" dirty="0"/>
          </a:p>
          <a:p>
            <a:pPr lvl="1"/>
            <a:r>
              <a:rPr lang="en-US" dirty="0"/>
              <a:t>Newspaper, radio, television, or electronic advertisements</a:t>
            </a:r>
            <a:endParaRPr lang="en-US" sz="3200" dirty="0"/>
          </a:p>
          <a:p>
            <a:pPr lvl="1"/>
            <a:r>
              <a:rPr lang="en-US" dirty="0"/>
              <a:t>Clothing, hats, or other apparel</a:t>
            </a:r>
            <a:endParaRPr lang="en-US" sz="3200" dirty="0"/>
          </a:p>
          <a:p>
            <a:pPr lvl="1"/>
            <a:r>
              <a:rPr lang="en-US" dirty="0"/>
              <a:t>Listserv emails  </a:t>
            </a:r>
            <a:endParaRPr lang="en-US" sz="3200" dirty="0"/>
          </a:p>
          <a:p>
            <a:pPr lvl="1"/>
            <a:r>
              <a:rPr lang="en-US" dirty="0" smtClean="0"/>
              <a:t>Facebook Statuses</a:t>
            </a:r>
          </a:p>
          <a:p>
            <a:pPr lvl="1"/>
            <a:r>
              <a:rPr lang="en-US" dirty="0" smtClean="0"/>
              <a:t>Tweets</a:t>
            </a:r>
          </a:p>
          <a:p>
            <a:pPr lvl="1"/>
            <a:r>
              <a:rPr lang="en-US" dirty="0" smtClean="0"/>
              <a:t>Other websites</a:t>
            </a:r>
          </a:p>
          <a:p>
            <a:pPr lvl="1"/>
            <a:r>
              <a:rPr lang="en-US" dirty="0" smtClean="0"/>
              <a:t>Anything </a:t>
            </a:r>
            <a:r>
              <a:rPr lang="en-US" dirty="0"/>
              <a:t>that displays the approval or opposition of a candidate</a:t>
            </a:r>
            <a:endParaRPr lang="en-US" sz="3200" dirty="0"/>
          </a:p>
          <a:p>
            <a:endParaRPr lang="en-US" dirty="0"/>
          </a:p>
        </p:txBody>
      </p:sp>
    </p:spTree>
    <p:extLst>
      <p:ext uri="{BB962C8B-B14F-4D97-AF65-F5344CB8AC3E}">
        <p14:creationId xmlns:p14="http://schemas.microsoft.com/office/powerpoint/2010/main" xmlns="" val="397849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normAutofit/>
          </a:bodyPr>
          <a:lstStyle/>
          <a:p>
            <a:pPr lvl="0"/>
            <a:r>
              <a:rPr lang="en-US" dirty="0"/>
              <a:t>The following campaign practices are prohibited: </a:t>
            </a:r>
            <a:endParaRPr lang="en-US" sz="3600" dirty="0"/>
          </a:p>
          <a:p>
            <a:pPr lvl="1"/>
            <a:r>
              <a:rPr lang="en-US" dirty="0"/>
              <a:t>Campaigning or displaying of campaign materials prior to the first day of the  designated campaign period, as established by the SEB</a:t>
            </a:r>
            <a:r>
              <a:rPr lang="en-US" dirty="0" smtClean="0"/>
              <a:t>.</a:t>
            </a:r>
          </a:p>
          <a:p>
            <a:pPr lvl="1"/>
            <a:r>
              <a:rPr lang="en-US" sz="3200" dirty="0" smtClean="0"/>
              <a:t>ABSOLUTELY NO CAMPAIGNING ALLOWED UNTIL MONDAY MARCH 26</a:t>
            </a:r>
            <a:r>
              <a:rPr lang="en-US" sz="3200" baseline="30000" dirty="0" smtClean="0"/>
              <a:t>TH</a:t>
            </a:r>
            <a:r>
              <a:rPr lang="en-US" sz="3200" dirty="0" smtClean="0"/>
              <a:t>, at 12:01 AM</a:t>
            </a:r>
          </a:p>
          <a:p>
            <a:endParaRPr lang="en-US" dirty="0"/>
          </a:p>
        </p:txBody>
      </p:sp>
    </p:spTree>
    <p:extLst>
      <p:ext uri="{BB962C8B-B14F-4D97-AF65-F5344CB8AC3E}">
        <p14:creationId xmlns:p14="http://schemas.microsoft.com/office/powerpoint/2010/main" xmlns="" val="229155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PROHIBITED…</a:t>
            </a:r>
            <a:endParaRPr lang="en-US" dirty="0"/>
          </a:p>
        </p:txBody>
      </p:sp>
      <p:sp>
        <p:nvSpPr>
          <p:cNvPr id="3" name="Content Placeholder 2"/>
          <p:cNvSpPr>
            <a:spLocks noGrp="1"/>
          </p:cNvSpPr>
          <p:nvPr>
            <p:ph idx="1"/>
          </p:nvPr>
        </p:nvSpPr>
        <p:spPr/>
        <p:txBody>
          <a:bodyPr>
            <a:normAutofit fontScale="62500" lnSpcReduction="20000"/>
          </a:bodyPr>
          <a:lstStyle/>
          <a:p>
            <a:pPr lvl="1"/>
            <a:r>
              <a:rPr lang="en-US" dirty="0" smtClean="0"/>
              <a:t>Campaigning </a:t>
            </a:r>
            <a:r>
              <a:rPr lang="en-US" dirty="0"/>
              <a:t>or placing campaign material in or within view from a polling place on the designated election days. </a:t>
            </a:r>
            <a:endParaRPr lang="en-US" dirty="0" smtClean="0"/>
          </a:p>
          <a:p>
            <a:pPr marL="457200" lvl="1" indent="0">
              <a:buNone/>
            </a:pPr>
            <a:endParaRPr lang="en-US" sz="3200" dirty="0"/>
          </a:p>
          <a:p>
            <a:pPr lvl="1"/>
            <a:r>
              <a:rPr lang="en-US" dirty="0"/>
              <a:t>Contacting the principal representative of student organizations or groups regarding UISG campaigning prior to the petition certification by the SEB. Once    certified, candidates may contact the student </a:t>
            </a:r>
            <a:endParaRPr lang="en-US" dirty="0" smtClean="0"/>
          </a:p>
          <a:p>
            <a:pPr lvl="1"/>
            <a:endParaRPr lang="en-US" dirty="0" smtClean="0"/>
          </a:p>
          <a:p>
            <a:pPr lvl="1"/>
            <a:r>
              <a:rPr lang="en-US" dirty="0" smtClean="0"/>
              <a:t>organization </a:t>
            </a:r>
            <a:r>
              <a:rPr lang="en-US" dirty="0"/>
              <a:t>to discuss meeting with said group within the campaign period.    </a:t>
            </a:r>
            <a:endParaRPr lang="en-US" dirty="0" smtClean="0"/>
          </a:p>
          <a:p>
            <a:pPr marL="457200" lvl="1" indent="0">
              <a:buNone/>
            </a:pPr>
            <a:endParaRPr lang="en-US" sz="3200" dirty="0"/>
          </a:p>
          <a:p>
            <a:pPr lvl="1"/>
            <a:r>
              <a:rPr lang="en-US" dirty="0"/>
              <a:t>Claiming the endorsement of any organization without an approved Student Organization Form or letter of endorsement</a:t>
            </a:r>
            <a:r>
              <a:rPr lang="en-US" dirty="0" smtClean="0"/>
              <a:t>.</a:t>
            </a:r>
          </a:p>
          <a:p>
            <a:pPr marL="457200" lvl="1" indent="0">
              <a:buNone/>
            </a:pPr>
            <a:r>
              <a:rPr lang="en-US" dirty="0" smtClean="0"/>
              <a:t> </a:t>
            </a:r>
            <a:endParaRPr lang="en-US" sz="3200" dirty="0"/>
          </a:p>
          <a:p>
            <a:pPr lvl="1"/>
            <a:r>
              <a:rPr lang="en-US" dirty="0"/>
              <a:t>Any campaigning in the student government office (Suite 260B IMU). </a:t>
            </a:r>
            <a:endParaRPr lang="en-US" dirty="0" smtClean="0"/>
          </a:p>
          <a:p>
            <a:pPr marL="457200" lvl="1" indent="0">
              <a:buNone/>
            </a:pPr>
            <a:endParaRPr lang="en-US" sz="3200" dirty="0"/>
          </a:p>
          <a:p>
            <a:pPr lvl="1"/>
            <a:r>
              <a:rPr lang="en-US" dirty="0"/>
              <a:t>Verbal or physical harassment or intimidation of other party candidates or adherents </a:t>
            </a:r>
            <a:endParaRPr lang="en-US" sz="3200" dirty="0"/>
          </a:p>
          <a:p>
            <a:endParaRPr lang="en-US" dirty="0"/>
          </a:p>
        </p:txBody>
      </p:sp>
    </p:spTree>
    <p:extLst>
      <p:ext uri="{BB962C8B-B14F-4D97-AF65-F5344CB8AC3E}">
        <p14:creationId xmlns:p14="http://schemas.microsoft.com/office/powerpoint/2010/main" xmlns="" val="114997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r>
              <a:rPr lang="en-US" dirty="0" smtClean="0"/>
              <a:t>Penalties include, but are not limited to monetary fines and disqualification</a:t>
            </a:r>
          </a:p>
          <a:p>
            <a:pPr marL="118872" indent="0">
              <a:buNone/>
            </a:pPr>
            <a:endParaRPr lang="en-US" dirty="0" smtClean="0"/>
          </a:p>
          <a:p>
            <a:r>
              <a:rPr lang="en-US" dirty="0" smtClean="0"/>
              <a:t>A detailed list of infractions and monetary fines will be available on the USIG website </a:t>
            </a:r>
            <a:endParaRPr lang="en-US" dirty="0"/>
          </a:p>
        </p:txBody>
      </p:sp>
    </p:spTree>
    <p:extLst>
      <p:ext uri="{BB962C8B-B14F-4D97-AF65-F5344CB8AC3E}">
        <p14:creationId xmlns:p14="http://schemas.microsoft.com/office/powerpoint/2010/main" xmlns="" val="205635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r>
              <a:rPr lang="en-US" dirty="0" smtClean="0"/>
              <a:t>However, personal </a:t>
            </a:r>
            <a:r>
              <a:rPr lang="en-US" dirty="0"/>
              <a:t>correspondence needs no prior approval by the SEB. </a:t>
            </a:r>
            <a:endParaRPr lang="en-US" sz="3600" dirty="0"/>
          </a:p>
          <a:p>
            <a:pPr lvl="1"/>
            <a:r>
              <a:rPr lang="en-US" dirty="0"/>
              <a:t>Personal correspondence shall be defined as any form of person-to-person communication, not </a:t>
            </a:r>
            <a:r>
              <a:rPr lang="en-US" dirty="0" smtClean="0"/>
              <a:t>copied </a:t>
            </a:r>
            <a:r>
              <a:rPr lang="en-US" dirty="0"/>
              <a:t>in </a:t>
            </a:r>
            <a:r>
              <a:rPr lang="en-US" dirty="0" smtClean="0"/>
              <a:t>mass or numerously </a:t>
            </a:r>
            <a:r>
              <a:rPr lang="en-US" dirty="0"/>
              <a:t>duplicated, and not in violation of rules set forth in the University of Iowa Student Elections code.  </a:t>
            </a:r>
            <a:endParaRPr lang="en-US" dirty="0" smtClean="0"/>
          </a:p>
          <a:p>
            <a:pPr lvl="1"/>
            <a:r>
              <a:rPr lang="en-US" sz="3200" dirty="0" smtClean="0"/>
              <a:t>This </a:t>
            </a:r>
            <a:r>
              <a:rPr lang="en-US" sz="3200" b="1" i="1" dirty="0" smtClean="0"/>
              <a:t>does not include </a:t>
            </a:r>
            <a:r>
              <a:rPr lang="en-US" sz="3200" dirty="0"/>
              <a:t>F</a:t>
            </a:r>
            <a:r>
              <a:rPr lang="en-US" sz="3200" dirty="0" smtClean="0"/>
              <a:t>acebook messages, private groups, tweets at people, etc.</a:t>
            </a:r>
            <a:endParaRPr lang="en-US" sz="3200" dirty="0"/>
          </a:p>
          <a:p>
            <a:endParaRPr lang="en-US" dirty="0"/>
          </a:p>
        </p:txBody>
      </p:sp>
    </p:spTree>
    <p:extLst>
      <p:ext uri="{BB962C8B-B14F-4D97-AF65-F5344CB8AC3E}">
        <p14:creationId xmlns:p14="http://schemas.microsoft.com/office/powerpoint/2010/main" xmlns="" val="391707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CAMPAIGN PROCEDURE</a:t>
            </a:r>
            <a:endParaRPr lang="en-US" dirty="0"/>
          </a:p>
        </p:txBody>
      </p:sp>
      <p:sp>
        <p:nvSpPr>
          <p:cNvPr id="3" name="Content Placeholder 2"/>
          <p:cNvSpPr>
            <a:spLocks noGrp="1"/>
          </p:cNvSpPr>
          <p:nvPr>
            <p:ph idx="1"/>
          </p:nvPr>
        </p:nvSpPr>
        <p:spPr/>
        <p:txBody>
          <a:bodyPr/>
          <a:lstStyle/>
          <a:p>
            <a:pPr lvl="0"/>
            <a:r>
              <a:rPr lang="en-US" dirty="0" smtClean="0"/>
              <a:t>Furthermore, it </a:t>
            </a:r>
            <a:r>
              <a:rPr lang="en-US" dirty="0"/>
              <a:t>shall be the duty of the candidates to police their own campaign. </a:t>
            </a:r>
            <a:endParaRPr lang="en-US" dirty="0" smtClean="0"/>
          </a:p>
          <a:p>
            <a:pPr marL="118872" lvl="0" indent="0">
              <a:buNone/>
            </a:pPr>
            <a:endParaRPr lang="en-US" dirty="0" smtClean="0"/>
          </a:p>
          <a:p>
            <a:pPr lvl="0"/>
            <a:r>
              <a:rPr lang="en-US" dirty="0" smtClean="0"/>
              <a:t>If you have questions about what is considered proper campaign material, please contact me </a:t>
            </a:r>
            <a:r>
              <a:rPr lang="en-US" i="1" dirty="0" smtClean="0"/>
              <a:t>before</a:t>
            </a:r>
            <a:r>
              <a:rPr lang="en-US" dirty="0" smtClean="0"/>
              <a:t> disseminating it</a:t>
            </a:r>
          </a:p>
          <a:p>
            <a:pPr marL="118872" lvl="0" indent="0">
              <a:buNone/>
            </a:pPr>
            <a:endParaRPr lang="en-US" dirty="0"/>
          </a:p>
          <a:p>
            <a:endParaRPr lang="en-US" dirty="0"/>
          </a:p>
        </p:txBody>
      </p:sp>
    </p:spTree>
    <p:extLst>
      <p:ext uri="{BB962C8B-B14F-4D97-AF65-F5344CB8AC3E}">
        <p14:creationId xmlns:p14="http://schemas.microsoft.com/office/powerpoint/2010/main" xmlns="" val="238731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done…</a:t>
            </a:r>
            <a:endParaRPr lang="en-US" dirty="0"/>
          </a:p>
        </p:txBody>
      </p:sp>
      <p:sp>
        <p:nvSpPr>
          <p:cNvPr id="3" name="Content Placeholder 2"/>
          <p:cNvSpPr>
            <a:spLocks noGrp="1"/>
          </p:cNvSpPr>
          <p:nvPr>
            <p:ph idx="1"/>
          </p:nvPr>
        </p:nvSpPr>
        <p:spPr/>
        <p:txBody>
          <a:bodyPr/>
          <a:lstStyle/>
          <a:p>
            <a:r>
              <a:rPr lang="en-US" dirty="0" smtClean="0"/>
              <a:t>Photo/Bios</a:t>
            </a:r>
          </a:p>
          <a:p>
            <a:endParaRPr lang="en-US" dirty="0" smtClean="0"/>
          </a:p>
          <a:p>
            <a:r>
              <a:rPr lang="en-US" dirty="0" smtClean="0"/>
              <a:t>Turn in your petitions, mark you calendars for the mandatory meeting on 25th</a:t>
            </a:r>
          </a:p>
          <a:p>
            <a:pPr marL="118872" indent="0">
              <a:buNone/>
            </a:pPr>
            <a:endParaRPr lang="en-US" dirty="0" smtClean="0"/>
          </a:p>
          <a:p>
            <a:r>
              <a:rPr lang="en-US" dirty="0" smtClean="0"/>
              <a:t>Be smart, and most importantly, have fun!</a:t>
            </a:r>
          </a:p>
        </p:txBody>
      </p:sp>
    </p:spTree>
    <p:extLst>
      <p:ext uri="{BB962C8B-B14F-4D97-AF65-F5344CB8AC3E}">
        <p14:creationId xmlns:p14="http://schemas.microsoft.com/office/powerpoint/2010/main" xmlns="" val="106642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sz="9600" b="1" dirty="0" smtClean="0"/>
              <a:t>QUESTIONS?</a:t>
            </a:r>
            <a:endParaRPr lang="en-US" sz="9600" b="1" dirty="0"/>
          </a:p>
        </p:txBody>
      </p:sp>
    </p:spTree>
    <p:extLst>
      <p:ext uri="{BB962C8B-B14F-4D97-AF65-F5344CB8AC3E}">
        <p14:creationId xmlns:p14="http://schemas.microsoft.com/office/powerpoint/2010/main" xmlns="" val="409101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Creation of the Student Elections Board Commissioner per SS-Bill 8 enacted on September 20</a:t>
            </a:r>
            <a:r>
              <a:rPr lang="en-US" baseline="30000" dirty="0" smtClean="0"/>
              <a:t>th</a:t>
            </a:r>
            <a:r>
              <a:rPr lang="en-US" dirty="0" smtClean="0"/>
              <a:t> 2011</a:t>
            </a:r>
          </a:p>
          <a:p>
            <a:pPr marL="118872" indent="0">
              <a:buNone/>
            </a:pPr>
            <a:endParaRPr lang="en-US" dirty="0" smtClean="0"/>
          </a:p>
          <a:p>
            <a:r>
              <a:rPr lang="en-US" dirty="0"/>
              <a:t>Student Judicial Board’s New </a:t>
            </a:r>
            <a:r>
              <a:rPr lang="en-US" dirty="0" smtClean="0"/>
              <a:t>Role</a:t>
            </a:r>
          </a:p>
          <a:p>
            <a:pPr marL="118872" indent="0">
              <a:buNone/>
            </a:pPr>
            <a:endParaRPr lang="en-US" dirty="0" smtClean="0"/>
          </a:p>
          <a:p>
            <a:r>
              <a:rPr lang="en-US" dirty="0" smtClean="0"/>
              <a:t>Process currently governed by University of Iowa Student Government Elections Code</a:t>
            </a:r>
          </a:p>
          <a:p>
            <a:pPr lvl="1"/>
            <a:r>
              <a:rPr lang="en-US" dirty="0" smtClean="0"/>
              <a:t>Bylaws to be updated and approved by mandatory candidate meeting on </a:t>
            </a:r>
            <a:r>
              <a:rPr lang="en-US" b="1" dirty="0"/>
              <a:t>Sunday, March </a:t>
            </a:r>
            <a:r>
              <a:rPr lang="en-US" b="1" dirty="0" smtClean="0"/>
              <a:t>25th</a:t>
            </a:r>
            <a:endParaRPr lang="en-US" dirty="0" smtClean="0"/>
          </a:p>
        </p:txBody>
      </p:sp>
    </p:spTree>
    <p:extLst>
      <p:ext uri="{BB962C8B-B14F-4D97-AF65-F5344CB8AC3E}">
        <p14:creationId xmlns:p14="http://schemas.microsoft.com/office/powerpoint/2010/main" xmlns="" val="2802333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meeting will incorporate information solely regarding to positions available via the April elections</a:t>
            </a:r>
          </a:p>
          <a:p>
            <a:pPr lvl="1"/>
            <a:r>
              <a:rPr lang="en-US" dirty="0"/>
              <a:t>If interested in anything other than an elected position, please contact Elliot Higgins (elliot-higgins@uiowa.edu) or Brittany Caplin (</a:t>
            </a:r>
            <a:r>
              <a:rPr lang="en-US" dirty="0">
                <a:hlinkClick r:id="rId2"/>
              </a:rPr>
              <a:t>brittany-caplin@uiowa.edu</a:t>
            </a:r>
            <a:r>
              <a:rPr lang="en-US" dirty="0" smtClean="0"/>
              <a:t>)</a:t>
            </a:r>
          </a:p>
          <a:p>
            <a:pPr marL="457200" lvl="1" indent="0">
              <a:buNone/>
            </a:pPr>
            <a:endParaRPr lang="en-US" dirty="0" smtClean="0"/>
          </a:p>
          <a:p>
            <a:r>
              <a:rPr lang="en-US" dirty="0" smtClean="0"/>
              <a:t>If you know anyone who is not here, but is still planning on running, make sure to have them contact me as soon as possible.</a:t>
            </a:r>
          </a:p>
          <a:p>
            <a:pPr lvl="1"/>
            <a:r>
              <a:rPr lang="en-US" dirty="0" smtClean="0"/>
              <a:t>If you, or they, are affiliated with one of the parties running an executive ticket, feel free to contact the heads of that party for all pertinent information</a:t>
            </a:r>
          </a:p>
        </p:txBody>
      </p:sp>
    </p:spTree>
    <p:extLst>
      <p:ext uri="{BB962C8B-B14F-4D97-AF65-F5344CB8AC3E}">
        <p14:creationId xmlns:p14="http://schemas.microsoft.com/office/powerpoint/2010/main" xmlns="" val="2237208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mission: </a:t>
            </a:r>
          </a:p>
          <a:p>
            <a:pPr lvl="1"/>
            <a:r>
              <a:rPr lang="en-US" i="1" dirty="0" smtClean="0"/>
              <a:t>The </a:t>
            </a:r>
            <a:r>
              <a:rPr lang="en-US" i="1" dirty="0"/>
              <a:t>University of Iowa Student Government exists to </a:t>
            </a:r>
            <a:r>
              <a:rPr lang="en-US" b="1" i="1" dirty="0"/>
              <a:t>empower students</a:t>
            </a:r>
            <a:r>
              <a:rPr lang="en-US" i="1" dirty="0"/>
              <a:t>. By challenging ourselves and the University we seek to ensure a </a:t>
            </a:r>
            <a:r>
              <a:rPr lang="en-US" b="1" i="1" dirty="0"/>
              <a:t>student-centered environment</a:t>
            </a:r>
            <a:r>
              <a:rPr lang="en-US" i="1" dirty="0"/>
              <a:t> through </a:t>
            </a:r>
            <a:r>
              <a:rPr lang="en-US" b="1" i="1" dirty="0"/>
              <a:t>education and advocacy</a:t>
            </a:r>
            <a:r>
              <a:rPr lang="en-US" b="1" i="1" dirty="0" smtClean="0"/>
              <a:t>.</a:t>
            </a:r>
          </a:p>
          <a:p>
            <a:pPr marL="457200" lvl="1" indent="0">
              <a:buNone/>
            </a:pPr>
            <a:endParaRPr lang="en-US" i="1" dirty="0"/>
          </a:p>
          <a:p>
            <a:r>
              <a:rPr lang="en-US" dirty="0" smtClean="0"/>
              <a:t>The Executive Branch:</a:t>
            </a:r>
          </a:p>
          <a:p>
            <a:pPr lvl="1"/>
            <a:r>
              <a:rPr lang="en-US" dirty="0"/>
              <a:t>The Executive Branch is led by the </a:t>
            </a:r>
            <a:r>
              <a:rPr lang="en-US" dirty="0" smtClean="0"/>
              <a:t>President and Vice President </a:t>
            </a:r>
            <a:r>
              <a:rPr lang="en-US" dirty="0"/>
              <a:t>of the University of Iowa Student </a:t>
            </a:r>
            <a:r>
              <a:rPr lang="en-US" dirty="0" smtClean="0"/>
              <a:t>Government. The </a:t>
            </a:r>
            <a:r>
              <a:rPr lang="en-US" dirty="0"/>
              <a:t>Executive Branch is tasked at executing of all actions assigned by the Student Senate as prescribed by the UISG Constitution. The Executive Branch is comprised of 13 Executive Cabinet members tasked to work in coordination with the President and Vice President on administration goals that improve the University of Iowa experience for all students.</a:t>
            </a:r>
          </a:p>
        </p:txBody>
      </p:sp>
    </p:spTree>
    <p:extLst>
      <p:ext uri="{BB962C8B-B14F-4D97-AF65-F5344CB8AC3E}">
        <p14:creationId xmlns:p14="http://schemas.microsoft.com/office/powerpoint/2010/main" xmlns="" val="229241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sp>
        <p:nvSpPr>
          <p:cNvPr id="3" name="Content Placeholder 2"/>
          <p:cNvSpPr>
            <a:spLocks noGrp="1"/>
          </p:cNvSpPr>
          <p:nvPr>
            <p:ph idx="1"/>
          </p:nvPr>
        </p:nvSpPr>
        <p:spPr/>
        <p:txBody>
          <a:bodyPr/>
          <a:lstStyle/>
          <a:p>
            <a:r>
              <a:rPr lang="en-US" dirty="0" smtClean="0"/>
              <a:t>The Legislative Branch:</a:t>
            </a:r>
          </a:p>
          <a:p>
            <a:pPr lvl="1"/>
            <a:r>
              <a:rPr lang="en-US" dirty="0"/>
              <a:t>The Legislative Branch is called the Student Senate where a diverse 50-member body holds the power to pass bills or resolutions on issues affecting students. Student Senate allocates the Student Activity Fee to student organizations along with advancing the needs of 20,000+ undergraduates. </a:t>
            </a:r>
          </a:p>
        </p:txBody>
      </p:sp>
    </p:spTree>
    <p:extLst>
      <p:ext uri="{BB962C8B-B14F-4D97-AF65-F5344CB8AC3E}">
        <p14:creationId xmlns:p14="http://schemas.microsoft.com/office/powerpoint/2010/main" xmlns="" val="413105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BASICS</a:t>
            </a:r>
            <a:endParaRPr lang="en-US"/>
          </a:p>
        </p:txBody>
      </p:sp>
      <p:sp>
        <p:nvSpPr>
          <p:cNvPr id="3" name="Content Placeholder 2"/>
          <p:cNvSpPr>
            <a:spLocks noGrp="1"/>
          </p:cNvSpPr>
          <p:nvPr>
            <p:ph idx="1"/>
          </p:nvPr>
        </p:nvSpPr>
        <p:spPr/>
        <p:txBody>
          <a:bodyPr/>
          <a:lstStyle/>
          <a:p>
            <a:r>
              <a:rPr lang="en-US" dirty="0" smtClean="0"/>
              <a:t>For the upcoming April Elections there are:</a:t>
            </a:r>
          </a:p>
          <a:p>
            <a:pPr marL="118872" indent="0">
              <a:buNone/>
            </a:pPr>
            <a:endParaRPr lang="en-US" dirty="0" smtClean="0"/>
          </a:p>
          <a:p>
            <a:pPr lvl="1"/>
            <a:r>
              <a:rPr lang="en-US" dirty="0" smtClean="0"/>
              <a:t>39 Senator Positions Available</a:t>
            </a:r>
          </a:p>
          <a:p>
            <a:pPr marL="457200" lvl="1" indent="0">
              <a:buNone/>
            </a:pPr>
            <a:endParaRPr lang="en-US" dirty="0" smtClean="0"/>
          </a:p>
          <a:p>
            <a:pPr lvl="1"/>
            <a:r>
              <a:rPr lang="en-US" dirty="0" smtClean="0"/>
              <a:t>President and Vice President of UISG</a:t>
            </a:r>
          </a:p>
          <a:p>
            <a:pPr lvl="2"/>
            <a:r>
              <a:rPr lang="en-US" dirty="0" smtClean="0"/>
              <a:t>Executive Ticket includes Two At-Large Senators</a:t>
            </a:r>
          </a:p>
        </p:txBody>
      </p:sp>
    </p:spTree>
    <p:extLst>
      <p:ext uri="{BB962C8B-B14F-4D97-AF65-F5344CB8AC3E}">
        <p14:creationId xmlns:p14="http://schemas.microsoft.com/office/powerpoint/2010/main" xmlns="" val="43826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DATES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Petitions for Legislative and Executive positions will be readily available on the UISG website later this evening </a:t>
            </a:r>
          </a:p>
          <a:p>
            <a:pPr marL="118872" indent="0">
              <a:buNone/>
            </a:pPr>
            <a:endParaRPr lang="en-US" dirty="0" smtClean="0"/>
          </a:p>
          <a:p>
            <a:r>
              <a:rPr lang="en-US" dirty="0" smtClean="0"/>
              <a:t>Senate seats require </a:t>
            </a:r>
            <a:r>
              <a:rPr lang="en-US" b="1" dirty="0" smtClean="0"/>
              <a:t>75</a:t>
            </a:r>
            <a:r>
              <a:rPr lang="en-US" dirty="0" smtClean="0"/>
              <a:t> valid undergraduate signatures</a:t>
            </a:r>
          </a:p>
          <a:p>
            <a:pPr marL="118872" indent="0">
              <a:buNone/>
            </a:pPr>
            <a:endParaRPr lang="en-US" dirty="0" smtClean="0"/>
          </a:p>
          <a:p>
            <a:r>
              <a:rPr lang="en-US" dirty="0" smtClean="0"/>
              <a:t>Executive Ticket requires </a:t>
            </a:r>
            <a:r>
              <a:rPr lang="en-US" b="1" dirty="0" smtClean="0"/>
              <a:t>300</a:t>
            </a:r>
            <a:r>
              <a:rPr lang="en-US" dirty="0" smtClean="0"/>
              <a:t> valid undergraduate signatures</a:t>
            </a:r>
          </a:p>
          <a:p>
            <a:pPr marL="118872" indent="0">
              <a:buNone/>
            </a:pPr>
            <a:endParaRPr lang="en-US" dirty="0" smtClean="0"/>
          </a:p>
          <a:p>
            <a:r>
              <a:rPr lang="en-US" dirty="0" smtClean="0"/>
              <a:t>All signatures are verified by the SEBC in accordance with the Office of the Registrar</a:t>
            </a:r>
          </a:p>
          <a:p>
            <a:pPr lvl="1"/>
            <a:r>
              <a:rPr lang="en-US" dirty="0"/>
              <a:t>Must be a currently enrolled University of Iowa undergraduate</a:t>
            </a:r>
          </a:p>
          <a:p>
            <a:pPr lvl="1"/>
            <a:r>
              <a:rPr lang="en-US" dirty="0"/>
              <a:t>Legible</a:t>
            </a:r>
          </a:p>
          <a:p>
            <a:pPr lvl="1"/>
            <a:r>
              <a:rPr lang="en-US" dirty="0"/>
              <a:t>All information filled out</a:t>
            </a:r>
          </a:p>
          <a:p>
            <a:pPr marL="118872" indent="0">
              <a:buNone/>
            </a:pPr>
            <a:endParaRPr lang="en-US" dirty="0" smtClean="0"/>
          </a:p>
          <a:p>
            <a:pPr marL="457200"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xmlns="" val="376604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PETITIONS</a:t>
            </a:r>
            <a:endParaRPr lang="en-US" dirty="0"/>
          </a:p>
        </p:txBody>
      </p:sp>
      <p:sp>
        <p:nvSpPr>
          <p:cNvPr id="3" name="Content Placeholder 2"/>
          <p:cNvSpPr>
            <a:spLocks noGrp="1"/>
          </p:cNvSpPr>
          <p:nvPr>
            <p:ph idx="1"/>
          </p:nvPr>
        </p:nvSpPr>
        <p:spPr/>
        <p:txBody>
          <a:bodyPr/>
          <a:lstStyle/>
          <a:p>
            <a:r>
              <a:rPr lang="en-US" dirty="0" smtClean="0"/>
              <a:t>AGAIN…</a:t>
            </a:r>
          </a:p>
          <a:p>
            <a:endParaRPr lang="en-US" dirty="0"/>
          </a:p>
          <a:p>
            <a:endParaRPr lang="en-US" dirty="0" smtClean="0"/>
          </a:p>
          <a:p>
            <a:pPr marL="118872" indent="0" algn="ctr">
              <a:buNone/>
            </a:pPr>
            <a:r>
              <a:rPr lang="en-US" b="1" dirty="0"/>
              <a:t> </a:t>
            </a:r>
            <a:r>
              <a:rPr lang="en-US" b="1" dirty="0" smtClean="0"/>
              <a:t>LATE PETITIONS WILL NOT BE ACCEPTED</a:t>
            </a:r>
            <a:endParaRPr lang="en-US" b="1" dirty="0"/>
          </a:p>
        </p:txBody>
      </p:sp>
    </p:spTree>
    <p:extLst>
      <p:ext uri="{BB962C8B-B14F-4D97-AF65-F5344CB8AC3E}">
        <p14:creationId xmlns:p14="http://schemas.microsoft.com/office/powerpoint/2010/main" xmlns="" val="263449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PETITIONS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Petitions are due by </a:t>
            </a:r>
            <a:r>
              <a:rPr lang="en-US" b="1" dirty="0"/>
              <a:t>4 PM Wednesday, March 7</a:t>
            </a:r>
            <a:r>
              <a:rPr lang="en-US" b="1" baseline="30000" dirty="0"/>
              <a:t>th</a:t>
            </a:r>
            <a:r>
              <a:rPr lang="en-US" dirty="0"/>
              <a:t> to the University Box Office. </a:t>
            </a:r>
          </a:p>
          <a:p>
            <a:pPr lvl="1"/>
            <a:r>
              <a:rPr lang="en-US" b="1" dirty="0"/>
              <a:t>Each ticket member and/or candidate </a:t>
            </a:r>
            <a:r>
              <a:rPr lang="en-US" dirty="0"/>
              <a:t>must present his or her University identification card with the completed petition to box officer personnel</a:t>
            </a:r>
          </a:p>
          <a:p>
            <a:pPr marL="118872" indent="0">
              <a:buNone/>
            </a:pPr>
            <a:endParaRPr lang="en-US" dirty="0"/>
          </a:p>
          <a:p>
            <a:r>
              <a:rPr lang="en-US" dirty="0"/>
              <a:t>A bond submission </a:t>
            </a:r>
            <a:r>
              <a:rPr lang="en-US" dirty="0" smtClean="0"/>
              <a:t>of $100 dollars will </a:t>
            </a:r>
            <a:r>
              <a:rPr lang="en-US" dirty="0"/>
              <a:t>take place after candidates submit the completed petition.</a:t>
            </a:r>
          </a:p>
          <a:p>
            <a:pPr lvl="1"/>
            <a:r>
              <a:rPr lang="en-US" dirty="0" smtClean="0"/>
              <a:t>The bond is not a payment, rather it is </a:t>
            </a:r>
            <a:r>
              <a:rPr lang="en-US" dirty="0"/>
              <a:t>a binding contract. The signature signifies that the candidate agrees to image abide by all the rules of the electoral </a:t>
            </a:r>
            <a:r>
              <a:rPr lang="en-US" dirty="0" smtClean="0"/>
              <a:t>process.</a:t>
            </a:r>
          </a:p>
          <a:p>
            <a:pPr lvl="1"/>
            <a:r>
              <a:rPr lang="en-US" dirty="0" smtClean="0"/>
              <a:t>Each bond will be held by the SEBC until the election is complete. For candidates who followed the rules of the election, these slips will be destroyed and the University account will not be charged</a:t>
            </a:r>
          </a:p>
          <a:p>
            <a:pPr lvl="1"/>
            <a:r>
              <a:rPr lang="en-US" dirty="0" smtClean="0"/>
              <a:t>If there are violations punishable by fines, the bond will be sent through the accounting system of the University of Iowa and the responsible parties will be charged for the amount designated by the SEBC</a:t>
            </a:r>
          </a:p>
          <a:p>
            <a:pPr lvl="1"/>
            <a:r>
              <a:rPr lang="en-US" dirty="0" smtClean="0"/>
              <a:t>The box </a:t>
            </a:r>
            <a:r>
              <a:rPr lang="en-US" dirty="0"/>
              <a:t>office will not accept any petition without a completed bond from all candidates </a:t>
            </a:r>
          </a:p>
          <a:p>
            <a:pPr lvl="1"/>
            <a:endParaRPr lang="en-US" dirty="0"/>
          </a:p>
          <a:p>
            <a:endParaRPr lang="en-US" b="1" dirty="0"/>
          </a:p>
        </p:txBody>
      </p:sp>
    </p:spTree>
    <p:extLst>
      <p:ext uri="{BB962C8B-B14F-4D97-AF65-F5344CB8AC3E}">
        <p14:creationId xmlns:p14="http://schemas.microsoft.com/office/powerpoint/2010/main" xmlns="" val="73002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304</TotalTime>
  <Words>1128</Words>
  <Application>Microsoft Office PowerPoint</Application>
  <PresentationFormat>On-screen Show (4:3)</PresentationFormat>
  <Paragraphs>126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UISG ELECTIONS 2012</vt:lpstr>
      <vt:lpstr>CHANGES</vt:lpstr>
      <vt:lpstr>THE BASICS</vt:lpstr>
      <vt:lpstr>THE BASICS</vt:lpstr>
      <vt:lpstr>THE BASICS</vt:lpstr>
      <vt:lpstr>THE BASICS</vt:lpstr>
      <vt:lpstr>IMPORTANT DATES</vt:lpstr>
      <vt:lpstr>PETITIONS</vt:lpstr>
      <vt:lpstr>PETITIONS</vt:lpstr>
      <vt:lpstr>IMPORTANT DATES</vt:lpstr>
      <vt:lpstr>TENTATIVE SCHEDULE</vt:lpstr>
      <vt:lpstr>CAMPAIGN PROCEDURE</vt:lpstr>
      <vt:lpstr>CAMPAIGN PROCEDURE</vt:lpstr>
      <vt:lpstr>ALSO PROHIBITED…</vt:lpstr>
      <vt:lpstr>CAMPAIGN PROCEDURE</vt:lpstr>
      <vt:lpstr>CAMPAIGN PROCEDURE</vt:lpstr>
      <vt:lpstr>CAMPAIGN PROCEDURE</vt:lpstr>
      <vt:lpstr>Almost done…</vt:lpstr>
      <vt:lpstr>Questions?</vt:lpstr>
    </vt:vector>
  </TitlesOfParts>
  <Company>University of Iowa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UISG ELECTIONS 2012</dc:title>
  <dc:creator>Grim, Patrick M</dc:creator>
  <cp:lastModifiedBy>Patrick</cp:lastModifiedBy>
  <cp:revision>16</cp:revision>
  <dcterms:created xsi:type="dcterms:W3CDTF">2012-02-20T17:56:55Z</dcterms:created>
  <dcterms:modified xsi:type="dcterms:W3CDTF">2012-02-21T03:22:36Z</dcterms:modified>
</cp:coreProperties>
</file>