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92B77-5684-4970-A80C-C01BC33587B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B2BF2A-A8A3-4A99-A6FA-ADF6FCBD18A7}">
      <dgm:prSet phldrT="[Texte]"/>
      <dgm:spPr>
        <a:xfrm>
          <a:off x="3952" y="505171"/>
          <a:ext cx="2027940" cy="811176"/>
        </a:xfrm>
        <a:prstGeom prst="chevron">
          <a:avLst/>
        </a:prstGeom>
        <a:solidFill>
          <a:srgbClr val="DF2E2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Group by &amp; Merges</a:t>
          </a:r>
        </a:p>
      </dgm:t>
    </dgm:pt>
    <dgm:pt modelId="{89068301-A831-4B0B-B8AF-0CFE9C03C0E6}" type="par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0C6DD844-1E29-45DD-8425-87E87D348A38}" type="sib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A5A749BE-7D6E-4233-87B8-28F5AC9DF664}">
      <dgm:prSet phldrT="[Texte]" custT="1"/>
      <dgm:spPr>
        <a:xfrm>
          <a:off x="1768261" y="574121"/>
          <a:ext cx="1683190" cy="673276"/>
        </a:xfrm>
        <a:prstGeom prst="chevron">
          <a:avLst/>
        </a:prstGeom>
        <a:solidFill>
          <a:srgbClr val="DF2E2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1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Different data files</a:t>
          </a:r>
        </a:p>
      </dgm:t>
    </dgm:pt>
    <dgm:pt modelId="{A22D7868-6066-44DB-9EB4-F47DB11F170C}" type="par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59103000-8E11-4D30-A19F-945037E53182}" type="sib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E78B1FFA-2AAB-4A5D-9F0C-269EAD625F81}">
      <dgm:prSet phldrT="[Texte]"/>
      <dgm:spPr>
        <a:xfrm>
          <a:off x="3952" y="1429911"/>
          <a:ext cx="2027940" cy="811176"/>
        </a:xfrm>
        <a:prstGeom prst="chevron">
          <a:avLst/>
        </a:prstGeom>
        <a:solidFill>
          <a:srgbClr val="32C7A9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Aggregations</a:t>
          </a:r>
        </a:p>
      </dgm:t>
    </dgm:pt>
    <dgm:pt modelId="{35AB134C-B2B6-4DE7-B449-57C4488E4F84}" type="par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F3FCBFB8-B54A-469D-A880-FBA871928561}" type="sib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926F5F14-746C-4212-B0EA-CA0B854B16B6}">
      <dgm:prSet phldrT="[Texte]" custT="1"/>
      <dgm:spPr>
        <a:xfrm>
          <a:off x="1768261" y="1498861"/>
          <a:ext cx="1683190" cy="673276"/>
        </a:xfrm>
        <a:prstGeom prst="chevron">
          <a:avLst/>
        </a:prstGeom>
        <a:solidFill>
          <a:srgbClr val="32C7A9">
            <a:lumMod val="20000"/>
            <a:lumOff val="80000"/>
            <a:alpha val="9000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9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Numerical features</a:t>
          </a:r>
        </a:p>
      </dgm:t>
    </dgm:pt>
    <dgm:pt modelId="{368EB1D3-FA39-4A01-B4E2-7766726D340E}" type="par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CC01051D-FFD3-42F3-A9F8-B930963584F9}" type="sib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6739A7C6-D483-4EC6-8990-711B49DB2B73}">
      <dgm:prSet phldrT="[Texte]" custT="1"/>
      <dgm:spPr>
        <a:xfrm>
          <a:off x="3215804" y="1498861"/>
          <a:ext cx="1683190" cy="673276"/>
        </a:xfrm>
        <a:prstGeom prst="chevron">
          <a:avLst/>
        </a:prstGeom>
        <a:solidFill>
          <a:srgbClr val="32C7A9">
            <a:lumMod val="20000"/>
            <a:lumOff val="80000"/>
            <a:alpha val="9000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9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Categorical features</a:t>
          </a:r>
        </a:p>
        <a:p>
          <a:pPr>
            <a:buNone/>
          </a:pPr>
          <a:r>
            <a:rPr lang="en-US" sz="9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Normed frequency encoding</a:t>
          </a:r>
        </a:p>
      </dgm:t>
    </dgm:pt>
    <dgm:pt modelId="{5528D859-CF98-496F-859D-1B7978E0BFA3}" type="par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A4852C27-7661-4EA7-BA56-630AD0C864FB}" type="sib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355EDDC0-4311-475E-84A4-878A7A5A4EE5}">
      <dgm:prSet phldrT="[Texte]"/>
      <dgm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Features Selection</a:t>
          </a:r>
        </a:p>
      </dgm:t>
    </dgm:pt>
    <dgm:pt modelId="{0CD4A498-FD55-4E54-A015-853C0AE171B4}" type="par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DF8A6D63-2156-4B8A-AEA0-232904434E4D}" type="sib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F74F9582-D639-48C0-87CC-92831DCEE7E9}">
      <dgm:prSet phldrT="[Texte]"/>
      <dgm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Missing values</a:t>
          </a:r>
        </a:p>
      </dgm:t>
    </dgm:pt>
    <dgm:pt modelId="{B94E62C7-1A83-4567-95E9-6C169C15A5CC}" type="par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99E6469F-D3F3-4B34-9E7F-BCAB2D5F03F6}" type="sib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5773E2E7-CF75-4500-AF5A-A209FA114280}">
      <dgm:prSet phldrT="[Texte]"/>
      <dgm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Correlations</a:t>
          </a:r>
        </a:p>
      </dgm:t>
    </dgm:pt>
    <dgm:pt modelId="{B1E4F9A8-58BA-4406-B854-8501121D160B}" type="par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2F6DB21A-20F8-4846-9FA1-0AAD974DA22B}" type="sib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F01384C6-18D5-4EFD-BB5D-593181F415BF}">
      <dgm:prSet phldrT="[Texte]"/>
      <dgm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Features Importance</a:t>
          </a:r>
        </a:p>
      </dgm:t>
    </dgm:pt>
    <dgm:pt modelId="{B72A7C7D-CFC2-46CD-B47D-8AB143BA87B5}" type="par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A3078A3B-4F06-4C7D-A849-BC59070D7E8C}" type="sib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28B2F9D0-875D-4FCE-83DB-44B027935FF8}" type="pres">
      <dgm:prSet presAssocID="{7B692B77-5684-4970-A80C-C01BC33587B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BF5769-6B9B-40FC-A318-D53256BD31F0}" type="pres">
      <dgm:prSet presAssocID="{BAB2BF2A-A8A3-4A99-A6FA-ADF6FCBD18A7}" presName="horFlow" presStyleCnt="0"/>
      <dgm:spPr/>
    </dgm:pt>
    <dgm:pt modelId="{6A200F2F-CD53-48A1-AD05-C798241B9426}" type="pres">
      <dgm:prSet presAssocID="{BAB2BF2A-A8A3-4A99-A6FA-ADF6FCBD18A7}" presName="bigChev" presStyleLbl="node1" presStyleIdx="0" presStyleCnt="3"/>
      <dgm:spPr/>
    </dgm:pt>
    <dgm:pt modelId="{3FEC7A47-F1DD-43C2-9320-AA4C10888B02}" type="pres">
      <dgm:prSet presAssocID="{A22D7868-6066-44DB-9EB4-F47DB11F170C}" presName="parTrans" presStyleCnt="0"/>
      <dgm:spPr/>
    </dgm:pt>
    <dgm:pt modelId="{97D7D750-32AA-4038-8269-9BF1CEDE1991}" type="pres">
      <dgm:prSet presAssocID="{A5A749BE-7D6E-4233-87B8-28F5AC9DF664}" presName="node" presStyleLbl="alignAccFollowNode1" presStyleIdx="0" presStyleCnt="6">
        <dgm:presLayoutVars>
          <dgm:bulletEnabled val="1"/>
        </dgm:presLayoutVars>
      </dgm:prSet>
      <dgm:spPr/>
    </dgm:pt>
    <dgm:pt modelId="{A929F8E4-A75D-42A7-800A-B2CCC8D90958}" type="pres">
      <dgm:prSet presAssocID="{BAB2BF2A-A8A3-4A99-A6FA-ADF6FCBD18A7}" presName="vSp" presStyleCnt="0"/>
      <dgm:spPr/>
    </dgm:pt>
    <dgm:pt modelId="{06352146-4811-429A-ACFD-22A3801F7B6F}" type="pres">
      <dgm:prSet presAssocID="{E78B1FFA-2AAB-4A5D-9F0C-269EAD625F81}" presName="horFlow" presStyleCnt="0"/>
      <dgm:spPr/>
    </dgm:pt>
    <dgm:pt modelId="{4CAACA83-3426-45BF-9ED8-312FE09D336E}" type="pres">
      <dgm:prSet presAssocID="{E78B1FFA-2AAB-4A5D-9F0C-269EAD625F81}" presName="bigChev" presStyleLbl="node1" presStyleIdx="1" presStyleCnt="3"/>
      <dgm:spPr/>
    </dgm:pt>
    <dgm:pt modelId="{F756D54F-01ED-456B-A5BC-863BF25BDFCC}" type="pres">
      <dgm:prSet presAssocID="{368EB1D3-FA39-4A01-B4E2-7766726D340E}" presName="parTrans" presStyleCnt="0"/>
      <dgm:spPr/>
    </dgm:pt>
    <dgm:pt modelId="{CF68D868-6A26-4E73-BC55-B84A415E6388}" type="pres">
      <dgm:prSet presAssocID="{926F5F14-746C-4212-B0EA-CA0B854B16B6}" presName="node" presStyleLbl="alignAccFollowNode1" presStyleIdx="1" presStyleCnt="6">
        <dgm:presLayoutVars>
          <dgm:bulletEnabled val="1"/>
        </dgm:presLayoutVars>
      </dgm:prSet>
      <dgm:spPr/>
    </dgm:pt>
    <dgm:pt modelId="{7BDAC50C-88D4-4012-B39C-75F197144956}" type="pres">
      <dgm:prSet presAssocID="{CC01051D-FFD3-42F3-A9F8-B930963584F9}" presName="sibTrans" presStyleCnt="0"/>
      <dgm:spPr/>
    </dgm:pt>
    <dgm:pt modelId="{7BF57D90-3C43-4ACC-BC57-B1D31C20CA95}" type="pres">
      <dgm:prSet presAssocID="{6739A7C6-D483-4EC6-8990-711B49DB2B73}" presName="node" presStyleLbl="alignAccFollowNode1" presStyleIdx="2" presStyleCnt="6">
        <dgm:presLayoutVars>
          <dgm:bulletEnabled val="1"/>
        </dgm:presLayoutVars>
      </dgm:prSet>
      <dgm:spPr/>
    </dgm:pt>
    <dgm:pt modelId="{6FE2ADB4-9817-4353-A062-3303BA5767FE}" type="pres">
      <dgm:prSet presAssocID="{E78B1FFA-2AAB-4A5D-9F0C-269EAD625F81}" presName="vSp" presStyleCnt="0"/>
      <dgm:spPr/>
    </dgm:pt>
    <dgm:pt modelId="{2D2B287A-6A60-4C2A-9A4C-69E30D681468}" type="pres">
      <dgm:prSet presAssocID="{355EDDC0-4311-475E-84A4-878A7A5A4EE5}" presName="horFlow" presStyleCnt="0"/>
      <dgm:spPr/>
    </dgm:pt>
    <dgm:pt modelId="{17B819A5-B107-4478-B968-B485FA7263CD}" type="pres">
      <dgm:prSet presAssocID="{355EDDC0-4311-475E-84A4-878A7A5A4EE5}" presName="bigChev" presStyleLbl="node1" presStyleIdx="2" presStyleCnt="3"/>
      <dgm:spPr/>
    </dgm:pt>
    <dgm:pt modelId="{46E72FF0-FBEA-4569-88B7-5B9E15291974}" type="pres">
      <dgm:prSet presAssocID="{B94E62C7-1A83-4567-95E9-6C169C15A5CC}" presName="parTrans" presStyleCnt="0"/>
      <dgm:spPr/>
    </dgm:pt>
    <dgm:pt modelId="{0D458F01-26CB-442D-ADDE-537480ECEDDC}" type="pres">
      <dgm:prSet presAssocID="{F74F9582-D639-48C0-87CC-92831DCEE7E9}" presName="node" presStyleLbl="alignAccFollowNode1" presStyleIdx="3" presStyleCnt="6">
        <dgm:presLayoutVars>
          <dgm:bulletEnabled val="1"/>
        </dgm:presLayoutVars>
      </dgm:prSet>
      <dgm:spPr/>
    </dgm:pt>
    <dgm:pt modelId="{3C3F1A9B-E9CC-4AF7-B17B-A1E84EFE7597}" type="pres">
      <dgm:prSet presAssocID="{99E6469F-D3F3-4B34-9E7F-BCAB2D5F03F6}" presName="sibTrans" presStyleCnt="0"/>
      <dgm:spPr/>
    </dgm:pt>
    <dgm:pt modelId="{8E75A2EB-A258-4563-B52B-A92A89AB8900}" type="pres">
      <dgm:prSet presAssocID="{5773E2E7-CF75-4500-AF5A-A209FA114280}" presName="node" presStyleLbl="alignAccFollowNode1" presStyleIdx="4" presStyleCnt="6">
        <dgm:presLayoutVars>
          <dgm:bulletEnabled val="1"/>
        </dgm:presLayoutVars>
      </dgm:prSet>
      <dgm:spPr/>
    </dgm:pt>
    <dgm:pt modelId="{9D00BB0B-A671-4FF9-8C3B-846453546D97}" type="pres">
      <dgm:prSet presAssocID="{2F6DB21A-20F8-4846-9FA1-0AAD974DA22B}" presName="sibTrans" presStyleCnt="0"/>
      <dgm:spPr/>
    </dgm:pt>
    <dgm:pt modelId="{968A6871-2E87-4774-975F-C76FE0E358BF}" type="pres">
      <dgm:prSet presAssocID="{F01384C6-18D5-4EFD-BB5D-593181F415BF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4505515-4C11-4A29-BF74-35DA00166FBF}" type="presOf" srcId="{BAB2BF2A-A8A3-4A99-A6FA-ADF6FCBD18A7}" destId="{6A200F2F-CD53-48A1-AD05-C798241B9426}" srcOrd="0" destOrd="0" presId="urn:microsoft.com/office/officeart/2005/8/layout/lProcess3"/>
    <dgm:cxn modelId="{0461A023-4A82-4F03-96F3-9C5E5CACD179}" srcId="{355EDDC0-4311-475E-84A4-878A7A5A4EE5}" destId="{F01384C6-18D5-4EFD-BB5D-593181F415BF}" srcOrd="2" destOrd="0" parTransId="{B72A7C7D-CFC2-46CD-B47D-8AB143BA87B5}" sibTransId="{A3078A3B-4F06-4C7D-A849-BC59070D7E8C}"/>
    <dgm:cxn modelId="{332EC125-62F3-4BFA-B375-AA5C547077D0}" type="presOf" srcId="{355EDDC0-4311-475E-84A4-878A7A5A4EE5}" destId="{17B819A5-B107-4478-B968-B485FA7263CD}" srcOrd="0" destOrd="0" presId="urn:microsoft.com/office/officeart/2005/8/layout/lProcess3"/>
    <dgm:cxn modelId="{E58FF128-5167-4438-8BBC-79073B9BE9F7}" type="presOf" srcId="{6739A7C6-D483-4EC6-8990-711B49DB2B73}" destId="{7BF57D90-3C43-4ACC-BC57-B1D31C20CA95}" srcOrd="0" destOrd="0" presId="urn:microsoft.com/office/officeart/2005/8/layout/lProcess3"/>
    <dgm:cxn modelId="{650E5D32-35AD-45F6-91FF-B47D0DCA457D}" srcId="{355EDDC0-4311-475E-84A4-878A7A5A4EE5}" destId="{5773E2E7-CF75-4500-AF5A-A209FA114280}" srcOrd="1" destOrd="0" parTransId="{B1E4F9A8-58BA-4406-B854-8501121D160B}" sibTransId="{2F6DB21A-20F8-4846-9FA1-0AAD974DA22B}"/>
    <dgm:cxn modelId="{84AFB134-8D27-4EC4-909B-1780C72A5CBD}" type="presOf" srcId="{F74F9582-D639-48C0-87CC-92831DCEE7E9}" destId="{0D458F01-26CB-442D-ADDE-537480ECEDDC}" srcOrd="0" destOrd="0" presId="urn:microsoft.com/office/officeart/2005/8/layout/lProcess3"/>
    <dgm:cxn modelId="{E3D19744-943A-41C1-93EF-E9F5BC8CFC69}" type="presOf" srcId="{F01384C6-18D5-4EFD-BB5D-593181F415BF}" destId="{968A6871-2E87-4774-975F-C76FE0E358BF}" srcOrd="0" destOrd="0" presId="urn:microsoft.com/office/officeart/2005/8/layout/lProcess3"/>
    <dgm:cxn modelId="{3B258D6F-CFBC-4E76-8631-FB8BAB06B385}" srcId="{355EDDC0-4311-475E-84A4-878A7A5A4EE5}" destId="{F74F9582-D639-48C0-87CC-92831DCEE7E9}" srcOrd="0" destOrd="0" parTransId="{B94E62C7-1A83-4567-95E9-6C169C15A5CC}" sibTransId="{99E6469F-D3F3-4B34-9E7F-BCAB2D5F03F6}"/>
    <dgm:cxn modelId="{50A4FB4F-C6E1-4A7D-AB26-65BEFFEEA5EE}" type="presOf" srcId="{5773E2E7-CF75-4500-AF5A-A209FA114280}" destId="{8E75A2EB-A258-4563-B52B-A92A89AB8900}" srcOrd="0" destOrd="0" presId="urn:microsoft.com/office/officeart/2005/8/layout/lProcess3"/>
    <dgm:cxn modelId="{2C9B538A-46EE-4B66-AEBD-857332C79F4C}" type="presOf" srcId="{A5A749BE-7D6E-4233-87B8-28F5AC9DF664}" destId="{97D7D750-32AA-4038-8269-9BF1CEDE1991}" srcOrd="0" destOrd="0" presId="urn:microsoft.com/office/officeart/2005/8/layout/lProcess3"/>
    <dgm:cxn modelId="{6D0496B9-9957-464B-A336-794C7374C6E3}" srcId="{BAB2BF2A-A8A3-4A99-A6FA-ADF6FCBD18A7}" destId="{A5A749BE-7D6E-4233-87B8-28F5AC9DF664}" srcOrd="0" destOrd="0" parTransId="{A22D7868-6066-44DB-9EB4-F47DB11F170C}" sibTransId="{59103000-8E11-4D30-A19F-945037E53182}"/>
    <dgm:cxn modelId="{AC9C01BD-F17B-4E92-B9AD-E55A96AC5A5F}" srcId="{7B692B77-5684-4970-A80C-C01BC33587BD}" destId="{BAB2BF2A-A8A3-4A99-A6FA-ADF6FCBD18A7}" srcOrd="0" destOrd="0" parTransId="{89068301-A831-4B0B-B8AF-0CFE9C03C0E6}" sibTransId="{0C6DD844-1E29-45DD-8425-87E87D348A38}"/>
    <dgm:cxn modelId="{F7CD36C3-C989-409D-82E2-8A6859E2557E}" type="presOf" srcId="{E78B1FFA-2AAB-4A5D-9F0C-269EAD625F81}" destId="{4CAACA83-3426-45BF-9ED8-312FE09D336E}" srcOrd="0" destOrd="0" presId="urn:microsoft.com/office/officeart/2005/8/layout/lProcess3"/>
    <dgm:cxn modelId="{0C0F5FCE-88D2-46DB-98FC-A5CF9AE52AD1}" srcId="{E78B1FFA-2AAB-4A5D-9F0C-269EAD625F81}" destId="{926F5F14-746C-4212-B0EA-CA0B854B16B6}" srcOrd="0" destOrd="0" parTransId="{368EB1D3-FA39-4A01-B4E2-7766726D340E}" sibTransId="{CC01051D-FFD3-42F3-A9F8-B930963584F9}"/>
    <dgm:cxn modelId="{ED0507CF-BCA1-4540-9432-5A690FD7AA85}" srcId="{7B692B77-5684-4970-A80C-C01BC33587BD}" destId="{355EDDC0-4311-475E-84A4-878A7A5A4EE5}" srcOrd="2" destOrd="0" parTransId="{0CD4A498-FD55-4E54-A015-853C0AE171B4}" sibTransId="{DF8A6D63-2156-4B8A-AEA0-232904434E4D}"/>
    <dgm:cxn modelId="{B5CB14DC-0452-4CAE-A233-D49EBC7100CF}" type="presOf" srcId="{926F5F14-746C-4212-B0EA-CA0B854B16B6}" destId="{CF68D868-6A26-4E73-BC55-B84A415E6388}" srcOrd="0" destOrd="0" presId="urn:microsoft.com/office/officeart/2005/8/layout/lProcess3"/>
    <dgm:cxn modelId="{F1EE60E7-B3B9-49A1-A21A-A3AF00431D1E}" srcId="{7B692B77-5684-4970-A80C-C01BC33587BD}" destId="{E78B1FFA-2AAB-4A5D-9F0C-269EAD625F81}" srcOrd="1" destOrd="0" parTransId="{35AB134C-B2B6-4DE7-B449-57C4488E4F84}" sibTransId="{F3FCBFB8-B54A-469D-A880-FBA871928561}"/>
    <dgm:cxn modelId="{EAEC50F7-102E-4985-9E05-363DA4F426F2}" srcId="{E78B1FFA-2AAB-4A5D-9F0C-269EAD625F81}" destId="{6739A7C6-D483-4EC6-8990-711B49DB2B73}" srcOrd="1" destOrd="0" parTransId="{5528D859-CF98-496F-859D-1B7978E0BFA3}" sibTransId="{A4852C27-7661-4EA7-BA56-630AD0C864FB}"/>
    <dgm:cxn modelId="{52AE64FC-9D98-4FB5-9B4F-B693B60EE802}" type="presOf" srcId="{7B692B77-5684-4970-A80C-C01BC33587BD}" destId="{28B2F9D0-875D-4FCE-83DB-44B027935FF8}" srcOrd="0" destOrd="0" presId="urn:microsoft.com/office/officeart/2005/8/layout/lProcess3"/>
    <dgm:cxn modelId="{B3E3C0CC-A3F2-44DB-9683-49BB9DE5089D}" type="presParOf" srcId="{28B2F9D0-875D-4FCE-83DB-44B027935FF8}" destId="{27BF5769-6B9B-40FC-A318-D53256BD31F0}" srcOrd="0" destOrd="0" presId="urn:microsoft.com/office/officeart/2005/8/layout/lProcess3"/>
    <dgm:cxn modelId="{C919CD91-0F02-47E5-8F39-F41A57410000}" type="presParOf" srcId="{27BF5769-6B9B-40FC-A318-D53256BD31F0}" destId="{6A200F2F-CD53-48A1-AD05-C798241B9426}" srcOrd="0" destOrd="0" presId="urn:microsoft.com/office/officeart/2005/8/layout/lProcess3"/>
    <dgm:cxn modelId="{426FABC5-F160-46C5-A070-94CC40345512}" type="presParOf" srcId="{27BF5769-6B9B-40FC-A318-D53256BD31F0}" destId="{3FEC7A47-F1DD-43C2-9320-AA4C10888B02}" srcOrd="1" destOrd="0" presId="urn:microsoft.com/office/officeart/2005/8/layout/lProcess3"/>
    <dgm:cxn modelId="{867DB3EC-81E2-4D88-8336-3CF25DFA7372}" type="presParOf" srcId="{27BF5769-6B9B-40FC-A318-D53256BD31F0}" destId="{97D7D750-32AA-4038-8269-9BF1CEDE1991}" srcOrd="2" destOrd="0" presId="urn:microsoft.com/office/officeart/2005/8/layout/lProcess3"/>
    <dgm:cxn modelId="{524130C9-ED0A-4ED3-85AD-BF94AB6DCC86}" type="presParOf" srcId="{28B2F9D0-875D-4FCE-83DB-44B027935FF8}" destId="{A929F8E4-A75D-42A7-800A-B2CCC8D90958}" srcOrd="1" destOrd="0" presId="urn:microsoft.com/office/officeart/2005/8/layout/lProcess3"/>
    <dgm:cxn modelId="{BD84AEA0-103F-4F2A-9731-C9C0BF90538D}" type="presParOf" srcId="{28B2F9D0-875D-4FCE-83DB-44B027935FF8}" destId="{06352146-4811-429A-ACFD-22A3801F7B6F}" srcOrd="2" destOrd="0" presId="urn:microsoft.com/office/officeart/2005/8/layout/lProcess3"/>
    <dgm:cxn modelId="{6D1D1B87-0E33-4B1F-95B3-37650EE451C9}" type="presParOf" srcId="{06352146-4811-429A-ACFD-22A3801F7B6F}" destId="{4CAACA83-3426-45BF-9ED8-312FE09D336E}" srcOrd="0" destOrd="0" presId="urn:microsoft.com/office/officeart/2005/8/layout/lProcess3"/>
    <dgm:cxn modelId="{3EB929CD-9F55-48D7-A2A8-FCFF528B1A06}" type="presParOf" srcId="{06352146-4811-429A-ACFD-22A3801F7B6F}" destId="{F756D54F-01ED-456B-A5BC-863BF25BDFCC}" srcOrd="1" destOrd="0" presId="urn:microsoft.com/office/officeart/2005/8/layout/lProcess3"/>
    <dgm:cxn modelId="{4CE846AD-38D5-4289-920D-EA52EE4B224B}" type="presParOf" srcId="{06352146-4811-429A-ACFD-22A3801F7B6F}" destId="{CF68D868-6A26-4E73-BC55-B84A415E6388}" srcOrd="2" destOrd="0" presId="urn:microsoft.com/office/officeart/2005/8/layout/lProcess3"/>
    <dgm:cxn modelId="{5593A1AC-3C97-41BF-9DFD-860E8A45F1E6}" type="presParOf" srcId="{06352146-4811-429A-ACFD-22A3801F7B6F}" destId="{7BDAC50C-88D4-4012-B39C-75F197144956}" srcOrd="3" destOrd="0" presId="urn:microsoft.com/office/officeart/2005/8/layout/lProcess3"/>
    <dgm:cxn modelId="{E47DB75C-AF9D-439F-8632-B0BEB452C62C}" type="presParOf" srcId="{06352146-4811-429A-ACFD-22A3801F7B6F}" destId="{7BF57D90-3C43-4ACC-BC57-B1D31C20CA95}" srcOrd="4" destOrd="0" presId="urn:microsoft.com/office/officeart/2005/8/layout/lProcess3"/>
    <dgm:cxn modelId="{6CEC1D3D-C107-49D1-A930-535D0EBF2930}" type="presParOf" srcId="{28B2F9D0-875D-4FCE-83DB-44B027935FF8}" destId="{6FE2ADB4-9817-4353-A062-3303BA5767FE}" srcOrd="3" destOrd="0" presId="urn:microsoft.com/office/officeart/2005/8/layout/lProcess3"/>
    <dgm:cxn modelId="{B4360336-47C2-4AA3-BD27-3D6D3F4239D1}" type="presParOf" srcId="{28B2F9D0-875D-4FCE-83DB-44B027935FF8}" destId="{2D2B287A-6A60-4C2A-9A4C-69E30D681468}" srcOrd="4" destOrd="0" presId="urn:microsoft.com/office/officeart/2005/8/layout/lProcess3"/>
    <dgm:cxn modelId="{3498F0FB-1AE9-4589-B50A-6CDD614A49C8}" type="presParOf" srcId="{2D2B287A-6A60-4C2A-9A4C-69E30D681468}" destId="{17B819A5-B107-4478-B968-B485FA7263CD}" srcOrd="0" destOrd="0" presId="urn:microsoft.com/office/officeart/2005/8/layout/lProcess3"/>
    <dgm:cxn modelId="{9BB81267-0E47-4FE9-9761-B4408D5287CC}" type="presParOf" srcId="{2D2B287A-6A60-4C2A-9A4C-69E30D681468}" destId="{46E72FF0-FBEA-4569-88B7-5B9E15291974}" srcOrd="1" destOrd="0" presId="urn:microsoft.com/office/officeart/2005/8/layout/lProcess3"/>
    <dgm:cxn modelId="{29712B8D-9415-4B7F-B52E-DE4C4C4878CF}" type="presParOf" srcId="{2D2B287A-6A60-4C2A-9A4C-69E30D681468}" destId="{0D458F01-26CB-442D-ADDE-537480ECEDDC}" srcOrd="2" destOrd="0" presId="urn:microsoft.com/office/officeart/2005/8/layout/lProcess3"/>
    <dgm:cxn modelId="{A1F433F2-FCF8-4513-AC52-F8208E30F4BC}" type="presParOf" srcId="{2D2B287A-6A60-4C2A-9A4C-69E30D681468}" destId="{3C3F1A9B-E9CC-4AF7-B17B-A1E84EFE7597}" srcOrd="3" destOrd="0" presId="urn:microsoft.com/office/officeart/2005/8/layout/lProcess3"/>
    <dgm:cxn modelId="{3526DBC2-1019-419F-97EB-4E3825AAAF4A}" type="presParOf" srcId="{2D2B287A-6A60-4C2A-9A4C-69E30D681468}" destId="{8E75A2EB-A258-4563-B52B-A92A89AB8900}" srcOrd="4" destOrd="0" presId="urn:microsoft.com/office/officeart/2005/8/layout/lProcess3"/>
    <dgm:cxn modelId="{2E62AFD7-28B3-4BC4-B56C-B942510640DE}" type="presParOf" srcId="{2D2B287A-6A60-4C2A-9A4C-69E30D681468}" destId="{9D00BB0B-A671-4FF9-8C3B-846453546D97}" srcOrd="5" destOrd="0" presId="urn:microsoft.com/office/officeart/2005/8/layout/lProcess3"/>
    <dgm:cxn modelId="{3EFE56CA-AF08-40CF-86C5-CCD8FACFA33E}" type="presParOf" srcId="{2D2B287A-6A60-4C2A-9A4C-69E30D681468}" destId="{968A6871-2E87-4774-975F-C76FE0E358B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0F2F-CD53-48A1-AD05-C798241B9426}">
      <dsp:nvSpPr>
        <dsp:cNvPr id="0" name=""/>
        <dsp:cNvSpPr/>
      </dsp:nvSpPr>
      <dsp:spPr>
        <a:xfrm>
          <a:off x="3952" y="505171"/>
          <a:ext cx="2027940" cy="811176"/>
        </a:xfrm>
        <a:prstGeom prst="chevron">
          <a:avLst/>
        </a:prstGeom>
        <a:solidFill>
          <a:srgbClr val="DF2E2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Group by &amp; Merges</a:t>
          </a:r>
        </a:p>
      </dsp:txBody>
      <dsp:txXfrm>
        <a:off x="409540" y="505171"/>
        <a:ext cx="1216764" cy="811176"/>
      </dsp:txXfrm>
    </dsp:sp>
    <dsp:sp modelId="{97D7D750-32AA-4038-8269-9BF1CEDE1991}">
      <dsp:nvSpPr>
        <dsp:cNvPr id="0" name=""/>
        <dsp:cNvSpPr/>
      </dsp:nvSpPr>
      <dsp:spPr>
        <a:xfrm>
          <a:off x="1768261" y="574121"/>
          <a:ext cx="1683190" cy="673276"/>
        </a:xfrm>
        <a:prstGeom prst="chevron">
          <a:avLst/>
        </a:prstGeom>
        <a:solidFill>
          <a:srgbClr val="DF2E2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Different data files</a:t>
          </a:r>
        </a:p>
      </dsp:txBody>
      <dsp:txXfrm>
        <a:off x="2104899" y="574121"/>
        <a:ext cx="1009914" cy="673276"/>
      </dsp:txXfrm>
    </dsp:sp>
    <dsp:sp modelId="{4CAACA83-3426-45BF-9ED8-312FE09D336E}">
      <dsp:nvSpPr>
        <dsp:cNvPr id="0" name=""/>
        <dsp:cNvSpPr/>
      </dsp:nvSpPr>
      <dsp:spPr>
        <a:xfrm>
          <a:off x="3952" y="1429911"/>
          <a:ext cx="2027940" cy="811176"/>
        </a:xfrm>
        <a:prstGeom prst="chevron">
          <a:avLst/>
        </a:prstGeom>
        <a:solidFill>
          <a:srgbClr val="32C7A9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Aggregations</a:t>
          </a:r>
        </a:p>
      </dsp:txBody>
      <dsp:txXfrm>
        <a:off x="409540" y="1429911"/>
        <a:ext cx="1216764" cy="811176"/>
      </dsp:txXfrm>
    </dsp:sp>
    <dsp:sp modelId="{CF68D868-6A26-4E73-BC55-B84A415E6388}">
      <dsp:nvSpPr>
        <dsp:cNvPr id="0" name=""/>
        <dsp:cNvSpPr/>
      </dsp:nvSpPr>
      <dsp:spPr>
        <a:xfrm>
          <a:off x="1768261" y="1498861"/>
          <a:ext cx="1683190" cy="673276"/>
        </a:xfrm>
        <a:prstGeom prst="chevron">
          <a:avLst/>
        </a:prstGeom>
        <a:solidFill>
          <a:srgbClr val="32C7A9">
            <a:lumMod val="20000"/>
            <a:lumOff val="80000"/>
            <a:alpha val="9000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Numerical features</a:t>
          </a:r>
        </a:p>
      </dsp:txBody>
      <dsp:txXfrm>
        <a:off x="2104899" y="1498861"/>
        <a:ext cx="1009914" cy="673276"/>
      </dsp:txXfrm>
    </dsp:sp>
    <dsp:sp modelId="{7BF57D90-3C43-4ACC-BC57-B1D31C20CA95}">
      <dsp:nvSpPr>
        <dsp:cNvPr id="0" name=""/>
        <dsp:cNvSpPr/>
      </dsp:nvSpPr>
      <dsp:spPr>
        <a:xfrm>
          <a:off x="3215804" y="1498861"/>
          <a:ext cx="1683190" cy="673276"/>
        </a:xfrm>
        <a:prstGeom prst="chevron">
          <a:avLst/>
        </a:prstGeom>
        <a:solidFill>
          <a:srgbClr val="32C7A9">
            <a:lumMod val="20000"/>
            <a:lumOff val="80000"/>
            <a:alpha val="9000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Categorical features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Normed frequency encoding</a:t>
          </a:r>
        </a:p>
      </dsp:txBody>
      <dsp:txXfrm>
        <a:off x="3552442" y="1498861"/>
        <a:ext cx="1009914" cy="673276"/>
      </dsp:txXfrm>
    </dsp:sp>
    <dsp:sp modelId="{17B819A5-B107-4478-B968-B485FA7263CD}">
      <dsp:nvSpPr>
        <dsp:cNvPr id="0" name=""/>
        <dsp:cNvSpPr/>
      </dsp:nvSpPr>
      <dsp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Features Selection</a:t>
          </a:r>
        </a:p>
      </dsp:txBody>
      <dsp:txXfrm>
        <a:off x="409540" y="2354652"/>
        <a:ext cx="1216764" cy="811176"/>
      </dsp:txXfrm>
    </dsp:sp>
    <dsp:sp modelId="{0D458F01-26CB-442D-ADDE-537480ECEDDC}">
      <dsp:nvSpPr>
        <dsp:cNvPr id="0" name=""/>
        <dsp:cNvSpPr/>
      </dsp:nvSpPr>
      <dsp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Missing values</a:t>
          </a:r>
        </a:p>
      </dsp:txBody>
      <dsp:txXfrm>
        <a:off x="2104899" y="2423602"/>
        <a:ext cx="1009914" cy="673276"/>
      </dsp:txXfrm>
    </dsp:sp>
    <dsp:sp modelId="{8E75A2EB-A258-4563-B52B-A92A89AB8900}">
      <dsp:nvSpPr>
        <dsp:cNvPr id="0" name=""/>
        <dsp:cNvSpPr/>
      </dsp:nvSpPr>
      <dsp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Correlations</a:t>
          </a:r>
        </a:p>
      </dsp:txBody>
      <dsp:txXfrm>
        <a:off x="3552442" y="2423602"/>
        <a:ext cx="1009914" cy="673276"/>
      </dsp:txXfrm>
    </dsp:sp>
    <dsp:sp modelId="{968A6871-2E87-4774-975F-C76FE0E358BF}">
      <dsp:nvSpPr>
        <dsp:cNvPr id="0" name=""/>
        <dsp:cNvSpPr/>
      </dsp:nvSpPr>
      <dsp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Features Importance</a:t>
          </a:r>
        </a:p>
      </dsp:txBody>
      <dsp:txXfrm>
        <a:off x="4999986" y="2423602"/>
        <a:ext cx="1009914" cy="673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C8DD9-4EA6-4CA4-B8D1-5B0AC031180F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106BC-D990-4D59-9A7F-CA1EDF4D4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54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8A7F-1793-490D-876B-C78B0D9EE843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F1-726E-4CA6-94C8-99E0E40258A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57CC-CF17-4BEB-A8BD-6BDF484275CB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E5CF-C4CF-448A-B69D-1B16A85226D0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9F5-3A04-4179-8AAB-E44F9C7F2C53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01D0-E55E-453E-90D2-EAAE6A42673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43FF-6109-494A-AC7D-99EFBC828786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D30-4B15-4029-8402-689B4905D06C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0F82-2A0E-469E-9B00-941D07B18CE3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EE1-DC45-4753-8BC2-D645F25AF9AC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BCAD-12FB-4D70-BBFB-72AAAB520C7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C36-749A-45AB-B69D-77F12626D3B6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1CB3-845D-4665-BDF0-757DCAA5543B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C44D-DADD-45FF-94C4-6AC46B4EF870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BBED-BA07-4ABE-BD6C-DF6810E0C185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67B-CAE4-440F-BBCC-8B0F23EAEF2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202-15AE-45F2-9BCA-5CC5AAA1922E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9D27E6-E30D-4411-88FD-EEF541554C6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jpg"/><Relationship Id="rId9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svg"/><Relationship Id="rId9" Type="http://schemas.openxmlformats.org/officeDocument/2006/relationships/hyperlink" Target="http://neupy.com/2016/12/17/hyperparameter_optimization_for_neural_networks.html#tree-structured-parzen-estimators-tp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datadive.net/interpreting-random-forests/" TargetMode="Externa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2E36B-7A93-A651-29A8-30694925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033283"/>
            <a:ext cx="9799490" cy="2567069"/>
          </a:xfrm>
        </p:spPr>
        <p:txBody>
          <a:bodyPr/>
          <a:lstStyle/>
          <a:p>
            <a:pPr algn="ctr"/>
            <a:r>
              <a:rPr lang="fr-FR" b="1" i="0" dirty="0">
                <a:effectLst/>
              </a:rPr>
              <a:t>Implémentez un modèle de scoring</a:t>
            </a:r>
            <a:br>
              <a:rPr lang="fr-FR" b="1" i="0" dirty="0">
                <a:effectLst/>
                <a:latin typeface="Montserrat" panose="00000500000000000000" pitchFamily="2" charset="0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4644A9-BECE-3434-863B-A39A02444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00352"/>
            <a:ext cx="3132876" cy="171715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PROJET 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Openclassrooms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Scientist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Lucyna Pysz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1</a:t>
            </a:fld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0AA0DF-A2F9-DD9D-DF20-A2FC2812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393" y="3866350"/>
            <a:ext cx="1223063" cy="12230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81D08F-19AD-4AC9-C787-FEA4B1277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15" y="60704"/>
            <a:ext cx="1616149" cy="14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0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10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902688" cy="12805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201B86-84C0-B0F0-E44D-4FD295D37722}"/>
              </a:ext>
            </a:extLst>
          </p:cNvPr>
          <p:cNvSpPr txBox="1">
            <a:spLocks/>
          </p:cNvSpPr>
          <p:nvPr/>
        </p:nvSpPr>
        <p:spPr>
          <a:xfrm>
            <a:off x="3870251" y="188952"/>
            <a:ext cx="7372495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Sélection du Modèle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7" name="Organigramme : Disque magnétique 6">
            <a:extLst>
              <a:ext uri="{FF2B5EF4-FFF2-40B4-BE49-F238E27FC236}">
                <a16:creationId xmlns:a16="http://schemas.microsoft.com/office/drawing/2014/main" id="{CBABD2F5-9D3D-E8D0-1937-BD500450F37D}"/>
              </a:ext>
            </a:extLst>
          </p:cNvPr>
          <p:cNvSpPr/>
          <p:nvPr/>
        </p:nvSpPr>
        <p:spPr>
          <a:xfrm>
            <a:off x="837603" y="2782291"/>
            <a:ext cx="1472665" cy="1222409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train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76B80796-AFE8-B0E1-8E40-09E3D300AE66}"/>
              </a:ext>
            </a:extLst>
          </p:cNvPr>
          <p:cNvSpPr/>
          <p:nvPr/>
        </p:nvSpPr>
        <p:spPr>
          <a:xfrm>
            <a:off x="2784313" y="5102174"/>
            <a:ext cx="1472665" cy="470032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X_eval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426BA0-FF7C-2EFA-7379-3FC467F99F2B}"/>
              </a:ext>
            </a:extLst>
          </p:cNvPr>
          <p:cNvSpPr/>
          <p:nvPr/>
        </p:nvSpPr>
        <p:spPr>
          <a:xfrm>
            <a:off x="6867895" y="4896355"/>
            <a:ext cx="1472665" cy="865890"/>
          </a:xfrm>
          <a:prstGeom prst="roundRect">
            <a:avLst/>
          </a:prstGeom>
          <a:solidFill>
            <a:srgbClr val="32C7A9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Final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scoring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0A78CE6C-3351-208F-1977-11A4FF055A11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>
            <a:off x="2310268" y="3393496"/>
            <a:ext cx="474045" cy="194369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15368CF-CAA0-B082-25B8-F18C0C41346D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 flipV="1">
            <a:off x="4256978" y="5329300"/>
            <a:ext cx="2610917" cy="7890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BC8301E-3058-CCBD-84A2-589FFFECA722}"/>
              </a:ext>
            </a:extLst>
          </p:cNvPr>
          <p:cNvCxnSpPr>
            <a:cxnSpLocks/>
          </p:cNvCxnSpPr>
          <p:nvPr/>
        </p:nvCxnSpPr>
        <p:spPr>
          <a:xfrm flipV="1">
            <a:off x="4256978" y="1859855"/>
            <a:ext cx="288768" cy="4621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51047CC-CD79-1D63-3AA8-868793752572}"/>
              </a:ext>
            </a:extLst>
          </p:cNvPr>
          <p:cNvCxnSpPr>
            <a:cxnSpLocks/>
          </p:cNvCxnSpPr>
          <p:nvPr/>
        </p:nvCxnSpPr>
        <p:spPr>
          <a:xfrm>
            <a:off x="6018411" y="1859855"/>
            <a:ext cx="322627" cy="0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426EADC-F54A-99F5-175F-367FA788FA42}"/>
              </a:ext>
            </a:extLst>
          </p:cNvPr>
          <p:cNvCxnSpPr>
            <a:cxnSpLocks/>
          </p:cNvCxnSpPr>
          <p:nvPr/>
        </p:nvCxnSpPr>
        <p:spPr>
          <a:xfrm>
            <a:off x="7813703" y="1859855"/>
            <a:ext cx="327250" cy="1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BE3209E-C248-D5F0-6E7E-D9409DAC29CA}"/>
              </a:ext>
            </a:extLst>
          </p:cNvPr>
          <p:cNvSpPr/>
          <p:nvPr/>
        </p:nvSpPr>
        <p:spPr>
          <a:xfrm>
            <a:off x="8240170" y="2118790"/>
            <a:ext cx="3172697" cy="348017"/>
          </a:xfrm>
          <a:prstGeom prst="roundRect">
            <a:avLst/>
          </a:prstGeom>
          <a:solidFill>
            <a:srgbClr val="FE801A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Cross Validation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0439B226-7291-34AD-A792-A861DD8D5C40}"/>
              </a:ext>
            </a:extLst>
          </p:cNvPr>
          <p:cNvCxnSpPr>
            <a:cxnSpLocks/>
            <a:endCxn id="17" idx="0"/>
          </p:cNvCxnSpPr>
          <p:nvPr/>
        </p:nvCxnSpPr>
        <p:spPr>
          <a:xfrm rot="16200000" flipH="1">
            <a:off x="7085840" y="2375963"/>
            <a:ext cx="505106" cy="52204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D325D49-08F6-0D5B-C925-BCFF7FFBB18B}"/>
              </a:ext>
            </a:extLst>
          </p:cNvPr>
          <p:cNvSpPr/>
          <p:nvPr/>
        </p:nvSpPr>
        <p:spPr>
          <a:xfrm>
            <a:off x="6863082" y="2889538"/>
            <a:ext cx="1472665" cy="865889"/>
          </a:xfrm>
          <a:prstGeom prst="roundRect">
            <a:avLst/>
          </a:prstGeom>
          <a:solidFill>
            <a:srgbClr val="4A9BDC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Selected model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1820D3F1-95F4-F57D-1941-062A4375D39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>
            <a:off x="8501602" y="1564620"/>
            <a:ext cx="422731" cy="2227104"/>
          </a:xfrm>
          <a:prstGeom prst="bentConnector3">
            <a:avLst>
              <a:gd name="adj1" fmla="val 39498"/>
            </a:avLst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A8F3B16-ED72-8A8F-70F8-15603FD6D103}"/>
              </a:ext>
            </a:extLst>
          </p:cNvPr>
          <p:cNvCxnSpPr>
            <a:stCxn id="7" idx="4"/>
          </p:cNvCxnSpPr>
          <p:nvPr/>
        </p:nvCxnSpPr>
        <p:spPr>
          <a:xfrm flipV="1">
            <a:off x="2310268" y="1864476"/>
            <a:ext cx="474045" cy="1529020"/>
          </a:xfrm>
          <a:prstGeom prst="bentConnector3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DF80CAC6-9C6C-CE31-DB1A-F4BB310C54E2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3319766" y="2589932"/>
            <a:ext cx="1696077" cy="1294317"/>
          </a:xfrm>
          <a:prstGeom prst="bentConnector2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6300DEF-7EF2-3CAA-19AA-8D365A530649}"/>
              </a:ext>
            </a:extLst>
          </p:cNvPr>
          <p:cNvSpPr/>
          <p:nvPr/>
        </p:nvSpPr>
        <p:spPr>
          <a:xfrm>
            <a:off x="4814963" y="3652185"/>
            <a:ext cx="1472665" cy="865889"/>
          </a:xfrm>
          <a:prstGeom prst="roundRect">
            <a:avLst/>
          </a:prstGeom>
          <a:solidFill>
            <a:srgbClr val="4A9BDC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Selected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threshold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7EDFFBF0-2ADB-2FF8-4477-70FB6BE90C0D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 rot="10800000" flipV="1">
            <a:off x="5551296" y="3322483"/>
            <a:ext cx="1311786" cy="329702"/>
          </a:xfrm>
          <a:prstGeom prst="bentConnector2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D27D7258-653E-602A-5788-F64BD0DC249C}"/>
              </a:ext>
            </a:extLst>
          </p:cNvPr>
          <p:cNvCxnSpPr>
            <a:stCxn id="21" idx="2"/>
            <a:endCxn id="9" idx="0"/>
          </p:cNvCxnSpPr>
          <p:nvPr/>
        </p:nvCxnSpPr>
        <p:spPr>
          <a:xfrm rot="16200000" flipH="1">
            <a:off x="6388622" y="3680748"/>
            <a:ext cx="378281" cy="2052932"/>
          </a:xfrm>
          <a:prstGeom prst="bentConnector3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A23BA759-E3E9-01C4-43E9-0F1A100F4BD1}"/>
              </a:ext>
            </a:extLst>
          </p:cNvPr>
          <p:cNvCxnSpPr>
            <a:stCxn id="17" idx="3"/>
            <a:endCxn id="9" idx="3"/>
          </p:cNvCxnSpPr>
          <p:nvPr/>
        </p:nvCxnSpPr>
        <p:spPr>
          <a:xfrm>
            <a:off x="8335747" y="3322483"/>
            <a:ext cx="4813" cy="2006817"/>
          </a:xfrm>
          <a:prstGeom prst="bentConnector3">
            <a:avLst>
              <a:gd name="adj1" fmla="val 4849636"/>
            </a:avLst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15497E39-AC28-B3CC-5A96-1C33BCC494E3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rot="16200000" flipH="1">
            <a:off x="4326999" y="1251636"/>
            <a:ext cx="2159846" cy="7665973"/>
          </a:xfrm>
          <a:prstGeom prst="bentConnector2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6C6EEF7-9494-FF2B-E990-2AB3B15AC15F}"/>
              </a:ext>
            </a:extLst>
          </p:cNvPr>
          <p:cNvSpPr/>
          <p:nvPr/>
        </p:nvSpPr>
        <p:spPr>
          <a:xfrm>
            <a:off x="9239909" y="5731601"/>
            <a:ext cx="1472665" cy="865889"/>
          </a:xfrm>
          <a:prstGeom prst="roundRect">
            <a:avLst/>
          </a:prstGeom>
          <a:solidFill>
            <a:srgbClr val="4A9BDC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Final model</a:t>
            </a:r>
          </a:p>
        </p:txBody>
      </p:sp>
      <p:sp>
        <p:nvSpPr>
          <p:cNvPr id="27" name="Organigramme : Disque magnétique 26">
            <a:extLst>
              <a:ext uri="{FF2B5EF4-FFF2-40B4-BE49-F238E27FC236}">
                <a16:creationId xmlns:a16="http://schemas.microsoft.com/office/drawing/2014/main" id="{98D93922-2947-459C-EFCE-A9CEB379121B}"/>
              </a:ext>
            </a:extLst>
          </p:cNvPr>
          <p:cNvSpPr/>
          <p:nvPr/>
        </p:nvSpPr>
        <p:spPr>
          <a:xfrm>
            <a:off x="2784313" y="1339899"/>
            <a:ext cx="1472665" cy="1049154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X_fit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rganigramme : Disque magnétique 27">
            <a:extLst>
              <a:ext uri="{FF2B5EF4-FFF2-40B4-BE49-F238E27FC236}">
                <a16:creationId xmlns:a16="http://schemas.microsoft.com/office/drawing/2014/main" id="{B84C3BA3-5787-610B-AE5D-2752A370F6AA}"/>
              </a:ext>
            </a:extLst>
          </p:cNvPr>
          <p:cNvSpPr/>
          <p:nvPr/>
        </p:nvSpPr>
        <p:spPr>
          <a:xfrm>
            <a:off x="4545746" y="1335278"/>
            <a:ext cx="1472665" cy="1049154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Balanced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rganigramme : Disque magnétique 28">
            <a:extLst>
              <a:ext uri="{FF2B5EF4-FFF2-40B4-BE49-F238E27FC236}">
                <a16:creationId xmlns:a16="http://schemas.microsoft.com/office/drawing/2014/main" id="{F7BAFADF-D56E-7818-D863-0BE9968ECA2B}"/>
              </a:ext>
            </a:extLst>
          </p:cNvPr>
          <p:cNvSpPr/>
          <p:nvPr/>
        </p:nvSpPr>
        <p:spPr>
          <a:xfrm>
            <a:off x="6341038" y="1335278"/>
            <a:ext cx="1472665" cy="1049154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Sampled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A601A87-3CB3-0068-A89B-8E0C22177BEC}"/>
              </a:ext>
            </a:extLst>
          </p:cNvPr>
          <p:cNvSpPr/>
          <p:nvPr/>
        </p:nvSpPr>
        <p:spPr>
          <a:xfrm>
            <a:off x="8240170" y="1253343"/>
            <a:ext cx="1800513" cy="779304"/>
          </a:xfrm>
          <a:prstGeom prst="roundRect">
            <a:avLst/>
          </a:prstGeom>
          <a:solidFill>
            <a:srgbClr val="FE801A">
              <a:lumMod val="60000"/>
              <a:lumOff val="40000"/>
            </a:srgbClr>
          </a:solidFill>
          <a:ln w="12700" cap="flat" cmpd="sng" algn="ctr">
            <a:solidFill>
              <a:srgbClr val="FE801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Preprocess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1EB2F39-D278-4DF5-77CE-C9FEAA465E63}"/>
              </a:ext>
            </a:extLst>
          </p:cNvPr>
          <p:cNvSpPr/>
          <p:nvPr/>
        </p:nvSpPr>
        <p:spPr>
          <a:xfrm>
            <a:off x="10156186" y="1267679"/>
            <a:ext cx="1256681" cy="764968"/>
          </a:xfrm>
          <a:prstGeom prst="roundRect">
            <a:avLst/>
          </a:prstGeom>
          <a:solidFill>
            <a:srgbClr val="FE801A">
              <a:lumMod val="60000"/>
              <a:lumOff val="40000"/>
            </a:srgbClr>
          </a:solidFill>
          <a:ln w="12700" cap="flat" cmpd="sng" algn="ctr">
            <a:solidFill>
              <a:srgbClr val="FE801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HP</a:t>
            </a:r>
          </a:p>
        </p:txBody>
      </p:sp>
    </p:spTree>
    <p:extLst>
      <p:ext uri="{BB962C8B-B14F-4D97-AF65-F5344CB8AC3E}">
        <p14:creationId xmlns:p14="http://schemas.microsoft.com/office/powerpoint/2010/main" val="16102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7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11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26953" cy="11589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B67135-6B05-BC5C-8BF3-E3CC290FE751}"/>
              </a:ext>
            </a:extLst>
          </p:cNvPr>
          <p:cNvSpPr txBox="1">
            <a:spLocks/>
          </p:cNvSpPr>
          <p:nvPr/>
        </p:nvSpPr>
        <p:spPr>
          <a:xfrm>
            <a:off x="3732029" y="-244548"/>
            <a:ext cx="7712834" cy="1289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fr-FR" b="1" cap="small" dirty="0">
                <a:solidFill>
                  <a:sysClr val="window" lastClr="FFFFFF"/>
                </a:solidFill>
                <a:latin typeface="Century Gothic" panose="020B0502020202020204"/>
              </a:rPr>
              <a:t>Arbre de Recherche (Hyperopt)</a:t>
            </a:r>
            <a:endParaRPr lang="en-GB" b="1" cap="small" dirty="0">
              <a:solidFill>
                <a:sysClr val="window" lastClr="FFFFFF"/>
              </a:solidFill>
              <a:latin typeface="Century Gothic" panose="020B0502020202020204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FE36283-C43A-0B82-4038-B37054041CA6}"/>
              </a:ext>
            </a:extLst>
          </p:cNvPr>
          <p:cNvCxnSpPr>
            <a:cxnSpLocks/>
            <a:stCxn id="32" idx="4"/>
            <a:endCxn id="19" idx="0"/>
          </p:cNvCxnSpPr>
          <p:nvPr/>
        </p:nvCxnSpPr>
        <p:spPr>
          <a:xfrm>
            <a:off x="3501191" y="3589006"/>
            <a:ext cx="6075" cy="2766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0AEB88-45B6-FDAE-80F0-2550A7F56F02}"/>
              </a:ext>
            </a:extLst>
          </p:cNvPr>
          <p:cNvCxnSpPr>
            <a:stCxn id="31" idx="4"/>
            <a:endCxn id="17" idx="0"/>
          </p:cNvCxnSpPr>
          <p:nvPr/>
        </p:nvCxnSpPr>
        <p:spPr>
          <a:xfrm>
            <a:off x="1762797" y="3588801"/>
            <a:ext cx="0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5A09AA2-0F32-7604-B00C-9EEF441BCA5E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1762796" y="4218226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95C049B-F79A-2D68-FFEC-44D227F5A349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3507265" y="4226419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5D7ED1A-63C3-990D-C91C-F2D17E09047C}"/>
              </a:ext>
            </a:extLst>
          </p:cNvPr>
          <p:cNvSpPr/>
          <p:nvPr/>
        </p:nvSpPr>
        <p:spPr>
          <a:xfrm>
            <a:off x="247491" y="1721742"/>
            <a:ext cx="11487250" cy="38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6036500-71D3-1BB0-92CB-F914A69544C1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 flipV="1">
            <a:off x="10703645" y="2813857"/>
            <a:ext cx="749589" cy="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eprocessing">
            <a:extLst>
              <a:ext uri="{FF2B5EF4-FFF2-40B4-BE49-F238E27FC236}">
                <a16:creationId xmlns:a16="http://schemas.microsoft.com/office/drawing/2014/main" id="{99504652-8075-D90D-11D1-EF53C5888788}"/>
              </a:ext>
            </a:extLst>
          </p:cNvPr>
          <p:cNvSpPr/>
          <p:nvPr/>
        </p:nvSpPr>
        <p:spPr>
          <a:xfrm>
            <a:off x="655577" y="1619648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Model">
            <a:extLst>
              <a:ext uri="{FF2B5EF4-FFF2-40B4-BE49-F238E27FC236}">
                <a16:creationId xmlns:a16="http://schemas.microsoft.com/office/drawing/2014/main" id="{E4F66404-2356-FBFA-4E38-34C5CCDE4BCB}"/>
              </a:ext>
            </a:extLst>
          </p:cNvPr>
          <p:cNvSpPr/>
          <p:nvPr/>
        </p:nvSpPr>
        <p:spPr>
          <a:xfrm>
            <a:off x="5414029" y="1619647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DBB79C9-BB0D-C57E-2F4A-851874AC724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055760" y="3295838"/>
            <a:ext cx="1152468" cy="2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FF03F0B8-E4B9-F723-3D9F-65BD6ECE8DFF}"/>
              </a:ext>
            </a:extLst>
          </p:cNvPr>
          <p:cNvCxnSpPr>
            <a:cxnSpLocks/>
            <a:stCxn id="13" idx="4"/>
            <a:endCxn id="31" idx="2"/>
          </p:cNvCxnSpPr>
          <p:nvPr/>
        </p:nvCxnSpPr>
        <p:spPr>
          <a:xfrm rot="16200000" flipH="1">
            <a:off x="664055" y="2490059"/>
            <a:ext cx="1090264" cy="521294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395A39D4-804A-E60B-2193-E0DFEAABE056}"/>
              </a:ext>
            </a:extLst>
          </p:cNvPr>
          <p:cNvSpPr/>
          <p:nvPr/>
        </p:nvSpPr>
        <p:spPr>
          <a:xfrm>
            <a:off x="1582392" y="3857417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E23E917-3A77-5605-6B30-12367909558C}"/>
              </a:ext>
            </a:extLst>
          </p:cNvPr>
          <p:cNvSpPr/>
          <p:nvPr/>
        </p:nvSpPr>
        <p:spPr>
          <a:xfrm>
            <a:off x="1582391" y="4486842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68A2BC9-EB26-1F86-3E5A-A220B1D8AB9A}"/>
              </a:ext>
            </a:extLst>
          </p:cNvPr>
          <p:cNvSpPr/>
          <p:nvPr/>
        </p:nvSpPr>
        <p:spPr>
          <a:xfrm>
            <a:off x="3326861" y="386561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E1CE0D1-99CE-4817-0714-F2968CB49E39}"/>
              </a:ext>
            </a:extLst>
          </p:cNvPr>
          <p:cNvSpPr/>
          <p:nvPr/>
        </p:nvSpPr>
        <p:spPr>
          <a:xfrm>
            <a:off x="3326860" y="449503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42632C0-075F-333C-98FA-9DF40CEBD971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5706992" y="5740493"/>
            <a:ext cx="9235" cy="5363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2CC98E-294A-A03C-E974-95728C29405F}"/>
              </a:ext>
            </a:extLst>
          </p:cNvPr>
          <p:cNvCxnSpPr>
            <a:cxnSpLocks/>
            <a:stCxn id="69" idx="4"/>
            <a:endCxn id="68" idx="0"/>
          </p:cNvCxnSpPr>
          <p:nvPr/>
        </p:nvCxnSpPr>
        <p:spPr>
          <a:xfrm flipH="1">
            <a:off x="5712521" y="3002475"/>
            <a:ext cx="1" cy="4876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444FFDB-E033-4CDE-23B2-A56CFF355C39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5712521" y="3850975"/>
            <a:ext cx="2" cy="541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6274A02-04FB-59CC-1D02-A952DBE12DAB}"/>
              </a:ext>
            </a:extLst>
          </p:cNvPr>
          <p:cNvCxnSpPr>
            <a:cxnSpLocks/>
            <a:stCxn id="67" idx="6"/>
            <a:endCxn id="64" idx="2"/>
          </p:cNvCxnSpPr>
          <p:nvPr/>
        </p:nvCxnSpPr>
        <p:spPr>
          <a:xfrm>
            <a:off x="5892927" y="4572980"/>
            <a:ext cx="609409" cy="5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687955E-B707-F090-E6CF-70FCF93873BE}"/>
              </a:ext>
            </a:extLst>
          </p:cNvPr>
          <p:cNvSpPr/>
          <p:nvPr/>
        </p:nvSpPr>
        <p:spPr>
          <a:xfrm>
            <a:off x="247492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83FC2-BA95-0035-8319-66C972DDD162}"/>
              </a:ext>
            </a:extLst>
          </p:cNvPr>
          <p:cNvSpPr/>
          <p:nvPr/>
        </p:nvSpPr>
        <p:spPr>
          <a:xfrm>
            <a:off x="5005944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2BCEEC-4B8D-A795-F46E-902C565D766F}"/>
              </a:ext>
            </a:extLst>
          </p:cNvPr>
          <p:cNvSpPr/>
          <p:nvPr/>
        </p:nvSpPr>
        <p:spPr>
          <a:xfrm>
            <a:off x="1099030" y="2643041"/>
            <a:ext cx="1385560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BE00CC-03CC-CEAA-7D2C-D23879E85909}"/>
              </a:ext>
            </a:extLst>
          </p:cNvPr>
          <p:cNvSpPr/>
          <p:nvPr/>
        </p:nvSpPr>
        <p:spPr>
          <a:xfrm>
            <a:off x="2712008" y="2641961"/>
            <a:ext cx="1545964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Standardization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1FF126-0A74-2BE4-A8E7-90D6DA329188}"/>
              </a:ext>
            </a:extLst>
          </p:cNvPr>
          <p:cNvSpPr/>
          <p:nvPr/>
        </p:nvSpPr>
        <p:spPr>
          <a:xfrm>
            <a:off x="823758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BEAAD2-B6B6-95B1-EB17-D7EECC34C931}"/>
              </a:ext>
            </a:extLst>
          </p:cNvPr>
          <p:cNvSpPr/>
          <p:nvPr/>
        </p:nvSpPr>
        <p:spPr>
          <a:xfrm>
            <a:off x="813583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1" name="Normalization">
            <a:extLst>
              <a:ext uri="{FF2B5EF4-FFF2-40B4-BE49-F238E27FC236}">
                <a16:creationId xmlns:a16="http://schemas.microsoft.com/office/drawing/2014/main" id="{AECE6F76-A1DC-C928-8F4F-018E1BA92CB4}"/>
              </a:ext>
            </a:extLst>
          </p:cNvPr>
          <p:cNvSpPr/>
          <p:nvPr/>
        </p:nvSpPr>
        <p:spPr>
          <a:xfrm>
            <a:off x="1469834" y="3002875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Standardization">
            <a:extLst>
              <a:ext uri="{FF2B5EF4-FFF2-40B4-BE49-F238E27FC236}">
                <a16:creationId xmlns:a16="http://schemas.microsoft.com/office/drawing/2014/main" id="{D9236B36-2E74-C7C6-3EA1-489A44266D50}"/>
              </a:ext>
            </a:extLst>
          </p:cNvPr>
          <p:cNvSpPr/>
          <p:nvPr/>
        </p:nvSpPr>
        <p:spPr>
          <a:xfrm>
            <a:off x="3208228" y="3003080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594AF46-329C-EC51-CF95-56AAFA3C386B}"/>
              </a:ext>
            </a:extLst>
          </p:cNvPr>
          <p:cNvCxnSpPr>
            <a:cxnSpLocks/>
            <a:stCxn id="14" idx="4"/>
            <a:endCxn id="69" idx="0"/>
          </p:cNvCxnSpPr>
          <p:nvPr/>
        </p:nvCxnSpPr>
        <p:spPr>
          <a:xfrm>
            <a:off x="5706992" y="2205573"/>
            <a:ext cx="5530" cy="43609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4CEF872-2ABE-55B3-5BCC-63AF7E589D9C}"/>
              </a:ext>
            </a:extLst>
          </p:cNvPr>
          <p:cNvSpPr/>
          <p:nvPr/>
        </p:nvSpPr>
        <p:spPr>
          <a:xfrm>
            <a:off x="4756299" y="2684064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logit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726A04-6026-C027-70BA-E64B0F42CE31}"/>
              </a:ext>
            </a:extLst>
          </p:cNvPr>
          <p:cNvSpPr/>
          <p:nvPr/>
        </p:nvSpPr>
        <p:spPr>
          <a:xfrm>
            <a:off x="4756299" y="3526845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SVC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485BFF-607A-DF90-9D5B-C83C7B15F020}"/>
              </a:ext>
            </a:extLst>
          </p:cNvPr>
          <p:cNvSpPr/>
          <p:nvPr/>
        </p:nvSpPr>
        <p:spPr>
          <a:xfrm>
            <a:off x="4756299" y="444399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660F54-B8A6-E6EC-D948-ABD64CC46508}"/>
              </a:ext>
            </a:extLst>
          </p:cNvPr>
          <p:cNvSpPr/>
          <p:nvPr/>
        </p:nvSpPr>
        <p:spPr>
          <a:xfrm>
            <a:off x="4760004" y="631355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NB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D61D208-2BF0-E192-41E3-2696A3F82939}"/>
              </a:ext>
            </a:extLst>
          </p:cNvPr>
          <p:cNvCxnSpPr>
            <a:cxnSpLocks/>
            <a:stCxn id="67" idx="4"/>
            <a:endCxn id="65" idx="0"/>
          </p:cNvCxnSpPr>
          <p:nvPr/>
        </p:nvCxnSpPr>
        <p:spPr>
          <a:xfrm flipH="1">
            <a:off x="5706992" y="4753384"/>
            <a:ext cx="5531" cy="626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717040-63C1-9A48-58DD-F0B4D0299A14}"/>
              </a:ext>
            </a:extLst>
          </p:cNvPr>
          <p:cNvSpPr/>
          <p:nvPr/>
        </p:nvSpPr>
        <p:spPr>
          <a:xfrm>
            <a:off x="4756299" y="5398383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28A23D-84B6-BFAE-95F0-8481F696ECF9}"/>
              </a:ext>
            </a:extLst>
          </p:cNvPr>
          <p:cNvSpPr/>
          <p:nvPr/>
        </p:nvSpPr>
        <p:spPr>
          <a:xfrm>
            <a:off x="2575320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48248-C25E-E711-AB8B-0C5CC3614290}"/>
              </a:ext>
            </a:extLst>
          </p:cNvPr>
          <p:cNvSpPr/>
          <p:nvPr/>
        </p:nvSpPr>
        <p:spPr>
          <a:xfrm>
            <a:off x="2565145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3A7B5BD-F212-1A2D-021B-B7B0F7B925EB}"/>
              </a:ext>
            </a:extLst>
          </p:cNvPr>
          <p:cNvCxnSpPr>
            <a:cxnSpLocks/>
            <a:stCxn id="58" idx="6"/>
            <a:endCxn id="57" idx="2"/>
          </p:cNvCxnSpPr>
          <p:nvPr/>
        </p:nvCxnSpPr>
        <p:spPr>
          <a:xfrm>
            <a:off x="6844089" y="5538660"/>
            <a:ext cx="1174961" cy="35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A1281215-A623-F83D-DFDD-1BC71E41502B}"/>
              </a:ext>
            </a:extLst>
          </p:cNvPr>
          <p:cNvCxnSpPr>
            <a:cxnSpLocks/>
            <a:stCxn id="65" idx="6"/>
            <a:endCxn id="58" idx="2"/>
          </p:cNvCxnSpPr>
          <p:nvPr/>
        </p:nvCxnSpPr>
        <p:spPr>
          <a:xfrm flipV="1">
            <a:off x="5887396" y="5538660"/>
            <a:ext cx="595884" cy="214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EC58010-FE9E-DEBE-A4B3-DB6C88700475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 flipV="1">
            <a:off x="6872668" y="3666932"/>
            <a:ext cx="1217073" cy="2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08A4369-A943-A37D-8A8A-B60CCEC71506}"/>
              </a:ext>
            </a:extLst>
          </p:cNvPr>
          <p:cNvCxnSpPr>
            <a:cxnSpLocks/>
            <a:stCxn id="68" idx="6"/>
            <a:endCxn id="61" idx="2"/>
          </p:cNvCxnSpPr>
          <p:nvPr/>
        </p:nvCxnSpPr>
        <p:spPr>
          <a:xfrm flipV="1">
            <a:off x="5892925" y="3669784"/>
            <a:ext cx="618934" cy="7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E406AE7-894E-3D3A-0850-E779D0CAEFBC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 flipV="1">
            <a:off x="8450550" y="3666931"/>
            <a:ext cx="1284368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D1B18B1-C028-A68E-1035-2D1B39CEBD49}"/>
              </a:ext>
            </a:extLst>
          </p:cNvPr>
          <p:cNvSpPr/>
          <p:nvPr/>
        </p:nvSpPr>
        <p:spPr>
          <a:xfrm>
            <a:off x="7966774" y="3262824"/>
            <a:ext cx="60674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D211E0-7EE3-2E04-90F0-55E149A5EA69}"/>
              </a:ext>
            </a:extLst>
          </p:cNvPr>
          <p:cNvSpPr/>
          <p:nvPr/>
        </p:nvSpPr>
        <p:spPr>
          <a:xfrm>
            <a:off x="9539956" y="3261952"/>
            <a:ext cx="75073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gamma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D877DA-BD7B-FC55-F07A-712C40754912}"/>
              </a:ext>
            </a:extLst>
          </p:cNvPr>
          <p:cNvSpPr/>
          <p:nvPr/>
        </p:nvSpPr>
        <p:spPr>
          <a:xfrm>
            <a:off x="6575917" y="3261952"/>
            <a:ext cx="200828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BC40B6-19FB-7F11-82BE-58AE221BD597}"/>
              </a:ext>
            </a:extLst>
          </p:cNvPr>
          <p:cNvSpPr/>
          <p:nvPr/>
        </p:nvSpPr>
        <p:spPr>
          <a:xfrm>
            <a:off x="6174506" y="4217679"/>
            <a:ext cx="1027112" cy="16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n_neighbors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7DCE55DA-F043-6764-C175-87E8BC606C30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8379859" y="5539376"/>
            <a:ext cx="1287185" cy="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5146B6E-B4B8-FF1F-18FC-D16F2CA69A4E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10027853" y="5539376"/>
            <a:ext cx="12623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41A644D-0E1C-E4D5-9D2D-2E2BA81651C7}"/>
              </a:ext>
            </a:extLst>
          </p:cNvPr>
          <p:cNvSpPr/>
          <p:nvPr/>
        </p:nvSpPr>
        <p:spPr>
          <a:xfrm>
            <a:off x="7704425" y="5111133"/>
            <a:ext cx="990057" cy="187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max_depth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8E402C-8C92-07C9-F5C2-62362548773E}"/>
              </a:ext>
            </a:extLst>
          </p:cNvPr>
          <p:cNvSpPr/>
          <p:nvPr/>
        </p:nvSpPr>
        <p:spPr>
          <a:xfrm>
            <a:off x="10904381" y="5078641"/>
            <a:ext cx="1132411" cy="19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max_features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7ED4AA-57BD-D003-CB92-90EE87E1F7C6}"/>
              </a:ext>
            </a:extLst>
          </p:cNvPr>
          <p:cNvSpPr/>
          <p:nvPr/>
        </p:nvSpPr>
        <p:spPr>
          <a:xfrm>
            <a:off x="9306770" y="5100095"/>
            <a:ext cx="1081356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n_estimators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5C48E8-5E80-0077-2E13-85CC7A04F513}"/>
              </a:ext>
            </a:extLst>
          </p:cNvPr>
          <p:cNvSpPr/>
          <p:nvPr/>
        </p:nvSpPr>
        <p:spPr>
          <a:xfrm>
            <a:off x="6268394" y="5107858"/>
            <a:ext cx="771644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criterion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133244F6-C36B-9507-1996-9F2847B025B6}"/>
              </a:ext>
            </a:extLst>
          </p:cNvPr>
          <p:cNvSpPr/>
          <p:nvPr/>
        </p:nvSpPr>
        <p:spPr>
          <a:xfrm>
            <a:off x="8019050" y="536182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080F71C-F493-A859-20E2-7B78D11B3EBA}"/>
              </a:ext>
            </a:extLst>
          </p:cNvPr>
          <p:cNvSpPr/>
          <p:nvPr/>
        </p:nvSpPr>
        <p:spPr>
          <a:xfrm>
            <a:off x="6483280" y="535825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72FBED7A-2914-4492-FE7A-0A129502BD00}"/>
              </a:ext>
            </a:extLst>
          </p:cNvPr>
          <p:cNvSpPr/>
          <p:nvPr/>
        </p:nvSpPr>
        <p:spPr>
          <a:xfrm>
            <a:off x="9667044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D2F1B54A-4470-4606-4E55-249026426B42}"/>
              </a:ext>
            </a:extLst>
          </p:cNvPr>
          <p:cNvSpPr/>
          <p:nvPr/>
        </p:nvSpPr>
        <p:spPr>
          <a:xfrm>
            <a:off x="11290183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D232A4C-56A7-8539-9524-F550523F2291}"/>
              </a:ext>
            </a:extLst>
          </p:cNvPr>
          <p:cNvSpPr/>
          <p:nvPr/>
        </p:nvSpPr>
        <p:spPr>
          <a:xfrm>
            <a:off x="6511859" y="3489379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2074E5E-7963-0234-71CA-2D66A0B370D6}"/>
              </a:ext>
            </a:extLst>
          </p:cNvPr>
          <p:cNvSpPr/>
          <p:nvPr/>
        </p:nvSpPr>
        <p:spPr>
          <a:xfrm>
            <a:off x="8089741" y="348652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7A346B7-F4C8-2CEE-ECE5-B4D4CB5D8529}"/>
              </a:ext>
            </a:extLst>
          </p:cNvPr>
          <p:cNvSpPr/>
          <p:nvPr/>
        </p:nvSpPr>
        <p:spPr>
          <a:xfrm>
            <a:off x="9734918" y="3486526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E52E84B-D749-9999-333D-2645B3A3B6A5}"/>
              </a:ext>
            </a:extLst>
          </p:cNvPr>
          <p:cNvSpPr/>
          <p:nvPr/>
        </p:nvSpPr>
        <p:spPr>
          <a:xfrm>
            <a:off x="6502336" y="439808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F">
            <a:extLst>
              <a:ext uri="{FF2B5EF4-FFF2-40B4-BE49-F238E27FC236}">
                <a16:creationId xmlns:a16="http://schemas.microsoft.com/office/drawing/2014/main" id="{F71A1071-B9C9-D4C8-58D8-F874388584B0}"/>
              </a:ext>
            </a:extLst>
          </p:cNvPr>
          <p:cNvSpPr/>
          <p:nvPr/>
        </p:nvSpPr>
        <p:spPr>
          <a:xfrm>
            <a:off x="5526587" y="5379684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NB">
            <a:extLst>
              <a:ext uri="{FF2B5EF4-FFF2-40B4-BE49-F238E27FC236}">
                <a16:creationId xmlns:a16="http://schemas.microsoft.com/office/drawing/2014/main" id="{344724F4-2A45-56D8-1121-530B30A84175}"/>
              </a:ext>
            </a:extLst>
          </p:cNvPr>
          <p:cNvSpPr/>
          <p:nvPr/>
        </p:nvSpPr>
        <p:spPr>
          <a:xfrm>
            <a:off x="5535822" y="6276879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KNN">
            <a:extLst>
              <a:ext uri="{FF2B5EF4-FFF2-40B4-BE49-F238E27FC236}">
                <a16:creationId xmlns:a16="http://schemas.microsoft.com/office/drawing/2014/main" id="{B41D3D8C-219D-AF25-78B4-C3EF974E3C00}"/>
              </a:ext>
            </a:extLst>
          </p:cNvPr>
          <p:cNvSpPr/>
          <p:nvPr/>
        </p:nvSpPr>
        <p:spPr>
          <a:xfrm>
            <a:off x="5532118" y="439257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SVC">
            <a:extLst>
              <a:ext uri="{FF2B5EF4-FFF2-40B4-BE49-F238E27FC236}">
                <a16:creationId xmlns:a16="http://schemas.microsoft.com/office/drawing/2014/main" id="{579734AA-4B75-9552-818C-99330744C5AD}"/>
              </a:ext>
            </a:extLst>
          </p:cNvPr>
          <p:cNvSpPr/>
          <p:nvPr/>
        </p:nvSpPr>
        <p:spPr>
          <a:xfrm>
            <a:off x="5532116" y="34901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LOGIT">
            <a:extLst>
              <a:ext uri="{FF2B5EF4-FFF2-40B4-BE49-F238E27FC236}">
                <a16:creationId xmlns:a16="http://schemas.microsoft.com/office/drawing/2014/main" id="{7D6D14AB-980D-D24D-572A-6AD509BC5120}"/>
              </a:ext>
            </a:extLst>
          </p:cNvPr>
          <p:cNvSpPr/>
          <p:nvPr/>
        </p:nvSpPr>
        <p:spPr>
          <a:xfrm>
            <a:off x="5532117" y="26416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66BD446F-2C16-8997-731D-1BB358B6FCE4}"/>
              </a:ext>
            </a:extLst>
          </p:cNvPr>
          <p:cNvCxnSpPr>
            <a:cxnSpLocks/>
            <a:stCxn id="79" idx="6"/>
            <a:endCxn id="78" idx="2"/>
          </p:cNvCxnSpPr>
          <p:nvPr/>
        </p:nvCxnSpPr>
        <p:spPr>
          <a:xfrm>
            <a:off x="6700504" y="2820919"/>
            <a:ext cx="646226" cy="11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FE30819A-5B95-EE46-9F83-49E09BEEBD54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5895922" y="2820919"/>
            <a:ext cx="443773" cy="34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63B2A948-51F5-C569-CF91-1F1424CB60FC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 flipV="1">
            <a:off x="7707539" y="2821635"/>
            <a:ext cx="748678" cy="4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B6E6FEF-A385-3B26-B107-477BA7BDF424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>
            <a:off x="8817026" y="2821635"/>
            <a:ext cx="56827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E26A64-351B-3C6F-0EA8-DD27BC3A303A}"/>
              </a:ext>
            </a:extLst>
          </p:cNvPr>
          <p:cNvSpPr/>
          <p:nvPr/>
        </p:nvSpPr>
        <p:spPr>
          <a:xfrm>
            <a:off x="7215629" y="2439277"/>
            <a:ext cx="623010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E19560-C7D4-11AE-E893-66AD0D8FFE6B}"/>
              </a:ext>
            </a:extLst>
          </p:cNvPr>
          <p:cNvSpPr/>
          <p:nvPr/>
        </p:nvSpPr>
        <p:spPr>
          <a:xfrm>
            <a:off x="9372447" y="2438784"/>
            <a:ext cx="386512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tol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8EB8B2-EA22-2016-295F-2C625D57A5E2}"/>
              </a:ext>
            </a:extLst>
          </p:cNvPr>
          <p:cNvSpPr/>
          <p:nvPr/>
        </p:nvSpPr>
        <p:spPr>
          <a:xfrm>
            <a:off x="8206219" y="2451668"/>
            <a:ext cx="860803" cy="13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max_iter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EE1300-4C28-1FD5-81BA-D2EDD7114272}"/>
              </a:ext>
            </a:extLst>
          </p:cNvPr>
          <p:cNvSpPr/>
          <p:nvPr/>
        </p:nvSpPr>
        <p:spPr>
          <a:xfrm>
            <a:off x="6422858" y="2411744"/>
            <a:ext cx="199446" cy="205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9D1D76E4-4BE9-8C5A-C44F-8E34F415B6C4}"/>
              </a:ext>
            </a:extLst>
          </p:cNvPr>
          <p:cNvSpPr/>
          <p:nvPr/>
        </p:nvSpPr>
        <p:spPr>
          <a:xfrm>
            <a:off x="7346730" y="264163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920FD90-7B61-520A-4BD4-14F11A61BCD4}"/>
              </a:ext>
            </a:extLst>
          </p:cNvPr>
          <p:cNvSpPr/>
          <p:nvPr/>
        </p:nvSpPr>
        <p:spPr>
          <a:xfrm>
            <a:off x="6339695" y="2640514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81832870-80E1-3E55-FB07-AB921CB05764}"/>
              </a:ext>
            </a:extLst>
          </p:cNvPr>
          <p:cNvSpPr/>
          <p:nvPr/>
        </p:nvSpPr>
        <p:spPr>
          <a:xfrm>
            <a:off x="8456217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01E6CDFC-B4BA-A2BD-33A5-81AB1AF08F11}"/>
              </a:ext>
            </a:extLst>
          </p:cNvPr>
          <p:cNvSpPr/>
          <p:nvPr/>
        </p:nvSpPr>
        <p:spPr>
          <a:xfrm>
            <a:off x="9385299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D262EC85-60A3-7A7E-8A31-8A45881A4024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 flipV="1">
            <a:off x="9746108" y="2818367"/>
            <a:ext cx="596728" cy="32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4BB4C11F-56DF-4D98-DF53-BE6840C3C7F9}"/>
              </a:ext>
            </a:extLst>
          </p:cNvPr>
          <p:cNvSpPr/>
          <p:nvPr/>
        </p:nvSpPr>
        <p:spPr>
          <a:xfrm>
            <a:off x="10342836" y="263796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2383BC-306F-7B66-3711-51BF7A3D0B07}"/>
              </a:ext>
            </a:extLst>
          </p:cNvPr>
          <p:cNvSpPr/>
          <p:nvPr/>
        </p:nvSpPr>
        <p:spPr>
          <a:xfrm>
            <a:off x="10015873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fit_intercept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BC01127-278A-EF3D-80CD-ADFDB4AFE5E3}"/>
              </a:ext>
            </a:extLst>
          </p:cNvPr>
          <p:cNvSpPr/>
          <p:nvPr/>
        </p:nvSpPr>
        <p:spPr>
          <a:xfrm>
            <a:off x="11086260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warm_start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8C6F1D19-B0A6-E18F-9199-F15C1EEF7970}"/>
              </a:ext>
            </a:extLst>
          </p:cNvPr>
          <p:cNvSpPr/>
          <p:nvPr/>
        </p:nvSpPr>
        <p:spPr>
          <a:xfrm>
            <a:off x="11453234" y="263345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A14E3810-DBA6-633C-E2E1-78F4473C3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573947" y="3137035"/>
            <a:ext cx="387664" cy="356840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8A9E276B-1579-71AC-CBBA-85C667CAE7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3303635" y="3128600"/>
            <a:ext cx="397941" cy="366300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76318A0E-282C-1837-CFEC-3E0618C141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099293" y="5446462"/>
            <a:ext cx="200322" cy="184394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F903124F-9EAA-B918-BE0E-97A08203C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62813" y="5446462"/>
            <a:ext cx="200322" cy="184394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D1155942-C9BF-4B8E-CEBF-89DDE93645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747287" y="5446462"/>
            <a:ext cx="200322" cy="184394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F53BDB6B-F030-F7BA-4818-7B5E461D4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381365" y="5456334"/>
            <a:ext cx="200322" cy="184394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C8E210FA-6D6D-B461-3CBF-E9A8C9C2A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1388" y="4510771"/>
            <a:ext cx="200322" cy="184394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id="{5E5FC96D-9E92-3468-BC32-C17D01C46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169984" y="3589282"/>
            <a:ext cx="200322" cy="184394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5A8D7A9F-DE15-BFA6-BA94-A62FFE68A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2101" y="3587583"/>
            <a:ext cx="200322" cy="184394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CA6C6466-7524-2322-31C4-09D21D4B5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815160" y="3592548"/>
            <a:ext cx="200322" cy="184394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10FAEDF7-AD97-3B34-4388-E0081B774E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419938" y="2728721"/>
            <a:ext cx="200322" cy="184394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8CC21270-634B-5EAA-4A01-5B672A74B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7426973" y="2742640"/>
            <a:ext cx="200322" cy="184394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A6445851-3C34-0225-1A6E-DFFCF61DB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545167" y="2728721"/>
            <a:ext cx="200322" cy="184394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0F7FB793-2F1F-2382-5337-4F20A6C867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456836" y="2720811"/>
            <a:ext cx="200322" cy="184394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979A9859-5E56-B0CC-92B1-8F0A872FD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0423079" y="2728721"/>
            <a:ext cx="200322" cy="184394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342B996D-09F5-3D41-1700-0042D3AAE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534419" y="2728721"/>
            <a:ext cx="200322" cy="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F2BFD968-16FA-C877-F2E9-0A726EE215AC}"/>
              </a:ext>
            </a:extLst>
          </p:cNvPr>
          <p:cNvGrpSpPr/>
          <p:nvPr/>
        </p:nvGrpSpPr>
        <p:grpSpPr>
          <a:xfrm>
            <a:off x="383407" y="2445584"/>
            <a:ext cx="11425186" cy="1966832"/>
            <a:chOff x="0" y="730220"/>
            <a:chExt cx="11425186" cy="1966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AD8B1E-8FE2-E5CF-EA53-9035BBB46713}"/>
                </a:ext>
              </a:extLst>
            </p:cNvPr>
            <p:cNvSpPr/>
            <p:nvPr/>
          </p:nvSpPr>
          <p:spPr>
            <a:xfrm>
              <a:off x="0" y="730220"/>
              <a:ext cx="11425186" cy="1966832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EB44AD2-0EC8-4105-0CC0-4B8A5EFC8792}"/>
                </a:ext>
              </a:extLst>
            </p:cNvPr>
            <p:cNvSpPr txBox="1"/>
            <p:nvPr/>
          </p:nvSpPr>
          <p:spPr>
            <a:xfrm>
              <a:off x="0" y="730220"/>
              <a:ext cx="11425186" cy="1966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6721" tIns="1020572" rIns="886721" bIns="312928" numCol="1" spcCol="1270" anchor="t" anchorCtr="0">
              <a:noAutofit/>
            </a:bodyPr>
            <a:lstStyle/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4400" kern="1200" cap="none" baseline="0" dirty="0"/>
                <a:t>Présentation </a:t>
              </a:r>
              <a:r>
                <a:rPr lang="fr-FR" sz="4400" i="0" kern="1200" cap="none" baseline="0" dirty="0"/>
                <a:t>du tableau de bord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FCFE23-86CA-F929-360B-F5B9501190E8}"/>
              </a:ext>
            </a:extLst>
          </p:cNvPr>
          <p:cNvGrpSpPr/>
          <p:nvPr/>
        </p:nvGrpSpPr>
        <p:grpSpPr>
          <a:xfrm>
            <a:off x="1802297" y="2445584"/>
            <a:ext cx="7997630" cy="814581"/>
            <a:chOff x="663820" y="382063"/>
            <a:chExt cx="7997630" cy="814581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6D795CD4-3170-5F61-7F9F-13903954134C}"/>
                </a:ext>
              </a:extLst>
            </p:cNvPr>
            <p:cNvSpPr/>
            <p:nvPr/>
          </p:nvSpPr>
          <p:spPr>
            <a:xfrm>
              <a:off x="663820" y="382063"/>
              <a:ext cx="7997630" cy="814581"/>
            </a:xfrm>
            <a:prstGeom prst="roundRect">
              <a:avLst/>
            </a:prstGeom>
            <a:solidFill>
              <a:srgbClr val="32C7A9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538E4954-C633-6697-3C7B-B0D14078B530}"/>
                </a:ext>
              </a:extLst>
            </p:cNvPr>
            <p:cNvSpPr txBox="1"/>
            <p:nvPr/>
          </p:nvSpPr>
          <p:spPr>
            <a:xfrm>
              <a:off x="703585" y="421828"/>
              <a:ext cx="7918100" cy="7350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marR="0" lvl="0" indent="0" algn="l" defTabSz="21780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9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3 </a:t>
              </a:r>
              <a:r>
                <a:rPr kumimoji="0" lang="fr-FR" sz="49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(15 min)</a:t>
              </a:r>
              <a:endParaRPr kumimoji="0" lang="fr-FR" sz="4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59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7A8F32C-5325-B1C3-E09C-BEDC41555BE1}"/>
              </a:ext>
            </a:extLst>
          </p:cNvPr>
          <p:cNvSpPr txBox="1">
            <a:spLocks/>
          </p:cNvSpPr>
          <p:nvPr/>
        </p:nvSpPr>
        <p:spPr>
          <a:xfrm>
            <a:off x="7102548" y="17452"/>
            <a:ext cx="391709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sm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Interprétabilité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13B7878-CCFF-D0D4-955E-EC0DB2E95663}"/>
              </a:ext>
            </a:extLst>
          </p:cNvPr>
          <p:cNvGrpSpPr/>
          <p:nvPr/>
        </p:nvGrpSpPr>
        <p:grpSpPr>
          <a:xfrm>
            <a:off x="378543" y="1298925"/>
            <a:ext cx="11155467" cy="2719318"/>
            <a:chOff x="378543" y="1298925"/>
            <a:chExt cx="11155467" cy="2719318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E3983AA-F17F-437A-EF62-2253637C2350}"/>
                </a:ext>
              </a:extLst>
            </p:cNvPr>
            <p:cNvSpPr/>
            <p:nvPr/>
          </p:nvSpPr>
          <p:spPr>
            <a:xfrm>
              <a:off x="7506585" y="1638995"/>
              <a:ext cx="1495735" cy="1484197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9" name="Graphique 8" descr="Statistiques">
              <a:extLst>
                <a:ext uri="{FF2B5EF4-FFF2-40B4-BE49-F238E27FC236}">
                  <a16:creationId xmlns:a16="http://schemas.microsoft.com/office/drawing/2014/main" id="{9341CEA6-9A7B-C984-F5E7-BB428862F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5308" y="1486831"/>
              <a:ext cx="1758268" cy="1758268"/>
            </a:xfrm>
            <a:prstGeom prst="rect">
              <a:avLst/>
            </a:prstGeom>
          </p:spPr>
        </p:pic>
        <p:pic>
          <p:nvPicPr>
            <p:cNvPr id="10" name="Graphique 9" descr="Base de données">
              <a:extLst>
                <a:ext uri="{FF2B5EF4-FFF2-40B4-BE49-F238E27FC236}">
                  <a16:creationId xmlns:a16="http://schemas.microsoft.com/office/drawing/2014/main" id="{BA327F2C-D921-51F8-0E25-AF2BD5444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8543" y="1398503"/>
              <a:ext cx="2030497" cy="2030497"/>
            </a:xfrm>
            <a:prstGeom prst="rect">
              <a:avLst/>
            </a:prstGeom>
          </p:spPr>
        </p:pic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4E3D649-43B9-C2FD-3AAD-A5A525F5627B}"/>
                </a:ext>
              </a:extLst>
            </p:cNvPr>
            <p:cNvSpPr/>
            <p:nvPr/>
          </p:nvSpPr>
          <p:spPr>
            <a:xfrm>
              <a:off x="673504" y="3480264"/>
              <a:ext cx="134202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ORIGINAL FEATURES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8197AE6-C90F-D397-01FC-18CF09774E7D}"/>
                </a:ext>
              </a:extLst>
            </p:cNvPr>
            <p:cNvSpPr/>
            <p:nvPr/>
          </p:nvSpPr>
          <p:spPr>
            <a:xfrm>
              <a:off x="2746457" y="3479439"/>
              <a:ext cx="178205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FEATURES</a:t>
              </a:r>
            </a:p>
            <a:p>
              <a:pPr algn="ctr"/>
              <a:r>
                <a:rPr lang="fr-FR" dirty="0"/>
                <a:t>ENGINEERING</a:t>
              </a:r>
            </a:p>
          </p:txBody>
        </p:sp>
        <p:pic>
          <p:nvPicPr>
            <p:cNvPr id="13" name="Graphique 12" descr="Tête avec engrenages">
              <a:extLst>
                <a:ext uri="{FF2B5EF4-FFF2-40B4-BE49-F238E27FC236}">
                  <a16:creationId xmlns:a16="http://schemas.microsoft.com/office/drawing/2014/main" id="{6837171A-38D0-12E1-C558-8D3131A11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263" y="1638995"/>
              <a:ext cx="1418912" cy="1418912"/>
            </a:xfrm>
            <a:prstGeom prst="rect">
              <a:avLst/>
            </a:prstGeom>
          </p:spPr>
        </p:pic>
        <p:pic>
          <p:nvPicPr>
            <p:cNvPr id="14" name="Graphique 13" descr="Base de données">
              <a:extLst>
                <a:ext uri="{FF2B5EF4-FFF2-40B4-BE49-F238E27FC236}">
                  <a16:creationId xmlns:a16="http://schemas.microsoft.com/office/drawing/2014/main" id="{5064F580-34A8-9A68-99CA-39F9CB20A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76925" y="1298925"/>
              <a:ext cx="2030497" cy="2030497"/>
            </a:xfrm>
            <a:prstGeom prst="rect">
              <a:avLst/>
            </a:prstGeom>
          </p:spPr>
        </p:pic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7A5444F-77E9-45C5-44D7-A5D09D6D413F}"/>
                </a:ext>
              </a:extLst>
            </p:cNvPr>
            <p:cNvSpPr/>
            <p:nvPr/>
          </p:nvSpPr>
          <p:spPr>
            <a:xfrm>
              <a:off x="5259440" y="3479439"/>
              <a:ext cx="1643824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PROCESSED DATA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F3D3D7EC-2318-D781-67F9-6B721DA00905}"/>
                </a:ext>
              </a:extLst>
            </p:cNvPr>
            <p:cNvSpPr/>
            <p:nvPr/>
          </p:nvSpPr>
          <p:spPr>
            <a:xfrm>
              <a:off x="7487783" y="3479439"/>
              <a:ext cx="1514537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D687CE3B-6620-56C6-F72C-EE8D60B40615}"/>
                </a:ext>
              </a:extLst>
            </p:cNvPr>
            <p:cNvSpPr/>
            <p:nvPr/>
          </p:nvSpPr>
          <p:spPr>
            <a:xfrm>
              <a:off x="9810770" y="3479439"/>
              <a:ext cx="1723240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PREDICTIONS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44D835E-6E11-B113-2AE6-DDF95483B853}"/>
              </a:ext>
            </a:extLst>
          </p:cNvPr>
          <p:cNvSpPr/>
          <p:nvPr/>
        </p:nvSpPr>
        <p:spPr>
          <a:xfrm>
            <a:off x="5113028" y="5755817"/>
            <a:ext cx="1970747" cy="827758"/>
          </a:xfrm>
          <a:prstGeom prst="roundRect">
            <a:avLst/>
          </a:prstGeom>
          <a:solidFill>
            <a:sysClr val="windowText" lastClr="000000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SURROGATE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(OVERFITTED)</a:t>
            </a:r>
          </a:p>
        </p:txBody>
      </p:sp>
      <p:pic>
        <p:nvPicPr>
          <p:cNvPr id="19" name="Graphic 29" descr="Decision chart">
            <a:extLst>
              <a:ext uri="{FF2B5EF4-FFF2-40B4-BE49-F238E27FC236}">
                <a16:creationId xmlns:a16="http://schemas.microsoft.com/office/drawing/2014/main" id="{9CD3CE7D-E14D-832C-5CF8-8DEEA31F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3552" y="4484548"/>
            <a:ext cx="1164895" cy="1164895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BC39501-C592-7085-8584-7D1CD6403B5D}"/>
              </a:ext>
            </a:extLst>
          </p:cNvPr>
          <p:cNvCxnSpPr>
            <a:cxnSpLocks/>
          </p:cNvCxnSpPr>
          <p:nvPr/>
        </p:nvCxnSpPr>
        <p:spPr>
          <a:xfrm flipV="1">
            <a:off x="2015527" y="3748429"/>
            <a:ext cx="730930" cy="825"/>
          </a:xfrm>
          <a:prstGeom prst="straightConnector1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779E826-D8FB-F9E7-9F38-1556739F708F}"/>
              </a:ext>
            </a:extLst>
          </p:cNvPr>
          <p:cNvCxnSpPr>
            <a:cxnSpLocks/>
          </p:cNvCxnSpPr>
          <p:nvPr/>
        </p:nvCxnSpPr>
        <p:spPr>
          <a:xfrm flipV="1">
            <a:off x="4528510" y="3748428"/>
            <a:ext cx="730930" cy="825"/>
          </a:xfrm>
          <a:prstGeom prst="straightConnector1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8073A13-B49C-D135-E353-7B7CA2654A3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903264" y="3748429"/>
            <a:ext cx="584519" cy="824"/>
          </a:xfrm>
          <a:prstGeom prst="straightConnector1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FEBF04B-5E5C-B664-85CD-2E8031F15A7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987137" y="3748428"/>
            <a:ext cx="823633" cy="1"/>
          </a:xfrm>
          <a:prstGeom prst="straightConnector1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4F6F0F59-D4FD-5345-915C-94119A9338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3046" y="3209714"/>
            <a:ext cx="2151453" cy="3768512"/>
          </a:xfrm>
          <a:prstGeom prst="bentConnector2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6B5DCB0C-1996-7D69-B8BD-1A33C1C3AFC8}"/>
              </a:ext>
            </a:extLst>
          </p:cNvPr>
          <p:cNvCxnSpPr>
            <a:cxnSpLocks/>
          </p:cNvCxnSpPr>
          <p:nvPr/>
        </p:nvCxnSpPr>
        <p:spPr>
          <a:xfrm flipV="1">
            <a:off x="7083775" y="4017418"/>
            <a:ext cx="3588615" cy="2152278"/>
          </a:xfrm>
          <a:prstGeom prst="bentConnector2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31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26" name="Titre 1">
            <a:extLst>
              <a:ext uri="{FF2B5EF4-FFF2-40B4-BE49-F238E27FC236}">
                <a16:creationId xmlns:a16="http://schemas.microsoft.com/office/drawing/2014/main" id="{4C492C91-F0AC-CEE0-5275-0A5AEF801EFC}"/>
              </a:ext>
            </a:extLst>
          </p:cNvPr>
          <p:cNvSpPr txBox="1">
            <a:spLocks/>
          </p:cNvSpPr>
          <p:nvPr/>
        </p:nvSpPr>
        <p:spPr>
          <a:xfrm>
            <a:off x="4973660" y="81996"/>
            <a:ext cx="6686519" cy="969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Architecture API / </a:t>
            </a:r>
            <a:r>
              <a:rPr kumimoji="0" lang="fr-FR" sz="4000" b="1" i="1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Dashboard</a:t>
            </a:r>
            <a:endParaRPr kumimoji="0" lang="fr-FR" sz="4000" b="1" i="1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B0606E7-899C-3F87-B5C6-23CB374575C1}"/>
              </a:ext>
            </a:extLst>
          </p:cNvPr>
          <p:cNvGrpSpPr/>
          <p:nvPr/>
        </p:nvGrpSpPr>
        <p:grpSpPr>
          <a:xfrm>
            <a:off x="132894" y="1752382"/>
            <a:ext cx="3811063" cy="3913447"/>
            <a:chOff x="239220" y="1335743"/>
            <a:chExt cx="3811063" cy="3913447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6B0C60A6-8387-AB54-79FF-96196E8EF10F}"/>
                </a:ext>
              </a:extLst>
            </p:cNvPr>
            <p:cNvSpPr/>
            <p:nvPr/>
          </p:nvSpPr>
          <p:spPr>
            <a:xfrm>
              <a:off x="239220" y="1335743"/>
              <a:ext cx="3811063" cy="39134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Organigramme : Disque magnétique 28">
              <a:extLst>
                <a:ext uri="{FF2B5EF4-FFF2-40B4-BE49-F238E27FC236}">
                  <a16:creationId xmlns:a16="http://schemas.microsoft.com/office/drawing/2014/main" id="{E9F4B11C-0F28-87BA-9F2C-36A36321C87B}"/>
                </a:ext>
              </a:extLst>
            </p:cNvPr>
            <p:cNvSpPr/>
            <p:nvPr/>
          </p:nvSpPr>
          <p:spPr>
            <a:xfrm>
              <a:off x="304456" y="3383641"/>
              <a:ext cx="1482570" cy="1072951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30" name="Organigramme : Document 29">
              <a:extLst>
                <a:ext uri="{FF2B5EF4-FFF2-40B4-BE49-F238E27FC236}">
                  <a16:creationId xmlns:a16="http://schemas.microsoft.com/office/drawing/2014/main" id="{DC394AE3-167E-35E9-8BC6-94093E75A1F3}"/>
                </a:ext>
              </a:extLst>
            </p:cNvPr>
            <p:cNvSpPr/>
            <p:nvPr/>
          </p:nvSpPr>
          <p:spPr>
            <a:xfrm>
              <a:off x="2368991" y="2261950"/>
              <a:ext cx="139095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8D20EBB-F623-5A9B-28B2-03710B7519C3}"/>
                </a:ext>
              </a:extLst>
            </p:cNvPr>
            <p:cNvSpPr/>
            <p:nvPr/>
          </p:nvSpPr>
          <p:spPr>
            <a:xfrm>
              <a:off x="304456" y="2186519"/>
              <a:ext cx="1482570" cy="1028927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32" name="Flèche : droite 31">
              <a:extLst>
                <a:ext uri="{FF2B5EF4-FFF2-40B4-BE49-F238E27FC236}">
                  <a16:creationId xmlns:a16="http://schemas.microsoft.com/office/drawing/2014/main" id="{FA35EA93-EBD7-A206-70B8-8A898A82AA10}"/>
                </a:ext>
              </a:extLst>
            </p:cNvPr>
            <p:cNvSpPr/>
            <p:nvPr/>
          </p:nvSpPr>
          <p:spPr>
            <a:xfrm>
              <a:off x="1810054" y="2511136"/>
              <a:ext cx="518953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 : droite 32">
              <a:extLst>
                <a:ext uri="{FF2B5EF4-FFF2-40B4-BE49-F238E27FC236}">
                  <a16:creationId xmlns:a16="http://schemas.microsoft.com/office/drawing/2014/main" id="{7E7671D5-AD30-6C83-2D80-C11E42ABDA74}"/>
                </a:ext>
              </a:extLst>
            </p:cNvPr>
            <p:cNvSpPr/>
            <p:nvPr/>
          </p:nvSpPr>
          <p:spPr>
            <a:xfrm>
              <a:off x="1812410" y="3767354"/>
              <a:ext cx="516597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1">
              <a:extLst>
                <a:ext uri="{FF2B5EF4-FFF2-40B4-BE49-F238E27FC236}">
                  <a16:creationId xmlns:a16="http://schemas.microsoft.com/office/drawing/2014/main" id="{3660D881-B5F4-BCD2-8D88-0B1B4DE91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149" y="2306772"/>
              <a:ext cx="642008" cy="642008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F66FF7B-B765-D99B-E6A8-08E8175BA936}"/>
              </a:ext>
            </a:extLst>
          </p:cNvPr>
          <p:cNvGrpSpPr/>
          <p:nvPr/>
        </p:nvGrpSpPr>
        <p:grpSpPr>
          <a:xfrm>
            <a:off x="3810471" y="1877912"/>
            <a:ext cx="3025012" cy="3844736"/>
            <a:chOff x="3796476" y="1395782"/>
            <a:chExt cx="3025012" cy="3844736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0348DB70-E98A-7B9C-1A2F-18E8A32FE02A}"/>
                </a:ext>
              </a:extLst>
            </p:cNvPr>
            <p:cNvSpPr/>
            <p:nvPr/>
          </p:nvSpPr>
          <p:spPr>
            <a:xfrm>
              <a:off x="4752646" y="1395782"/>
              <a:ext cx="2068842" cy="384473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431BEFE-32C1-43F3-4730-98DB659DB679}"/>
                </a:ext>
              </a:extLst>
            </p:cNvPr>
            <p:cNvSpPr txBox="1"/>
            <p:nvPr/>
          </p:nvSpPr>
          <p:spPr>
            <a:xfrm>
              <a:off x="4050285" y="2251491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760440C-4559-69AF-9E4E-FB9E18913BDB}"/>
                </a:ext>
              </a:extLst>
            </p:cNvPr>
            <p:cNvSpPr txBox="1"/>
            <p:nvPr/>
          </p:nvSpPr>
          <p:spPr>
            <a:xfrm>
              <a:off x="3946213" y="3509196"/>
              <a:ext cx="82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JSON</a:t>
              </a:r>
            </a:p>
          </p:txBody>
        </p:sp>
        <p:sp>
          <p:nvSpPr>
            <p:cNvPr id="39" name="Organigramme : Document 38">
              <a:extLst>
                <a:ext uri="{FF2B5EF4-FFF2-40B4-BE49-F238E27FC236}">
                  <a16:creationId xmlns:a16="http://schemas.microsoft.com/office/drawing/2014/main" id="{4AF3540A-8ADD-7121-8E25-FDD80BECFC50}"/>
                </a:ext>
              </a:extLst>
            </p:cNvPr>
            <p:cNvSpPr/>
            <p:nvPr/>
          </p:nvSpPr>
          <p:spPr>
            <a:xfrm>
              <a:off x="4962498" y="2261947"/>
              <a:ext cx="162541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pPr algn="ctr"/>
              <a:r>
                <a:rPr lang="fr-FR" sz="1600" dirty="0"/>
                <a:t>DASHBOARD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40" name="Image 6">
              <a:extLst>
                <a:ext uri="{FF2B5EF4-FFF2-40B4-BE49-F238E27FC236}">
                  <a16:creationId xmlns:a16="http://schemas.microsoft.com/office/drawing/2014/main" id="{6183CA11-2AD2-DEB3-8547-8749E204C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15534" r="51640" b="60606"/>
            <a:stretch/>
          </p:blipFill>
          <p:spPr>
            <a:xfrm>
              <a:off x="5883523" y="2325515"/>
              <a:ext cx="646541" cy="371238"/>
            </a:xfrm>
            <a:prstGeom prst="rect">
              <a:avLst/>
            </a:prstGeom>
          </p:spPr>
        </p:pic>
        <p:sp>
          <p:nvSpPr>
            <p:cNvPr id="41" name="Flèche : gauche 40">
              <a:extLst>
                <a:ext uri="{FF2B5EF4-FFF2-40B4-BE49-F238E27FC236}">
                  <a16:creationId xmlns:a16="http://schemas.microsoft.com/office/drawing/2014/main" id="{92BC9A51-FD25-B63C-E14C-090A71FFE49E}"/>
                </a:ext>
              </a:extLst>
            </p:cNvPr>
            <p:cNvSpPr/>
            <p:nvPr/>
          </p:nvSpPr>
          <p:spPr>
            <a:xfrm>
              <a:off x="3796476" y="2534073"/>
              <a:ext cx="1110647" cy="1689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gauche 41">
              <a:extLst>
                <a:ext uri="{FF2B5EF4-FFF2-40B4-BE49-F238E27FC236}">
                  <a16:creationId xmlns:a16="http://schemas.microsoft.com/office/drawing/2014/main" id="{4168F65F-9492-F11B-8D3B-4BF789E33848}"/>
                </a:ext>
              </a:extLst>
            </p:cNvPr>
            <p:cNvSpPr/>
            <p:nvPr/>
          </p:nvSpPr>
          <p:spPr>
            <a:xfrm rot="10800000">
              <a:off x="3825503" y="3777677"/>
              <a:ext cx="1110646" cy="215183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52631B8-29F6-213E-B58E-3BDA288D6128}"/>
              </a:ext>
            </a:extLst>
          </p:cNvPr>
          <p:cNvGrpSpPr/>
          <p:nvPr/>
        </p:nvGrpSpPr>
        <p:grpSpPr>
          <a:xfrm>
            <a:off x="6665573" y="1982371"/>
            <a:ext cx="5526427" cy="3853408"/>
            <a:chOff x="6680543" y="1395782"/>
            <a:chExt cx="5526427" cy="3853408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9805676-876F-D7B0-B715-29A7238E3A9A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51" name="Graphique 50" descr="Fenêtre de navigateur">
                <a:extLst>
                  <a:ext uri="{FF2B5EF4-FFF2-40B4-BE49-F238E27FC236}">
                    <a16:creationId xmlns:a16="http://schemas.microsoft.com/office/drawing/2014/main" id="{C7DE283E-4936-909F-B278-E2C3553CC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52" name="Espace réservé du contenu 4">
                <a:extLst>
                  <a:ext uri="{FF2B5EF4-FFF2-40B4-BE49-F238E27FC236}">
                    <a16:creationId xmlns:a16="http://schemas.microsoft.com/office/drawing/2014/main" id="{BC319057-CC1F-4599-BAAE-EB895F4E1C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4852" t="6304" r="13016" b="31038"/>
              <a:stretch/>
            </p:blipFill>
            <p:spPr>
              <a:xfrm>
                <a:off x="11198064" y="3172181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53" name="Graphique 52" descr="Jauge">
                <a:extLst>
                  <a:ext uri="{FF2B5EF4-FFF2-40B4-BE49-F238E27FC236}">
                    <a16:creationId xmlns:a16="http://schemas.microsoft.com/office/drawing/2014/main" id="{4FBF2A6F-DD68-C4E9-58D4-634136FD5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63C15474-E612-E074-9B05-A25F318A95A9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57FA61EA-593D-3C71-BC35-AD899D8A587B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2DB36DB6-07E5-FBB8-3B17-FB4953259DB0}"/>
                </a:ext>
              </a:extLst>
            </p:cNvPr>
            <p:cNvSpPr txBox="1"/>
            <p:nvPr/>
          </p:nvSpPr>
          <p:spPr>
            <a:xfrm>
              <a:off x="7488893" y="2333672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1E56680-6713-5C3A-7164-E4D07FDD3C27}"/>
                </a:ext>
              </a:extLst>
            </p:cNvPr>
            <p:cNvSpPr txBox="1"/>
            <p:nvPr/>
          </p:nvSpPr>
          <p:spPr>
            <a:xfrm>
              <a:off x="7190126" y="3126925"/>
              <a:ext cx="112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HTML/JS</a:t>
              </a:r>
            </a:p>
          </p:txBody>
        </p:sp>
        <p:sp>
          <p:nvSpPr>
            <p:cNvPr id="49" name="Flèche : gauche 48">
              <a:extLst>
                <a:ext uri="{FF2B5EF4-FFF2-40B4-BE49-F238E27FC236}">
                  <a16:creationId xmlns:a16="http://schemas.microsoft.com/office/drawing/2014/main" id="{C9BF6951-AE8A-9F96-AAE3-514141D87A15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Flèche : gauche 49">
              <a:extLst>
                <a:ext uri="{FF2B5EF4-FFF2-40B4-BE49-F238E27FC236}">
                  <a16:creationId xmlns:a16="http://schemas.microsoft.com/office/drawing/2014/main" id="{71606F5E-A481-7DA9-E55C-503F7F72484D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080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B6E3A41-2557-F76D-9D08-6A1B90725107}"/>
              </a:ext>
            </a:extLst>
          </p:cNvPr>
          <p:cNvSpPr txBox="1">
            <a:spLocks/>
          </p:cNvSpPr>
          <p:nvPr/>
        </p:nvSpPr>
        <p:spPr>
          <a:xfrm>
            <a:off x="8027515" y="306996"/>
            <a:ext cx="3351597" cy="6671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cap="small">
                <a:solidFill>
                  <a:schemeClr val="bg1"/>
                </a:solidFill>
              </a:rPr>
              <a:t>Dashboard</a:t>
            </a:r>
            <a:endParaRPr lang="fr-FR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4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B1F13F-9AAB-7A09-C517-DCF7DD32B4C8}"/>
              </a:ext>
            </a:extLst>
          </p:cNvPr>
          <p:cNvSpPr txBox="1">
            <a:spLocks/>
          </p:cNvSpPr>
          <p:nvPr/>
        </p:nvSpPr>
        <p:spPr>
          <a:xfrm>
            <a:off x="2284086" y="2439810"/>
            <a:ext cx="6002044" cy="1131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Merci </a:t>
            </a:r>
            <a:r>
              <a:rPr kumimoji="0" lang="fr-FR" sz="4000" b="0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 votre attention</a:t>
            </a:r>
            <a:endParaRPr kumimoji="0" lang="fr-FR" sz="4000" b="0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949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513B4-B50A-55E6-5CD4-C10930FB11C6}"/>
              </a:ext>
            </a:extLst>
          </p:cNvPr>
          <p:cNvGrpSpPr/>
          <p:nvPr/>
        </p:nvGrpSpPr>
        <p:grpSpPr>
          <a:xfrm>
            <a:off x="383407" y="2470852"/>
            <a:ext cx="11425186" cy="1916295"/>
            <a:chOff x="0" y="758687"/>
            <a:chExt cx="11425186" cy="19162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294443-0DC4-93BC-3C8C-9BFB4EF63F01}"/>
                </a:ext>
              </a:extLst>
            </p:cNvPr>
            <p:cNvSpPr/>
            <p:nvPr/>
          </p:nvSpPr>
          <p:spPr>
            <a:xfrm>
              <a:off x="0" y="758687"/>
              <a:ext cx="11425186" cy="191629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70FD66E-B703-3786-F21A-83ED4A522CD1}"/>
                </a:ext>
              </a:extLst>
            </p:cNvPr>
            <p:cNvSpPr txBox="1"/>
            <p:nvPr/>
          </p:nvSpPr>
          <p:spPr>
            <a:xfrm>
              <a:off x="0" y="758687"/>
              <a:ext cx="11425186" cy="1916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6721" tIns="978916" rIns="886721" bIns="312928" numCol="1" spcCol="1270" anchor="t" anchorCtr="0">
              <a:noAutofit/>
            </a:bodyPr>
            <a:lstStyle/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4400" kern="1200" cap="none" baseline="0" dirty="0"/>
                <a:t>Questions &amp; Réponses</a:t>
              </a:r>
              <a:endParaRPr lang="fr-FR" sz="4400" i="0" kern="1200" cap="none" baseline="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CAC9C00-9873-16D1-7192-82EFC6C0997D}"/>
              </a:ext>
            </a:extLst>
          </p:cNvPr>
          <p:cNvGrpSpPr/>
          <p:nvPr/>
        </p:nvGrpSpPr>
        <p:grpSpPr>
          <a:xfrm>
            <a:off x="927604" y="2538788"/>
            <a:ext cx="7997630" cy="725366"/>
            <a:chOff x="581707" y="442678"/>
            <a:chExt cx="7997630" cy="725366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6DFC89B0-C29D-AB9B-421F-09CF27988875}"/>
                </a:ext>
              </a:extLst>
            </p:cNvPr>
            <p:cNvSpPr/>
            <p:nvPr/>
          </p:nvSpPr>
          <p:spPr>
            <a:xfrm>
              <a:off x="581707" y="442678"/>
              <a:ext cx="7997630" cy="725366"/>
            </a:xfrm>
            <a:prstGeom prst="roundRect">
              <a:avLst/>
            </a:prstGeom>
            <a:solidFill>
              <a:srgbClr val="4A9BDC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4" name="Rectangle : coins arrondis 4">
              <a:extLst>
                <a:ext uri="{FF2B5EF4-FFF2-40B4-BE49-F238E27FC236}">
                  <a16:creationId xmlns:a16="http://schemas.microsoft.com/office/drawing/2014/main" id="{5429E1CB-84A7-6905-EB1A-95E63443F30B}"/>
                </a:ext>
              </a:extLst>
            </p:cNvPr>
            <p:cNvSpPr txBox="1"/>
            <p:nvPr/>
          </p:nvSpPr>
          <p:spPr>
            <a:xfrm>
              <a:off x="652525" y="513496"/>
              <a:ext cx="7926812" cy="6545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marR="0" lvl="0" indent="0" algn="l" defTabSz="20891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7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4 </a:t>
              </a:r>
              <a:r>
                <a:rPr kumimoji="0" lang="fr-FR" sz="47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à 10 min)</a:t>
              </a:r>
              <a:endParaRPr kumimoji="0" lang="fr-FR" sz="47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9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631E3C8B-8009-8B3F-B811-C73AA3621B5B}"/>
              </a:ext>
            </a:extLst>
          </p:cNvPr>
          <p:cNvGrpSpPr/>
          <p:nvPr/>
        </p:nvGrpSpPr>
        <p:grpSpPr>
          <a:xfrm>
            <a:off x="383407" y="2117778"/>
            <a:ext cx="11425186" cy="2622443"/>
            <a:chOff x="0" y="960679"/>
            <a:chExt cx="11425186" cy="26224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C73BC-2770-84D4-4A4A-772007901438}"/>
                </a:ext>
              </a:extLst>
            </p:cNvPr>
            <p:cNvSpPr/>
            <p:nvPr/>
          </p:nvSpPr>
          <p:spPr>
            <a:xfrm>
              <a:off x="0" y="960679"/>
              <a:ext cx="11425186" cy="2622443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33F3F4C-DC99-60D9-A0B5-5ABE848566FA}"/>
                </a:ext>
              </a:extLst>
            </p:cNvPr>
            <p:cNvSpPr txBox="1"/>
            <p:nvPr/>
          </p:nvSpPr>
          <p:spPr>
            <a:xfrm>
              <a:off x="0" y="960679"/>
              <a:ext cx="11425186" cy="26224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6721" tIns="958088" rIns="886721" bIns="312928" numCol="1" spcCol="1270" anchor="t" anchorCtr="0">
              <a:noAutofit/>
            </a:bodyPr>
            <a:lstStyle/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4400" kern="1200" cap="none" baseline="0" dirty="0"/>
                <a:t>TPE (</a:t>
              </a:r>
              <a:r>
                <a:rPr lang="fr-FR" sz="4400" kern="1200" cap="none" baseline="0" dirty="0" err="1"/>
                <a:t>Hyperopt</a:t>
              </a:r>
              <a:r>
                <a:rPr lang="fr-FR" sz="4400" kern="1200" cap="none" baseline="0" dirty="0"/>
                <a:t>)</a:t>
              </a:r>
              <a:endParaRPr lang="fr-FR" sz="4400" i="0" kern="1200" cap="none" baseline="0" dirty="0"/>
            </a:p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4400" i="0" kern="1200" cap="none" baseline="0" dirty="0"/>
                <a:t>Tree </a:t>
              </a:r>
              <a:r>
                <a:rPr lang="fr-FR" sz="4400" i="0" kern="1200" cap="none" baseline="0" dirty="0" err="1"/>
                <a:t>interpreter</a:t>
              </a:r>
              <a:endParaRPr lang="fr-FR" sz="4400" i="0" kern="1200" cap="none" baseline="0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DD21F46-90D0-4188-5F0E-77F7CA84AE06}"/>
              </a:ext>
            </a:extLst>
          </p:cNvPr>
          <p:cNvGrpSpPr/>
          <p:nvPr/>
        </p:nvGrpSpPr>
        <p:grpSpPr>
          <a:xfrm>
            <a:off x="842543" y="2117778"/>
            <a:ext cx="7997630" cy="699241"/>
            <a:chOff x="581707" y="563042"/>
            <a:chExt cx="7997630" cy="699241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5CFA5E1-B56C-6258-126B-B55126E1E247}"/>
                </a:ext>
              </a:extLst>
            </p:cNvPr>
            <p:cNvSpPr/>
            <p:nvPr/>
          </p:nvSpPr>
          <p:spPr>
            <a:xfrm>
              <a:off x="581707" y="563042"/>
              <a:ext cx="7997630" cy="699241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5E45339E-6A03-07E7-6A97-C553C99C8F04}"/>
                </a:ext>
              </a:extLst>
            </p:cNvPr>
            <p:cNvSpPr txBox="1"/>
            <p:nvPr/>
          </p:nvSpPr>
          <p:spPr>
            <a:xfrm>
              <a:off x="615841" y="597176"/>
              <a:ext cx="7929362" cy="630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lvl="0" indent="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4600" b="1" kern="1200" cap="small" dirty="0"/>
                <a:t>Annexes</a:t>
              </a:r>
              <a:endParaRPr lang="fr-FR" sz="4600" b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9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B69809F-0216-7BBE-06D3-6CC86CED3763}"/>
              </a:ext>
            </a:extLst>
          </p:cNvPr>
          <p:cNvSpPr txBox="1">
            <a:spLocks/>
          </p:cNvSpPr>
          <p:nvPr/>
        </p:nvSpPr>
        <p:spPr>
          <a:xfrm>
            <a:off x="4420436" y="651677"/>
            <a:ext cx="6301993" cy="10411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/>
              <a:t>ANNEXE 1</a:t>
            </a:r>
            <a:br>
              <a:rPr lang="fr-FR" b="1"/>
            </a:br>
            <a:r>
              <a:rPr lang="fr-FR" sz="2700" i="1"/>
              <a:t>Tree-structured Parzen Estimators </a:t>
            </a:r>
            <a:r>
              <a:rPr lang="fr-FR" sz="2700"/>
              <a:t>(TPE)</a:t>
            </a:r>
            <a:br>
              <a:rPr lang="fr-FR" sz="2700"/>
            </a:br>
            <a:endParaRPr lang="fr-FR" dirty="0"/>
          </a:p>
        </p:txBody>
      </p:sp>
      <p:pic>
        <p:nvPicPr>
          <p:cNvPr id="7" name="Espace réservé du contenu 10" descr="Internet">
            <a:extLst>
              <a:ext uri="{FF2B5EF4-FFF2-40B4-BE49-F238E27FC236}">
                <a16:creationId xmlns:a16="http://schemas.microsoft.com/office/drawing/2014/main" id="{AFB6765F-526F-A4E5-C3ED-11EFCF79E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2783" y="3579778"/>
            <a:ext cx="914400" cy="9144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EB93406-F130-B536-B88C-BA170F721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1" y="1487830"/>
            <a:ext cx="5460915" cy="3105226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2A77DD5A-A577-608A-725E-0ECFBFAFF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516" y="1435036"/>
            <a:ext cx="5390568" cy="3210814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62D2AAA-937C-2E72-E6EC-BFD578286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516" y="4846456"/>
            <a:ext cx="5390567" cy="16523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FC440F8-EABD-53C6-0AED-852C8FFA17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14" y="4770403"/>
            <a:ext cx="5442569" cy="1728438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D3D09012-787D-908B-1A0B-11D5D0E6DD11}"/>
              </a:ext>
            </a:extLst>
          </p:cNvPr>
          <p:cNvSpPr txBox="1"/>
          <p:nvPr/>
        </p:nvSpPr>
        <p:spPr>
          <a:xfrm>
            <a:off x="9928002" y="6488668"/>
            <a:ext cx="16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: </a:t>
            </a:r>
            <a:r>
              <a:rPr lang="fr-FR" dirty="0">
                <a:hlinkClick r:id="rId9"/>
              </a:rPr>
              <a:t>TPE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27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2E36B-7A93-A651-29A8-30694925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0340" y="218854"/>
            <a:ext cx="6172200" cy="781492"/>
          </a:xfrm>
        </p:spPr>
        <p:txBody>
          <a:bodyPr/>
          <a:lstStyle/>
          <a:p>
            <a:r>
              <a:rPr kumimoji="0" lang="fr-FR" sz="4000" b="1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Plan de la Présentation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094F4A-CA82-74FB-B922-937665BC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25966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41721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8B31153D-F36E-7DCA-090D-FDADDB1E0726}"/>
              </a:ext>
            </a:extLst>
          </p:cNvPr>
          <p:cNvGrpSpPr/>
          <p:nvPr/>
        </p:nvGrpSpPr>
        <p:grpSpPr>
          <a:xfrm>
            <a:off x="684212" y="1739347"/>
            <a:ext cx="10373648" cy="1253201"/>
            <a:chOff x="0" y="80829"/>
            <a:chExt cx="10826014" cy="1253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29FA7F-C178-0E9F-453F-F98315673156}"/>
                </a:ext>
              </a:extLst>
            </p:cNvPr>
            <p:cNvSpPr/>
            <p:nvPr/>
          </p:nvSpPr>
          <p:spPr>
            <a:xfrm>
              <a:off x="0" y="80829"/>
              <a:ext cx="10826014" cy="1253201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DF2E28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CBAF27A-62D7-7954-97CE-56EB6F2DCDC8}"/>
                </a:ext>
              </a:extLst>
            </p:cNvPr>
            <p:cNvSpPr txBox="1"/>
            <p:nvPr/>
          </p:nvSpPr>
          <p:spPr>
            <a:xfrm>
              <a:off x="0" y="80829"/>
              <a:ext cx="10826014" cy="12532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40219" tIns="437388" rIns="840219" bIns="149352" numCol="1" spcCol="1270" anchor="t" anchorCtr="0">
              <a:noAutofit/>
            </a:bodyPr>
            <a:lstStyle/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Rappel de la problématique</a:t>
              </a:r>
            </a:p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Présentation du jeu de données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5639BEA-B211-0E8A-86F9-8E63C719A67C}"/>
              </a:ext>
            </a:extLst>
          </p:cNvPr>
          <p:cNvGrpSpPr/>
          <p:nvPr/>
        </p:nvGrpSpPr>
        <p:grpSpPr>
          <a:xfrm>
            <a:off x="2306895" y="1813365"/>
            <a:ext cx="7578210" cy="418513"/>
            <a:chOff x="541300" y="16556"/>
            <a:chExt cx="7578210" cy="418513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D4243E09-1FBE-E295-D60C-495F340E6818}"/>
                </a:ext>
              </a:extLst>
            </p:cNvPr>
            <p:cNvSpPr/>
            <p:nvPr/>
          </p:nvSpPr>
          <p:spPr>
            <a:xfrm>
              <a:off x="541300" y="16556"/>
              <a:ext cx="7578210" cy="418513"/>
            </a:xfrm>
            <a:prstGeom prst="roundRect">
              <a:avLst/>
            </a:prstGeom>
            <a:solidFill>
              <a:srgbClr val="DF2E28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904B6239-FFD1-58FA-DF2D-CDC5CB68A7B7}"/>
                </a:ext>
              </a:extLst>
            </p:cNvPr>
            <p:cNvSpPr txBox="1"/>
            <p:nvPr/>
          </p:nvSpPr>
          <p:spPr>
            <a:xfrm>
              <a:off x="561730" y="36986"/>
              <a:ext cx="7537350" cy="3776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86438" tIns="0" rIns="286438" bIns="0" numCol="1" spcCol="1270" anchor="ctr" anchorCtr="0">
              <a:noAutofit/>
            </a:bodyPr>
            <a:lstStyle/>
            <a:p>
              <a:pPr marL="0" marR="0" lvl="0" indent="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1 </a:t>
              </a:r>
              <a:r>
                <a:rPr kumimoji="0" lang="fr-FR" sz="2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min) </a:t>
              </a:r>
              <a:endParaRPr kumimoji="0" lang="fr-F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826C5F7-93AE-1238-02EF-2471981A2B6D}"/>
              </a:ext>
            </a:extLst>
          </p:cNvPr>
          <p:cNvGrpSpPr/>
          <p:nvPr/>
        </p:nvGrpSpPr>
        <p:grpSpPr>
          <a:xfrm>
            <a:off x="682993" y="3138636"/>
            <a:ext cx="10374867" cy="989012"/>
            <a:chOff x="0" y="1523178"/>
            <a:chExt cx="10826014" cy="9890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18DAE4-7906-5BCE-9C54-3315C28D23F7}"/>
                </a:ext>
              </a:extLst>
            </p:cNvPr>
            <p:cNvSpPr/>
            <p:nvPr/>
          </p:nvSpPr>
          <p:spPr>
            <a:xfrm>
              <a:off x="0" y="1523178"/>
              <a:ext cx="10826014" cy="989012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FE801A"/>
              </a:solidFill>
              <a:prstDash val="solid"/>
            </a:ln>
            <a:effectLst/>
          </p:spPr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A8EC868-93BD-F673-17A9-A135DB69F2E0}"/>
                </a:ext>
              </a:extLst>
            </p:cNvPr>
            <p:cNvSpPr txBox="1"/>
            <p:nvPr/>
          </p:nvSpPr>
          <p:spPr>
            <a:xfrm>
              <a:off x="0" y="1523178"/>
              <a:ext cx="10826014" cy="9890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40219" tIns="437388" rIns="840219" bIns="149352" numCol="1" spcCol="1270" anchor="t" anchorCtr="0">
              <a:noAutofit/>
            </a:bodyPr>
            <a:lstStyle/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Explication de l’approche de modélisation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3F71DC0-EA1A-8B62-DEA4-DD571E39C566}"/>
              </a:ext>
            </a:extLst>
          </p:cNvPr>
          <p:cNvGrpSpPr/>
          <p:nvPr/>
        </p:nvGrpSpPr>
        <p:grpSpPr>
          <a:xfrm>
            <a:off x="2234372" y="3190174"/>
            <a:ext cx="7578210" cy="413787"/>
            <a:chOff x="541300" y="1463631"/>
            <a:chExt cx="7578210" cy="413787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46F0C403-50B5-1102-D181-28CE2C886BF7}"/>
                </a:ext>
              </a:extLst>
            </p:cNvPr>
            <p:cNvSpPr/>
            <p:nvPr/>
          </p:nvSpPr>
          <p:spPr>
            <a:xfrm>
              <a:off x="541300" y="1463631"/>
              <a:ext cx="7578210" cy="413787"/>
            </a:xfrm>
            <a:prstGeom prst="roundRect">
              <a:avLst/>
            </a:prstGeom>
            <a:solidFill>
              <a:srgbClr val="FE801A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8" name="Rectangle : coins arrondis 4">
              <a:extLst>
                <a:ext uri="{FF2B5EF4-FFF2-40B4-BE49-F238E27FC236}">
                  <a16:creationId xmlns:a16="http://schemas.microsoft.com/office/drawing/2014/main" id="{27EE3DDF-E687-D1DD-975D-7A9246D83ED7}"/>
                </a:ext>
              </a:extLst>
            </p:cNvPr>
            <p:cNvSpPr txBox="1"/>
            <p:nvPr/>
          </p:nvSpPr>
          <p:spPr>
            <a:xfrm>
              <a:off x="561499" y="1483830"/>
              <a:ext cx="7537812" cy="3733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86438" tIns="0" rIns="286438" bIns="0" numCol="1" spcCol="1270" anchor="ctr" anchorCtr="0">
              <a:noAutofit/>
            </a:bodyPr>
            <a:lstStyle/>
            <a:p>
              <a:pPr marL="0" marR="0" lvl="0" indent="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2 </a:t>
              </a:r>
              <a:r>
                <a:rPr kumimoji="0" lang="fr-FR" sz="2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(10 min) </a:t>
              </a: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9B075B4-2FF7-7EA3-8898-0DD940ABC4F8}"/>
              </a:ext>
            </a:extLst>
          </p:cNvPr>
          <p:cNvGrpSpPr/>
          <p:nvPr/>
        </p:nvGrpSpPr>
        <p:grpSpPr>
          <a:xfrm>
            <a:off x="682993" y="4273736"/>
            <a:ext cx="10374867" cy="1020600"/>
            <a:chOff x="0" y="2688005"/>
            <a:chExt cx="10826014" cy="1020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DEF37A-4A32-2CED-375D-0B9915B0B89C}"/>
                </a:ext>
              </a:extLst>
            </p:cNvPr>
            <p:cNvSpPr/>
            <p:nvPr/>
          </p:nvSpPr>
          <p:spPr>
            <a:xfrm>
              <a:off x="0" y="2688005"/>
              <a:ext cx="10826014" cy="1020600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32C7A9"/>
              </a:solidFill>
              <a:prstDash val="solid"/>
            </a:ln>
            <a:effectLst/>
          </p:spPr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89C8FFD-14F2-C829-99C5-AB4C7AAEA890}"/>
                </a:ext>
              </a:extLst>
            </p:cNvPr>
            <p:cNvSpPr txBox="1"/>
            <p:nvPr/>
          </p:nvSpPr>
          <p:spPr>
            <a:xfrm>
              <a:off x="0" y="2688005"/>
              <a:ext cx="10826014" cy="1020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40219" tIns="437388" rIns="840219" bIns="149352" numCol="1" spcCol="1270" anchor="t" anchorCtr="0">
              <a:noAutofit/>
            </a:bodyPr>
            <a:lstStyle/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Présentation du tableau de bord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E64A44B-8046-9349-CBC8-E3E55F7CF0E7}"/>
              </a:ext>
            </a:extLst>
          </p:cNvPr>
          <p:cNvGrpSpPr/>
          <p:nvPr/>
        </p:nvGrpSpPr>
        <p:grpSpPr>
          <a:xfrm>
            <a:off x="2214173" y="4281598"/>
            <a:ext cx="7578210" cy="400454"/>
            <a:chOff x="541300" y="2641791"/>
            <a:chExt cx="7578210" cy="400454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0EE4A62-BBF9-73BD-5AA8-A8BEF9E239DA}"/>
                </a:ext>
              </a:extLst>
            </p:cNvPr>
            <p:cNvSpPr/>
            <p:nvPr/>
          </p:nvSpPr>
          <p:spPr>
            <a:xfrm>
              <a:off x="541300" y="2641791"/>
              <a:ext cx="7578210" cy="400454"/>
            </a:xfrm>
            <a:prstGeom prst="roundRect">
              <a:avLst/>
            </a:prstGeom>
            <a:solidFill>
              <a:srgbClr val="32C7A9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24" name="Rectangle : coins arrondis 4">
              <a:extLst>
                <a:ext uri="{FF2B5EF4-FFF2-40B4-BE49-F238E27FC236}">
                  <a16:creationId xmlns:a16="http://schemas.microsoft.com/office/drawing/2014/main" id="{72ABA3CB-6045-ABDC-18A7-F1CBB19846A4}"/>
                </a:ext>
              </a:extLst>
            </p:cNvPr>
            <p:cNvSpPr txBox="1"/>
            <p:nvPr/>
          </p:nvSpPr>
          <p:spPr>
            <a:xfrm>
              <a:off x="560849" y="2661340"/>
              <a:ext cx="7539112" cy="3613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86438" tIns="0" rIns="286438" bIns="0" numCol="1" spcCol="1270" anchor="ctr" anchorCtr="0">
              <a:noAutofit/>
            </a:bodyPr>
            <a:lstStyle/>
            <a:p>
              <a:pPr marL="0" marR="0" lvl="0" indent="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3 </a:t>
              </a:r>
              <a:r>
                <a:rPr kumimoji="0" lang="fr-FR" sz="2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min) </a:t>
              </a:r>
              <a:endParaRPr kumimoji="0" lang="fr-F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1A6000E-92EF-E53E-0617-82468571B61A}"/>
              </a:ext>
            </a:extLst>
          </p:cNvPr>
          <p:cNvGrpSpPr/>
          <p:nvPr/>
        </p:nvGrpSpPr>
        <p:grpSpPr>
          <a:xfrm>
            <a:off x="682993" y="5440424"/>
            <a:ext cx="10374867" cy="1020600"/>
            <a:chOff x="0" y="3929797"/>
            <a:chExt cx="10826014" cy="1020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2591FC-B224-F6F5-8BA2-4A3C37B9B000}"/>
                </a:ext>
              </a:extLst>
            </p:cNvPr>
            <p:cNvSpPr/>
            <p:nvPr/>
          </p:nvSpPr>
          <p:spPr>
            <a:xfrm>
              <a:off x="0" y="3929797"/>
              <a:ext cx="10826014" cy="1020600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4A9BDC"/>
              </a:solidFill>
              <a:prstDash val="solid"/>
            </a:ln>
            <a:effectLst/>
          </p:spPr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3D657F54-B424-1D61-A8C7-3DF840A1497C}"/>
                </a:ext>
              </a:extLst>
            </p:cNvPr>
            <p:cNvSpPr txBox="1"/>
            <p:nvPr/>
          </p:nvSpPr>
          <p:spPr>
            <a:xfrm>
              <a:off x="0" y="3929797"/>
              <a:ext cx="10826014" cy="1020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40219" tIns="437388" rIns="840219" bIns="149352" numCol="1" spcCol="1270" anchor="t" anchorCtr="0">
              <a:noAutofit/>
            </a:bodyPr>
            <a:lstStyle/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Questions &amp; réponses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5B1C5FD-9F9E-7AA3-047A-F4DB438962E9}"/>
              </a:ext>
            </a:extLst>
          </p:cNvPr>
          <p:cNvGrpSpPr/>
          <p:nvPr/>
        </p:nvGrpSpPr>
        <p:grpSpPr>
          <a:xfrm>
            <a:off x="2194624" y="5455690"/>
            <a:ext cx="7578210" cy="445832"/>
            <a:chOff x="541300" y="3838205"/>
            <a:chExt cx="7578210" cy="445832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80D6ADD5-13E3-6082-5F24-98DE578622D9}"/>
                </a:ext>
              </a:extLst>
            </p:cNvPr>
            <p:cNvSpPr/>
            <p:nvPr/>
          </p:nvSpPr>
          <p:spPr>
            <a:xfrm>
              <a:off x="541300" y="3838205"/>
              <a:ext cx="7578210" cy="445832"/>
            </a:xfrm>
            <a:prstGeom prst="roundRect">
              <a:avLst/>
            </a:prstGeom>
            <a:solidFill>
              <a:srgbClr val="4A9BDC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0" name="Rectangle : coins arrondis 4">
              <a:extLst>
                <a:ext uri="{FF2B5EF4-FFF2-40B4-BE49-F238E27FC236}">
                  <a16:creationId xmlns:a16="http://schemas.microsoft.com/office/drawing/2014/main" id="{44A86DFC-C02C-FDF9-1284-8EA427236975}"/>
                </a:ext>
              </a:extLst>
            </p:cNvPr>
            <p:cNvSpPr txBox="1"/>
            <p:nvPr/>
          </p:nvSpPr>
          <p:spPr>
            <a:xfrm>
              <a:off x="563064" y="3859969"/>
              <a:ext cx="7534682" cy="4023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86438" tIns="0" rIns="286438" bIns="0" numCol="1" spcCol="1270" anchor="ctr" anchorCtr="0">
              <a:noAutofit/>
            </a:bodyPr>
            <a:lstStyle/>
            <a:p>
              <a:pPr marL="0" marR="0" lvl="0" indent="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4 </a:t>
              </a:r>
              <a:r>
                <a:rPr kumimoji="0" lang="fr-FR" sz="2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à 10 min) </a:t>
              </a:r>
              <a:endParaRPr kumimoji="0" lang="fr-F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14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C852B66-F3EB-E2D5-5889-8D14EAC22791}"/>
              </a:ext>
            </a:extLst>
          </p:cNvPr>
          <p:cNvSpPr txBox="1">
            <a:spLocks/>
          </p:cNvSpPr>
          <p:nvPr/>
        </p:nvSpPr>
        <p:spPr>
          <a:xfrm>
            <a:off x="4859080" y="549087"/>
            <a:ext cx="5328722" cy="10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2</a:t>
            </a:r>
            <a:br>
              <a:rPr lang="fr-FR" b="1" dirty="0"/>
            </a:br>
            <a:r>
              <a:rPr lang="fr-FR" sz="2700" i="1" dirty="0"/>
              <a:t>Tree Interpreter</a:t>
            </a:r>
            <a:endParaRPr lang="fr-FR" i="1" dirty="0"/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C5F872DE-456D-610E-74EA-D671D411D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81" y="1851829"/>
            <a:ext cx="5495925" cy="49431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A199ED-A5D2-2D8F-1185-692F833C4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6" y="3707647"/>
            <a:ext cx="6112487" cy="18038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EE2B75-C8D8-8816-42C2-4CD3EEB35E6C}"/>
              </a:ext>
            </a:extLst>
          </p:cNvPr>
          <p:cNvSpPr txBox="1"/>
          <p:nvPr/>
        </p:nvSpPr>
        <p:spPr>
          <a:xfrm>
            <a:off x="3522525" y="6425642"/>
            <a:ext cx="29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>
                <a:hlinkClick r:id="rId5"/>
              </a:rPr>
              <a:t>Tree Interpreter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6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11C5624E-AEC9-4C33-018C-873013DC70D9}"/>
              </a:ext>
            </a:extLst>
          </p:cNvPr>
          <p:cNvGrpSpPr/>
          <p:nvPr/>
        </p:nvGrpSpPr>
        <p:grpSpPr>
          <a:xfrm>
            <a:off x="383407" y="2117778"/>
            <a:ext cx="11425186" cy="2622443"/>
            <a:chOff x="0" y="402414"/>
            <a:chExt cx="11425186" cy="26224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1B21DC-6BF6-6FD8-2494-1044B6245159}"/>
                </a:ext>
              </a:extLst>
            </p:cNvPr>
            <p:cNvSpPr/>
            <p:nvPr/>
          </p:nvSpPr>
          <p:spPr>
            <a:xfrm>
              <a:off x="0" y="402414"/>
              <a:ext cx="11425186" cy="2622443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DF2E28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B87690B-704D-6900-FA3D-DFE3217BBF55}"/>
                </a:ext>
              </a:extLst>
            </p:cNvPr>
            <p:cNvSpPr txBox="1"/>
            <p:nvPr/>
          </p:nvSpPr>
          <p:spPr>
            <a:xfrm>
              <a:off x="0" y="402414"/>
              <a:ext cx="11425186" cy="26224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86721" tIns="958088" rIns="886721" bIns="312928" numCol="1" spcCol="1270" anchor="t" anchorCtr="0">
              <a:noAutofit/>
            </a:bodyPr>
            <a:lstStyle/>
            <a:p>
              <a:pPr marL="285750" marR="0" lvl="1" indent="-285750" algn="l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4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Rappel de la Problématique</a:t>
              </a:r>
            </a:p>
            <a:p>
              <a:pPr marL="285750" marR="0" lvl="1" indent="-285750" algn="l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4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Présentation du jeu de  données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06712D1-3591-39D6-5235-5AE0751B8235}"/>
              </a:ext>
            </a:extLst>
          </p:cNvPr>
          <p:cNvGrpSpPr/>
          <p:nvPr/>
        </p:nvGrpSpPr>
        <p:grpSpPr>
          <a:xfrm>
            <a:off x="1802297" y="2226740"/>
            <a:ext cx="7997630" cy="795500"/>
            <a:chOff x="654943" y="94953"/>
            <a:chExt cx="7997630" cy="795500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A982D426-9945-B072-1A25-3AA80BFA65C9}"/>
                </a:ext>
              </a:extLst>
            </p:cNvPr>
            <p:cNvSpPr/>
            <p:nvPr/>
          </p:nvSpPr>
          <p:spPr>
            <a:xfrm>
              <a:off x="654943" y="94953"/>
              <a:ext cx="7997630" cy="795500"/>
            </a:xfrm>
            <a:prstGeom prst="roundRect">
              <a:avLst/>
            </a:prstGeom>
            <a:solidFill>
              <a:srgbClr val="DF2E28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0832FB63-BD79-515A-8DEE-4DA2FFB7C901}"/>
                </a:ext>
              </a:extLst>
            </p:cNvPr>
            <p:cNvSpPr txBox="1"/>
            <p:nvPr/>
          </p:nvSpPr>
          <p:spPr>
            <a:xfrm>
              <a:off x="693776" y="133786"/>
              <a:ext cx="7919964" cy="7178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marR="0" lvl="0" indent="0" algn="l" defTabSz="2044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6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1 </a:t>
              </a:r>
              <a:r>
                <a:rPr kumimoji="0" lang="fr-FR" sz="46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min)</a:t>
              </a:r>
              <a:endParaRPr kumimoji="0" lang="fr-FR" sz="4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141A9D8-5AC6-D0E3-92F9-6D5876B5C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74481"/>
            <a:ext cx="1616149" cy="14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2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9301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636874" cy="11633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66193D-15EB-0953-19CB-3B284784D485}"/>
              </a:ext>
            </a:extLst>
          </p:cNvPr>
          <p:cNvSpPr txBox="1">
            <a:spLocks/>
          </p:cNvSpPr>
          <p:nvPr/>
        </p:nvSpPr>
        <p:spPr>
          <a:xfrm>
            <a:off x="7046416" y="-1273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Contexte &amp; Mission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8DF8BAC4-2AC2-5453-B54E-D7438817B2AC}"/>
              </a:ext>
            </a:extLst>
          </p:cNvPr>
          <p:cNvSpPr txBox="1"/>
          <p:nvPr/>
        </p:nvSpPr>
        <p:spPr>
          <a:xfrm>
            <a:off x="0" y="1360363"/>
            <a:ext cx="10005237" cy="492443"/>
          </a:xfrm>
          <a:prstGeom prst="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1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Prêt à dépenser</a:t>
            </a:r>
            <a:endParaRPr kumimoji="0" lang="fr-FR" sz="2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8CC5AEC-E216-EBE8-A1DE-AEC909D615C6}"/>
              </a:ext>
            </a:extLst>
          </p:cNvPr>
          <p:cNvSpPr txBox="1">
            <a:spLocks/>
          </p:cNvSpPr>
          <p:nvPr/>
        </p:nvSpPr>
        <p:spPr>
          <a:xfrm>
            <a:off x="0" y="1597414"/>
            <a:ext cx="12192000" cy="141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tint val="7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tint val="7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société financière de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prêts à la consommation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tint val="7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personnes ayant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pas ou peu d’historique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 prêts</a:t>
            </a:r>
            <a:endParaRPr kumimoji="0" lang="fr-FR" sz="2600" b="1" i="1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tint val="7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4F322095-CFFA-1F72-55CA-BBA205495AEC}"/>
              </a:ext>
            </a:extLst>
          </p:cNvPr>
          <p:cNvSpPr txBox="1"/>
          <p:nvPr/>
        </p:nvSpPr>
        <p:spPr>
          <a:xfrm>
            <a:off x="1438876" y="3016434"/>
            <a:ext cx="10109377" cy="492443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Développement</a:t>
            </a:r>
            <a:r>
              <a:rPr kumimoji="0" lang="fr-FR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0" lang="fr-FR" sz="2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d’un modèle de </a:t>
            </a:r>
            <a:r>
              <a:rPr kumimoji="0" lang="fr-FR" sz="26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scoring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B6B8314-959F-F15A-D8E6-E789F1AAB174}"/>
              </a:ext>
            </a:extLst>
          </p:cNvPr>
          <p:cNvSpPr txBox="1">
            <a:spLocks/>
          </p:cNvSpPr>
          <p:nvPr/>
        </p:nvSpPr>
        <p:spPr>
          <a:xfrm>
            <a:off x="2970208" y="3356549"/>
            <a:ext cx="7949430" cy="31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probabilité de défaut de paiement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du client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interprétation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du modèle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déploiement du modèle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fr-FR" sz="2400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réalisation d’un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tableau de bord interactif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rédaction d’une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 méthodologique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utilisation d’un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outil de versionnage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C6F051B-F2BF-E199-3947-74939B39F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74481"/>
            <a:ext cx="1616149" cy="14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0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807536" cy="7974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8803E3-3DEF-2C02-4A59-584CE3879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74481"/>
            <a:ext cx="1616149" cy="14835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8AB85D-77AB-4898-B98C-0B9AA2FA1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595" y="78997"/>
            <a:ext cx="9947694" cy="66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6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6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DD5DC6-CC5C-05F3-FA03-BF9EEB29D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" y="0"/>
            <a:ext cx="1283161" cy="5132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21BACB-AD43-C767-2A3E-8079D03C8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4" y="1091952"/>
            <a:ext cx="5282927" cy="51312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213D96-0C02-6F52-1A96-2347DD7CBDE7}"/>
              </a:ext>
            </a:extLst>
          </p:cNvPr>
          <p:cNvSpPr txBox="1">
            <a:spLocks/>
          </p:cNvSpPr>
          <p:nvPr/>
        </p:nvSpPr>
        <p:spPr>
          <a:xfrm>
            <a:off x="5007933" y="-69166"/>
            <a:ext cx="6136281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Préparation des Données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11" name="ZoneTexte 3">
            <a:extLst>
              <a:ext uri="{FF2B5EF4-FFF2-40B4-BE49-F238E27FC236}">
                <a16:creationId xmlns:a16="http://schemas.microsoft.com/office/drawing/2014/main" id="{7AEFBE54-7350-5F9D-E92D-D6C672D78C18}"/>
              </a:ext>
            </a:extLst>
          </p:cNvPr>
          <p:cNvSpPr txBox="1"/>
          <p:nvPr/>
        </p:nvSpPr>
        <p:spPr>
          <a:xfrm>
            <a:off x="5706121" y="1091952"/>
            <a:ext cx="6350493" cy="1292662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Kernels 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Kaggle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de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Will Koehrsen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Introduction to Manual Feature Engineering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Introduction to Manual Feature Engineering P2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Feature Selection</a:t>
            </a:r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D318B7-2ABE-D1D9-7DCF-6AB49FCEC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407812"/>
              </p:ext>
            </p:extLst>
          </p:nvPr>
        </p:nvGraphicFramePr>
        <p:xfrm>
          <a:off x="5706122" y="2552246"/>
          <a:ext cx="6350492" cy="36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702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7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73AEB4AE-E7D7-F3FE-EB71-239E4FEF40FC}"/>
              </a:ext>
            </a:extLst>
          </p:cNvPr>
          <p:cNvGrpSpPr/>
          <p:nvPr/>
        </p:nvGrpSpPr>
        <p:grpSpPr>
          <a:xfrm>
            <a:off x="383407" y="2911902"/>
            <a:ext cx="11425186" cy="1748295"/>
            <a:chOff x="0" y="839488"/>
            <a:chExt cx="11425186" cy="17482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F64F04-3BA1-A6B3-F153-6DF3F30D15AB}"/>
                </a:ext>
              </a:extLst>
            </p:cNvPr>
            <p:cNvSpPr/>
            <p:nvPr/>
          </p:nvSpPr>
          <p:spPr>
            <a:xfrm>
              <a:off x="0" y="839488"/>
              <a:ext cx="11425186" cy="1748295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FE801A"/>
              </a:solidFill>
              <a:prstDash val="solid"/>
            </a:ln>
            <a:effectLst/>
          </p:spPr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F0B4A6A-3C92-99BE-548D-A806BC97BCDA}"/>
                </a:ext>
              </a:extLst>
            </p:cNvPr>
            <p:cNvSpPr txBox="1"/>
            <p:nvPr/>
          </p:nvSpPr>
          <p:spPr>
            <a:xfrm>
              <a:off x="0" y="839488"/>
              <a:ext cx="11425186" cy="17482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86721" tIns="1062228" rIns="886721" bIns="227584" numCol="1" spcCol="1270" anchor="t" anchorCtr="0">
              <a:noAutofit/>
            </a:bodyPr>
            <a:lstStyle/>
            <a:p>
              <a:pPr marL="285750" marR="0" lvl="1" indent="-285750" algn="l" defTabSz="1422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Explication de l’approche de modélisation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CA45A81-67E1-9EC6-D3D3-1674EDD6EC9B}"/>
              </a:ext>
            </a:extLst>
          </p:cNvPr>
          <p:cNvGrpSpPr/>
          <p:nvPr/>
        </p:nvGrpSpPr>
        <p:grpSpPr>
          <a:xfrm>
            <a:off x="2097185" y="2994687"/>
            <a:ext cx="7997630" cy="791362"/>
            <a:chOff x="581707" y="527285"/>
            <a:chExt cx="7997630" cy="791362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157693D4-18F4-E54A-4829-A4EEEC23859F}"/>
                </a:ext>
              </a:extLst>
            </p:cNvPr>
            <p:cNvSpPr/>
            <p:nvPr/>
          </p:nvSpPr>
          <p:spPr>
            <a:xfrm>
              <a:off x="581707" y="527285"/>
              <a:ext cx="7997630" cy="791362"/>
            </a:xfrm>
            <a:prstGeom prst="roundRect">
              <a:avLst/>
            </a:prstGeom>
            <a:solidFill>
              <a:srgbClr val="FE801A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D4851E2F-3727-600C-A240-8B69AB3ED433}"/>
                </a:ext>
              </a:extLst>
            </p:cNvPr>
            <p:cNvSpPr txBox="1"/>
            <p:nvPr/>
          </p:nvSpPr>
          <p:spPr>
            <a:xfrm>
              <a:off x="620338" y="565916"/>
              <a:ext cx="7920368" cy="7141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marR="0" lvl="0" indent="0" algn="l" defTabSz="2266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5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2 </a:t>
              </a:r>
              <a:r>
                <a:rPr kumimoji="0" lang="fr-FR" sz="5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(7 min)</a:t>
              </a:r>
              <a:endParaRPr kumimoji="0" lang="fr-FR" sz="5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D0702F8-2A72-7167-C377-8AC4BAC35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3374"/>
            <a:ext cx="1124626" cy="11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9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8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83981" cy="9194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0D51C2-56FC-8287-E83F-B36D87D4269D}"/>
              </a:ext>
            </a:extLst>
          </p:cNvPr>
          <p:cNvSpPr txBox="1">
            <a:spLocks/>
          </p:cNvSpPr>
          <p:nvPr/>
        </p:nvSpPr>
        <p:spPr>
          <a:xfrm>
            <a:off x="4837814" y="-68763"/>
            <a:ext cx="669980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Équilibrage des classes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7C84FD-C2A9-3944-FB3F-62066B337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3" y="723263"/>
            <a:ext cx="10810214" cy="54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3">
            <a:extLst>
              <a:ext uri="{FF2B5EF4-FFF2-40B4-BE49-F238E27FC236}">
                <a16:creationId xmlns:a16="http://schemas.microsoft.com/office/drawing/2014/main" id="{72ABB333-FC1E-F930-D80D-0552D4B8FD1B}"/>
              </a:ext>
            </a:extLst>
          </p:cNvPr>
          <p:cNvSpPr txBox="1"/>
          <p:nvPr/>
        </p:nvSpPr>
        <p:spPr>
          <a:xfrm>
            <a:off x="-4862" y="6325380"/>
            <a:ext cx="5933052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Accuracy</a:t>
            </a:r>
            <a:r>
              <a:rPr lang="fr-FR" sz="2000" dirty="0"/>
              <a:t> : non-pertinente (modèle naïf &gt;90%)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0C1B8B4B-DF67-1998-FD97-427048D9A342}"/>
              </a:ext>
            </a:extLst>
          </p:cNvPr>
          <p:cNvSpPr txBox="1"/>
          <p:nvPr/>
        </p:nvSpPr>
        <p:spPr>
          <a:xfrm>
            <a:off x="6469374" y="6325380"/>
            <a:ext cx="5258337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Ré-équilibrage : </a:t>
            </a:r>
            <a:r>
              <a:rPr lang="en-GB" sz="2000" i="1" dirty="0"/>
              <a:t>d</a:t>
            </a:r>
            <a:r>
              <a:rPr lang="fr-FR" sz="2000" i="1" dirty="0"/>
              <a:t>ownsampling</a:t>
            </a:r>
          </a:p>
        </p:txBody>
      </p:sp>
    </p:spTree>
    <p:extLst>
      <p:ext uri="{BB962C8B-B14F-4D97-AF65-F5344CB8AC3E}">
        <p14:creationId xmlns:p14="http://schemas.microsoft.com/office/powerpoint/2010/main" val="52659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9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679405" cy="11820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86D0B94-BA18-6AC6-91AD-2A6A33242D04}"/>
              </a:ext>
            </a:extLst>
          </p:cNvPr>
          <p:cNvSpPr txBox="1">
            <a:spLocks/>
          </p:cNvSpPr>
          <p:nvPr/>
        </p:nvSpPr>
        <p:spPr>
          <a:xfrm>
            <a:off x="4093534" y="209955"/>
            <a:ext cx="713717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Métrique « métier »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05D87A-3C7F-311A-6C78-357659D14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9" y="1182091"/>
            <a:ext cx="10826671" cy="29556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0BB273-25A0-B982-2B11-C0ADED90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198" y="2659900"/>
            <a:ext cx="5057785" cy="3342913"/>
          </a:xfrm>
          <a:prstGeom prst="rect">
            <a:avLst/>
          </a:prstGeom>
          <a:ln w="63500">
            <a:solidFill>
              <a:sysClr val="windowText" lastClr="000000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1D2ABC-55C1-416E-7DB3-8A58428DE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8" y="4702639"/>
            <a:ext cx="2309883" cy="1300174"/>
          </a:xfrm>
          <a:prstGeom prst="rect">
            <a:avLst/>
          </a:prstGeom>
          <a:ln w="63500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70370250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6059</TotalTime>
  <Words>402</Words>
  <Application>Microsoft Office PowerPoint</Application>
  <PresentationFormat>Grand écran</PresentationFormat>
  <Paragraphs>166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Montserrat</vt:lpstr>
      <vt:lpstr>Symbol</vt:lpstr>
      <vt:lpstr>Times New Roman</vt:lpstr>
      <vt:lpstr>Wingdings 3</vt:lpstr>
      <vt:lpstr>Secteur</vt:lpstr>
      <vt:lpstr>Implémentez un modèle de scoring </vt:lpstr>
      <vt:lpstr>Plan de la Présentation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Lucyna Pysz</dc:creator>
  <cp:lastModifiedBy>Lucyna Pysz</cp:lastModifiedBy>
  <cp:revision>10</cp:revision>
  <dcterms:created xsi:type="dcterms:W3CDTF">2022-07-04T13:06:28Z</dcterms:created>
  <dcterms:modified xsi:type="dcterms:W3CDTF">2022-07-12T10:38:10Z</dcterms:modified>
</cp:coreProperties>
</file>