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08" r:id="rId3"/>
    <p:sldId id="310" r:id="rId4"/>
    <p:sldId id="333" r:id="rId5"/>
    <p:sldId id="311" r:id="rId6"/>
    <p:sldId id="312" r:id="rId7"/>
    <p:sldId id="31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334" r:id="rId21"/>
    <p:sldId id="33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E645F-1D27-4BBA-A136-F46B2D23335D}" type="datetimeFigureOut">
              <a:rPr lang="en-US" smtClean="0"/>
              <a:pPr/>
              <a:t>9/11/2023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45834-E541-4CD7-B1E3-44B79D7112C6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46076-082A-4B77-A73B-3CD9AA4599F9}" type="slidenum">
              <a:rPr lang="en-IE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95852-D20C-45B3-B6E0-0408D33C9DF9}" type="slidenum">
              <a:rPr lang="en-IE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F852E-8106-4EA6-9CF4-4BFE451AB4B7}" type="slidenum">
              <a:rPr lang="en-IE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6DD4D-E289-4DCB-8536-443301927773}" type="slidenum">
              <a:rPr lang="en-IE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EC50F-A831-48BB-9292-41FBD8AC767C}" type="slidenum">
              <a:rPr lang="en-IE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7BD9A-C9D2-4836-B8AD-D6F63FF3082A}" type="slidenum">
              <a:rPr lang="en-IE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70E33-6DAD-4D7F-91D8-06EDA31D13F2}" type="slidenum">
              <a:rPr lang="en-IE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FE3A9-8F26-426A-A5E5-5EFCBAE106C0}" type="slidenum">
              <a:rPr lang="en-IE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1E5BC3-5B9E-46AA-BCE8-3BDD7E5CF111}" type="slidenum">
              <a:rPr lang="en-IE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2B51A-61AD-438C-9E54-8C4CFF1A3EA5}" type="slidenum">
              <a:rPr lang="en-IE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1017FD-D5DB-47E3-944E-5B5F0AA6F243}" type="slidenum">
              <a:rPr lang="en-IE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1A079-EBAB-4F74-A026-9BD033C8BF2B}" type="slidenum">
              <a:rPr lang="en-IE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108C5-6ACF-40AA-91FC-2CB76A0F62B1}" type="slidenum">
              <a:rPr lang="en-IE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00CF3-7278-45A1-8831-460809C0B85C}" type="slidenum">
              <a:rPr lang="en-IE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IE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E">
                <a:latin typeface="Arial" charset="0"/>
                <a:cs typeface="+mn-cs"/>
              </a:endParaRPr>
            </a:p>
          </p:txBody>
        </p:sp>
      </p:grpSp>
      <p:sp>
        <p:nvSpPr>
          <p:cNvPr id="36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52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A1CDE-9010-49A3-AAE9-D1A56C1D03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B8274-E1FC-4449-9606-1BE6A15236B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D493-9D63-4BD0-B5CE-7C3E6372086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8229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667125"/>
            <a:ext cx="8229600" cy="246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147EA-F4E0-4EEE-9F51-07483861D86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229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67125"/>
            <a:ext cx="8229600" cy="246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CBCD5-C332-4396-B3B0-4F2558B95ED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6FA11-EABF-4DAF-8D7F-68EFA8D98E9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B0063-3897-421F-9C8A-088ADD33ABA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7C313-6F38-4E46-8848-4DE5349276E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EF4D6-02A2-44C4-B2EB-3DEC088FE5E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FC8E3-22F4-4E29-87B1-2BF3EB3E0B0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D33B0-0F66-4EAD-A7BD-F2D9DE93067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6AA67-1527-4EC4-80DB-805D622A72C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0100-353F-4BFB-B961-4EF5ABFEF9D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  <p:sp>
        <p:nvSpPr>
          <p:cNvPr id="361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IE" dirty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722EDE84-6403-4228-B23C-85204920A49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361480" name="Line 8"/>
          <p:cNvSpPr>
            <a:spLocks noChangeShapeType="1"/>
          </p:cNvSpPr>
          <p:nvPr/>
        </p:nvSpPr>
        <p:spPr bwMode="auto">
          <a:xfrm>
            <a:off x="457200" y="981075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>
              <a:latin typeface="Arial" charset="0"/>
              <a:cs typeface="+mn-cs"/>
            </a:endParaRP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895600"/>
          </a:xfrm>
        </p:spPr>
        <p:txBody>
          <a:bodyPr/>
          <a:lstStyle/>
          <a:p>
            <a:pPr eaLnBrk="1" hangingPunct="1"/>
            <a:r>
              <a:rPr lang="en-IE" b="1" dirty="0" smtClean="0"/>
              <a:t>Databases</a:t>
            </a:r>
          </a:p>
          <a:p>
            <a:pPr eaLnBrk="1" hangingPunct="1"/>
            <a:endParaRPr lang="en-IE" sz="1800" b="1" dirty="0" smtClean="0"/>
          </a:p>
          <a:p>
            <a:pPr eaLnBrk="1" hangingPunct="1"/>
            <a:r>
              <a:rPr lang="en-IE" sz="1800" b="1" dirty="0" smtClean="0"/>
              <a:t>Denis McCarthy</a:t>
            </a:r>
          </a:p>
          <a:p>
            <a:pPr eaLnBrk="1" hangingPunct="1"/>
            <a:r>
              <a:rPr lang="en-IE" sz="1800" b="1" dirty="0" smtClean="0"/>
              <a:t>Denis.mccarthy@tus.ie</a:t>
            </a:r>
            <a:endParaRPr lang="en-IE" sz="1800" b="1" dirty="0" smtClean="0"/>
          </a:p>
          <a:p>
            <a:pPr eaLnBrk="1" hangingPunct="1"/>
            <a:r>
              <a:rPr lang="en-IE" sz="1800" b="1" dirty="0" smtClean="0"/>
              <a:t>RoomU302</a:t>
            </a:r>
          </a:p>
        </p:txBody>
      </p:sp>
      <p:pic>
        <p:nvPicPr>
          <p:cNvPr id="1026" name="Picture 2" descr="TUS Brand - T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5400600" cy="270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74700"/>
          </a:xfrm>
        </p:spPr>
        <p:txBody>
          <a:bodyPr/>
          <a:lstStyle/>
          <a:p>
            <a:pPr eaLnBrk="1" hangingPunct="1"/>
            <a:r>
              <a:rPr lang="en-US" sz="3800" smtClean="0"/>
              <a:t>Introducing the Database and the DBMS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8153400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sz="2400" smtClean="0"/>
              <a:t>Database—shared, integrated computer structure that houses: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End user data (raw facts)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Metadata (data about data)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DBMS (database management system):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Collection of programs that manages database structure and controls access to data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Possible to share data among multiple applications or users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Makes data management more efficient and effective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End users have better access to more and better-managed data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Promotes integrated view of organization’s operations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Probability of data inconsistency is greatly reduced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Possible to produce quick answers to ad hoc 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96300" cy="630238"/>
          </a:xfrm>
        </p:spPr>
        <p:txBody>
          <a:bodyPr/>
          <a:lstStyle/>
          <a:p>
            <a:pPr eaLnBrk="1" hangingPunct="1"/>
            <a:r>
              <a:rPr lang="en-US" sz="3600" smtClean="0"/>
              <a:t>End User ↔ DBMS ↔ Database</a:t>
            </a:r>
          </a:p>
        </p:txBody>
      </p:sp>
      <p:pic>
        <p:nvPicPr>
          <p:cNvPr id="15364" name="Picture 3" descr="Fig01-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t="4884"/>
          <a:stretch>
            <a:fillRect/>
          </a:stretch>
        </p:blipFill>
        <p:spPr>
          <a:xfrm>
            <a:off x="323850" y="1125538"/>
            <a:ext cx="8610600" cy="4203700"/>
          </a:xfrm>
          <a:noFill/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167636" y="5438914"/>
            <a:ext cx="703891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IE" sz="1600" b="1" dirty="0" smtClean="0">
                <a:latin typeface="Garamond" pitchFamily="18" charset="0"/>
              </a:rPr>
              <a:t>The </a:t>
            </a:r>
            <a:r>
              <a:rPr lang="en-IE" sz="1600" b="1" dirty="0">
                <a:latin typeface="Garamond" pitchFamily="18" charset="0"/>
              </a:rPr>
              <a:t>DBMS Manages the Interaction between the End User and the Database</a:t>
            </a:r>
            <a:r>
              <a:rPr lang="en-IE" sz="4000" dirty="0">
                <a:solidFill>
                  <a:schemeClr val="tx2"/>
                </a:solidFill>
                <a:latin typeface="Garamond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Databases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smtClean="0"/>
              <a:t>Single-user: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smtClean="0"/>
              <a:t>Supports only one user at a time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smtClean="0"/>
              <a:t>Desktop: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smtClean="0"/>
              <a:t>Single-user database running on a personal computer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000" smtClean="0"/>
              <a:t>Multi-user: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1800" smtClean="0"/>
              <a:t>Supports multiple users at the same time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sz="2000" smtClean="0"/>
              <a:t>Workgroup: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sz="1800" smtClean="0"/>
              <a:t>Multi-user database that supports a small group of users or a single department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sz="2000" smtClean="0"/>
              <a:t>Enterprise: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lang="en-US" sz="1800" smtClean="0"/>
              <a:t>Multi-user database that supports a large group of users or an entire organization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Location of Databases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455988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smtClean="0"/>
              <a:t>Centralized: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Supports data located at a single site</a:t>
            </a:r>
          </a:p>
          <a:p>
            <a:pPr eaLnBrk="1" hangingPunct="1">
              <a:spcBef>
                <a:spcPct val="80000"/>
              </a:spcBef>
            </a:pPr>
            <a:r>
              <a:rPr lang="en-US" smtClean="0"/>
              <a:t>Distributed: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smtClean="0"/>
              <a:t>Supports data distributed across several sites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Databases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mtClean="0"/>
              <a:t>Transactional (or production):</a:t>
            </a:r>
          </a:p>
          <a:p>
            <a:pPr lvl="1" eaLnBrk="1" hangingPunct="1"/>
            <a:r>
              <a:rPr lang="en-US" smtClean="0"/>
              <a:t>Supports a company’s day-to-day operations</a:t>
            </a:r>
          </a:p>
          <a:p>
            <a:pPr eaLnBrk="1" hangingPunct="1"/>
            <a:r>
              <a:rPr lang="en-US" smtClean="0"/>
              <a:t>Data warehouse:</a:t>
            </a:r>
          </a:p>
          <a:p>
            <a:pPr lvl="1" eaLnBrk="1" hangingPunct="1"/>
            <a:r>
              <a:rPr lang="en-US" smtClean="0"/>
              <a:t>Stores data used to generate information required to make tactical or strategic decisions</a:t>
            </a:r>
          </a:p>
          <a:p>
            <a:pPr lvl="2" eaLnBrk="1" hangingPunct="1"/>
            <a:r>
              <a:rPr lang="en-US" smtClean="0"/>
              <a:t>Such decisions typically require “data massaging”</a:t>
            </a:r>
          </a:p>
          <a:p>
            <a:pPr lvl="1" eaLnBrk="1" hangingPunct="1"/>
            <a:r>
              <a:rPr lang="en-US" smtClean="0"/>
              <a:t>Often used to store historical data</a:t>
            </a:r>
          </a:p>
          <a:p>
            <a:pPr lvl="1" eaLnBrk="1" hangingPunct="1"/>
            <a:r>
              <a:rPr lang="en-US" smtClean="0"/>
              <a:t>Structure is quite different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Database Design is Important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Defines the database’s expected use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Different approach needed for different types of databases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Avoid redundant data (unnecessarily duplicated)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Poorly designed database generates errors </a:t>
            </a:r>
            <a:r>
              <a:rPr lang="en-US" smtClean="0">
                <a:sym typeface="Wingdings" pitchFamily="2" charset="2"/>
              </a:rPr>
              <a:t> leads to </a:t>
            </a:r>
            <a:r>
              <a:rPr lang="en-US" smtClean="0"/>
              <a:t>bad decisions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can lead to failure of organization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5300"/>
            <a:ext cx="8229600" cy="630238"/>
          </a:xfrm>
        </p:spPr>
        <p:txBody>
          <a:bodyPr/>
          <a:lstStyle/>
          <a:p>
            <a:pPr eaLnBrk="1" hangingPunct="1"/>
            <a:r>
              <a:rPr lang="en-US" smtClean="0"/>
              <a:t>The Database System Environment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pPr marL="533400" indent="-533400" eaLnBrk="1" hangingPunct="1"/>
            <a:r>
              <a:rPr lang="en-US" smtClean="0"/>
              <a:t>Database system is composed of 5 main parts:</a:t>
            </a:r>
          </a:p>
          <a:p>
            <a:pPr marL="952500" lvl="1" indent="-495300" eaLnBrk="1" hangingPunct="1">
              <a:buFontTx/>
              <a:buAutoNum type="arabicPeriod"/>
            </a:pPr>
            <a:r>
              <a:rPr lang="en-US" smtClean="0"/>
              <a:t>Hardware</a:t>
            </a:r>
          </a:p>
          <a:p>
            <a:pPr marL="952500" lvl="1" indent="-495300" eaLnBrk="1" hangingPunct="1">
              <a:buFontTx/>
              <a:buAutoNum type="arabicPeriod"/>
            </a:pPr>
            <a:r>
              <a:rPr lang="en-US" smtClean="0"/>
              <a:t>Software</a:t>
            </a:r>
          </a:p>
          <a:p>
            <a:pPr marL="1371600" lvl="2" indent="-457200" eaLnBrk="1" hangingPunct="1"/>
            <a:r>
              <a:rPr lang="en-US" smtClean="0"/>
              <a:t>Operating system software</a:t>
            </a:r>
          </a:p>
          <a:p>
            <a:pPr marL="1371600" lvl="2" indent="-457200" eaLnBrk="1" hangingPunct="1"/>
            <a:r>
              <a:rPr lang="en-US" smtClean="0"/>
              <a:t>DBMS software</a:t>
            </a:r>
          </a:p>
          <a:p>
            <a:pPr marL="1371600" lvl="2" indent="-457200" eaLnBrk="1" hangingPunct="1"/>
            <a:r>
              <a:rPr lang="en-US" smtClean="0"/>
              <a:t>Application programs and utility software</a:t>
            </a:r>
          </a:p>
          <a:p>
            <a:pPr marL="952500" lvl="1" indent="-495300" eaLnBrk="1" hangingPunct="1">
              <a:buFontTx/>
              <a:buAutoNum type="arabicPeriod"/>
            </a:pPr>
            <a:r>
              <a:rPr lang="en-US" smtClean="0"/>
              <a:t>People</a:t>
            </a:r>
          </a:p>
          <a:p>
            <a:pPr marL="952500" lvl="1" indent="-495300" eaLnBrk="1" hangingPunct="1">
              <a:buFontTx/>
              <a:buAutoNum type="arabicPeriod"/>
            </a:pPr>
            <a:r>
              <a:rPr lang="en-US" smtClean="0"/>
              <a:t>Procedures</a:t>
            </a:r>
          </a:p>
          <a:p>
            <a:pPr marL="952500" lvl="1" indent="-495300" eaLnBrk="1" hangingPunct="1">
              <a:buFontTx/>
              <a:buAutoNum type="arabicPeriod"/>
            </a:pPr>
            <a:r>
              <a:rPr lang="en-US" smtClean="0"/>
              <a:t>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630238"/>
          </a:xfrm>
        </p:spPr>
        <p:txBody>
          <a:bodyPr/>
          <a:lstStyle/>
          <a:p>
            <a:pPr eaLnBrk="1" hangingPunct="1"/>
            <a:r>
              <a:rPr lang="en-US" smtClean="0"/>
              <a:t>The Database System Environment</a:t>
            </a:r>
          </a:p>
        </p:txBody>
      </p:sp>
      <p:pic>
        <p:nvPicPr>
          <p:cNvPr id="21508" name="Picture 3" descr="Fig01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t="4884"/>
          <a:stretch>
            <a:fillRect/>
          </a:stretch>
        </p:blipFill>
        <p:spPr>
          <a:xfrm>
            <a:off x="269875" y="1196975"/>
            <a:ext cx="8839200" cy="4203700"/>
          </a:xfrm>
          <a:noFill/>
        </p:spPr>
      </p:pic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638425" y="5613400"/>
            <a:ext cx="38782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IE" sz="1600" b="1">
                <a:latin typeface="Garamond" pitchFamily="18" charset="0"/>
              </a:rPr>
              <a:t>Fig 2.3 The Database System Environment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DBMS Functions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820150" cy="5400675"/>
          </a:xfrm>
        </p:spPr>
        <p:txBody>
          <a:bodyPr/>
          <a:lstStyle/>
          <a:p>
            <a:pPr eaLnBrk="1" hangingPunct="1"/>
            <a:r>
              <a:rPr lang="en-US" smtClean="0"/>
              <a:t>Performs functions that guarantee integrity and consistency of data</a:t>
            </a:r>
          </a:p>
          <a:p>
            <a:pPr lvl="1" eaLnBrk="1" hangingPunct="1"/>
            <a:r>
              <a:rPr lang="en-US" smtClean="0"/>
              <a:t>Data dictionary management</a:t>
            </a:r>
          </a:p>
          <a:p>
            <a:pPr lvl="2" eaLnBrk="1" hangingPunct="1"/>
            <a:r>
              <a:rPr lang="en-US" smtClean="0"/>
              <a:t>defines data elements and their relationships</a:t>
            </a:r>
          </a:p>
          <a:p>
            <a:pPr lvl="1" eaLnBrk="1" hangingPunct="1"/>
            <a:r>
              <a:rPr lang="en-US" smtClean="0"/>
              <a:t>Data storage management</a:t>
            </a:r>
          </a:p>
          <a:p>
            <a:pPr lvl="2" eaLnBrk="1" hangingPunct="1"/>
            <a:r>
              <a:rPr lang="en-US" smtClean="0"/>
              <a:t>stores data and related data entry forms, report definitions, etc. </a:t>
            </a:r>
          </a:p>
          <a:p>
            <a:pPr lvl="1" eaLnBrk="1" hangingPunct="1"/>
            <a:r>
              <a:rPr lang="en-US" smtClean="0"/>
              <a:t>Data transformation and presentation</a:t>
            </a:r>
          </a:p>
          <a:p>
            <a:pPr lvl="2" eaLnBrk="1" hangingPunct="1"/>
            <a:r>
              <a:rPr lang="en-US" smtClean="0"/>
              <a:t>translates logical requests into commands to physically locate and retrieve the requested data</a:t>
            </a:r>
          </a:p>
          <a:p>
            <a:pPr lvl="1" eaLnBrk="1" hangingPunct="1"/>
            <a:r>
              <a:rPr lang="en-US" smtClean="0"/>
              <a:t>Security management</a:t>
            </a:r>
          </a:p>
          <a:p>
            <a:pPr lvl="2" eaLnBrk="1" hangingPunct="1"/>
            <a:r>
              <a:rPr lang="en-US" smtClean="0"/>
              <a:t>enforces user security and data privacy within database</a:t>
            </a:r>
          </a:p>
          <a:p>
            <a:pPr lvl="1" eaLnBrk="1" hangingPunct="1"/>
            <a:r>
              <a:rPr lang="en-US" smtClean="0"/>
              <a:t>Multi-user access control</a:t>
            </a:r>
          </a:p>
          <a:p>
            <a:pPr lvl="2" eaLnBrk="1" hangingPunct="1"/>
            <a:r>
              <a:rPr lang="en-US" smtClean="0"/>
              <a:t>creates structures that allow multiple users to access the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630237"/>
          </a:xfrm>
        </p:spPr>
        <p:txBody>
          <a:bodyPr/>
          <a:lstStyle/>
          <a:p>
            <a:pPr eaLnBrk="1" hangingPunct="1"/>
            <a:r>
              <a:rPr lang="en-US" smtClean="0"/>
              <a:t>DBMS Functions (</a:t>
            </a:r>
            <a:r>
              <a:rPr lang="en-US" sz="3600" smtClean="0"/>
              <a:t>continued</a:t>
            </a:r>
            <a:r>
              <a:rPr lang="en-US" smtClean="0"/>
              <a:t>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464050"/>
          </a:xfrm>
        </p:spPr>
        <p:txBody>
          <a:bodyPr/>
          <a:lstStyle/>
          <a:p>
            <a:pPr lvl="1" eaLnBrk="1" hangingPunct="1"/>
            <a:r>
              <a:rPr lang="en-US" dirty="0" smtClean="0"/>
              <a:t>Backup and recovery management</a:t>
            </a:r>
          </a:p>
          <a:p>
            <a:pPr lvl="2" eaLnBrk="1" hangingPunct="1"/>
            <a:r>
              <a:rPr lang="en-US" dirty="0" smtClean="0"/>
              <a:t>provides backup and data recovery procedures</a:t>
            </a:r>
          </a:p>
          <a:p>
            <a:pPr lvl="1" eaLnBrk="1" hangingPunct="1"/>
            <a:r>
              <a:rPr lang="en-US" dirty="0" smtClean="0"/>
              <a:t>Data integrity management</a:t>
            </a:r>
          </a:p>
          <a:p>
            <a:pPr lvl="2" eaLnBrk="1" hangingPunct="1"/>
            <a:r>
              <a:rPr lang="en-US" dirty="0" smtClean="0"/>
              <a:t>promotes and enforces integrity rules to eliminate data integrity problems</a:t>
            </a:r>
          </a:p>
          <a:p>
            <a:pPr lvl="1" eaLnBrk="1" hangingPunct="1"/>
            <a:r>
              <a:rPr lang="en-US" dirty="0" smtClean="0"/>
              <a:t>Database access languages and application programming interfaces</a:t>
            </a:r>
          </a:p>
          <a:p>
            <a:pPr lvl="2" eaLnBrk="1" hangingPunct="1"/>
            <a:r>
              <a:rPr lang="en-US" dirty="0" smtClean="0"/>
              <a:t>provides data access through a query language</a:t>
            </a:r>
          </a:p>
          <a:p>
            <a:pPr lvl="1" eaLnBrk="1" hangingPunct="1"/>
            <a:r>
              <a:rPr lang="en-US" dirty="0" smtClean="0"/>
              <a:t>Database communication interfaces</a:t>
            </a:r>
          </a:p>
          <a:p>
            <a:pPr lvl="2" eaLnBrk="1" hangingPunct="1"/>
            <a:r>
              <a:rPr lang="en-US" dirty="0" smtClean="0"/>
              <a:t>allows database to accept end-user requests within a computer network environment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81400"/>
            <a:ext cx="6400800" cy="1752600"/>
          </a:xfrm>
        </p:spPr>
        <p:txBody>
          <a:bodyPr/>
          <a:lstStyle/>
          <a:p>
            <a:pPr eaLnBrk="1" hangingPunct="1"/>
            <a:r>
              <a:rPr lang="en-US" sz="3900" smtClean="0"/>
              <a:t>Data </a:t>
            </a:r>
            <a:r>
              <a:rPr lang="en-US" sz="3900" dirty="0" smtClean="0"/>
              <a:t>Systems</a:t>
            </a:r>
            <a:endParaRPr lang="en-US" sz="34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Advantages of DB processing</a:t>
            </a:r>
            <a:endParaRPr lang="ga-I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More information can be produced for a given amount of data i.e. combining facts</a:t>
            </a:r>
          </a:p>
          <a:p>
            <a:pPr lvl="1"/>
            <a:r>
              <a:rPr lang="en-GB" sz="1800" dirty="0" smtClean="0"/>
              <a:t>separated we can find average salary of all faculty but not average salary of all faculty teaching Maths.</a:t>
            </a:r>
          </a:p>
          <a:p>
            <a:endParaRPr lang="en-GB" sz="2400" dirty="0" smtClean="0"/>
          </a:p>
          <a:p>
            <a:r>
              <a:rPr lang="en-GB" sz="2400" dirty="0" smtClean="0"/>
              <a:t>Reduce Data Duplication - space and integrity advantages</a:t>
            </a:r>
          </a:p>
          <a:p>
            <a:endParaRPr lang="en-GB" sz="2400" dirty="0" smtClean="0"/>
          </a:p>
          <a:p>
            <a:r>
              <a:rPr lang="en-GB" sz="2400" dirty="0" smtClean="0"/>
              <a:t>Creation of program/data independence.</a:t>
            </a:r>
          </a:p>
          <a:p>
            <a:endParaRPr lang="en-GB" sz="2400" dirty="0" smtClean="0"/>
          </a:p>
          <a:p>
            <a:r>
              <a:rPr lang="en-GB" sz="2400" dirty="0" smtClean="0"/>
              <a:t>If data shared by 20 users for example can afford to have specialists responsible for maintaining data. Leads to a better database for all users.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1EB8B3-03F1-4541-9771-B8C169FF4FC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Expensive (DBMS = additional S/W)</a:t>
            </a:r>
          </a:p>
          <a:p>
            <a:pPr lvl="1"/>
            <a:r>
              <a:rPr lang="en-GB" dirty="0" smtClean="0"/>
              <a:t>memory</a:t>
            </a:r>
          </a:p>
          <a:p>
            <a:pPr lvl="1"/>
            <a:r>
              <a:rPr lang="en-GB" dirty="0" smtClean="0"/>
              <a:t>operational costs</a:t>
            </a:r>
          </a:p>
          <a:p>
            <a:pPr lvl="1"/>
            <a:r>
              <a:rPr lang="en-GB" dirty="0" smtClean="0"/>
              <a:t>hardware</a:t>
            </a:r>
          </a:p>
          <a:p>
            <a:endParaRPr lang="en-GB" sz="1200" dirty="0" smtClean="0"/>
          </a:p>
          <a:p>
            <a:r>
              <a:rPr lang="en-GB" dirty="0" smtClean="0"/>
              <a:t>Complex. Structures and Inter-relationships difficult. </a:t>
            </a:r>
          </a:p>
          <a:p>
            <a:pPr lvl="1"/>
            <a:r>
              <a:rPr lang="en-GB" dirty="0" smtClean="0"/>
              <a:t>Need sophisticated systems to handle/use data.</a:t>
            </a:r>
          </a:p>
          <a:p>
            <a:endParaRPr lang="en-GB" sz="1400" dirty="0" smtClean="0"/>
          </a:p>
          <a:p>
            <a:r>
              <a:rPr lang="en-GB" dirty="0" smtClean="0"/>
              <a:t>Security &amp; Accuracy (Integrity) problems.</a:t>
            </a:r>
            <a:endParaRPr lang="ga-IE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36B30A-7F54-4567-AF15-F0BEB32B020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457200" y="350491"/>
            <a:ext cx="8229600" cy="6302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ga-IE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Disadvantages of DB processing</a:t>
            </a:r>
            <a:endParaRPr kumimoji="0" lang="ga-IE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What is a Database?</a:t>
            </a:r>
            <a:endParaRPr lang="ga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organised collection of data</a:t>
            </a:r>
          </a:p>
          <a:p>
            <a:r>
              <a:rPr lang="en-GB" dirty="0" smtClean="0"/>
              <a:t>The data refers to several applications</a:t>
            </a:r>
          </a:p>
          <a:p>
            <a:r>
              <a:rPr lang="en-GB" dirty="0" smtClean="0"/>
              <a:t>The data does not contain any unnecessary</a:t>
            </a:r>
            <a:r>
              <a:rPr lang="ga-IE" dirty="0" smtClean="0"/>
              <a:t> </a:t>
            </a:r>
            <a:r>
              <a:rPr lang="en-GB" dirty="0" smtClean="0"/>
              <a:t>duplication</a:t>
            </a:r>
          </a:p>
          <a:p>
            <a:endParaRPr lang="ga-IE" dirty="0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852C5D-9320-47B6-AD4F-98D1A082C2F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Why do we need DBMS?</a:t>
            </a:r>
            <a:endParaRPr lang="ga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Data processing</a:t>
            </a:r>
          </a:p>
          <a:p>
            <a:r>
              <a:rPr lang="en-GB" dirty="0" smtClean="0"/>
              <a:t>Each application has its own files</a:t>
            </a:r>
          </a:p>
          <a:p>
            <a:endParaRPr lang="ga-I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7EBAD6-450F-4A7C-81D1-F5AB4668B08F}" type="slidenum">
              <a:rPr lang="en-US" smtClean="0"/>
              <a:pPr/>
              <a:t>5</a:t>
            </a:fld>
            <a:endParaRPr lang="en-US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081608" y="1135360"/>
            <a:ext cx="7018784" cy="3563888"/>
            <a:chOff x="381000" y="228600"/>
            <a:chExt cx="7018784" cy="3563888"/>
          </a:xfrm>
        </p:grpSpPr>
        <p:sp>
          <p:nvSpPr>
            <p:cNvPr id="125956" name="AutoShape 2"/>
            <p:cNvSpPr>
              <a:spLocks noChangeArrowheads="1"/>
            </p:cNvSpPr>
            <p:nvPr/>
          </p:nvSpPr>
          <p:spPr bwMode="auto">
            <a:xfrm>
              <a:off x="381000" y="228600"/>
              <a:ext cx="1600200" cy="838200"/>
            </a:xfrm>
            <a:prstGeom prst="flowChartProcess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/>
                <a:t>Staff File</a:t>
              </a:r>
            </a:p>
          </p:txBody>
        </p:sp>
        <p:sp>
          <p:nvSpPr>
            <p:cNvPr id="125957" name="AutoShape 3"/>
            <p:cNvSpPr>
              <a:spLocks noChangeArrowheads="1"/>
            </p:cNvSpPr>
            <p:nvPr/>
          </p:nvSpPr>
          <p:spPr bwMode="auto">
            <a:xfrm>
              <a:off x="3079304" y="304800"/>
              <a:ext cx="2160240" cy="838200"/>
            </a:xfrm>
            <a:prstGeom prst="flowChartProcess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/>
                <a:t>Payroll </a:t>
              </a:r>
            </a:p>
            <a:p>
              <a:r>
                <a:rPr lang="en-GB"/>
                <a:t>System</a:t>
              </a:r>
            </a:p>
          </p:txBody>
        </p:sp>
        <p:sp>
          <p:nvSpPr>
            <p:cNvPr id="125958" name="AutoShape 4"/>
            <p:cNvSpPr>
              <a:spLocks noChangeArrowheads="1"/>
            </p:cNvSpPr>
            <p:nvPr/>
          </p:nvSpPr>
          <p:spPr bwMode="auto">
            <a:xfrm>
              <a:off x="6324600" y="381000"/>
              <a:ext cx="1066800" cy="609600"/>
            </a:xfrm>
            <a:prstGeom prst="flowChartDocumen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/>
                <a:t>Reports</a:t>
              </a:r>
            </a:p>
          </p:txBody>
        </p:sp>
        <p:sp>
          <p:nvSpPr>
            <p:cNvPr id="125959" name="Line 5"/>
            <p:cNvSpPr>
              <a:spLocks noChangeShapeType="1"/>
            </p:cNvSpPr>
            <p:nvPr/>
          </p:nvSpPr>
          <p:spPr bwMode="auto">
            <a:xfrm>
              <a:off x="1981200" y="685800"/>
              <a:ext cx="990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ga-IE"/>
            </a:p>
          </p:txBody>
        </p:sp>
        <p:sp>
          <p:nvSpPr>
            <p:cNvPr id="125960" name="Line 6"/>
            <p:cNvSpPr>
              <a:spLocks noChangeShapeType="1"/>
            </p:cNvSpPr>
            <p:nvPr/>
          </p:nvSpPr>
          <p:spPr bwMode="auto">
            <a:xfrm>
              <a:off x="5257800" y="685800"/>
              <a:ext cx="1066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ga-IE"/>
            </a:p>
          </p:txBody>
        </p:sp>
        <p:sp>
          <p:nvSpPr>
            <p:cNvPr id="125961" name="AutoShape 7"/>
            <p:cNvSpPr>
              <a:spLocks noChangeArrowheads="1"/>
            </p:cNvSpPr>
            <p:nvPr/>
          </p:nvSpPr>
          <p:spPr bwMode="auto">
            <a:xfrm>
              <a:off x="381000" y="1600200"/>
              <a:ext cx="1600200" cy="838200"/>
            </a:xfrm>
            <a:prstGeom prst="flowChartProcess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/>
                <a:t>Class Data</a:t>
              </a:r>
            </a:p>
            <a:p>
              <a:r>
                <a:rPr lang="en-GB"/>
                <a:t> File</a:t>
              </a:r>
            </a:p>
          </p:txBody>
        </p:sp>
        <p:sp>
          <p:nvSpPr>
            <p:cNvPr id="125962" name="AutoShape 8"/>
            <p:cNvSpPr>
              <a:spLocks noChangeArrowheads="1"/>
            </p:cNvSpPr>
            <p:nvPr/>
          </p:nvSpPr>
          <p:spPr bwMode="auto">
            <a:xfrm>
              <a:off x="3048000" y="1676400"/>
              <a:ext cx="2209800" cy="838200"/>
            </a:xfrm>
            <a:prstGeom prst="flowChartProcess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/>
                <a:t>Class Scheduling </a:t>
              </a:r>
            </a:p>
            <a:p>
              <a:r>
                <a:rPr lang="en-GB"/>
                <a:t>System</a:t>
              </a:r>
            </a:p>
          </p:txBody>
        </p:sp>
        <p:sp>
          <p:nvSpPr>
            <p:cNvPr id="125963" name="AutoShape 9"/>
            <p:cNvSpPr>
              <a:spLocks noChangeArrowheads="1"/>
            </p:cNvSpPr>
            <p:nvPr/>
          </p:nvSpPr>
          <p:spPr bwMode="auto">
            <a:xfrm>
              <a:off x="6324600" y="1752600"/>
              <a:ext cx="1066800" cy="609600"/>
            </a:xfrm>
            <a:prstGeom prst="flowChartDocumen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/>
                <a:t>Reports</a:t>
              </a:r>
            </a:p>
          </p:txBody>
        </p:sp>
        <p:sp>
          <p:nvSpPr>
            <p:cNvPr id="125964" name="Line 10"/>
            <p:cNvSpPr>
              <a:spLocks noChangeShapeType="1"/>
            </p:cNvSpPr>
            <p:nvPr/>
          </p:nvSpPr>
          <p:spPr bwMode="auto">
            <a:xfrm>
              <a:off x="1981200" y="2057400"/>
              <a:ext cx="990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ga-IE"/>
            </a:p>
          </p:txBody>
        </p:sp>
        <p:sp>
          <p:nvSpPr>
            <p:cNvPr id="125965" name="Line 11"/>
            <p:cNvSpPr>
              <a:spLocks noChangeShapeType="1"/>
            </p:cNvSpPr>
            <p:nvPr/>
          </p:nvSpPr>
          <p:spPr bwMode="auto">
            <a:xfrm>
              <a:off x="5257800" y="2057400"/>
              <a:ext cx="1066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ga-IE"/>
            </a:p>
          </p:txBody>
        </p:sp>
        <p:sp>
          <p:nvSpPr>
            <p:cNvPr id="125966" name="AutoShape 12"/>
            <p:cNvSpPr>
              <a:spLocks noChangeArrowheads="1"/>
            </p:cNvSpPr>
            <p:nvPr/>
          </p:nvSpPr>
          <p:spPr bwMode="auto">
            <a:xfrm>
              <a:off x="415008" y="2954288"/>
              <a:ext cx="1512168" cy="838200"/>
            </a:xfrm>
            <a:prstGeom prst="flowChartProcess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dirty="0"/>
                <a:t>Student Data</a:t>
              </a:r>
            </a:p>
            <a:p>
              <a:r>
                <a:rPr lang="en-GB" dirty="0"/>
                <a:t> File</a:t>
              </a:r>
            </a:p>
          </p:txBody>
        </p:sp>
        <p:sp>
          <p:nvSpPr>
            <p:cNvPr id="125967" name="AutoShape 13"/>
            <p:cNvSpPr>
              <a:spLocks noChangeArrowheads="1"/>
            </p:cNvSpPr>
            <p:nvPr/>
          </p:nvSpPr>
          <p:spPr bwMode="auto">
            <a:xfrm>
              <a:off x="3048000" y="2954288"/>
              <a:ext cx="2191544" cy="838200"/>
            </a:xfrm>
            <a:prstGeom prst="flowChartProcess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/>
                <a:t>Result Posting </a:t>
              </a:r>
            </a:p>
            <a:p>
              <a:r>
                <a:rPr lang="en-GB"/>
                <a:t>System</a:t>
              </a:r>
            </a:p>
          </p:txBody>
        </p:sp>
        <p:sp>
          <p:nvSpPr>
            <p:cNvPr id="125968" name="AutoShape 14"/>
            <p:cNvSpPr>
              <a:spLocks noChangeArrowheads="1"/>
            </p:cNvSpPr>
            <p:nvPr/>
          </p:nvSpPr>
          <p:spPr bwMode="auto">
            <a:xfrm>
              <a:off x="6332984" y="3182888"/>
              <a:ext cx="1066800" cy="609600"/>
            </a:xfrm>
            <a:prstGeom prst="flowChartDocumen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/>
                <a:t>Reports</a:t>
              </a:r>
            </a:p>
          </p:txBody>
        </p:sp>
        <p:sp>
          <p:nvSpPr>
            <p:cNvPr id="125969" name="Line 15"/>
            <p:cNvSpPr>
              <a:spLocks noChangeShapeType="1"/>
            </p:cNvSpPr>
            <p:nvPr/>
          </p:nvSpPr>
          <p:spPr bwMode="auto">
            <a:xfrm flipV="1">
              <a:off x="1999184" y="3411488"/>
              <a:ext cx="972616" cy="20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ga-IE"/>
            </a:p>
          </p:txBody>
        </p:sp>
        <p:sp>
          <p:nvSpPr>
            <p:cNvPr id="125970" name="Line 16"/>
            <p:cNvSpPr>
              <a:spLocks noChangeShapeType="1"/>
            </p:cNvSpPr>
            <p:nvPr/>
          </p:nvSpPr>
          <p:spPr bwMode="auto">
            <a:xfrm>
              <a:off x="5239544" y="3504456"/>
              <a:ext cx="10626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ga-IE"/>
            </a:p>
          </p:txBody>
        </p:sp>
      </p:grpSp>
      <p:sp>
        <p:nvSpPr>
          <p:cNvPr id="125971" name="Text Box 17"/>
          <p:cNvSpPr txBox="1">
            <a:spLocks noChangeArrowheads="1"/>
          </p:cNvSpPr>
          <p:nvPr/>
        </p:nvSpPr>
        <p:spPr bwMode="auto">
          <a:xfrm>
            <a:off x="827584" y="5085184"/>
            <a:ext cx="7996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1" algn="l"/>
            <a:r>
              <a:rPr lang="en-GB" dirty="0"/>
              <a:t>* Each file exists independently but what if</a:t>
            </a:r>
          </a:p>
          <a:p>
            <a:pPr lvl="1" algn="l"/>
            <a:r>
              <a:rPr lang="en-GB" dirty="0"/>
              <a:t>               - need access to several files and </a:t>
            </a:r>
          </a:p>
          <a:p>
            <a:pPr lvl="1" algn="l"/>
            <a:r>
              <a:rPr lang="en-GB" dirty="0"/>
              <a:t>               - several applications need access to the same data.</a:t>
            </a: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457200" y="277813"/>
            <a:ext cx="8229600" cy="6302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ga-IE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 we need DBMS?</a:t>
            </a:r>
            <a:endParaRPr kumimoji="0" lang="ga-IE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D4CD-593D-4F25-9E30-5A2429E48A8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6980" name="AutoShape 3"/>
          <p:cNvSpPr>
            <a:spLocks noChangeArrowheads="1"/>
          </p:cNvSpPr>
          <p:nvPr/>
        </p:nvSpPr>
        <p:spPr bwMode="auto">
          <a:xfrm>
            <a:off x="609600" y="1524000"/>
            <a:ext cx="1600200" cy="44196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6981" name="AutoShape 4"/>
          <p:cNvSpPr>
            <a:spLocks noChangeArrowheads="1"/>
          </p:cNvSpPr>
          <p:nvPr/>
        </p:nvSpPr>
        <p:spPr bwMode="auto">
          <a:xfrm>
            <a:off x="5029200" y="1828800"/>
            <a:ext cx="1447800" cy="8382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Payroll </a:t>
            </a:r>
          </a:p>
          <a:p>
            <a:r>
              <a:rPr lang="en-GB"/>
              <a:t>System</a:t>
            </a:r>
          </a:p>
        </p:txBody>
      </p:sp>
      <p:sp>
        <p:nvSpPr>
          <p:cNvPr id="126982" name="AutoShape 5"/>
          <p:cNvSpPr>
            <a:spLocks noChangeArrowheads="1"/>
          </p:cNvSpPr>
          <p:nvPr/>
        </p:nvSpPr>
        <p:spPr bwMode="auto">
          <a:xfrm>
            <a:off x="7620000" y="1905000"/>
            <a:ext cx="1066800" cy="6096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Reports</a:t>
            </a:r>
          </a:p>
        </p:txBody>
      </p:sp>
      <p:sp>
        <p:nvSpPr>
          <p:cNvPr id="126983" name="Line 6"/>
          <p:cNvSpPr>
            <a:spLocks noChangeShapeType="1"/>
          </p:cNvSpPr>
          <p:nvPr/>
        </p:nvSpPr>
        <p:spPr bwMode="auto">
          <a:xfrm flipV="1">
            <a:off x="4038600" y="2363788"/>
            <a:ext cx="990600" cy="6842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ga-IE"/>
          </a:p>
        </p:txBody>
      </p:sp>
      <p:sp>
        <p:nvSpPr>
          <p:cNvPr id="126984" name="Line 7"/>
          <p:cNvSpPr>
            <a:spLocks noChangeShapeType="1"/>
          </p:cNvSpPr>
          <p:nvPr/>
        </p:nvSpPr>
        <p:spPr bwMode="auto">
          <a:xfrm>
            <a:off x="6444208" y="2204864"/>
            <a:ext cx="1175792" cy="65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ga-IE"/>
          </a:p>
        </p:txBody>
      </p:sp>
      <p:sp>
        <p:nvSpPr>
          <p:cNvPr id="126985" name="AutoShape 9"/>
          <p:cNvSpPr>
            <a:spLocks noChangeArrowheads="1"/>
          </p:cNvSpPr>
          <p:nvPr/>
        </p:nvSpPr>
        <p:spPr bwMode="auto">
          <a:xfrm>
            <a:off x="5029200" y="3200400"/>
            <a:ext cx="1524000" cy="8382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  <a:p>
            <a:r>
              <a:rPr lang="en-GB"/>
              <a:t>Class </a:t>
            </a:r>
          </a:p>
          <a:p>
            <a:r>
              <a:rPr lang="en-GB"/>
              <a:t>Scheduling </a:t>
            </a:r>
          </a:p>
          <a:p>
            <a:endParaRPr lang="en-GB"/>
          </a:p>
        </p:txBody>
      </p: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7620000" y="3276600"/>
            <a:ext cx="1066800" cy="6096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Reports</a:t>
            </a:r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3276600" y="3581400"/>
            <a:ext cx="9906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ga-IE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6553200" y="3581400"/>
            <a:ext cx="1066800" cy="15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ga-IE"/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3048000" y="3124200"/>
            <a:ext cx="1295400" cy="8382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DBMS</a:t>
            </a:r>
          </a:p>
        </p:txBody>
      </p:sp>
      <p:sp>
        <p:nvSpPr>
          <p:cNvPr id="126990" name="AutoShape 14"/>
          <p:cNvSpPr>
            <a:spLocks noChangeArrowheads="1"/>
          </p:cNvSpPr>
          <p:nvPr/>
        </p:nvSpPr>
        <p:spPr bwMode="auto">
          <a:xfrm>
            <a:off x="5029200" y="4648200"/>
            <a:ext cx="1487016" cy="8382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  <a:p>
            <a:r>
              <a:rPr lang="en-GB"/>
              <a:t>Result </a:t>
            </a:r>
          </a:p>
          <a:p>
            <a:r>
              <a:rPr lang="en-GB"/>
              <a:t>Posting </a:t>
            </a:r>
          </a:p>
          <a:p>
            <a:endParaRPr lang="en-GB"/>
          </a:p>
        </p:txBody>
      </p:sp>
      <p:sp>
        <p:nvSpPr>
          <p:cNvPr id="126991" name="AutoShape 15"/>
          <p:cNvSpPr>
            <a:spLocks noChangeArrowheads="1"/>
          </p:cNvSpPr>
          <p:nvPr/>
        </p:nvSpPr>
        <p:spPr bwMode="auto">
          <a:xfrm>
            <a:off x="7668344" y="4876800"/>
            <a:ext cx="1066800" cy="6096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dirty="0"/>
              <a:t>Reports</a:t>
            </a:r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4343400" y="3657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ga-IE"/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>
            <a:off x="6516216" y="5157192"/>
            <a:ext cx="1179984" cy="259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ga-IE"/>
          </a:p>
        </p:txBody>
      </p:sp>
      <p:sp>
        <p:nvSpPr>
          <p:cNvPr id="126994" name="Text Box 19"/>
          <p:cNvSpPr txBox="1">
            <a:spLocks noChangeArrowheads="1"/>
          </p:cNvSpPr>
          <p:nvPr/>
        </p:nvSpPr>
        <p:spPr bwMode="auto">
          <a:xfrm>
            <a:off x="838200" y="457200"/>
            <a:ext cx="1065213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 b="1"/>
              <a:t>DBMS</a:t>
            </a:r>
            <a:endParaRPr lang="en-GB"/>
          </a:p>
        </p:txBody>
      </p:sp>
      <p:sp>
        <p:nvSpPr>
          <p:cNvPr id="126995" name="Line 20"/>
          <p:cNvSpPr>
            <a:spLocks noChangeShapeType="1"/>
          </p:cNvSpPr>
          <p:nvPr/>
        </p:nvSpPr>
        <p:spPr bwMode="auto">
          <a:xfrm flipH="1" flipV="1">
            <a:off x="3962400" y="3962400"/>
            <a:ext cx="9906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ga-IE"/>
          </a:p>
        </p:txBody>
      </p:sp>
      <p:sp>
        <p:nvSpPr>
          <p:cNvPr id="126996" name="AutoShape 21"/>
          <p:cNvSpPr>
            <a:spLocks noChangeArrowheads="1"/>
          </p:cNvSpPr>
          <p:nvPr/>
        </p:nvSpPr>
        <p:spPr bwMode="auto">
          <a:xfrm>
            <a:off x="762000" y="2590800"/>
            <a:ext cx="1219200" cy="8382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Faculty</a:t>
            </a:r>
          </a:p>
          <a:p>
            <a:r>
              <a:rPr lang="en-GB"/>
              <a:t> Data</a:t>
            </a:r>
          </a:p>
        </p:txBody>
      </p:sp>
      <p:sp>
        <p:nvSpPr>
          <p:cNvPr id="126997" name="AutoShape 22"/>
          <p:cNvSpPr>
            <a:spLocks noChangeArrowheads="1"/>
          </p:cNvSpPr>
          <p:nvPr/>
        </p:nvSpPr>
        <p:spPr bwMode="auto">
          <a:xfrm>
            <a:off x="762000" y="1828800"/>
            <a:ext cx="1219200" cy="5334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Datadef</a:t>
            </a:r>
          </a:p>
        </p:txBody>
      </p:sp>
      <p:sp>
        <p:nvSpPr>
          <p:cNvPr id="126998" name="AutoShape 23"/>
          <p:cNvSpPr>
            <a:spLocks noChangeArrowheads="1"/>
          </p:cNvSpPr>
          <p:nvPr/>
        </p:nvSpPr>
        <p:spPr bwMode="auto">
          <a:xfrm>
            <a:off x="762000" y="3581400"/>
            <a:ext cx="1219200" cy="8382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Class</a:t>
            </a:r>
          </a:p>
          <a:p>
            <a:r>
              <a:rPr lang="en-GB"/>
              <a:t> Data</a:t>
            </a:r>
          </a:p>
        </p:txBody>
      </p:sp>
      <p:sp>
        <p:nvSpPr>
          <p:cNvPr id="126999" name="AutoShape 24"/>
          <p:cNvSpPr>
            <a:spLocks noChangeArrowheads="1"/>
          </p:cNvSpPr>
          <p:nvPr/>
        </p:nvSpPr>
        <p:spPr bwMode="auto">
          <a:xfrm>
            <a:off x="755576" y="4724400"/>
            <a:ext cx="1219200" cy="8382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/>
              <a:t>Student</a:t>
            </a:r>
          </a:p>
          <a:p>
            <a:r>
              <a:rPr lang="en-GB"/>
              <a:t> Data</a:t>
            </a:r>
          </a:p>
        </p:txBody>
      </p:sp>
      <p:sp>
        <p:nvSpPr>
          <p:cNvPr id="127001" name="Line 26"/>
          <p:cNvSpPr>
            <a:spLocks noChangeShapeType="1"/>
          </p:cNvSpPr>
          <p:nvPr/>
        </p:nvSpPr>
        <p:spPr bwMode="auto">
          <a:xfrm>
            <a:off x="2286000" y="3505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ga-IE"/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57200" y="277813"/>
            <a:ext cx="8229600" cy="6302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ga-IE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 we need DBMS? Alternative</a:t>
            </a:r>
            <a:endParaRPr kumimoji="0" lang="ga-IE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Why the alternative?</a:t>
            </a:r>
            <a:endParaRPr lang="ga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Payroll system etc performs its old functions but calls on DBMS to access the database.</a:t>
            </a:r>
          </a:p>
          <a:p>
            <a:endParaRPr lang="en-GB" dirty="0" smtClean="0"/>
          </a:p>
          <a:p>
            <a:r>
              <a:rPr lang="en-GB" dirty="0" smtClean="0"/>
              <a:t>All files are created by DBMS </a:t>
            </a:r>
          </a:p>
          <a:p>
            <a:pPr lvl="1"/>
            <a:r>
              <a:rPr lang="en-GB" dirty="0" smtClean="0"/>
              <a:t>therefore all of the data is compatible and </a:t>
            </a:r>
          </a:p>
          <a:p>
            <a:pPr lvl="1"/>
            <a:r>
              <a:rPr lang="en-GB" dirty="0" smtClean="0"/>
              <a:t>DBMS ensures integrity.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Remember that a Database is an </a:t>
            </a:r>
            <a:r>
              <a:rPr lang="en-GB" b="1" dirty="0" smtClean="0"/>
              <a:t>organised collection of DATA</a:t>
            </a:r>
            <a:endParaRPr lang="en-GB" dirty="0" smtClean="0"/>
          </a:p>
          <a:p>
            <a:endParaRPr lang="ga-IE" dirty="0"/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056A60-48F0-42C5-A685-2EF4B0E525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vs. Information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Data:</a:t>
            </a:r>
          </a:p>
          <a:p>
            <a:pPr lvl="1" eaLnBrk="1" hangingPunct="1"/>
            <a:r>
              <a:rPr lang="en-US" dirty="0" smtClean="0"/>
              <a:t>Raw facts; building blocks of information</a:t>
            </a:r>
          </a:p>
          <a:p>
            <a:pPr lvl="1" eaLnBrk="1" hangingPunct="1"/>
            <a:r>
              <a:rPr lang="en-US" dirty="0" smtClean="0"/>
              <a:t>Unprocessed information</a:t>
            </a:r>
          </a:p>
          <a:p>
            <a:pPr eaLnBrk="1" hangingPunct="1"/>
            <a:r>
              <a:rPr lang="en-US" dirty="0" smtClean="0"/>
              <a:t>Information:</a:t>
            </a:r>
          </a:p>
          <a:p>
            <a:pPr lvl="1" eaLnBrk="1" hangingPunct="1"/>
            <a:r>
              <a:rPr lang="en-US" dirty="0" smtClean="0"/>
              <a:t>Data processed to reveal meaning</a:t>
            </a:r>
          </a:p>
          <a:p>
            <a:pPr eaLnBrk="1" hangingPunct="1"/>
            <a:r>
              <a:rPr lang="en-US" dirty="0" smtClean="0"/>
              <a:t>Accurate, relevant, and timely information is key to good decision making</a:t>
            </a:r>
          </a:p>
          <a:p>
            <a:pPr eaLnBrk="1" hangingPunct="1"/>
            <a:r>
              <a:rPr lang="en-US" dirty="0" smtClean="0"/>
              <a:t>Good decision making is key to survival in global environment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Denis McCarthy</a:t>
            </a:r>
          </a:p>
          <a:p>
            <a:pPr>
              <a:defRPr/>
            </a:pPr>
            <a:r>
              <a:rPr lang="en-IE" dirty="0" smtClean="0"/>
              <a:t>Databases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 smtClean="0"/>
              <a:t>Data versus Information</a:t>
            </a:r>
            <a:endParaRPr lang="en-GB" sz="3600" smtClean="0"/>
          </a:p>
        </p:txBody>
      </p:sp>
      <p:pic>
        <p:nvPicPr>
          <p:cNvPr id="13316" name="Picture 3" descr="Fig01-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33832" t="27478"/>
          <a:stretch>
            <a:fillRect/>
          </a:stretch>
        </p:blipFill>
        <p:spPr>
          <a:xfrm>
            <a:off x="4067175" y="2060575"/>
            <a:ext cx="4321175" cy="2466975"/>
          </a:xfrm>
          <a:noFill/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4" cstate="print"/>
          <a:srcRect l="3680" t="17316" r="75325" b="57607"/>
          <a:stretch>
            <a:fillRect/>
          </a:stretch>
        </p:blipFill>
        <p:spPr bwMode="auto">
          <a:xfrm>
            <a:off x="684213" y="2205038"/>
            <a:ext cx="2879725" cy="2087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547813" y="1341438"/>
            <a:ext cx="9461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IE" sz="3200">
                <a:latin typeface="Garamond" pitchFamily="18" charset="0"/>
              </a:rPr>
              <a:t>Data</a:t>
            </a:r>
            <a:endParaRPr lang="en-GB" sz="3200">
              <a:latin typeface="Garamond" pitchFamily="18" charset="0"/>
            </a:endParaRP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435600" y="1412875"/>
            <a:ext cx="2117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IE" sz="3200">
                <a:latin typeface="Garamond" pitchFamily="18" charset="0"/>
              </a:rPr>
              <a:t>Information</a:t>
            </a:r>
            <a:endParaRPr lang="en-GB" sz="3200">
              <a:latin typeface="Garamond" pitchFamily="18" charset="0"/>
            </a:endParaRP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3135313" y="5445125"/>
            <a:ext cx="307181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IE" sz="1600" b="1">
                <a:latin typeface="Garamond" pitchFamily="18" charset="0"/>
              </a:rPr>
              <a:t>Fig 2.1 Data Versus Information</a:t>
            </a:r>
            <a:r>
              <a:rPr lang="en-IE" sz="4000">
                <a:solidFill>
                  <a:schemeClr val="tx2"/>
                </a:solidFill>
                <a:latin typeface="Garamond" pitchFamily="18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875</Words>
  <Application>Microsoft Office PowerPoint</Application>
  <PresentationFormat>On-screen Show (4:3)</PresentationFormat>
  <Paragraphs>227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Garamond</vt:lpstr>
      <vt:lpstr>Times New Roman</vt:lpstr>
      <vt:lpstr>Verdana</vt:lpstr>
      <vt:lpstr>Wingdings</vt:lpstr>
      <vt:lpstr>Level</vt:lpstr>
      <vt:lpstr>PowerPoint Presentation</vt:lpstr>
      <vt:lpstr>Chapter 2</vt:lpstr>
      <vt:lpstr>What is a Database?</vt:lpstr>
      <vt:lpstr>Why do we need DBMS?</vt:lpstr>
      <vt:lpstr>PowerPoint Presentation</vt:lpstr>
      <vt:lpstr>PowerPoint Presentation</vt:lpstr>
      <vt:lpstr>Why the alternative?</vt:lpstr>
      <vt:lpstr>Data vs. Information</vt:lpstr>
      <vt:lpstr>Data versus Information</vt:lpstr>
      <vt:lpstr>Introducing the Database and the DBMS</vt:lpstr>
      <vt:lpstr>End User ↔ DBMS ↔ Database</vt:lpstr>
      <vt:lpstr>Types of Databases</vt:lpstr>
      <vt:lpstr>Location of Databases</vt:lpstr>
      <vt:lpstr>Uses of Databases</vt:lpstr>
      <vt:lpstr>Why Database Design is Important</vt:lpstr>
      <vt:lpstr>The Database System Environment</vt:lpstr>
      <vt:lpstr>The Database System Environment</vt:lpstr>
      <vt:lpstr>DBMS Functions</vt:lpstr>
      <vt:lpstr>DBMS Functions (continued)</vt:lpstr>
      <vt:lpstr>Advantages of DB processing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demccarthy</dc:creator>
  <cp:lastModifiedBy>Denis McCarthy</cp:lastModifiedBy>
  <cp:revision>26</cp:revision>
  <dcterms:created xsi:type="dcterms:W3CDTF">2010-09-06T09:32:36Z</dcterms:created>
  <dcterms:modified xsi:type="dcterms:W3CDTF">2023-09-11T08:41:33Z</dcterms:modified>
</cp:coreProperties>
</file>