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86" r:id="rId3"/>
    <p:sldId id="287" r:id="rId4"/>
    <p:sldId id="288" r:id="rId5"/>
    <p:sldId id="293" r:id="rId6"/>
    <p:sldId id="294" r:id="rId7"/>
    <p:sldId id="327" r:id="rId8"/>
    <p:sldId id="328" r:id="rId9"/>
    <p:sldId id="329" r:id="rId10"/>
    <p:sldId id="330" r:id="rId11"/>
    <p:sldId id="331" r:id="rId12"/>
    <p:sldId id="332" r:id="rId13"/>
    <p:sldId id="333" r:id="rId14"/>
    <p:sldId id="336" r:id="rId15"/>
    <p:sldId id="337" r:id="rId16"/>
    <p:sldId id="339" r:id="rId17"/>
    <p:sldId id="338" r:id="rId18"/>
    <p:sldId id="295" r:id="rId19"/>
    <p:sldId id="296" r:id="rId20"/>
    <p:sldId id="297" r:id="rId21"/>
    <p:sldId id="299" r:id="rId22"/>
    <p:sldId id="323" r:id="rId23"/>
    <p:sldId id="300" r:id="rId24"/>
    <p:sldId id="324" r:id="rId25"/>
    <p:sldId id="301" r:id="rId26"/>
    <p:sldId id="303" r:id="rId27"/>
    <p:sldId id="304" r:id="rId28"/>
    <p:sldId id="325" r:id="rId29"/>
    <p:sldId id="306" r:id="rId30"/>
    <p:sldId id="307" r:id="rId31"/>
    <p:sldId id="334" r:id="rId32"/>
    <p:sldId id="33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0" autoAdjust="0"/>
    <p:restoredTop sz="94660"/>
  </p:normalViewPr>
  <p:slideViewPr>
    <p:cSldViewPr>
      <p:cViewPr varScale="1">
        <p:scale>
          <a:sx n="111" d="100"/>
          <a:sy n="111" d="100"/>
        </p:scale>
        <p:origin x="94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E645F-1D27-4BBA-A136-F46B2D23335D}" type="datetimeFigureOut">
              <a:rPr lang="en-US" smtClean="0"/>
              <a:pPr/>
              <a:t>9/11/2023</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045834-E541-4CD7-B1E3-44B79D7112C6}" type="slidenum">
              <a:rPr lang="en-IE" smtClean="0"/>
              <a:pPr/>
              <a:t>‹#›</a:t>
            </a:fld>
            <a:endParaRPr lang="en-IE"/>
          </a:p>
        </p:txBody>
      </p:sp>
    </p:spTree>
    <p:extLst>
      <p:ext uri="{BB962C8B-B14F-4D97-AF65-F5344CB8AC3E}">
        <p14:creationId xmlns:p14="http://schemas.microsoft.com/office/powerpoint/2010/main" val="3881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F246076-082A-4B77-A73B-3CD9AA4599F9}" type="slidenum">
              <a:rPr lang="en-IE" smtClean="0">
                <a:latin typeface="Arial" pitchFamily="34" charset="0"/>
                <a:cs typeface="Arial" pitchFamily="34" charset="0"/>
              </a:rPr>
              <a:pPr/>
              <a:t>1</a:t>
            </a:fld>
            <a:endParaRPr lang="en-IE" smtClean="0">
              <a:latin typeface="Arial" pitchFamily="34" charset="0"/>
              <a:cs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226671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4617099-A6D6-49AA-9A5B-A81D804A4C21}" type="slidenum">
              <a:rPr lang="en-IE" smtClean="0">
                <a:latin typeface="Arial" pitchFamily="34" charset="0"/>
                <a:cs typeface="Arial" pitchFamily="34" charset="0"/>
              </a:rPr>
              <a:pPr/>
              <a:t>21</a:t>
            </a:fld>
            <a:endParaRPr lang="en-IE" smtClean="0">
              <a:latin typeface="Arial" pitchFamily="34" charset="0"/>
              <a:cs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84846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1A4FD29-1F32-4D67-BFB7-867815A2AC9E}" type="slidenum">
              <a:rPr lang="en-IE" smtClean="0">
                <a:latin typeface="Arial" pitchFamily="34" charset="0"/>
                <a:cs typeface="Arial" pitchFamily="34" charset="0"/>
              </a:rPr>
              <a:pPr/>
              <a:t>23</a:t>
            </a:fld>
            <a:endParaRPr lang="en-IE" smtClean="0">
              <a:latin typeface="Arial" pitchFamily="34" charset="0"/>
              <a:cs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827088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68530AF-A683-438D-A4AB-B7F2595B6EB6}" type="slidenum">
              <a:rPr lang="en-IE" smtClean="0">
                <a:latin typeface="Arial" pitchFamily="34" charset="0"/>
                <a:cs typeface="Arial" pitchFamily="34" charset="0"/>
              </a:rPr>
              <a:pPr/>
              <a:t>25</a:t>
            </a:fld>
            <a:endParaRPr lang="en-IE" smtClean="0">
              <a:latin typeface="Arial" pitchFamily="34" charset="0"/>
              <a:cs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226414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B1962CF-D644-45D1-B260-A5DA01BC3F5E}" type="slidenum">
              <a:rPr lang="en-IE" smtClean="0">
                <a:latin typeface="Arial" pitchFamily="34" charset="0"/>
                <a:cs typeface="Arial" pitchFamily="34" charset="0"/>
              </a:rPr>
              <a:pPr/>
              <a:t>26</a:t>
            </a:fld>
            <a:endParaRPr lang="en-IE" smtClean="0">
              <a:latin typeface="Arial" pitchFamily="34" charset="0"/>
              <a:cs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2545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8B972C2-3F50-4557-9AE0-7B10719AD2F1}" type="slidenum">
              <a:rPr lang="en-IE" smtClean="0">
                <a:latin typeface="Arial" pitchFamily="34" charset="0"/>
                <a:cs typeface="Arial" pitchFamily="34" charset="0"/>
              </a:rPr>
              <a:pPr/>
              <a:t>27</a:t>
            </a:fld>
            <a:endParaRPr lang="en-IE" smtClean="0">
              <a:latin typeface="Arial" pitchFamily="34" charset="0"/>
              <a:cs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59943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14914CB-5A5F-4140-AB99-B39F5633AB8C}" type="slidenum">
              <a:rPr lang="en-IE" smtClean="0">
                <a:latin typeface="Arial" pitchFamily="34" charset="0"/>
                <a:cs typeface="Arial" pitchFamily="34" charset="0"/>
              </a:rPr>
              <a:pPr/>
              <a:t>29</a:t>
            </a:fld>
            <a:endParaRPr lang="en-IE" smtClean="0">
              <a:latin typeface="Arial" pitchFamily="34" charset="0"/>
              <a:cs typeface="Arial"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576989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1304F10-28C0-489F-8D73-6327598D6AE8}" type="slidenum">
              <a:rPr lang="en-IE" smtClean="0">
                <a:latin typeface="Arial" pitchFamily="34" charset="0"/>
                <a:cs typeface="Arial" pitchFamily="34" charset="0"/>
              </a:rPr>
              <a:pPr/>
              <a:t>30</a:t>
            </a:fld>
            <a:endParaRPr lang="en-IE" smtClean="0">
              <a:latin typeface="Arial" pitchFamily="34" charset="0"/>
              <a:cs typeface="Arial"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44606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A170E33-6DAD-4D7F-91D8-06EDA31D13F2}" type="slidenum">
              <a:rPr lang="en-IE" smtClean="0">
                <a:latin typeface="Arial" pitchFamily="34" charset="0"/>
                <a:cs typeface="Arial" pitchFamily="34" charset="0"/>
              </a:rPr>
              <a:pPr/>
              <a:t>2</a:t>
            </a:fld>
            <a:endParaRPr lang="en-IE" smtClean="0">
              <a:latin typeface="Arial" pitchFamily="34" charset="0"/>
              <a:cs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5349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9AE5E5B-CACD-4443-AE1D-78392DE86399}" type="slidenum">
              <a:rPr lang="en-IE" smtClean="0">
                <a:latin typeface="Arial" pitchFamily="34" charset="0"/>
                <a:cs typeface="Arial" pitchFamily="34" charset="0"/>
              </a:rPr>
              <a:pPr/>
              <a:t>3</a:t>
            </a:fld>
            <a:endParaRPr lang="en-IE" smtClean="0">
              <a:latin typeface="Arial" pitchFamily="34" charset="0"/>
              <a:cs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27201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B48D157-F7B9-4512-9846-5182018A0402}" type="slidenum">
              <a:rPr lang="en-IE" smtClean="0">
                <a:latin typeface="Arial" pitchFamily="34" charset="0"/>
                <a:cs typeface="Arial" pitchFamily="34" charset="0"/>
              </a:rPr>
              <a:pPr/>
              <a:t>4</a:t>
            </a:fld>
            <a:endParaRPr lang="en-IE" smtClean="0">
              <a:latin typeface="Arial" pitchFamily="34" charset="0"/>
              <a:cs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43352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F5B3AB7-9E1C-4CA8-92EF-0BDD1E73F0C2}" type="slidenum">
              <a:rPr lang="en-IE" smtClean="0">
                <a:latin typeface="Arial" pitchFamily="34" charset="0"/>
                <a:cs typeface="Arial" pitchFamily="34" charset="0"/>
              </a:rPr>
              <a:pPr/>
              <a:t>5</a:t>
            </a:fld>
            <a:endParaRPr lang="en-IE" smtClean="0">
              <a:latin typeface="Arial" pitchFamily="34" charset="0"/>
              <a:cs typeface="Arial"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55777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2B4323E-8194-4974-8C49-F09DD0BC2570}" type="slidenum">
              <a:rPr lang="en-IE" smtClean="0">
                <a:latin typeface="Arial" pitchFamily="34" charset="0"/>
                <a:cs typeface="Arial" pitchFamily="34" charset="0"/>
              </a:rPr>
              <a:pPr/>
              <a:t>6</a:t>
            </a:fld>
            <a:endParaRPr lang="en-IE" smtClean="0">
              <a:latin typeface="Arial" pitchFamily="34" charset="0"/>
              <a:cs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85200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E4BD131-555C-450C-90AE-CA73D402CD17}" type="slidenum">
              <a:rPr lang="en-IE" smtClean="0">
                <a:latin typeface="Arial" pitchFamily="34" charset="0"/>
                <a:cs typeface="Arial" pitchFamily="34" charset="0"/>
              </a:rPr>
              <a:pPr/>
              <a:t>18</a:t>
            </a:fld>
            <a:endParaRPr lang="en-IE" smtClean="0">
              <a:latin typeface="Arial" pitchFamily="34" charset="0"/>
              <a:cs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95416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4669C53-AD9D-458A-8CD6-B1BD707C39D4}" type="slidenum">
              <a:rPr lang="en-IE" smtClean="0">
                <a:latin typeface="Arial" pitchFamily="34" charset="0"/>
                <a:cs typeface="Arial" pitchFamily="34" charset="0"/>
              </a:rPr>
              <a:pPr/>
              <a:t>19</a:t>
            </a:fld>
            <a:endParaRPr lang="en-IE" smtClean="0">
              <a:latin typeface="Arial" pitchFamily="34" charset="0"/>
              <a:cs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719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DB54354-39FC-4B0E-8BE6-31AC53370518}" type="slidenum">
              <a:rPr lang="en-IE" smtClean="0">
                <a:latin typeface="Arial" pitchFamily="34" charset="0"/>
                <a:cs typeface="Arial" pitchFamily="34" charset="0"/>
              </a:rPr>
              <a:pPr/>
              <a:t>20</a:t>
            </a:fld>
            <a:endParaRPr lang="en-IE" smtClean="0">
              <a:latin typeface="Arial" pitchFamily="34" charset="0"/>
              <a:cs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86130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7"/>
          <p:cNvGrpSpPr>
            <a:grpSpLocks/>
          </p:cNvGrpSpPr>
          <p:nvPr userDrawn="1"/>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IE">
                <a:latin typeface="Arial" charset="0"/>
                <a:cs typeface="+mn-cs"/>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IE">
                <a:latin typeface="Arial" charset="0"/>
                <a:cs typeface="+mn-cs"/>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IE">
                <a:latin typeface="Arial" charset="0"/>
                <a:cs typeface="+mn-cs"/>
              </a:endParaRPr>
            </a:p>
          </p:txBody>
        </p:sp>
      </p:grpSp>
      <p:sp>
        <p:nvSpPr>
          <p:cNvPr id="362498" name="Rectangle 2"/>
          <p:cNvSpPr>
            <a:spLocks noGrp="1" noChangeArrowheads="1"/>
          </p:cNvSpPr>
          <p:nvPr>
            <p:ph type="ctrTitle"/>
          </p:nvPr>
        </p:nvSpPr>
        <p:spPr>
          <a:xfrm>
            <a:off x="685800" y="685800"/>
            <a:ext cx="7772400" cy="2127250"/>
          </a:xfrm>
        </p:spPr>
        <p:txBody>
          <a:bodyPr/>
          <a:lstStyle>
            <a:lvl1pPr>
              <a:defRPr sz="5200"/>
            </a:lvl1pPr>
          </a:lstStyle>
          <a:p>
            <a:r>
              <a:rPr lang="en-IE"/>
              <a:t>Click to edit Master title style</a:t>
            </a:r>
          </a:p>
        </p:txBody>
      </p:sp>
      <p:sp>
        <p:nvSpPr>
          <p:cNvPr id="362499"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IE"/>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IE"/>
          </a:p>
        </p:txBody>
      </p:sp>
      <p:sp>
        <p:nvSpPr>
          <p:cNvPr id="9" name="Rectangle 5"/>
          <p:cNvSpPr>
            <a:spLocks noGrp="1" noChangeArrowheads="1"/>
          </p:cNvSpPr>
          <p:nvPr>
            <p:ph type="ftr" sz="quarter" idx="11"/>
          </p:nvPr>
        </p:nvSpPr>
        <p:spPr/>
        <p:txBody>
          <a:bodyPr/>
          <a:lstStyle>
            <a:lvl1pPr>
              <a:defRPr/>
            </a:lvl1pPr>
          </a:lstStyle>
          <a:p>
            <a:pPr>
              <a:defRPr/>
            </a:pPr>
            <a:endParaRPr lang="en-IE"/>
          </a:p>
        </p:txBody>
      </p:sp>
      <p:sp>
        <p:nvSpPr>
          <p:cNvPr id="10" name="Rectangle 6"/>
          <p:cNvSpPr>
            <a:spLocks noGrp="1" noChangeArrowheads="1"/>
          </p:cNvSpPr>
          <p:nvPr>
            <p:ph type="sldNum" sz="quarter" idx="12"/>
          </p:nvPr>
        </p:nvSpPr>
        <p:spPr/>
        <p:txBody>
          <a:bodyPr/>
          <a:lstStyle>
            <a:lvl1pPr>
              <a:defRPr/>
            </a:lvl1pPr>
          </a:lstStyle>
          <a:p>
            <a:pPr>
              <a:defRPr/>
            </a:pPr>
            <a:fld id="{756A1CDE-9010-49A3-AAE9-D1A56C1D0317}"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631B8274-E1FC-4449-9606-1BE6A15236B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5265D493-9D63-4BD0-B5CE-7C3E63720866}"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0237"/>
          </a:xfrm>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052513"/>
            <a:ext cx="8229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3667125"/>
            <a:ext cx="8229600" cy="246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0C3147EA-F4E0-4EEE-9F51-07483861D865}" type="slidenum">
              <a:rPr lang="en-IE"/>
              <a:pPr>
                <a:defRPr/>
              </a:pPr>
              <a:t>‹#›</a:t>
            </a:fld>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0237"/>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457200" y="1052513"/>
            <a:ext cx="8229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57200" y="3667125"/>
            <a:ext cx="8229600" cy="246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F31CBCD5-C332-4396-B3B0-4F2558B95EDC}"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C336FA11-EABF-4DAF-8D7F-68EFA8D98E9A}"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IE"/>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ED6B0063-3897-421F-9C8A-088ADD33ABAA}"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30C7C313-6F38-4E46-8848-4DE5349276ED}"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IE"/>
          </a:p>
        </p:txBody>
      </p:sp>
      <p:sp>
        <p:nvSpPr>
          <p:cNvPr id="8"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9" name="Rectangle 6"/>
          <p:cNvSpPr>
            <a:spLocks noGrp="1" noChangeArrowheads="1"/>
          </p:cNvSpPr>
          <p:nvPr>
            <p:ph type="sldNum" sz="quarter" idx="12"/>
          </p:nvPr>
        </p:nvSpPr>
        <p:spPr>
          <a:ln/>
        </p:spPr>
        <p:txBody>
          <a:bodyPr/>
          <a:lstStyle>
            <a:lvl1pPr>
              <a:defRPr/>
            </a:lvl1pPr>
          </a:lstStyle>
          <a:p>
            <a:pPr>
              <a:defRPr/>
            </a:pPr>
            <a:fld id="{DD3EF4D6-02A2-44C4-B2EB-3DEC088FE5E8}"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IE"/>
          </a:p>
        </p:txBody>
      </p:sp>
      <p:sp>
        <p:nvSpPr>
          <p:cNvPr id="4"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5" name="Rectangle 6"/>
          <p:cNvSpPr>
            <a:spLocks noGrp="1" noChangeArrowheads="1"/>
          </p:cNvSpPr>
          <p:nvPr>
            <p:ph type="sldNum" sz="quarter" idx="12"/>
          </p:nvPr>
        </p:nvSpPr>
        <p:spPr>
          <a:ln/>
        </p:spPr>
        <p:txBody>
          <a:bodyPr/>
          <a:lstStyle>
            <a:lvl1pPr>
              <a:defRPr/>
            </a:lvl1pPr>
          </a:lstStyle>
          <a:p>
            <a:pPr>
              <a:defRPr/>
            </a:pPr>
            <a:fld id="{AD5FC8E3-22F4-4E29-87B1-2BF3EB3E0B02}"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IE"/>
          </a:p>
        </p:txBody>
      </p:sp>
      <p:sp>
        <p:nvSpPr>
          <p:cNvPr id="3"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4" name="Rectangle 6"/>
          <p:cNvSpPr>
            <a:spLocks noGrp="1" noChangeArrowheads="1"/>
          </p:cNvSpPr>
          <p:nvPr>
            <p:ph type="sldNum" sz="quarter" idx="12"/>
          </p:nvPr>
        </p:nvSpPr>
        <p:spPr>
          <a:ln/>
        </p:spPr>
        <p:txBody>
          <a:bodyPr/>
          <a:lstStyle>
            <a:lvl1pPr>
              <a:defRPr/>
            </a:lvl1pPr>
          </a:lstStyle>
          <a:p>
            <a:pPr>
              <a:defRPr/>
            </a:pPr>
            <a:fld id="{FD3D33B0-0F66-4EAD-A7BD-F2D9DE93067B}"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6CA6AA67-1527-4EC4-80DB-805D622A72C6}"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IE"/>
          </a:p>
        </p:txBody>
      </p:sp>
      <p:sp>
        <p:nvSpPr>
          <p:cNvPr id="6" name="Rectangle 5"/>
          <p:cNvSpPr>
            <a:spLocks noGrp="1" noChangeArrowheads="1"/>
          </p:cNvSpPr>
          <p:nvPr>
            <p:ph type="ftr" sz="quarter" idx="11"/>
          </p:nvPr>
        </p:nvSpPr>
        <p:spPr>
          <a:ln/>
        </p:spPr>
        <p:txBody>
          <a:bodyPr/>
          <a:lstStyle>
            <a:lvl1pPr>
              <a:defRPr/>
            </a:lvl1pPr>
          </a:lstStyle>
          <a:p>
            <a:pPr>
              <a:defRPr/>
            </a:pPr>
            <a:r>
              <a:rPr lang="en-IE" dirty="0"/>
              <a:t>Denis McCarthy</a:t>
            </a:r>
          </a:p>
          <a:p>
            <a:pPr>
              <a:defRPr/>
            </a:pPr>
            <a:r>
              <a:rPr lang="en-IE" dirty="0" smtClean="0"/>
              <a:t>Databases</a:t>
            </a:r>
            <a:endParaRPr lang="en-IE" dirty="0"/>
          </a:p>
        </p:txBody>
      </p:sp>
      <p:sp>
        <p:nvSpPr>
          <p:cNvPr id="7" name="Rectangle 6"/>
          <p:cNvSpPr>
            <a:spLocks noGrp="1" noChangeArrowheads="1"/>
          </p:cNvSpPr>
          <p:nvPr>
            <p:ph type="sldNum" sz="quarter" idx="12"/>
          </p:nvPr>
        </p:nvSpPr>
        <p:spPr>
          <a:ln/>
        </p:spPr>
        <p:txBody>
          <a:bodyPr/>
          <a:lstStyle>
            <a:lvl1pPr>
              <a:defRPr/>
            </a:lvl1pPr>
          </a:lstStyle>
          <a:p>
            <a:pPr>
              <a:defRPr/>
            </a:pPr>
            <a:fld id="{82560100-353F-4BFB-B961-4EF5ABFEF9DE}"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6302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IE" smtClean="0"/>
              <a:t>Click to edit Master title style</a:t>
            </a:r>
          </a:p>
        </p:txBody>
      </p:sp>
      <p:sp>
        <p:nvSpPr>
          <p:cNvPr id="1027" name="Rectangle 3"/>
          <p:cNvSpPr>
            <a:spLocks noGrp="1" noChangeArrowheads="1"/>
          </p:cNvSpPr>
          <p:nvPr>
            <p:ph type="body" idx="1"/>
          </p:nvPr>
        </p:nvSpPr>
        <p:spPr bwMode="auto">
          <a:xfrm>
            <a:off x="457200" y="1052513"/>
            <a:ext cx="822960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361476"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Verdana" pitchFamily="34" charset="0"/>
                <a:cs typeface="+mn-cs"/>
              </a:defRPr>
            </a:lvl1pPr>
          </a:lstStyle>
          <a:p>
            <a:pPr>
              <a:defRPr/>
            </a:pPr>
            <a:endParaRPr lang="en-IE"/>
          </a:p>
        </p:txBody>
      </p:sp>
      <p:sp>
        <p:nvSpPr>
          <p:cNvPr id="3614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Verdana" pitchFamily="34" charset="0"/>
                <a:cs typeface="+mn-cs"/>
              </a:defRPr>
            </a:lvl1pPr>
          </a:lstStyle>
          <a:p>
            <a:pPr>
              <a:defRPr/>
            </a:pPr>
            <a:r>
              <a:rPr lang="en-IE" dirty="0"/>
              <a:t>Denis McCarthy</a:t>
            </a:r>
          </a:p>
          <a:p>
            <a:pPr>
              <a:defRPr/>
            </a:pPr>
            <a:r>
              <a:rPr lang="en-IE" dirty="0" smtClean="0"/>
              <a:t>Databases</a:t>
            </a:r>
            <a:endParaRPr lang="en-IE" dirty="0"/>
          </a:p>
        </p:txBody>
      </p:sp>
      <p:sp>
        <p:nvSpPr>
          <p:cNvPr id="361478"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Verdana" pitchFamily="34" charset="0"/>
                <a:cs typeface="+mn-cs"/>
              </a:defRPr>
            </a:lvl1pPr>
          </a:lstStyle>
          <a:p>
            <a:pPr>
              <a:defRPr/>
            </a:pPr>
            <a:fld id="{722EDE84-6403-4228-B23C-85204920A495}" type="slidenum">
              <a:rPr lang="en-IE"/>
              <a:pPr>
                <a:defRPr/>
              </a:pPr>
              <a:t>‹#›</a:t>
            </a:fld>
            <a:endParaRPr lang="en-IE"/>
          </a:p>
        </p:txBody>
      </p:sp>
      <p:sp>
        <p:nvSpPr>
          <p:cNvPr id="361479"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cs typeface="Arial" charset="0"/>
            </a:endParaRPr>
          </a:p>
        </p:txBody>
      </p:sp>
      <p:sp>
        <p:nvSpPr>
          <p:cNvPr id="361480" name="Line 8"/>
          <p:cNvSpPr>
            <a:spLocks noChangeShapeType="1"/>
          </p:cNvSpPr>
          <p:nvPr/>
        </p:nvSpPr>
        <p:spPr bwMode="auto">
          <a:xfrm>
            <a:off x="457200" y="981075"/>
            <a:ext cx="8077200" cy="0"/>
          </a:xfrm>
          <a:prstGeom prst="line">
            <a:avLst/>
          </a:prstGeom>
          <a:noFill/>
          <a:ln w="19050">
            <a:solidFill>
              <a:schemeClr val="tx2"/>
            </a:solidFill>
            <a:round/>
            <a:headEnd/>
            <a:tailEnd/>
          </a:ln>
          <a:effectLst/>
        </p:spPr>
        <p:txBody>
          <a:bodyPr/>
          <a:lstStyle/>
          <a:p>
            <a:pPr>
              <a:defRPr/>
            </a:pPr>
            <a:endParaRPr lang="en-IE">
              <a:latin typeface="Arial" charset="0"/>
              <a:cs typeface="+mn-cs"/>
            </a:endParaRPr>
          </a:p>
        </p:txBody>
      </p:sp>
      <p:sp>
        <p:nvSpPr>
          <p:cNvPr id="361481"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cs typeface="Arial" charset="0"/>
            </a:endParaRPr>
          </a:p>
        </p:txBody>
      </p:sp>
      <p:sp>
        <p:nvSpPr>
          <p:cNvPr id="361482"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en-US" sz="2400">
              <a:latin typeface="Times New Roman" pitchFamily="18" charset="0"/>
              <a:cs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sldNum="0" hd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Garamond" pitchFamily="18" charset="0"/>
          <a:cs typeface="Arial" charset="0"/>
        </a:defRPr>
      </a:lvl2pPr>
      <a:lvl3pPr algn="ctr" rtl="0" eaLnBrk="0" fontAlgn="base" hangingPunct="0">
        <a:spcBef>
          <a:spcPct val="0"/>
        </a:spcBef>
        <a:spcAft>
          <a:spcPct val="0"/>
        </a:spcAft>
        <a:defRPr sz="4000" b="1">
          <a:solidFill>
            <a:schemeClr val="tx2"/>
          </a:solidFill>
          <a:latin typeface="Garamond" pitchFamily="18" charset="0"/>
          <a:cs typeface="Arial" charset="0"/>
        </a:defRPr>
      </a:lvl3pPr>
      <a:lvl4pPr algn="ctr" rtl="0" eaLnBrk="0" fontAlgn="base" hangingPunct="0">
        <a:spcBef>
          <a:spcPct val="0"/>
        </a:spcBef>
        <a:spcAft>
          <a:spcPct val="0"/>
        </a:spcAft>
        <a:defRPr sz="4000" b="1">
          <a:solidFill>
            <a:schemeClr val="tx2"/>
          </a:solidFill>
          <a:latin typeface="Garamond" pitchFamily="18" charset="0"/>
          <a:cs typeface="Arial" charset="0"/>
        </a:defRPr>
      </a:lvl4pPr>
      <a:lvl5pPr algn="ctr" rtl="0" eaLnBrk="0" fontAlgn="base" hangingPunct="0">
        <a:spcBef>
          <a:spcPct val="0"/>
        </a:spcBef>
        <a:spcAft>
          <a:spcPct val="0"/>
        </a:spcAft>
        <a:defRPr sz="4000" b="1">
          <a:solidFill>
            <a:schemeClr val="tx2"/>
          </a:solidFill>
          <a:latin typeface="Garamond" pitchFamily="18" charset="0"/>
          <a:cs typeface="Arial" charset="0"/>
        </a:defRPr>
      </a:lvl5pPr>
      <a:lvl6pPr marL="457200" algn="ctr" rtl="0" fontAlgn="base">
        <a:spcBef>
          <a:spcPct val="0"/>
        </a:spcBef>
        <a:spcAft>
          <a:spcPct val="0"/>
        </a:spcAft>
        <a:defRPr sz="4000" b="1">
          <a:solidFill>
            <a:schemeClr val="tx2"/>
          </a:solidFill>
          <a:latin typeface="Garamond" pitchFamily="18" charset="0"/>
          <a:cs typeface="Arial" charset="0"/>
        </a:defRPr>
      </a:lvl6pPr>
      <a:lvl7pPr marL="914400" algn="ctr" rtl="0" fontAlgn="base">
        <a:spcBef>
          <a:spcPct val="0"/>
        </a:spcBef>
        <a:spcAft>
          <a:spcPct val="0"/>
        </a:spcAft>
        <a:defRPr sz="4000" b="1">
          <a:solidFill>
            <a:schemeClr val="tx2"/>
          </a:solidFill>
          <a:latin typeface="Garamond" pitchFamily="18" charset="0"/>
          <a:cs typeface="Arial" charset="0"/>
        </a:defRPr>
      </a:lvl7pPr>
      <a:lvl8pPr marL="1371600" algn="ctr" rtl="0" fontAlgn="base">
        <a:spcBef>
          <a:spcPct val="0"/>
        </a:spcBef>
        <a:spcAft>
          <a:spcPct val="0"/>
        </a:spcAft>
        <a:defRPr sz="4000" b="1">
          <a:solidFill>
            <a:schemeClr val="tx2"/>
          </a:solidFill>
          <a:latin typeface="Garamond" pitchFamily="18" charset="0"/>
          <a:cs typeface="Arial" charset="0"/>
        </a:defRPr>
      </a:lvl8pPr>
      <a:lvl9pPr marL="1828800" algn="ctr" rtl="0" fontAlgn="base">
        <a:spcBef>
          <a:spcPct val="0"/>
        </a:spcBef>
        <a:spcAft>
          <a:spcPct val="0"/>
        </a:spcAft>
        <a:defRPr sz="4000" b="1">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371600" y="3270250"/>
            <a:ext cx="6400800" cy="2895600"/>
          </a:xfrm>
        </p:spPr>
        <p:txBody>
          <a:bodyPr/>
          <a:lstStyle/>
          <a:p>
            <a:pPr eaLnBrk="1" hangingPunct="1"/>
            <a:r>
              <a:rPr lang="en-IE" b="1" dirty="0" smtClean="0"/>
              <a:t>Databases</a:t>
            </a:r>
          </a:p>
          <a:p>
            <a:pPr eaLnBrk="1" hangingPunct="1"/>
            <a:endParaRPr lang="en-IE" sz="1800" b="1" dirty="0" smtClean="0"/>
          </a:p>
          <a:p>
            <a:pPr eaLnBrk="1" hangingPunct="1"/>
            <a:r>
              <a:rPr lang="en-IE" sz="1800" b="1" dirty="0" smtClean="0"/>
              <a:t>Denis McCarthy</a:t>
            </a:r>
          </a:p>
          <a:p>
            <a:pPr eaLnBrk="1" hangingPunct="1"/>
            <a:r>
              <a:rPr lang="en-IE" sz="1800" b="1" smtClean="0"/>
              <a:t>Denis.mccarthy@tus.ie</a:t>
            </a:r>
            <a:endParaRPr lang="en-IE" sz="1800" b="1" dirty="0" smtClean="0"/>
          </a:p>
          <a:p>
            <a:pPr eaLnBrk="1" hangingPunct="1"/>
            <a:r>
              <a:rPr lang="en-IE" sz="1800" b="1" dirty="0" smtClean="0"/>
              <a:t>RoomU302</a:t>
            </a:r>
          </a:p>
        </p:txBody>
      </p:sp>
      <p:pic>
        <p:nvPicPr>
          <p:cNvPr id="1026" name="Picture 2" descr="TUS Brand - T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24193"/>
            <a:ext cx="5100687" cy="25567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Network Model</a:t>
            </a:r>
            <a:endParaRPr lang="ga-IE" dirty="0"/>
          </a:p>
        </p:txBody>
      </p:sp>
      <p:sp>
        <p:nvSpPr>
          <p:cNvPr id="3" name="Content Placeholder 2"/>
          <p:cNvSpPr>
            <a:spLocks noGrp="1"/>
          </p:cNvSpPr>
          <p:nvPr>
            <p:ph idx="1"/>
          </p:nvPr>
        </p:nvSpPr>
        <p:spPr/>
        <p:txBody>
          <a:bodyPr/>
          <a:lstStyle/>
          <a:p>
            <a:r>
              <a:rPr lang="en-GB" sz="2400" dirty="0" smtClean="0"/>
              <a:t>Normally 1 to many relationships for ease of implementation but can also support many to many relationships.</a:t>
            </a:r>
          </a:p>
          <a:p>
            <a:endParaRPr lang="en-GB" sz="2400" dirty="0" smtClean="0"/>
          </a:p>
          <a:p>
            <a:r>
              <a:rPr lang="en-GB" sz="2400" dirty="0" smtClean="0"/>
              <a:t>Easy to store node e.g. an instance of a </a:t>
            </a:r>
            <a:r>
              <a:rPr lang="en-GB" sz="2400" dirty="0" err="1" smtClean="0"/>
              <a:t>struct</a:t>
            </a:r>
            <a:r>
              <a:rPr lang="en-GB" sz="2400" dirty="0" smtClean="0"/>
              <a:t> in C but what about the links:</a:t>
            </a:r>
          </a:p>
          <a:p>
            <a:pPr lvl="1"/>
            <a:r>
              <a:rPr lang="en-GB" sz="2000" dirty="0" smtClean="0"/>
              <a:t>Several alternatives but most often used is to implement link </a:t>
            </a:r>
            <a:r>
              <a:rPr lang="ga-IE" sz="2000" dirty="0" smtClean="0"/>
              <a:t>i</a:t>
            </a:r>
            <a:r>
              <a:rPr lang="en-GB" sz="2000" dirty="0" smtClean="0"/>
              <a:t>s a pointer.</a:t>
            </a:r>
            <a:r>
              <a:rPr lang="ga-IE" sz="2000" dirty="0" smtClean="0"/>
              <a:t> </a:t>
            </a:r>
            <a:r>
              <a:rPr lang="en-GB" sz="2000" dirty="0" smtClean="0"/>
              <a:t>i.e.</a:t>
            </a:r>
            <a:r>
              <a:rPr lang="ga-IE" sz="2000" dirty="0" smtClean="0"/>
              <a:t> </a:t>
            </a:r>
            <a:r>
              <a:rPr lang="en-GB" sz="2000" dirty="0" smtClean="0"/>
              <a:t>a linked list implementation</a:t>
            </a:r>
            <a:r>
              <a:rPr lang="en-GB" dirty="0" smtClean="0"/>
              <a:t>:</a:t>
            </a:r>
            <a:endParaRPr lang="en-US" dirty="0" smtClean="0"/>
          </a:p>
          <a:p>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Implementing a Network Database</a:t>
            </a:r>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grpSp>
        <p:nvGrpSpPr>
          <p:cNvPr id="3" name="Content Placeholder 4"/>
          <p:cNvGrpSpPr>
            <a:grpSpLocks noGrp="1"/>
          </p:cNvGrpSpPr>
          <p:nvPr/>
        </p:nvGrpSpPr>
        <p:grpSpPr>
          <a:xfrm>
            <a:off x="457200" y="1052513"/>
            <a:ext cx="8229600" cy="5078412"/>
            <a:chOff x="1100138" y="1676400"/>
            <a:chExt cx="5029200" cy="3262313"/>
          </a:xfrm>
        </p:grpSpPr>
        <p:sp>
          <p:nvSpPr>
            <p:cNvPr id="6" name="Rectangle 1030"/>
            <p:cNvSpPr>
              <a:spLocks noChangeArrowheads="1"/>
            </p:cNvSpPr>
            <p:nvPr/>
          </p:nvSpPr>
          <p:spPr bwMode="auto">
            <a:xfrm>
              <a:off x="3111500" y="3352800"/>
              <a:ext cx="1189038" cy="485775"/>
            </a:xfrm>
            <a:prstGeom prst="rect">
              <a:avLst/>
            </a:prstGeom>
            <a:noFill/>
            <a:ln w="38100">
              <a:solidFill>
                <a:srgbClr val="000000"/>
              </a:solidFill>
              <a:miter lim="800000"/>
              <a:headEnd/>
              <a:tailEnd/>
            </a:ln>
          </p:spPr>
          <p:txBody>
            <a:bodyPr lIns="12700" tIns="12700" rIns="12700" bIns="12700"/>
            <a:lstStyle/>
            <a:p>
              <a:pPr algn="l"/>
              <a:r>
                <a:rPr lang="en-GB"/>
                <a:t> B2</a:t>
              </a:r>
            </a:p>
          </p:txBody>
        </p:sp>
        <p:grpSp>
          <p:nvGrpSpPr>
            <p:cNvPr id="5" name="Group 23"/>
            <p:cNvGrpSpPr/>
            <p:nvPr/>
          </p:nvGrpSpPr>
          <p:grpSpPr>
            <a:xfrm>
              <a:off x="1100138" y="1676400"/>
              <a:ext cx="5029200" cy="3262313"/>
              <a:chOff x="1100138" y="1676400"/>
              <a:chExt cx="5029200" cy="3262313"/>
            </a:xfrm>
          </p:grpSpPr>
          <p:sp>
            <p:nvSpPr>
              <p:cNvPr id="8" name="Rectangle 1028"/>
              <p:cNvSpPr>
                <a:spLocks noChangeArrowheads="1"/>
              </p:cNvSpPr>
              <p:nvPr/>
            </p:nvSpPr>
            <p:spPr bwMode="auto">
              <a:xfrm>
                <a:off x="1981200" y="1752600"/>
                <a:ext cx="1189038" cy="487363"/>
              </a:xfrm>
              <a:prstGeom prst="rect">
                <a:avLst/>
              </a:prstGeom>
              <a:noFill/>
              <a:ln w="38100">
                <a:solidFill>
                  <a:srgbClr val="000000"/>
                </a:solidFill>
                <a:miter lim="800000"/>
                <a:headEnd/>
                <a:tailEnd/>
              </a:ln>
            </p:spPr>
            <p:txBody>
              <a:bodyPr lIns="12700" tIns="12700" rIns="12700" bIns="12700"/>
              <a:lstStyle/>
              <a:p>
                <a:pPr algn="l"/>
                <a:r>
                  <a:rPr lang="en-GB"/>
                  <a:t> A1</a:t>
                </a:r>
              </a:p>
            </p:txBody>
          </p:sp>
          <p:sp>
            <p:nvSpPr>
              <p:cNvPr id="9" name="Rectangle 1029"/>
              <p:cNvSpPr>
                <a:spLocks noChangeArrowheads="1"/>
              </p:cNvSpPr>
              <p:nvPr/>
            </p:nvSpPr>
            <p:spPr bwMode="auto">
              <a:xfrm>
                <a:off x="1100138" y="3352800"/>
                <a:ext cx="1189037" cy="485775"/>
              </a:xfrm>
              <a:prstGeom prst="rect">
                <a:avLst/>
              </a:prstGeom>
              <a:noFill/>
              <a:ln w="38100">
                <a:solidFill>
                  <a:srgbClr val="000000"/>
                </a:solidFill>
                <a:miter lim="800000"/>
                <a:headEnd/>
                <a:tailEnd/>
              </a:ln>
            </p:spPr>
            <p:txBody>
              <a:bodyPr lIns="12700" tIns="12700" rIns="12700" bIns="12700"/>
              <a:lstStyle/>
              <a:p>
                <a:pPr algn="l"/>
                <a:r>
                  <a:rPr lang="en-GB"/>
                  <a:t> B1</a:t>
                </a:r>
              </a:p>
            </p:txBody>
          </p:sp>
          <p:sp>
            <p:nvSpPr>
              <p:cNvPr id="10" name="Rectangle 1031"/>
              <p:cNvSpPr>
                <a:spLocks noChangeArrowheads="1"/>
              </p:cNvSpPr>
              <p:nvPr/>
            </p:nvSpPr>
            <p:spPr bwMode="auto">
              <a:xfrm>
                <a:off x="4724400" y="1676400"/>
                <a:ext cx="1189038" cy="487363"/>
              </a:xfrm>
              <a:prstGeom prst="rect">
                <a:avLst/>
              </a:prstGeom>
              <a:noFill/>
              <a:ln w="38100">
                <a:solidFill>
                  <a:srgbClr val="000000"/>
                </a:solidFill>
                <a:miter lim="800000"/>
                <a:headEnd/>
                <a:tailEnd/>
              </a:ln>
            </p:spPr>
            <p:txBody>
              <a:bodyPr lIns="12700" tIns="12700" rIns="12700" bIns="12700"/>
              <a:lstStyle/>
              <a:p>
                <a:pPr algn="l"/>
                <a:r>
                  <a:rPr lang="en-GB"/>
                  <a:t> A2</a:t>
                </a:r>
              </a:p>
            </p:txBody>
          </p:sp>
          <p:sp>
            <p:nvSpPr>
              <p:cNvPr id="11" name="Rectangle 1032"/>
              <p:cNvSpPr>
                <a:spLocks noChangeArrowheads="1"/>
              </p:cNvSpPr>
              <p:nvPr/>
            </p:nvSpPr>
            <p:spPr bwMode="auto">
              <a:xfrm>
                <a:off x="4940300" y="3352800"/>
                <a:ext cx="1189038" cy="485775"/>
              </a:xfrm>
              <a:prstGeom prst="rect">
                <a:avLst/>
              </a:prstGeom>
              <a:noFill/>
              <a:ln w="38100">
                <a:solidFill>
                  <a:srgbClr val="000000"/>
                </a:solidFill>
                <a:miter lim="800000"/>
                <a:headEnd/>
                <a:tailEnd/>
              </a:ln>
            </p:spPr>
            <p:txBody>
              <a:bodyPr lIns="12700" tIns="12700" rIns="12700" bIns="12700"/>
              <a:lstStyle/>
              <a:p>
                <a:pPr algn="l"/>
                <a:r>
                  <a:rPr lang="en-GB"/>
                  <a:t> B3</a:t>
                </a:r>
              </a:p>
            </p:txBody>
          </p:sp>
          <p:sp>
            <p:nvSpPr>
              <p:cNvPr id="12" name="Rectangle 1033"/>
              <p:cNvSpPr>
                <a:spLocks noChangeArrowheads="1"/>
              </p:cNvSpPr>
              <p:nvPr/>
            </p:nvSpPr>
            <p:spPr bwMode="auto">
              <a:xfrm>
                <a:off x="1557338" y="4451350"/>
                <a:ext cx="1189037" cy="487363"/>
              </a:xfrm>
              <a:prstGeom prst="rect">
                <a:avLst/>
              </a:prstGeom>
              <a:noFill/>
              <a:ln w="38100">
                <a:solidFill>
                  <a:srgbClr val="000000"/>
                </a:solidFill>
                <a:miter lim="800000"/>
                <a:headEnd/>
                <a:tailEnd/>
              </a:ln>
            </p:spPr>
            <p:txBody>
              <a:bodyPr lIns="12700" tIns="12700" rIns="12700" bIns="12700"/>
              <a:lstStyle/>
              <a:p>
                <a:pPr algn="l"/>
                <a:r>
                  <a:rPr lang="en-GB"/>
                  <a:t> C1</a:t>
                </a:r>
              </a:p>
            </p:txBody>
          </p:sp>
          <p:sp>
            <p:nvSpPr>
              <p:cNvPr id="13" name="Line 1034"/>
              <p:cNvSpPr>
                <a:spLocks noChangeShapeType="1"/>
              </p:cNvSpPr>
              <p:nvPr/>
            </p:nvSpPr>
            <p:spPr bwMode="auto">
              <a:xfrm>
                <a:off x="2514600" y="1752600"/>
                <a:ext cx="0" cy="487363"/>
              </a:xfrm>
              <a:prstGeom prst="line">
                <a:avLst/>
              </a:prstGeom>
              <a:noFill/>
              <a:ln w="38100">
                <a:solidFill>
                  <a:srgbClr val="000000"/>
                </a:solidFill>
                <a:round/>
                <a:headEnd type="none" w="sm" len="sm"/>
                <a:tailEnd type="none" w="sm" len="sm"/>
              </a:ln>
            </p:spPr>
            <p:txBody>
              <a:bodyPr/>
              <a:lstStyle/>
              <a:p>
                <a:endParaRPr lang="ga-IE"/>
              </a:p>
            </p:txBody>
          </p:sp>
          <p:sp>
            <p:nvSpPr>
              <p:cNvPr id="14" name="Line 1035"/>
              <p:cNvSpPr>
                <a:spLocks noChangeShapeType="1"/>
              </p:cNvSpPr>
              <p:nvPr/>
            </p:nvSpPr>
            <p:spPr bwMode="auto">
              <a:xfrm>
                <a:off x="2819400" y="1752600"/>
                <a:ext cx="0" cy="487363"/>
              </a:xfrm>
              <a:prstGeom prst="line">
                <a:avLst/>
              </a:prstGeom>
              <a:noFill/>
              <a:ln w="38100">
                <a:solidFill>
                  <a:srgbClr val="000000"/>
                </a:solidFill>
                <a:round/>
                <a:headEnd type="none" w="sm" len="sm"/>
                <a:tailEnd type="none" w="sm" len="sm"/>
              </a:ln>
            </p:spPr>
            <p:txBody>
              <a:bodyPr/>
              <a:lstStyle/>
              <a:p>
                <a:endParaRPr lang="ga-IE"/>
              </a:p>
            </p:txBody>
          </p:sp>
          <p:sp>
            <p:nvSpPr>
              <p:cNvPr id="15" name="Line 1036"/>
              <p:cNvSpPr>
                <a:spLocks noChangeShapeType="1"/>
              </p:cNvSpPr>
              <p:nvPr/>
            </p:nvSpPr>
            <p:spPr bwMode="auto">
              <a:xfrm>
                <a:off x="1922463" y="3352800"/>
                <a:ext cx="1587" cy="485775"/>
              </a:xfrm>
              <a:prstGeom prst="line">
                <a:avLst/>
              </a:prstGeom>
              <a:noFill/>
              <a:ln w="38100">
                <a:solidFill>
                  <a:srgbClr val="000000"/>
                </a:solidFill>
                <a:round/>
                <a:headEnd type="none" w="sm" len="sm"/>
                <a:tailEnd type="none" w="sm" len="sm"/>
              </a:ln>
            </p:spPr>
            <p:txBody>
              <a:bodyPr/>
              <a:lstStyle/>
              <a:p>
                <a:endParaRPr lang="ga-IE"/>
              </a:p>
            </p:txBody>
          </p:sp>
          <p:sp>
            <p:nvSpPr>
              <p:cNvPr id="16" name="Line 1037"/>
              <p:cNvSpPr>
                <a:spLocks noChangeShapeType="1"/>
              </p:cNvSpPr>
              <p:nvPr/>
            </p:nvSpPr>
            <p:spPr bwMode="auto">
              <a:xfrm>
                <a:off x="4025900" y="3352800"/>
                <a:ext cx="0" cy="485775"/>
              </a:xfrm>
              <a:prstGeom prst="line">
                <a:avLst/>
              </a:prstGeom>
              <a:noFill/>
              <a:ln w="38100">
                <a:solidFill>
                  <a:srgbClr val="000000"/>
                </a:solidFill>
                <a:round/>
                <a:headEnd type="none" w="sm" len="sm"/>
                <a:tailEnd type="none" w="sm" len="sm"/>
              </a:ln>
            </p:spPr>
            <p:txBody>
              <a:bodyPr/>
              <a:lstStyle/>
              <a:p>
                <a:endParaRPr lang="ga-IE"/>
              </a:p>
            </p:txBody>
          </p:sp>
          <p:sp>
            <p:nvSpPr>
              <p:cNvPr id="17" name="Line 1038"/>
              <p:cNvSpPr>
                <a:spLocks noChangeShapeType="1"/>
              </p:cNvSpPr>
              <p:nvPr/>
            </p:nvSpPr>
            <p:spPr bwMode="auto">
              <a:xfrm>
                <a:off x="3568700" y="3352800"/>
                <a:ext cx="0" cy="485775"/>
              </a:xfrm>
              <a:prstGeom prst="line">
                <a:avLst/>
              </a:prstGeom>
              <a:noFill/>
              <a:ln w="38100">
                <a:solidFill>
                  <a:srgbClr val="000000"/>
                </a:solidFill>
                <a:round/>
                <a:headEnd type="none" w="sm" len="sm"/>
                <a:tailEnd type="none" w="sm" len="sm"/>
              </a:ln>
            </p:spPr>
            <p:txBody>
              <a:bodyPr/>
              <a:lstStyle/>
              <a:p>
                <a:endParaRPr lang="ga-IE"/>
              </a:p>
            </p:txBody>
          </p:sp>
          <p:sp>
            <p:nvSpPr>
              <p:cNvPr id="18" name="Line 1039"/>
              <p:cNvSpPr>
                <a:spLocks noChangeShapeType="1"/>
              </p:cNvSpPr>
              <p:nvPr/>
            </p:nvSpPr>
            <p:spPr bwMode="auto">
              <a:xfrm>
                <a:off x="5334000" y="1676400"/>
                <a:ext cx="0" cy="487363"/>
              </a:xfrm>
              <a:prstGeom prst="line">
                <a:avLst/>
              </a:prstGeom>
              <a:noFill/>
              <a:ln w="38100">
                <a:solidFill>
                  <a:srgbClr val="000000"/>
                </a:solidFill>
                <a:round/>
                <a:headEnd type="none" w="sm" len="sm"/>
                <a:tailEnd type="none" w="sm" len="sm"/>
              </a:ln>
            </p:spPr>
            <p:txBody>
              <a:bodyPr/>
              <a:lstStyle/>
              <a:p>
                <a:endParaRPr lang="ga-IE"/>
              </a:p>
            </p:txBody>
          </p:sp>
          <p:sp>
            <p:nvSpPr>
              <p:cNvPr id="19" name="Line 1040"/>
              <p:cNvSpPr>
                <a:spLocks noChangeShapeType="1"/>
              </p:cNvSpPr>
              <p:nvPr/>
            </p:nvSpPr>
            <p:spPr bwMode="auto">
              <a:xfrm>
                <a:off x="5580063" y="3352800"/>
                <a:ext cx="1587" cy="485775"/>
              </a:xfrm>
              <a:prstGeom prst="line">
                <a:avLst/>
              </a:prstGeom>
              <a:noFill/>
              <a:ln w="38100">
                <a:solidFill>
                  <a:srgbClr val="000000"/>
                </a:solidFill>
                <a:round/>
                <a:headEnd type="none" w="sm" len="sm"/>
                <a:tailEnd type="none" w="sm" len="sm"/>
              </a:ln>
            </p:spPr>
            <p:txBody>
              <a:bodyPr/>
              <a:lstStyle/>
              <a:p>
                <a:endParaRPr lang="ga-IE"/>
              </a:p>
            </p:txBody>
          </p:sp>
          <p:sp>
            <p:nvSpPr>
              <p:cNvPr id="20" name="Line 1043"/>
              <p:cNvSpPr>
                <a:spLocks noChangeShapeType="1"/>
              </p:cNvSpPr>
              <p:nvPr/>
            </p:nvSpPr>
            <p:spPr bwMode="auto">
              <a:xfrm flipV="1">
                <a:off x="3962400" y="2209800"/>
                <a:ext cx="990600" cy="1143000"/>
              </a:xfrm>
              <a:prstGeom prst="line">
                <a:avLst/>
              </a:prstGeom>
              <a:noFill/>
              <a:ln w="38100">
                <a:solidFill>
                  <a:srgbClr val="000000"/>
                </a:solidFill>
                <a:round/>
                <a:headEnd type="none" w="sm" len="sm"/>
                <a:tailEnd type="triangle" w="med" len="med"/>
              </a:ln>
            </p:spPr>
            <p:txBody>
              <a:bodyPr/>
              <a:lstStyle/>
              <a:p>
                <a:endParaRPr lang="ga-IE"/>
              </a:p>
            </p:txBody>
          </p:sp>
          <p:sp>
            <p:nvSpPr>
              <p:cNvPr id="21" name="Line 1045"/>
              <p:cNvSpPr>
                <a:spLocks noChangeShapeType="1"/>
              </p:cNvSpPr>
              <p:nvPr/>
            </p:nvSpPr>
            <p:spPr bwMode="auto">
              <a:xfrm flipH="1">
                <a:off x="1676400" y="2209800"/>
                <a:ext cx="900113" cy="1143000"/>
              </a:xfrm>
              <a:prstGeom prst="line">
                <a:avLst/>
              </a:prstGeom>
              <a:noFill/>
              <a:ln w="38100">
                <a:solidFill>
                  <a:srgbClr val="000000"/>
                </a:solidFill>
                <a:round/>
                <a:headEnd type="none" w="sm" len="sm"/>
                <a:tailEnd type="triangle" w="med" len="med"/>
              </a:ln>
            </p:spPr>
            <p:txBody>
              <a:bodyPr/>
              <a:lstStyle/>
              <a:p>
                <a:endParaRPr lang="ga-IE"/>
              </a:p>
            </p:txBody>
          </p:sp>
          <p:sp>
            <p:nvSpPr>
              <p:cNvPr id="22" name="Line 1046"/>
              <p:cNvSpPr>
                <a:spLocks noChangeShapeType="1"/>
              </p:cNvSpPr>
              <p:nvPr/>
            </p:nvSpPr>
            <p:spPr bwMode="auto">
              <a:xfrm flipH="1">
                <a:off x="1828800" y="3581400"/>
                <a:ext cx="274638" cy="762000"/>
              </a:xfrm>
              <a:prstGeom prst="line">
                <a:avLst/>
              </a:prstGeom>
              <a:noFill/>
              <a:ln w="38100">
                <a:solidFill>
                  <a:srgbClr val="000000"/>
                </a:solidFill>
                <a:round/>
                <a:headEnd type="none" w="sm" len="sm"/>
                <a:tailEnd type="triangle" w="med" len="med"/>
              </a:ln>
            </p:spPr>
            <p:txBody>
              <a:bodyPr/>
              <a:lstStyle/>
              <a:p>
                <a:endParaRPr lang="ga-IE"/>
              </a:p>
            </p:txBody>
          </p:sp>
          <p:sp>
            <p:nvSpPr>
              <p:cNvPr id="23" name="Line 1047"/>
              <p:cNvSpPr>
                <a:spLocks noChangeShapeType="1"/>
              </p:cNvSpPr>
              <p:nvPr/>
            </p:nvSpPr>
            <p:spPr bwMode="auto">
              <a:xfrm>
                <a:off x="5715000" y="2133600"/>
                <a:ext cx="76200" cy="1143000"/>
              </a:xfrm>
              <a:prstGeom prst="line">
                <a:avLst/>
              </a:prstGeom>
              <a:noFill/>
              <a:ln w="38100">
                <a:solidFill>
                  <a:srgbClr val="000000"/>
                </a:solidFill>
                <a:round/>
                <a:headEnd type="none" w="sm" len="sm"/>
                <a:tailEnd type="triangle" w="med" len="med"/>
              </a:ln>
            </p:spPr>
            <p:txBody>
              <a:bodyPr/>
              <a:lstStyle/>
              <a:p>
                <a:endParaRPr lang="ga-IE"/>
              </a:p>
            </p:txBody>
          </p:sp>
          <p:sp>
            <p:nvSpPr>
              <p:cNvPr id="24" name="Line 1048"/>
              <p:cNvSpPr>
                <a:spLocks noChangeShapeType="1"/>
              </p:cNvSpPr>
              <p:nvPr/>
            </p:nvSpPr>
            <p:spPr bwMode="auto">
              <a:xfrm>
                <a:off x="3048000" y="2057400"/>
                <a:ext cx="457200" cy="1295400"/>
              </a:xfrm>
              <a:prstGeom prst="line">
                <a:avLst/>
              </a:prstGeom>
              <a:noFill/>
              <a:ln w="38100">
                <a:solidFill>
                  <a:srgbClr val="000000"/>
                </a:solidFill>
                <a:round/>
                <a:headEnd type="none" w="sm" len="sm"/>
                <a:tailEnd type="triangle" w="med" len="med"/>
              </a:ln>
            </p:spPr>
            <p:txBody>
              <a:bodyPr/>
              <a:lstStyle/>
              <a:p>
                <a:endParaRPr lang="ga-IE"/>
              </a:p>
            </p:txBody>
          </p:sp>
          <p:sp>
            <p:nvSpPr>
              <p:cNvPr id="25" name="Line 1049"/>
              <p:cNvSpPr>
                <a:spLocks noChangeShapeType="1"/>
              </p:cNvSpPr>
              <p:nvPr/>
            </p:nvSpPr>
            <p:spPr bwMode="auto">
              <a:xfrm>
                <a:off x="4208463" y="3535363"/>
                <a:ext cx="731837" cy="1587"/>
              </a:xfrm>
              <a:prstGeom prst="line">
                <a:avLst/>
              </a:prstGeom>
              <a:noFill/>
              <a:ln w="38100">
                <a:solidFill>
                  <a:srgbClr val="000000"/>
                </a:solidFill>
                <a:round/>
                <a:headEnd type="none" w="sm" len="sm"/>
                <a:tailEnd type="triangle" w="sm" len="sm"/>
              </a:ln>
            </p:spPr>
            <p:txBody>
              <a:bodyPr/>
              <a:lstStyle/>
              <a:p>
                <a:endParaRPr lang="ga-IE"/>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ga-IE" dirty="0" smtClean="0"/>
              <a:t>Relational Model</a:t>
            </a:r>
            <a:endParaRPr lang="ga-IE" dirty="0"/>
          </a:p>
        </p:txBody>
      </p:sp>
      <p:sp>
        <p:nvSpPr>
          <p:cNvPr id="4" name="Content Placeholder 3"/>
          <p:cNvSpPr>
            <a:spLocks noGrp="1"/>
          </p:cNvSpPr>
          <p:nvPr>
            <p:ph idx="1"/>
          </p:nvPr>
        </p:nvSpPr>
        <p:spPr/>
        <p:txBody>
          <a:bodyPr/>
          <a:lstStyle/>
          <a:p>
            <a:r>
              <a:rPr lang="en-GB" sz="2400" dirty="0" smtClean="0"/>
              <a:t>Up until about 1980 either the Network or Hierarchical model was used for the majority of applications. Since then the Relational model has dominated.</a:t>
            </a:r>
          </a:p>
          <a:p>
            <a:endParaRPr lang="en-GB" sz="2400" b="1" u="sng" dirty="0" smtClean="0"/>
          </a:p>
          <a:p>
            <a:r>
              <a:rPr lang="en-GB" sz="2400" dirty="0" smtClean="0"/>
              <a:t>Relational DBMS are based on the relational model (</a:t>
            </a:r>
            <a:r>
              <a:rPr lang="en-GB" sz="2400" dirty="0" err="1" smtClean="0"/>
              <a:t>Codd</a:t>
            </a:r>
            <a:r>
              <a:rPr lang="en-GB" sz="2400" dirty="0" smtClean="0"/>
              <a:t>, 1970) whose base is the mathematical theory of relations.</a:t>
            </a:r>
          </a:p>
          <a:p>
            <a:endParaRPr lang="en-GB" sz="2400" dirty="0" smtClean="0"/>
          </a:p>
          <a:p>
            <a:r>
              <a:rPr lang="en-GB" sz="2400" dirty="0" smtClean="0"/>
              <a:t>We will concentrate on the relational model in this course. Other models have been proposed but until now none of these have been widely accepted. The current most popular alternative is the Object Oriented Database Model and </a:t>
            </a:r>
            <a:r>
              <a:rPr lang="ga-IE" sz="2400" dirty="0" smtClean="0"/>
              <a:t>you</a:t>
            </a:r>
            <a:r>
              <a:rPr lang="en-GB" sz="2400" dirty="0" smtClean="0"/>
              <a:t> will look at this </a:t>
            </a:r>
            <a:r>
              <a:rPr lang="ga-IE" sz="2400" dirty="0" smtClean="0"/>
              <a:t>model in your fourth year Databases subject</a:t>
            </a:r>
            <a:r>
              <a:rPr lang="en-GB" sz="2400" dirty="0" smtClean="0"/>
              <a:t>.</a:t>
            </a:r>
            <a:endParaRPr lang="en-US" sz="4000" dirty="0" smtClean="0"/>
          </a:p>
          <a:p>
            <a:pPr>
              <a:buNone/>
            </a:pPr>
            <a:endParaRPr lang="ga-IE" dirty="0"/>
          </a:p>
        </p:txBody>
      </p:sp>
      <p:sp>
        <p:nvSpPr>
          <p:cNvPr id="2" name="Footer Placeholder 1"/>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Relational Database</a:t>
            </a:r>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pic>
        <p:nvPicPr>
          <p:cNvPr id="63490" name="Picture 2" descr="http://www.oocities.org/unifiedmodel/image001.jpg"/>
          <p:cNvPicPr>
            <a:picLocks noChangeAspect="1" noChangeArrowheads="1"/>
          </p:cNvPicPr>
          <p:nvPr/>
        </p:nvPicPr>
        <p:blipFill>
          <a:blip r:embed="rId2" cstate="print"/>
          <a:srcRect/>
          <a:stretch>
            <a:fillRect/>
          </a:stretch>
        </p:blipFill>
        <p:spPr bwMode="auto">
          <a:xfrm>
            <a:off x="1403648" y="1268760"/>
            <a:ext cx="6172200" cy="478155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Entity Model</a:t>
            </a:r>
            <a:endParaRPr lang="ga-IE" dirty="0"/>
          </a:p>
        </p:txBody>
      </p:sp>
      <p:sp>
        <p:nvSpPr>
          <p:cNvPr id="3" name="Content Placeholder 2"/>
          <p:cNvSpPr>
            <a:spLocks noGrp="1"/>
          </p:cNvSpPr>
          <p:nvPr>
            <p:ph idx="1"/>
          </p:nvPr>
        </p:nvSpPr>
        <p:spPr/>
        <p:txBody>
          <a:bodyPr/>
          <a:lstStyle/>
          <a:p>
            <a:r>
              <a:rPr lang="en-US" sz="2400" dirty="0" smtClean="0"/>
              <a:t>An ER model is an abstract way of describing a </a:t>
            </a:r>
            <a:r>
              <a:rPr lang="ga-IE" sz="2400" dirty="0" smtClean="0"/>
              <a:t>database.</a:t>
            </a:r>
          </a:p>
          <a:p>
            <a:r>
              <a:rPr lang="en-US" sz="2400" dirty="0" smtClean="0"/>
              <a:t>In the case of a </a:t>
            </a:r>
            <a:r>
              <a:rPr lang="ga-IE" sz="2400" dirty="0" smtClean="0"/>
              <a:t>relational model</a:t>
            </a:r>
            <a:r>
              <a:rPr lang="en-US" sz="2400" dirty="0" smtClean="0"/>
              <a:t>, which stores data in tables, some of the data in these tables point to data in other tables - for instance, your entry in the database could point to several entries for each of the phone numbers that are yours. </a:t>
            </a:r>
            <a:endParaRPr lang="ga-IE" sz="2400" dirty="0" smtClean="0"/>
          </a:p>
          <a:p>
            <a:r>
              <a:rPr lang="en-US" sz="2400" dirty="0" smtClean="0"/>
              <a:t>The ER model would say that you are an entity, and each phone number is an entity, and the relationship between you and the phone numbers is 'has a phone number'. </a:t>
            </a:r>
            <a:endParaRPr lang="ga-IE" sz="2400" dirty="0" smtClean="0"/>
          </a:p>
          <a:p>
            <a:r>
              <a:rPr lang="en-US" sz="2400" dirty="0" smtClean="0"/>
              <a:t>Diagrams created to design these entities and relationships are called entity–relationship diagrams or ER diagrams.</a:t>
            </a:r>
            <a:endParaRPr lang="ga-IE" sz="2400"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Entity Model</a:t>
            </a:r>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pic>
        <p:nvPicPr>
          <p:cNvPr id="69636" name="Picture 4" descr="http://images.devshed.com/ds/stories/Modeling_and_Designing_Databases/image_9.JPG"/>
          <p:cNvPicPr>
            <a:picLocks noChangeAspect="1" noChangeArrowheads="1"/>
          </p:cNvPicPr>
          <p:nvPr/>
        </p:nvPicPr>
        <p:blipFill>
          <a:blip r:embed="rId2" cstate="print"/>
          <a:srcRect/>
          <a:stretch>
            <a:fillRect/>
          </a:stretch>
        </p:blipFill>
        <p:spPr bwMode="auto">
          <a:xfrm>
            <a:off x="1763689" y="1257896"/>
            <a:ext cx="5666810" cy="497941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Object Model</a:t>
            </a:r>
            <a:endParaRPr lang="ga-IE" dirty="0"/>
          </a:p>
        </p:txBody>
      </p:sp>
      <p:sp>
        <p:nvSpPr>
          <p:cNvPr id="3" name="Content Placeholder 2"/>
          <p:cNvSpPr>
            <a:spLocks noGrp="1"/>
          </p:cNvSpPr>
          <p:nvPr>
            <p:ph idx="1"/>
          </p:nvPr>
        </p:nvSpPr>
        <p:spPr/>
        <p:txBody>
          <a:bodyPr/>
          <a:lstStyle/>
          <a:p>
            <a:r>
              <a:rPr lang="en-US" dirty="0" smtClean="0"/>
              <a:t>An object database (also object-oriented database management system) is a database management system in which information is represented in the form of objects as used in object-oriented programming. </a:t>
            </a:r>
            <a:endParaRPr lang="ga-IE" dirty="0" smtClean="0"/>
          </a:p>
          <a:p>
            <a:r>
              <a:rPr lang="en-US" dirty="0" smtClean="0"/>
              <a:t>Object databases are different from relational databases which are table-oriented. </a:t>
            </a:r>
            <a:endParaRPr lang="ga-IE" dirty="0" smtClean="0"/>
          </a:p>
          <a:p>
            <a:r>
              <a:rPr lang="en-US" dirty="0" smtClean="0"/>
              <a:t>Object-relational databases are a hybrid of both approaches.</a:t>
            </a:r>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Object Model</a:t>
            </a:r>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pic>
        <p:nvPicPr>
          <p:cNvPr id="74756" name="Picture 4" descr="http://nordbotten.com/joan/dmp/Oodm-prj.jpg"/>
          <p:cNvPicPr>
            <a:picLocks noChangeAspect="1" noChangeArrowheads="1"/>
          </p:cNvPicPr>
          <p:nvPr/>
        </p:nvPicPr>
        <p:blipFill>
          <a:blip r:embed="rId2" cstate="print"/>
          <a:srcRect/>
          <a:stretch>
            <a:fillRect/>
          </a:stretch>
        </p:blipFill>
        <p:spPr bwMode="auto">
          <a:xfrm>
            <a:off x="2123728" y="1268760"/>
            <a:ext cx="4752528" cy="486331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33795" name="Rectangle 2"/>
          <p:cNvSpPr>
            <a:spLocks noGrp="1" noChangeArrowheads="1"/>
          </p:cNvSpPr>
          <p:nvPr>
            <p:ph type="title"/>
          </p:nvPr>
        </p:nvSpPr>
        <p:spPr>
          <a:xfrm>
            <a:off x="457200" y="981075"/>
            <a:ext cx="8229600" cy="630238"/>
          </a:xfrm>
        </p:spPr>
        <p:txBody>
          <a:bodyPr/>
          <a:lstStyle/>
          <a:p>
            <a:pPr eaLnBrk="1" hangingPunct="1"/>
            <a:r>
              <a:rPr lang="en-US" smtClean="0"/>
              <a:t>Degrees of Data Abstraction (</a:t>
            </a:r>
            <a:r>
              <a:rPr lang="en-US" sz="3600" smtClean="0"/>
              <a:t>continued</a:t>
            </a:r>
            <a:r>
              <a:rPr lang="en-US" smtClean="0"/>
              <a:t>)</a:t>
            </a:r>
          </a:p>
        </p:txBody>
      </p:sp>
      <p:sp>
        <p:nvSpPr>
          <p:cNvPr id="33796" name="Rectangle 3"/>
          <p:cNvSpPr>
            <a:spLocks noGrp="1" noChangeArrowheads="1"/>
          </p:cNvSpPr>
          <p:nvPr>
            <p:ph type="body" idx="1"/>
          </p:nvPr>
        </p:nvSpPr>
        <p:spPr>
          <a:xfrm>
            <a:off x="685800" y="1752600"/>
            <a:ext cx="7772400" cy="4343400"/>
          </a:xfrm>
        </p:spPr>
        <p:txBody>
          <a:bodyPr/>
          <a:lstStyle/>
          <a:p>
            <a:pPr eaLnBrk="1" hangingPunct="1">
              <a:spcBef>
                <a:spcPct val="60000"/>
              </a:spcBef>
            </a:pPr>
            <a:r>
              <a:rPr lang="en-US" dirty="0" smtClean="0"/>
              <a:t>American National Standards Institute/Standards Planning and Requirements Committee (ANSI/SPARC)</a:t>
            </a:r>
          </a:p>
          <a:p>
            <a:pPr lvl="1" eaLnBrk="1" hangingPunct="1">
              <a:spcBef>
                <a:spcPct val="60000"/>
              </a:spcBef>
            </a:pPr>
            <a:r>
              <a:rPr lang="en-US" dirty="0" smtClean="0"/>
              <a:t>Classified data models according to their degree of abstraction (1970s): </a:t>
            </a:r>
          </a:p>
          <a:p>
            <a:pPr lvl="2" eaLnBrk="1" hangingPunct="1">
              <a:spcBef>
                <a:spcPct val="60000"/>
              </a:spcBef>
            </a:pPr>
            <a:r>
              <a:rPr lang="en-US" dirty="0" smtClean="0"/>
              <a:t>Conceptual</a:t>
            </a:r>
          </a:p>
          <a:p>
            <a:pPr lvl="2" eaLnBrk="1" hangingPunct="1">
              <a:spcBef>
                <a:spcPct val="60000"/>
              </a:spcBef>
            </a:pPr>
            <a:r>
              <a:rPr lang="en-US" dirty="0" smtClean="0"/>
              <a:t>External</a:t>
            </a:r>
          </a:p>
          <a:p>
            <a:pPr lvl="2" eaLnBrk="1" hangingPunct="1">
              <a:spcBef>
                <a:spcPct val="60000"/>
              </a:spcBef>
            </a:pPr>
            <a:r>
              <a:rPr lang="en-US" dirty="0" smtClean="0"/>
              <a:t>Internal </a:t>
            </a:r>
          </a:p>
          <a:p>
            <a:pPr lvl="2" eaLnBrk="1" hangingPunct="1">
              <a:spcBef>
                <a:spcPct val="60000"/>
              </a:spcBef>
            </a:pPr>
            <a:r>
              <a:rPr lang="en-US" dirty="0" smtClean="0"/>
              <a:t>Physical</a:t>
            </a:r>
          </a:p>
          <a:p>
            <a:pPr eaLnBrk="1" hangingPunct="1"/>
            <a:endParaRPr 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34819" name="Rectangle 2"/>
          <p:cNvSpPr>
            <a:spLocks noGrp="1" noChangeArrowheads="1"/>
          </p:cNvSpPr>
          <p:nvPr>
            <p:ph type="title"/>
          </p:nvPr>
        </p:nvSpPr>
        <p:spPr/>
        <p:txBody>
          <a:bodyPr/>
          <a:lstStyle/>
          <a:p>
            <a:pPr eaLnBrk="1" hangingPunct="1"/>
            <a:r>
              <a:rPr lang="en-US" smtClean="0"/>
              <a:t>Data Abstraction Levels</a:t>
            </a:r>
          </a:p>
        </p:txBody>
      </p:sp>
      <p:pic>
        <p:nvPicPr>
          <p:cNvPr id="34820" name="Picture 3" descr="Fig02-10"/>
          <p:cNvPicPr>
            <a:picLocks noGrp="1" noChangeAspect="1" noChangeArrowheads="1"/>
          </p:cNvPicPr>
          <p:nvPr>
            <p:ph sz="half" idx="2"/>
          </p:nvPr>
        </p:nvPicPr>
        <p:blipFill>
          <a:blip r:embed="rId3" cstate="print"/>
          <a:srcRect t="2361"/>
          <a:stretch>
            <a:fillRect/>
          </a:stretch>
        </p:blipFill>
        <p:spPr>
          <a:xfrm>
            <a:off x="304800" y="1052513"/>
            <a:ext cx="8610600" cy="4464050"/>
          </a:xfrm>
          <a:noFill/>
        </p:spPr>
      </p:pic>
      <p:sp>
        <p:nvSpPr>
          <p:cNvPr id="34821" name="Text Box 4"/>
          <p:cNvSpPr txBox="1">
            <a:spLocks noChangeArrowheads="1"/>
          </p:cNvSpPr>
          <p:nvPr/>
        </p:nvSpPr>
        <p:spPr bwMode="auto">
          <a:xfrm>
            <a:off x="3132138" y="5734050"/>
            <a:ext cx="2882900" cy="336550"/>
          </a:xfrm>
          <a:prstGeom prst="rect">
            <a:avLst/>
          </a:prstGeom>
          <a:noFill/>
          <a:ln w="9525" algn="ctr">
            <a:noFill/>
            <a:miter lim="800000"/>
            <a:headEnd/>
            <a:tailEnd/>
          </a:ln>
        </p:spPr>
        <p:txBody>
          <a:bodyPr wrap="none" anchor="b">
            <a:spAutoFit/>
          </a:bodyPr>
          <a:lstStyle/>
          <a:p>
            <a:r>
              <a:rPr lang="en-IE" sz="1600" b="1">
                <a:latin typeface="Garamond" pitchFamily="18" charset="0"/>
              </a:rPr>
              <a:t>Fig 3.2 Data Abstraction Levels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pPr eaLnBrk="1" hangingPunct="1"/>
            <a:r>
              <a:rPr lang="en-US" smtClean="0"/>
              <a:t>Chapter 3</a:t>
            </a:r>
          </a:p>
        </p:txBody>
      </p:sp>
      <p:sp>
        <p:nvSpPr>
          <p:cNvPr id="24579" name="Rectangle 3"/>
          <p:cNvSpPr>
            <a:spLocks noGrp="1" noChangeArrowheads="1"/>
          </p:cNvSpPr>
          <p:nvPr>
            <p:ph type="subTitle" idx="1"/>
          </p:nvPr>
        </p:nvSpPr>
        <p:spPr>
          <a:xfrm>
            <a:off x="1447800" y="3581400"/>
            <a:ext cx="6400800" cy="1752600"/>
          </a:xfrm>
        </p:spPr>
        <p:txBody>
          <a:bodyPr/>
          <a:lstStyle/>
          <a:p>
            <a:pPr eaLnBrk="1" hangingPunct="1"/>
            <a:r>
              <a:rPr lang="en-US" sz="3900" smtClean="0"/>
              <a:t>Data Model</a:t>
            </a:r>
            <a:endParaRPr lang="en-US" sz="3400" smtClean="0"/>
          </a:p>
          <a:p>
            <a:pPr eaLnBrk="1" hangingPunct="1"/>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35843" name="Rectangle 2"/>
          <p:cNvSpPr>
            <a:spLocks noGrp="1" noChangeArrowheads="1"/>
          </p:cNvSpPr>
          <p:nvPr>
            <p:ph type="title"/>
          </p:nvPr>
        </p:nvSpPr>
        <p:spPr/>
        <p:txBody>
          <a:bodyPr/>
          <a:lstStyle/>
          <a:p>
            <a:pPr eaLnBrk="1" hangingPunct="1"/>
            <a:r>
              <a:rPr lang="en-US" smtClean="0"/>
              <a:t>The Conceptual Model</a:t>
            </a:r>
          </a:p>
        </p:txBody>
      </p:sp>
      <p:sp>
        <p:nvSpPr>
          <p:cNvPr id="35844" name="Rectangle 3"/>
          <p:cNvSpPr>
            <a:spLocks noGrp="1" noChangeArrowheads="1"/>
          </p:cNvSpPr>
          <p:nvPr>
            <p:ph type="body" idx="1"/>
          </p:nvPr>
        </p:nvSpPr>
        <p:spPr>
          <a:xfrm>
            <a:off x="685800" y="1752600"/>
            <a:ext cx="7772400" cy="4343400"/>
          </a:xfrm>
        </p:spPr>
        <p:txBody>
          <a:bodyPr/>
          <a:lstStyle/>
          <a:p>
            <a:pPr eaLnBrk="1" hangingPunct="1">
              <a:spcBef>
                <a:spcPct val="80000"/>
              </a:spcBef>
            </a:pPr>
            <a:r>
              <a:rPr lang="en-US" smtClean="0"/>
              <a:t>Represents global view of the database</a:t>
            </a:r>
          </a:p>
          <a:p>
            <a:pPr eaLnBrk="1" hangingPunct="1">
              <a:spcBef>
                <a:spcPct val="80000"/>
              </a:spcBef>
            </a:pPr>
            <a:r>
              <a:rPr lang="en-US" smtClean="0"/>
              <a:t>Enterprise-wide representation of data as viewed by high-level managers</a:t>
            </a:r>
          </a:p>
          <a:p>
            <a:pPr eaLnBrk="1" hangingPunct="1">
              <a:spcBef>
                <a:spcPct val="80000"/>
              </a:spcBef>
            </a:pPr>
            <a:r>
              <a:rPr lang="en-US" smtClean="0"/>
              <a:t>Basis for identification and description of main data objects, avoiding details</a:t>
            </a:r>
          </a:p>
          <a:p>
            <a:pPr eaLnBrk="1" hangingPunct="1">
              <a:spcBef>
                <a:spcPct val="80000"/>
              </a:spcBef>
            </a:pPr>
            <a:r>
              <a:rPr lang="en-US" smtClean="0"/>
              <a:t>Most widely used conceptual model is the entity relationship (ER) model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37891" name="Rectangle 2"/>
          <p:cNvSpPr>
            <a:spLocks noGrp="1" noChangeArrowheads="1"/>
          </p:cNvSpPr>
          <p:nvPr>
            <p:ph type="title"/>
          </p:nvPr>
        </p:nvSpPr>
        <p:spPr/>
        <p:txBody>
          <a:bodyPr/>
          <a:lstStyle/>
          <a:p>
            <a:pPr eaLnBrk="1" hangingPunct="1"/>
            <a:r>
              <a:rPr lang="en-US" smtClean="0"/>
              <a:t>Advantages of Conceptual Model</a:t>
            </a:r>
          </a:p>
        </p:txBody>
      </p:sp>
      <p:sp>
        <p:nvSpPr>
          <p:cNvPr id="37892" name="Rectangle 3"/>
          <p:cNvSpPr>
            <a:spLocks noGrp="1" noChangeArrowheads="1"/>
          </p:cNvSpPr>
          <p:nvPr>
            <p:ph type="body" idx="1"/>
          </p:nvPr>
        </p:nvSpPr>
        <p:spPr>
          <a:xfrm>
            <a:off x="685800" y="1676400"/>
            <a:ext cx="7772400" cy="4419600"/>
          </a:xfrm>
        </p:spPr>
        <p:txBody>
          <a:bodyPr/>
          <a:lstStyle/>
          <a:p>
            <a:pPr eaLnBrk="1" hangingPunct="1"/>
            <a:r>
              <a:rPr lang="en-US" smtClean="0"/>
              <a:t>Provides a relatively easily understood macro level view of data environment</a:t>
            </a:r>
          </a:p>
          <a:p>
            <a:pPr eaLnBrk="1" hangingPunct="1"/>
            <a:r>
              <a:rPr lang="en-US" smtClean="0"/>
              <a:t>Independent of both software and hardware </a:t>
            </a:r>
          </a:p>
          <a:p>
            <a:pPr lvl="1" eaLnBrk="1" hangingPunct="1"/>
            <a:r>
              <a:rPr lang="en-US" smtClean="0"/>
              <a:t>Does not depend on the DBMS software used to implement the model </a:t>
            </a:r>
          </a:p>
          <a:p>
            <a:pPr lvl="1" eaLnBrk="1" hangingPunct="1"/>
            <a:r>
              <a:rPr lang="en-US" smtClean="0"/>
              <a:t>Does not depend on the hardware used in the implementation of the model</a:t>
            </a:r>
          </a:p>
          <a:p>
            <a:pPr lvl="1" eaLnBrk="1" hangingPunct="1"/>
            <a:r>
              <a:rPr lang="en-US" smtClean="0"/>
              <a:t>Changes in either the hardware or the DBMS software have no effect on the database design at the conceptual level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ga-IE" dirty="0" smtClean="0"/>
              <a:t>Example of Conceptual View</a:t>
            </a:r>
            <a:endParaRPr lang="ga-IE" dirty="0"/>
          </a:p>
        </p:txBody>
      </p:sp>
      <p:sp>
        <p:nvSpPr>
          <p:cNvPr id="7" name="Content Placeholder 6"/>
          <p:cNvSpPr>
            <a:spLocks noGrp="1"/>
          </p:cNvSpPr>
          <p:nvPr>
            <p:ph idx="1"/>
          </p:nvPr>
        </p:nvSpPr>
        <p:spPr>
          <a:xfrm>
            <a:off x="457200" y="1700585"/>
            <a:ext cx="8229600" cy="4464719"/>
          </a:xfrm>
        </p:spPr>
        <p:txBody>
          <a:bodyPr/>
          <a:lstStyle/>
          <a:p>
            <a:pPr>
              <a:buNone/>
            </a:pPr>
            <a:r>
              <a:rPr lang="en-GB" dirty="0" smtClean="0"/>
              <a:t>EMPLOYEE</a:t>
            </a:r>
          </a:p>
          <a:p>
            <a:pPr>
              <a:buNone/>
            </a:pPr>
            <a:r>
              <a:rPr lang="en-GB" dirty="0" smtClean="0"/>
              <a:t>       	EMPLOYEE_NUMBER         CHAR (6)</a:t>
            </a:r>
          </a:p>
          <a:p>
            <a:pPr>
              <a:buNone/>
            </a:pPr>
            <a:r>
              <a:rPr lang="en-GB" dirty="0" smtClean="0"/>
              <a:t>	</a:t>
            </a:r>
            <a:r>
              <a:rPr lang="ga-IE" dirty="0" smtClean="0"/>
              <a:t>	</a:t>
            </a:r>
            <a:r>
              <a:rPr lang="en-GB" dirty="0" smtClean="0"/>
              <a:t>DEPT                                       </a:t>
            </a:r>
            <a:r>
              <a:rPr lang="ga-IE" dirty="0" smtClean="0"/>
              <a:t> </a:t>
            </a:r>
            <a:r>
              <a:rPr lang="en-GB" dirty="0" smtClean="0"/>
              <a:t>CHAR (8)</a:t>
            </a:r>
          </a:p>
          <a:p>
            <a:pPr>
              <a:buNone/>
            </a:pPr>
            <a:r>
              <a:rPr lang="en-GB" dirty="0" smtClean="0"/>
              <a:t>	</a:t>
            </a:r>
            <a:r>
              <a:rPr lang="ga-IE" dirty="0" smtClean="0"/>
              <a:t>	</a:t>
            </a:r>
            <a:r>
              <a:rPr lang="en-GB" dirty="0" smtClean="0"/>
              <a:t>SALARY                                  NUM (5)</a:t>
            </a:r>
          </a:p>
          <a:p>
            <a:pPr>
              <a:buNone/>
            </a:pPr>
            <a:r>
              <a:rPr lang="en-GB" dirty="0" smtClean="0"/>
              <a:t>          	SICK_DAYS                            NUM (3)</a:t>
            </a:r>
          </a:p>
          <a:p>
            <a:endParaRPr lang="ga-IE" dirty="0"/>
          </a:p>
        </p:txBody>
      </p:sp>
      <p:sp>
        <p:nvSpPr>
          <p:cNvPr id="135171" name="Slide Number Placeholder 3"/>
          <p:cNvSpPr>
            <a:spLocks noGrp="1"/>
          </p:cNvSpPr>
          <p:nvPr>
            <p:ph type="sldNum" sz="quarter" idx="12"/>
          </p:nvPr>
        </p:nvSpPr>
        <p:spPr>
          <a:noFill/>
        </p:spPr>
        <p:txBody>
          <a:bodyPr/>
          <a:lstStyle/>
          <a:p>
            <a:fld id="{9D5F20A6-6C05-4BA7-8EB1-5DB1C435AFDB}" type="slidenum">
              <a:rPr lang="en-US" smtClean="0"/>
              <a:pPr/>
              <a:t>22</a:t>
            </a:fld>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38915" name="Rectangle 2"/>
          <p:cNvSpPr>
            <a:spLocks noGrp="1" noChangeArrowheads="1"/>
          </p:cNvSpPr>
          <p:nvPr>
            <p:ph type="title"/>
          </p:nvPr>
        </p:nvSpPr>
        <p:spPr/>
        <p:txBody>
          <a:bodyPr/>
          <a:lstStyle/>
          <a:p>
            <a:pPr eaLnBrk="1" hangingPunct="1"/>
            <a:r>
              <a:rPr lang="en-US" smtClean="0"/>
              <a:t>The Internal Model</a:t>
            </a:r>
          </a:p>
        </p:txBody>
      </p:sp>
      <p:sp>
        <p:nvSpPr>
          <p:cNvPr id="38916" name="Rectangle 3"/>
          <p:cNvSpPr>
            <a:spLocks noGrp="1" noChangeArrowheads="1"/>
          </p:cNvSpPr>
          <p:nvPr>
            <p:ph type="body" idx="1"/>
          </p:nvPr>
        </p:nvSpPr>
        <p:spPr>
          <a:xfrm>
            <a:off x="685800" y="1676400"/>
            <a:ext cx="7772400" cy="4419600"/>
          </a:xfrm>
        </p:spPr>
        <p:txBody>
          <a:bodyPr/>
          <a:lstStyle/>
          <a:p>
            <a:pPr eaLnBrk="1" hangingPunct="1">
              <a:spcBef>
                <a:spcPct val="80000"/>
              </a:spcBef>
            </a:pPr>
            <a:r>
              <a:rPr lang="en-US" smtClean="0"/>
              <a:t>Representation of the database as “seen” by the DBMS</a:t>
            </a:r>
          </a:p>
          <a:p>
            <a:pPr eaLnBrk="1" hangingPunct="1">
              <a:spcBef>
                <a:spcPct val="80000"/>
              </a:spcBef>
            </a:pPr>
            <a:r>
              <a:rPr lang="en-US" smtClean="0"/>
              <a:t>Adapts the conceptual model to the DBMS</a:t>
            </a:r>
          </a:p>
          <a:p>
            <a:pPr eaLnBrk="1" hangingPunct="1">
              <a:spcBef>
                <a:spcPct val="80000"/>
              </a:spcBef>
            </a:pPr>
            <a:r>
              <a:rPr lang="en-US" smtClean="0"/>
              <a:t>Software dependent</a:t>
            </a:r>
          </a:p>
          <a:p>
            <a:pPr eaLnBrk="1" hangingPunct="1">
              <a:spcBef>
                <a:spcPct val="80000"/>
              </a:spcBef>
            </a:pPr>
            <a:r>
              <a:rPr lang="en-US" smtClean="0"/>
              <a:t>Hardware independent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706090"/>
          </a:xfrm>
        </p:spPr>
        <p:txBody>
          <a:bodyPr/>
          <a:lstStyle/>
          <a:p>
            <a:r>
              <a:rPr lang="ga-IE" dirty="0" smtClean="0"/>
              <a:t>Example of Internal View</a:t>
            </a:r>
            <a:endParaRPr lang="ga-IE" dirty="0"/>
          </a:p>
        </p:txBody>
      </p:sp>
      <p:sp>
        <p:nvSpPr>
          <p:cNvPr id="7" name="Content Placeholder 6"/>
          <p:cNvSpPr>
            <a:spLocks noGrp="1"/>
          </p:cNvSpPr>
          <p:nvPr>
            <p:ph sz="half" idx="2"/>
          </p:nvPr>
        </p:nvSpPr>
        <p:spPr>
          <a:xfrm>
            <a:off x="457200" y="1484784"/>
            <a:ext cx="4040188" cy="3951288"/>
          </a:xfrm>
        </p:spPr>
        <p:txBody>
          <a:bodyPr/>
          <a:lstStyle/>
          <a:p>
            <a:r>
              <a:rPr lang="en-GB" dirty="0" smtClean="0"/>
              <a:t> C</a:t>
            </a:r>
          </a:p>
          <a:p>
            <a:endParaRPr lang="en-GB" dirty="0" smtClean="0"/>
          </a:p>
          <a:p>
            <a:pPr lvl="1">
              <a:buNone/>
            </a:pPr>
            <a:r>
              <a:rPr lang="en-GB" dirty="0" err="1" smtClean="0"/>
              <a:t>struct</a:t>
            </a:r>
            <a:r>
              <a:rPr lang="en-GB" dirty="0" smtClean="0"/>
              <a:t> employ {                                 </a:t>
            </a:r>
          </a:p>
          <a:p>
            <a:pPr lvl="1">
              <a:buNone/>
            </a:pPr>
            <a:r>
              <a:rPr lang="en-GB" dirty="0" smtClean="0"/>
              <a:t>         char      </a:t>
            </a:r>
            <a:r>
              <a:rPr lang="en-GB" dirty="0" err="1" smtClean="0"/>
              <a:t>emp</a:t>
            </a:r>
            <a:r>
              <a:rPr lang="en-GB" dirty="0" smtClean="0"/>
              <a:t>[6];</a:t>
            </a:r>
          </a:p>
          <a:p>
            <a:pPr lvl="1">
              <a:buNone/>
            </a:pPr>
            <a:r>
              <a:rPr lang="en-GB" dirty="0" smtClean="0"/>
              <a:t>         char      dept[8];                               </a:t>
            </a:r>
          </a:p>
          <a:p>
            <a:pPr lvl="1">
              <a:buNone/>
            </a:pPr>
            <a:r>
              <a:rPr lang="en-GB" dirty="0" smtClean="0"/>
              <a:t>        }</a:t>
            </a:r>
            <a:endParaRPr lang="ga-IE" dirty="0"/>
          </a:p>
        </p:txBody>
      </p:sp>
      <p:sp>
        <p:nvSpPr>
          <p:cNvPr id="10" name="Content Placeholder 9"/>
          <p:cNvSpPr>
            <a:spLocks noGrp="1"/>
          </p:cNvSpPr>
          <p:nvPr>
            <p:ph sz="quarter" idx="4"/>
          </p:nvPr>
        </p:nvSpPr>
        <p:spPr>
          <a:xfrm>
            <a:off x="4645025" y="1484784"/>
            <a:ext cx="4041775" cy="3951288"/>
          </a:xfrm>
        </p:spPr>
        <p:txBody>
          <a:bodyPr/>
          <a:lstStyle/>
          <a:p>
            <a:r>
              <a:rPr lang="ga-IE" dirty="0" smtClean="0"/>
              <a:t>COBOL</a:t>
            </a:r>
          </a:p>
          <a:p>
            <a:endParaRPr lang="ga-IE" dirty="0" smtClean="0"/>
          </a:p>
          <a:p>
            <a:pPr lvl="1">
              <a:buNone/>
            </a:pPr>
            <a:r>
              <a:rPr lang="en-GB" dirty="0" smtClean="0"/>
              <a:t>01    </a:t>
            </a:r>
            <a:r>
              <a:rPr lang="ga-IE" dirty="0" smtClean="0"/>
              <a:t> </a:t>
            </a:r>
            <a:r>
              <a:rPr lang="en-GB" dirty="0" smtClean="0"/>
              <a:t>EMPLOY </a:t>
            </a:r>
            <a:endParaRPr lang="ga-IE" dirty="0" smtClean="0"/>
          </a:p>
          <a:p>
            <a:pPr lvl="1">
              <a:buNone/>
            </a:pPr>
            <a:r>
              <a:rPr lang="en-GB" dirty="0" smtClean="0"/>
              <a:t>02     EMP      PIC     X(6</a:t>
            </a:r>
            <a:r>
              <a:rPr lang="ga-IE" dirty="0" smtClean="0"/>
              <a:t>)</a:t>
            </a:r>
          </a:p>
          <a:p>
            <a:pPr lvl="1">
              <a:buNone/>
            </a:pPr>
            <a:r>
              <a:rPr lang="en-GB" dirty="0" smtClean="0"/>
              <a:t>02     DEPT    PIC     X(8)</a:t>
            </a:r>
            <a:endParaRPr lang="ga-IE" dirty="0"/>
          </a:p>
        </p:txBody>
      </p:sp>
      <p:sp>
        <p:nvSpPr>
          <p:cNvPr id="136194" name="Footer Placeholder 2"/>
          <p:cNvSpPr>
            <a:spLocks noGrp="1"/>
          </p:cNvSpPr>
          <p:nvPr>
            <p:ph type="ftr" sz="quarter" idx="11"/>
          </p:nvPr>
        </p:nvSpPr>
        <p:spPr>
          <a:noFill/>
        </p:spPr>
        <p:txBody>
          <a:bodyPr/>
          <a:lstStyle/>
          <a:p>
            <a:r>
              <a:rPr lang="en-US" smtClean="0"/>
              <a:t>Sept 2000                                                                                              DBMS                            Slide </a:t>
            </a:r>
          </a:p>
        </p:txBody>
      </p:sp>
      <p:sp>
        <p:nvSpPr>
          <p:cNvPr id="136195" name="Slide Number Placeholder 3"/>
          <p:cNvSpPr>
            <a:spLocks noGrp="1"/>
          </p:cNvSpPr>
          <p:nvPr>
            <p:ph type="sldNum" sz="quarter" idx="12"/>
          </p:nvPr>
        </p:nvSpPr>
        <p:spPr>
          <a:noFill/>
        </p:spPr>
        <p:txBody>
          <a:bodyPr/>
          <a:lstStyle/>
          <a:p>
            <a:fld id="{D4B666DD-31D2-4F55-9C00-7BC596A3CA3C}" type="slidenum">
              <a:rPr lang="en-US" smtClean="0"/>
              <a:pPr/>
              <a:t>24</a:t>
            </a:fld>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39939" name="Rectangle 2"/>
          <p:cNvSpPr>
            <a:spLocks noGrp="1" noChangeArrowheads="1"/>
          </p:cNvSpPr>
          <p:nvPr>
            <p:ph type="title"/>
          </p:nvPr>
        </p:nvSpPr>
        <p:spPr>
          <a:xfrm>
            <a:off x="395288" y="674688"/>
            <a:ext cx="8229600" cy="377825"/>
          </a:xfrm>
        </p:spPr>
        <p:txBody>
          <a:bodyPr/>
          <a:lstStyle/>
          <a:p>
            <a:pPr eaLnBrk="1" hangingPunct="1"/>
            <a:r>
              <a:rPr lang="en-US" smtClean="0"/>
              <a:t>The External Model</a:t>
            </a:r>
          </a:p>
        </p:txBody>
      </p:sp>
      <p:sp>
        <p:nvSpPr>
          <p:cNvPr id="39940" name="Rectangle 3"/>
          <p:cNvSpPr>
            <a:spLocks noGrp="1" noChangeArrowheads="1"/>
          </p:cNvSpPr>
          <p:nvPr>
            <p:ph type="body" idx="1"/>
          </p:nvPr>
        </p:nvSpPr>
        <p:spPr>
          <a:xfrm>
            <a:off x="685800" y="1371600"/>
            <a:ext cx="7772400" cy="4724400"/>
          </a:xfrm>
        </p:spPr>
        <p:txBody>
          <a:bodyPr/>
          <a:lstStyle/>
          <a:p>
            <a:pPr eaLnBrk="1" hangingPunct="1">
              <a:spcBef>
                <a:spcPct val="50000"/>
              </a:spcBef>
            </a:pPr>
            <a:r>
              <a:rPr lang="en-US" smtClean="0"/>
              <a:t>End users’ view of the data environment</a:t>
            </a:r>
          </a:p>
          <a:p>
            <a:pPr eaLnBrk="1" hangingPunct="1">
              <a:spcBef>
                <a:spcPct val="50000"/>
              </a:spcBef>
            </a:pPr>
            <a:r>
              <a:rPr lang="en-US" smtClean="0"/>
              <a:t>Requires that the modeler subdivide set of requirements and constraints into functional modules that can be examined within the framework of their external models</a:t>
            </a:r>
          </a:p>
          <a:p>
            <a:pPr eaLnBrk="1" hangingPunct="1">
              <a:spcBef>
                <a:spcPct val="50000"/>
              </a:spcBef>
            </a:pPr>
            <a:r>
              <a:rPr lang="en-US" smtClean="0"/>
              <a:t>Good design should:</a:t>
            </a:r>
          </a:p>
          <a:p>
            <a:pPr lvl="1" eaLnBrk="1" hangingPunct="1">
              <a:spcBef>
                <a:spcPct val="50000"/>
              </a:spcBef>
            </a:pPr>
            <a:r>
              <a:rPr lang="en-US" smtClean="0"/>
              <a:t>Consider such relationships between views</a:t>
            </a:r>
          </a:p>
          <a:p>
            <a:pPr lvl="1" eaLnBrk="1" hangingPunct="1">
              <a:spcBef>
                <a:spcPct val="50000"/>
              </a:spcBef>
            </a:pPr>
            <a:r>
              <a:rPr lang="en-US" smtClean="0"/>
              <a:t>Provide programmers with a set of restrictions that govern common entities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41987" name="Rectangle 2"/>
          <p:cNvSpPr>
            <a:spLocks noGrp="1" noChangeArrowheads="1"/>
          </p:cNvSpPr>
          <p:nvPr>
            <p:ph type="title"/>
          </p:nvPr>
        </p:nvSpPr>
        <p:spPr/>
        <p:txBody>
          <a:bodyPr/>
          <a:lstStyle/>
          <a:p>
            <a:pPr eaLnBrk="1" hangingPunct="1"/>
            <a:r>
              <a:rPr lang="en-US" smtClean="0"/>
              <a:t>Advantages of External Models</a:t>
            </a:r>
          </a:p>
        </p:txBody>
      </p:sp>
      <p:sp>
        <p:nvSpPr>
          <p:cNvPr id="41988" name="Rectangle 3"/>
          <p:cNvSpPr>
            <a:spLocks noGrp="1" noChangeArrowheads="1"/>
          </p:cNvSpPr>
          <p:nvPr>
            <p:ph type="body" idx="1"/>
          </p:nvPr>
        </p:nvSpPr>
        <p:spPr>
          <a:xfrm>
            <a:off x="685800" y="1600200"/>
            <a:ext cx="7772400" cy="4495800"/>
          </a:xfrm>
        </p:spPr>
        <p:txBody>
          <a:bodyPr/>
          <a:lstStyle/>
          <a:p>
            <a:pPr eaLnBrk="1" hangingPunct="1">
              <a:spcBef>
                <a:spcPct val="50000"/>
              </a:spcBef>
            </a:pPr>
            <a:r>
              <a:rPr lang="en-US" smtClean="0"/>
              <a:t>Use of database subsets makes application program development much simpler</a:t>
            </a:r>
          </a:p>
          <a:p>
            <a:pPr lvl="1" eaLnBrk="1" hangingPunct="1">
              <a:spcBef>
                <a:spcPct val="50000"/>
              </a:spcBef>
            </a:pPr>
            <a:r>
              <a:rPr lang="en-US" smtClean="0"/>
              <a:t>Facilitates designer’s task by making it easier to identify specific data required to support each business unit’s operations</a:t>
            </a:r>
          </a:p>
          <a:p>
            <a:pPr lvl="1" eaLnBrk="1" hangingPunct="1">
              <a:spcBef>
                <a:spcPct val="50000"/>
              </a:spcBef>
            </a:pPr>
            <a:r>
              <a:rPr lang="en-US" smtClean="0"/>
              <a:t>Provides feedback about the conceptual model’s adequacy</a:t>
            </a:r>
          </a:p>
          <a:p>
            <a:pPr eaLnBrk="1" hangingPunct="1">
              <a:spcBef>
                <a:spcPct val="50000"/>
              </a:spcBef>
            </a:pPr>
            <a:r>
              <a:rPr lang="en-US" smtClean="0"/>
              <a:t>Creation of external models helps to ensure security constraints in the database design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43011" name="Rectangle 2"/>
          <p:cNvSpPr>
            <a:spLocks noGrp="1" noChangeArrowheads="1"/>
          </p:cNvSpPr>
          <p:nvPr>
            <p:ph type="title"/>
          </p:nvPr>
        </p:nvSpPr>
        <p:spPr/>
        <p:txBody>
          <a:bodyPr/>
          <a:lstStyle/>
          <a:p>
            <a:pPr eaLnBrk="1" hangingPunct="1"/>
            <a:r>
              <a:rPr lang="en-US" smtClean="0"/>
              <a:t>The External Model</a:t>
            </a:r>
          </a:p>
        </p:txBody>
      </p:sp>
      <p:sp>
        <p:nvSpPr>
          <p:cNvPr id="43012" name="Rectangle 3"/>
          <p:cNvSpPr>
            <a:spLocks noGrp="1" noChangeArrowheads="1"/>
          </p:cNvSpPr>
          <p:nvPr>
            <p:ph type="body" idx="1"/>
          </p:nvPr>
        </p:nvSpPr>
        <p:spPr>
          <a:xfrm>
            <a:off x="457200" y="1412875"/>
            <a:ext cx="8229600" cy="4608513"/>
          </a:xfrm>
        </p:spPr>
        <p:txBody>
          <a:bodyPr/>
          <a:lstStyle/>
          <a:p>
            <a:pPr eaLnBrk="1" hangingPunct="1">
              <a:spcBef>
                <a:spcPct val="80000"/>
              </a:spcBef>
            </a:pPr>
            <a:r>
              <a:rPr lang="en-US" smtClean="0"/>
              <a:t>DBMS dependent </a:t>
            </a:r>
          </a:p>
          <a:p>
            <a:pPr eaLnBrk="1" hangingPunct="1">
              <a:spcBef>
                <a:spcPct val="80000"/>
              </a:spcBef>
            </a:pPr>
            <a:r>
              <a:rPr lang="en-US" smtClean="0"/>
              <a:t>Hardware independent</a:t>
            </a:r>
          </a:p>
          <a:p>
            <a:pPr eaLnBrk="1" hangingPunct="1">
              <a:spcBef>
                <a:spcPct val="80000"/>
              </a:spcBef>
            </a:pPr>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Example of External View</a:t>
            </a:r>
            <a:endParaRPr lang="ga-IE" dirty="0"/>
          </a:p>
        </p:txBody>
      </p:sp>
      <p:sp>
        <p:nvSpPr>
          <p:cNvPr id="3" name="Content Placeholder 2"/>
          <p:cNvSpPr>
            <a:spLocks noGrp="1"/>
          </p:cNvSpPr>
          <p:nvPr>
            <p:ph idx="1"/>
          </p:nvPr>
        </p:nvSpPr>
        <p:spPr/>
        <p:txBody>
          <a:bodyPr/>
          <a:lstStyle/>
          <a:p>
            <a:pPr>
              <a:buNone/>
            </a:pPr>
            <a:r>
              <a:rPr lang="en-GB" dirty="0" smtClean="0"/>
              <a:t>STORED_EMP</a:t>
            </a:r>
            <a:r>
              <a:rPr lang="ga-IE" dirty="0" smtClean="0"/>
              <a:t>	</a:t>
            </a:r>
            <a:r>
              <a:rPr lang="en-GB" dirty="0" smtClean="0"/>
              <a:t>LENGTH = 46</a:t>
            </a:r>
          </a:p>
          <a:p>
            <a:pPr>
              <a:buNone/>
            </a:pPr>
            <a:endParaRPr lang="en-GB" dirty="0" smtClean="0"/>
          </a:p>
          <a:p>
            <a:pPr>
              <a:buNone/>
            </a:pPr>
            <a:r>
              <a:rPr lang="en-GB" dirty="0" smtClean="0"/>
              <a:t>EMP#                 </a:t>
            </a:r>
            <a:r>
              <a:rPr lang="ga-IE" dirty="0" smtClean="0"/>
              <a:t>	</a:t>
            </a:r>
            <a:r>
              <a:rPr lang="en-GB" dirty="0" smtClean="0"/>
              <a:t>TYPE = BYTE (6)</a:t>
            </a:r>
          </a:p>
          <a:p>
            <a:pPr>
              <a:buNone/>
            </a:pPr>
            <a:r>
              <a:rPr lang="en-GB" dirty="0" smtClean="0"/>
              <a:t>PAY                    </a:t>
            </a:r>
            <a:r>
              <a:rPr lang="ga-IE" dirty="0" smtClean="0"/>
              <a:t>	</a:t>
            </a:r>
            <a:r>
              <a:rPr lang="en-GB" dirty="0" smtClean="0"/>
              <a:t>TYPE = FULLWORD</a:t>
            </a:r>
          </a:p>
          <a:p>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45059" name="Rectangle 2"/>
          <p:cNvSpPr>
            <a:spLocks noGrp="1" noChangeArrowheads="1"/>
          </p:cNvSpPr>
          <p:nvPr>
            <p:ph type="title"/>
          </p:nvPr>
        </p:nvSpPr>
        <p:spPr/>
        <p:txBody>
          <a:bodyPr/>
          <a:lstStyle/>
          <a:p>
            <a:pPr eaLnBrk="1" hangingPunct="1"/>
            <a:r>
              <a:rPr lang="en-US" smtClean="0"/>
              <a:t>The Physical Model</a:t>
            </a:r>
          </a:p>
        </p:txBody>
      </p:sp>
      <p:sp>
        <p:nvSpPr>
          <p:cNvPr id="45060" name="Rectangle 3"/>
          <p:cNvSpPr>
            <a:spLocks noGrp="1" noChangeArrowheads="1"/>
          </p:cNvSpPr>
          <p:nvPr>
            <p:ph type="body" idx="1"/>
          </p:nvPr>
        </p:nvSpPr>
        <p:spPr>
          <a:xfrm>
            <a:off x="685800" y="1676400"/>
            <a:ext cx="7772400" cy="4419600"/>
          </a:xfrm>
        </p:spPr>
        <p:txBody>
          <a:bodyPr/>
          <a:lstStyle/>
          <a:p>
            <a:pPr eaLnBrk="1" hangingPunct="1">
              <a:spcBef>
                <a:spcPct val="80000"/>
              </a:spcBef>
            </a:pPr>
            <a:r>
              <a:rPr lang="en-US" smtClean="0"/>
              <a:t>Operates at lowest level of abstraction, describing the way data are saved on storage media such as disks or tapes</a:t>
            </a:r>
          </a:p>
          <a:p>
            <a:pPr eaLnBrk="1" hangingPunct="1">
              <a:spcBef>
                <a:spcPct val="80000"/>
              </a:spcBef>
            </a:pPr>
            <a:r>
              <a:rPr lang="en-US" smtClean="0"/>
              <a:t>Software and hardware dependent</a:t>
            </a:r>
          </a:p>
          <a:p>
            <a:pPr eaLnBrk="1" hangingPunct="1">
              <a:spcBef>
                <a:spcPct val="80000"/>
              </a:spcBef>
            </a:pPr>
            <a:r>
              <a:rPr lang="en-US" smtClean="0"/>
              <a:t>Requires that database designers have a detailed knowledge of the hardware and software used to implement database design</a:t>
            </a:r>
          </a:p>
          <a:p>
            <a:pPr eaLnBrk="1" hangingPunct="1">
              <a:spcBef>
                <a:spcPct val="80000"/>
              </a:spcBef>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25603" name="Rectangle 2"/>
          <p:cNvSpPr>
            <a:spLocks noGrp="1" noChangeArrowheads="1"/>
          </p:cNvSpPr>
          <p:nvPr>
            <p:ph type="title"/>
          </p:nvPr>
        </p:nvSpPr>
        <p:spPr>
          <a:xfrm>
            <a:off x="457200" y="495300"/>
            <a:ext cx="8229600" cy="630238"/>
          </a:xfrm>
        </p:spPr>
        <p:txBody>
          <a:bodyPr/>
          <a:lstStyle/>
          <a:p>
            <a:pPr eaLnBrk="1" hangingPunct="1"/>
            <a:r>
              <a:rPr lang="en-US" smtClean="0"/>
              <a:t>The Importance of Data Models</a:t>
            </a:r>
          </a:p>
        </p:txBody>
      </p:sp>
      <p:sp>
        <p:nvSpPr>
          <p:cNvPr id="25604" name="Rectangle 3"/>
          <p:cNvSpPr>
            <a:spLocks noGrp="1" noChangeArrowheads="1"/>
          </p:cNvSpPr>
          <p:nvPr>
            <p:ph type="body" idx="1"/>
          </p:nvPr>
        </p:nvSpPr>
        <p:spPr>
          <a:xfrm>
            <a:off x="685800" y="1196975"/>
            <a:ext cx="7772400" cy="4824413"/>
          </a:xfrm>
        </p:spPr>
        <p:txBody>
          <a:bodyPr/>
          <a:lstStyle/>
          <a:p>
            <a:pPr eaLnBrk="1" hangingPunct="1">
              <a:lnSpc>
                <a:spcPct val="90000"/>
              </a:lnSpc>
              <a:spcBef>
                <a:spcPct val="60000"/>
              </a:spcBef>
            </a:pPr>
            <a:r>
              <a:rPr lang="en-US" smtClean="0"/>
              <a:t>Data model </a:t>
            </a:r>
          </a:p>
          <a:p>
            <a:pPr lvl="1" eaLnBrk="1" hangingPunct="1">
              <a:lnSpc>
                <a:spcPct val="90000"/>
              </a:lnSpc>
              <a:spcBef>
                <a:spcPct val="60000"/>
              </a:spcBef>
            </a:pPr>
            <a:r>
              <a:rPr lang="en-US" smtClean="0"/>
              <a:t>Relatively simple representation, usually graphical, of complex real-world data structures</a:t>
            </a:r>
          </a:p>
          <a:p>
            <a:pPr lvl="1" eaLnBrk="1" hangingPunct="1">
              <a:lnSpc>
                <a:spcPct val="90000"/>
              </a:lnSpc>
              <a:spcBef>
                <a:spcPct val="60000"/>
              </a:spcBef>
            </a:pPr>
            <a:r>
              <a:rPr lang="en-US" smtClean="0"/>
              <a:t>Communications tool to facilitate interaction among the designer, the applications programmer, and the end user</a:t>
            </a:r>
          </a:p>
          <a:p>
            <a:pPr eaLnBrk="1" hangingPunct="1">
              <a:lnSpc>
                <a:spcPct val="90000"/>
              </a:lnSpc>
              <a:spcBef>
                <a:spcPct val="60000"/>
              </a:spcBef>
            </a:pPr>
            <a:r>
              <a:rPr lang="en-US" smtClean="0"/>
              <a:t>Good database design uses an appropriate data model as its foundation</a:t>
            </a:r>
          </a:p>
          <a:p>
            <a:pPr eaLnBrk="1" hangingPunct="1">
              <a:lnSpc>
                <a:spcPct val="90000"/>
              </a:lnSpc>
              <a:spcBef>
                <a:spcPct val="80000"/>
              </a:spcBef>
            </a:pPr>
            <a:r>
              <a:rPr lang="en-US" smtClean="0"/>
              <a:t>End-users have different views and needs for data</a:t>
            </a:r>
          </a:p>
          <a:p>
            <a:pPr eaLnBrk="1" hangingPunct="1">
              <a:lnSpc>
                <a:spcPct val="90000"/>
              </a:lnSpc>
              <a:spcBef>
                <a:spcPct val="80000"/>
              </a:spcBef>
            </a:pPr>
            <a:r>
              <a:rPr lang="en-US" smtClean="0"/>
              <a:t>Data model organizes data for various users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5"/>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46083" name="Rectangle 2"/>
          <p:cNvSpPr>
            <a:spLocks noGrp="1" noChangeArrowheads="1"/>
          </p:cNvSpPr>
          <p:nvPr>
            <p:ph type="title"/>
          </p:nvPr>
        </p:nvSpPr>
        <p:spPr>
          <a:xfrm>
            <a:off x="457200" y="422275"/>
            <a:ext cx="8229600" cy="630238"/>
          </a:xfrm>
        </p:spPr>
        <p:txBody>
          <a:bodyPr/>
          <a:lstStyle/>
          <a:p>
            <a:pPr eaLnBrk="1" hangingPunct="1"/>
            <a:r>
              <a:rPr lang="en-US" smtClean="0"/>
              <a:t>Levels of Data Abstraction</a:t>
            </a:r>
          </a:p>
        </p:txBody>
      </p:sp>
      <p:pic>
        <p:nvPicPr>
          <p:cNvPr id="46084" name="Picture 3" descr="Tbl02-02"/>
          <p:cNvPicPr>
            <a:picLocks noGrp="1" noChangeAspect="1" noChangeArrowheads="1"/>
          </p:cNvPicPr>
          <p:nvPr>
            <p:ph sz="half" idx="2"/>
          </p:nvPr>
        </p:nvPicPr>
        <p:blipFill>
          <a:blip r:embed="rId3" cstate="print"/>
          <a:srcRect t="15732"/>
          <a:stretch>
            <a:fillRect/>
          </a:stretch>
        </p:blipFill>
        <p:spPr>
          <a:xfrm>
            <a:off x="642938" y="1500188"/>
            <a:ext cx="7962900" cy="3000375"/>
          </a:xfrm>
          <a:noFill/>
        </p:spPr>
      </p:pic>
      <p:sp>
        <p:nvSpPr>
          <p:cNvPr id="46085" name="Text Box 4"/>
          <p:cNvSpPr txBox="1">
            <a:spLocks noChangeArrowheads="1"/>
          </p:cNvSpPr>
          <p:nvPr/>
        </p:nvSpPr>
        <p:spPr bwMode="auto">
          <a:xfrm>
            <a:off x="3151188" y="5827296"/>
            <a:ext cx="2688108" cy="338554"/>
          </a:xfrm>
          <a:prstGeom prst="rect">
            <a:avLst/>
          </a:prstGeom>
          <a:noFill/>
          <a:ln w="9525" algn="ctr">
            <a:noFill/>
            <a:miter lim="800000"/>
            <a:headEnd/>
            <a:tailEnd/>
          </a:ln>
        </p:spPr>
        <p:txBody>
          <a:bodyPr wrap="none" anchor="b">
            <a:spAutoFit/>
          </a:bodyPr>
          <a:lstStyle/>
          <a:p>
            <a:r>
              <a:rPr lang="en-IE" sz="1600" b="1" dirty="0">
                <a:latin typeface="Garamond" pitchFamily="18" charset="0"/>
              </a:rPr>
              <a:t>Fig </a:t>
            </a:r>
            <a:r>
              <a:rPr lang="en-IE" sz="1600" b="1" dirty="0" smtClean="0">
                <a:latin typeface="Garamond" pitchFamily="18" charset="0"/>
              </a:rPr>
              <a:t>3.3 </a:t>
            </a:r>
            <a:r>
              <a:rPr lang="en-IE" sz="1600" b="1" dirty="0">
                <a:latin typeface="Garamond" pitchFamily="18" charset="0"/>
              </a:rPr>
              <a:t>Levels of Abstraction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ga-IE" dirty="0" smtClean="0"/>
              <a:t>Database Users</a:t>
            </a:r>
            <a:endParaRPr lang="ga-IE" dirty="0"/>
          </a:p>
        </p:txBody>
      </p:sp>
      <p:sp>
        <p:nvSpPr>
          <p:cNvPr id="7" name="Content Placeholder 6"/>
          <p:cNvSpPr>
            <a:spLocks noGrp="1"/>
          </p:cNvSpPr>
          <p:nvPr>
            <p:ph idx="1"/>
          </p:nvPr>
        </p:nvSpPr>
        <p:spPr/>
        <p:txBody>
          <a:bodyPr/>
          <a:lstStyle/>
          <a:p>
            <a:r>
              <a:rPr lang="en-GB" sz="2400" dirty="0" smtClean="0"/>
              <a:t>User's are either:</a:t>
            </a:r>
          </a:p>
          <a:p>
            <a:pPr lvl="1"/>
            <a:r>
              <a:rPr lang="en-GB" sz="2000" dirty="0" smtClean="0"/>
              <a:t>Application programmers using conventional programming languages like </a:t>
            </a:r>
            <a:r>
              <a:rPr lang="ga-IE" sz="2000" dirty="0" smtClean="0"/>
              <a:t>Java, C++, C#</a:t>
            </a:r>
            <a:r>
              <a:rPr lang="en-GB" sz="2000" dirty="0" smtClean="0"/>
              <a:t> etc</a:t>
            </a:r>
          </a:p>
          <a:p>
            <a:pPr lvl="1"/>
            <a:r>
              <a:rPr lang="en-GB" sz="2000" dirty="0" smtClean="0"/>
              <a:t>On-line terminal users using either a query language or a special</a:t>
            </a:r>
            <a:r>
              <a:rPr lang="ga-IE" sz="2000" dirty="0" smtClean="0"/>
              <a:t> </a:t>
            </a:r>
            <a:r>
              <a:rPr lang="en-GB" sz="2000" dirty="0" smtClean="0"/>
              <a:t>purpose language tailored to that users requirements.</a:t>
            </a:r>
          </a:p>
          <a:p>
            <a:pPr>
              <a:buNone/>
            </a:pPr>
            <a:endParaRPr lang="en-GB" sz="2400" dirty="0" smtClean="0"/>
          </a:p>
          <a:p>
            <a:r>
              <a:rPr lang="en-GB" sz="2400" dirty="0" smtClean="0"/>
              <a:t>User's Language includes a </a:t>
            </a:r>
            <a:r>
              <a:rPr lang="en-GB" sz="2400" u="sng" dirty="0" smtClean="0"/>
              <a:t>Data Sublanguage</a:t>
            </a:r>
            <a:r>
              <a:rPr lang="en-GB" sz="2400" dirty="0" smtClean="0"/>
              <a:t> (DSL)</a:t>
            </a:r>
          </a:p>
        </p:txBody>
      </p:sp>
      <p:sp>
        <p:nvSpPr>
          <p:cNvPr id="138242" name="Footer Placeholder 2"/>
          <p:cNvSpPr>
            <a:spLocks noGrp="1"/>
          </p:cNvSpPr>
          <p:nvPr>
            <p:ph type="ftr" sz="quarter" idx="11"/>
          </p:nvPr>
        </p:nvSpPr>
        <p:spPr>
          <a:noFill/>
        </p:spPr>
        <p:txBody>
          <a:bodyPr/>
          <a:lstStyle/>
          <a:p>
            <a:r>
              <a:rPr lang="en-US" smtClean="0"/>
              <a:t>Sept 2000                                                                                              DBMS                            Slide </a:t>
            </a:r>
          </a:p>
        </p:txBody>
      </p:sp>
      <p:sp>
        <p:nvSpPr>
          <p:cNvPr id="138243" name="Slide Number Placeholder 3"/>
          <p:cNvSpPr>
            <a:spLocks noGrp="1"/>
          </p:cNvSpPr>
          <p:nvPr>
            <p:ph type="sldNum" sz="quarter" idx="12"/>
          </p:nvPr>
        </p:nvSpPr>
        <p:spPr>
          <a:noFill/>
        </p:spPr>
        <p:txBody>
          <a:bodyPr/>
          <a:lstStyle/>
          <a:p>
            <a:fld id="{814BFEA4-33A7-49D1-84D1-4251651224A8}" type="slidenum">
              <a:rPr lang="en-US" smtClean="0"/>
              <a:pPr/>
              <a:t>31</a:t>
            </a:fld>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ga-IE" dirty="0" smtClean="0"/>
              <a:t>DSL consists of 2 languages</a:t>
            </a:r>
            <a:endParaRPr lang="ga-IE" dirty="0"/>
          </a:p>
        </p:txBody>
      </p:sp>
      <p:sp>
        <p:nvSpPr>
          <p:cNvPr id="7" name="Content Placeholder 6"/>
          <p:cNvSpPr>
            <a:spLocks noGrp="1"/>
          </p:cNvSpPr>
          <p:nvPr>
            <p:ph idx="1"/>
          </p:nvPr>
        </p:nvSpPr>
        <p:spPr/>
        <p:txBody>
          <a:bodyPr/>
          <a:lstStyle/>
          <a:p>
            <a:r>
              <a:rPr lang="en-GB" sz="2400" u="sng" dirty="0" smtClean="0"/>
              <a:t>Data Definition Language (DDL)</a:t>
            </a:r>
            <a:endParaRPr lang="en-GB" sz="2400" dirty="0" smtClean="0"/>
          </a:p>
          <a:p>
            <a:pPr lvl="1"/>
            <a:r>
              <a:rPr lang="en-GB" sz="2000" dirty="0" smtClean="0"/>
              <a:t>Definition and description of database objects by the user.</a:t>
            </a:r>
            <a:r>
              <a:rPr lang="ga-IE" sz="2000" dirty="0" smtClean="0"/>
              <a:t> </a:t>
            </a:r>
            <a:r>
              <a:rPr lang="en-GB" sz="2000" dirty="0" smtClean="0"/>
              <a:t>e.g. definition of table, attribute names and value ranges</a:t>
            </a:r>
          </a:p>
          <a:p>
            <a:endParaRPr lang="en-GB" sz="2400" dirty="0" smtClean="0"/>
          </a:p>
          <a:p>
            <a:r>
              <a:rPr lang="en-GB" sz="2400" u="sng" dirty="0" smtClean="0"/>
              <a:t>Data Manipulation Language (DML)</a:t>
            </a:r>
          </a:p>
          <a:p>
            <a:pPr lvl="1"/>
            <a:r>
              <a:rPr lang="en-GB" sz="2000" dirty="0" smtClean="0"/>
              <a:t>Provides for read / writing and processing of database objects. e.g. inserting, deleting, reading or updating data in the tables.</a:t>
            </a:r>
          </a:p>
        </p:txBody>
      </p:sp>
      <p:sp>
        <p:nvSpPr>
          <p:cNvPr id="139266" name="Footer Placeholder 2"/>
          <p:cNvSpPr>
            <a:spLocks noGrp="1"/>
          </p:cNvSpPr>
          <p:nvPr>
            <p:ph type="ftr" sz="quarter" idx="11"/>
          </p:nvPr>
        </p:nvSpPr>
        <p:spPr>
          <a:noFill/>
        </p:spPr>
        <p:txBody>
          <a:bodyPr/>
          <a:lstStyle/>
          <a:p>
            <a:r>
              <a:rPr lang="en-US" smtClean="0"/>
              <a:t>Sept 2000                                                                                              DBMS                            Slide </a:t>
            </a:r>
          </a:p>
        </p:txBody>
      </p:sp>
      <p:sp>
        <p:nvSpPr>
          <p:cNvPr id="139267" name="Slide Number Placeholder 3"/>
          <p:cNvSpPr>
            <a:spLocks noGrp="1"/>
          </p:cNvSpPr>
          <p:nvPr>
            <p:ph type="sldNum" sz="quarter" idx="12"/>
          </p:nvPr>
        </p:nvSpPr>
        <p:spPr>
          <a:noFill/>
        </p:spPr>
        <p:txBody>
          <a:bodyPr/>
          <a:lstStyle/>
          <a:p>
            <a:fld id="{446C098E-2F49-49B9-9D50-C1BAAD2C4EBE}" type="slidenum">
              <a:rPr lang="en-US" smtClean="0"/>
              <a:pPr/>
              <a:t>32</a:t>
            </a:fld>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26627" name="Rectangle 2"/>
          <p:cNvSpPr>
            <a:spLocks noGrp="1" noChangeArrowheads="1"/>
          </p:cNvSpPr>
          <p:nvPr>
            <p:ph type="title"/>
          </p:nvPr>
        </p:nvSpPr>
        <p:spPr>
          <a:xfrm>
            <a:off x="457200" y="495300"/>
            <a:ext cx="8229600" cy="630238"/>
          </a:xfrm>
        </p:spPr>
        <p:txBody>
          <a:bodyPr/>
          <a:lstStyle/>
          <a:p>
            <a:pPr eaLnBrk="1" hangingPunct="1"/>
            <a:r>
              <a:rPr lang="en-US" smtClean="0"/>
              <a:t>Data Model Basic Building Blocks</a:t>
            </a:r>
          </a:p>
        </p:txBody>
      </p:sp>
      <p:sp>
        <p:nvSpPr>
          <p:cNvPr id="26628" name="Rectangle 3"/>
          <p:cNvSpPr>
            <a:spLocks noGrp="1" noChangeArrowheads="1"/>
          </p:cNvSpPr>
          <p:nvPr>
            <p:ph type="body" idx="1"/>
          </p:nvPr>
        </p:nvSpPr>
        <p:spPr>
          <a:xfrm>
            <a:off x="685800" y="1412875"/>
            <a:ext cx="7772400" cy="4419600"/>
          </a:xfrm>
        </p:spPr>
        <p:txBody>
          <a:bodyPr/>
          <a:lstStyle/>
          <a:p>
            <a:pPr eaLnBrk="1" hangingPunct="1">
              <a:spcBef>
                <a:spcPct val="40000"/>
              </a:spcBef>
            </a:pPr>
            <a:r>
              <a:rPr lang="en-US" dirty="0" smtClean="0"/>
              <a:t>Entity is anything about which </a:t>
            </a:r>
            <a:r>
              <a:rPr lang="en-US" smtClean="0"/>
              <a:t>data is </a:t>
            </a:r>
            <a:r>
              <a:rPr lang="en-US" dirty="0" smtClean="0"/>
              <a:t>to be collected and stored</a:t>
            </a:r>
          </a:p>
          <a:p>
            <a:pPr eaLnBrk="1" hangingPunct="1">
              <a:spcBef>
                <a:spcPct val="40000"/>
              </a:spcBef>
            </a:pPr>
            <a:r>
              <a:rPr lang="en-US" dirty="0" smtClean="0"/>
              <a:t>Attribute is a characteristic of an entity</a:t>
            </a:r>
          </a:p>
          <a:p>
            <a:pPr eaLnBrk="1" hangingPunct="1">
              <a:spcBef>
                <a:spcPct val="40000"/>
              </a:spcBef>
            </a:pPr>
            <a:r>
              <a:rPr lang="en-US" dirty="0" smtClean="0"/>
              <a:t>Relationship describes an association among (two or more) entities</a:t>
            </a:r>
          </a:p>
          <a:p>
            <a:pPr lvl="1" eaLnBrk="1" hangingPunct="1">
              <a:spcBef>
                <a:spcPct val="40000"/>
              </a:spcBef>
            </a:pPr>
            <a:r>
              <a:rPr lang="en-US" b="1" dirty="0" smtClean="0"/>
              <a:t>One-to-many (1:M) relationship</a:t>
            </a:r>
            <a:r>
              <a:rPr lang="en-US" dirty="0" smtClean="0"/>
              <a:t> </a:t>
            </a:r>
          </a:p>
          <a:p>
            <a:pPr lvl="1" eaLnBrk="1" hangingPunct="1">
              <a:spcBef>
                <a:spcPct val="40000"/>
              </a:spcBef>
            </a:pPr>
            <a:r>
              <a:rPr lang="en-US" b="1" dirty="0" smtClean="0"/>
              <a:t>Many-to-many (M:N or M:M) relationship</a:t>
            </a:r>
            <a:endParaRPr lang="en-US" dirty="0" smtClean="0"/>
          </a:p>
          <a:p>
            <a:pPr lvl="1" eaLnBrk="1" hangingPunct="1">
              <a:spcBef>
                <a:spcPct val="40000"/>
              </a:spcBef>
            </a:pPr>
            <a:r>
              <a:rPr lang="en-US" b="1" dirty="0" smtClean="0"/>
              <a:t>One-to-one (1:1) relationship</a:t>
            </a:r>
            <a:endParaRPr lang="en-US" dirty="0" smtClean="0"/>
          </a:p>
          <a:p>
            <a:pPr lvl="1" eaLnBrk="1" hangingPunct="1">
              <a:spcBef>
                <a:spcPct val="40000"/>
              </a:spcBef>
            </a:pPr>
            <a:endParaRPr lang="en-US" dirty="0" smtClean="0"/>
          </a:p>
          <a:p>
            <a:pPr eaLnBrk="1" hangingPunct="1">
              <a:spcBef>
                <a:spcPct val="40000"/>
              </a:spcBef>
              <a:buFont typeface="Wingdings" pitchFamily="2" charset="2"/>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31747" name="Rectangle 2"/>
          <p:cNvSpPr>
            <a:spLocks noGrp="1" noChangeArrowheads="1"/>
          </p:cNvSpPr>
          <p:nvPr>
            <p:ph type="title"/>
          </p:nvPr>
        </p:nvSpPr>
        <p:spPr>
          <a:xfrm>
            <a:off x="457200" y="495300"/>
            <a:ext cx="8229600" cy="630238"/>
          </a:xfrm>
        </p:spPr>
        <p:txBody>
          <a:bodyPr/>
          <a:lstStyle/>
          <a:p>
            <a:pPr eaLnBrk="1" hangingPunct="1"/>
            <a:r>
              <a:rPr lang="en-US" smtClean="0"/>
              <a:t>The Evolution of Data Models</a:t>
            </a:r>
          </a:p>
        </p:txBody>
      </p:sp>
      <p:sp>
        <p:nvSpPr>
          <p:cNvPr id="31748" name="Rectangle 3"/>
          <p:cNvSpPr>
            <a:spLocks noGrp="1" noChangeArrowheads="1"/>
          </p:cNvSpPr>
          <p:nvPr>
            <p:ph type="body" idx="1"/>
          </p:nvPr>
        </p:nvSpPr>
        <p:spPr>
          <a:xfrm>
            <a:off x="2843213" y="1485900"/>
            <a:ext cx="5113337" cy="4103688"/>
          </a:xfrm>
        </p:spPr>
        <p:txBody>
          <a:bodyPr/>
          <a:lstStyle/>
          <a:p>
            <a:pPr marL="533400" indent="-533400" eaLnBrk="1" hangingPunct="1">
              <a:spcBef>
                <a:spcPct val="80000"/>
              </a:spcBef>
              <a:buFont typeface="Wingdings" pitchFamily="2" charset="2"/>
              <a:buAutoNum type="arabicPeriod"/>
            </a:pPr>
            <a:r>
              <a:rPr lang="en-US" smtClean="0"/>
              <a:t>Hierarchical </a:t>
            </a:r>
          </a:p>
          <a:p>
            <a:pPr marL="533400" indent="-533400" eaLnBrk="1" hangingPunct="1">
              <a:spcBef>
                <a:spcPct val="80000"/>
              </a:spcBef>
              <a:buFont typeface="Wingdings" pitchFamily="2" charset="2"/>
              <a:buAutoNum type="arabicPeriod"/>
            </a:pPr>
            <a:r>
              <a:rPr lang="en-US" smtClean="0"/>
              <a:t>Network </a:t>
            </a:r>
          </a:p>
          <a:p>
            <a:pPr marL="533400" indent="-533400" eaLnBrk="1" hangingPunct="1">
              <a:spcBef>
                <a:spcPct val="80000"/>
              </a:spcBef>
              <a:buFont typeface="Wingdings" pitchFamily="2" charset="2"/>
              <a:buAutoNum type="arabicPeriod"/>
            </a:pPr>
            <a:r>
              <a:rPr lang="en-US" smtClean="0"/>
              <a:t>Relational *</a:t>
            </a:r>
          </a:p>
          <a:p>
            <a:pPr marL="533400" indent="-533400" eaLnBrk="1" hangingPunct="1">
              <a:spcBef>
                <a:spcPct val="80000"/>
              </a:spcBef>
              <a:buFont typeface="Wingdings" pitchFamily="2" charset="2"/>
              <a:buAutoNum type="arabicPeriod"/>
            </a:pPr>
            <a:r>
              <a:rPr lang="en-US" smtClean="0"/>
              <a:t>Entity relationship *</a:t>
            </a:r>
          </a:p>
          <a:p>
            <a:pPr marL="533400" indent="-533400" eaLnBrk="1" hangingPunct="1">
              <a:spcBef>
                <a:spcPct val="80000"/>
              </a:spcBef>
              <a:buFont typeface="Wingdings" pitchFamily="2" charset="2"/>
              <a:buAutoNum type="arabicPeriod"/>
            </a:pPr>
            <a:r>
              <a:rPr lang="en-US" smtClean="0"/>
              <a:t>Object oriented</a:t>
            </a:r>
          </a:p>
          <a:p>
            <a:pPr marL="533400" indent="-533400" eaLnBrk="1" hangingPunct="1">
              <a:buFont typeface="Wingdings" pitchFamily="2" charset="2"/>
              <a:buAutoNum type="arabicPeriod"/>
            </a:pPr>
            <a:endParaRPr lang="en-US" smtClean="0"/>
          </a:p>
        </p:txBody>
      </p:sp>
      <p:sp>
        <p:nvSpPr>
          <p:cNvPr id="31749" name="Text Box 4"/>
          <p:cNvSpPr txBox="1">
            <a:spLocks noChangeArrowheads="1"/>
          </p:cNvSpPr>
          <p:nvPr/>
        </p:nvSpPr>
        <p:spPr bwMode="auto">
          <a:xfrm>
            <a:off x="2170113" y="5559723"/>
            <a:ext cx="5056512" cy="461665"/>
          </a:xfrm>
          <a:prstGeom prst="rect">
            <a:avLst/>
          </a:prstGeom>
          <a:noFill/>
          <a:ln w="9525" algn="ctr">
            <a:noFill/>
            <a:miter lim="800000"/>
            <a:headEnd/>
            <a:tailEnd/>
          </a:ln>
        </p:spPr>
        <p:txBody>
          <a:bodyPr wrap="none" anchor="b">
            <a:spAutoFit/>
          </a:bodyPr>
          <a:lstStyle/>
          <a:p>
            <a:r>
              <a:rPr lang="en-IE" sz="2400" b="1" dirty="0">
                <a:latin typeface="Garamond" pitchFamily="18" charset="0"/>
              </a:rPr>
              <a:t>*</a:t>
            </a:r>
            <a:r>
              <a:rPr lang="en-IE" sz="2400" b="1" dirty="0">
                <a:solidFill>
                  <a:schemeClr val="tx2"/>
                </a:solidFill>
                <a:latin typeface="Garamond" pitchFamily="18" charset="0"/>
              </a:rPr>
              <a:t> We will study these </a:t>
            </a:r>
            <a:r>
              <a:rPr lang="en-IE" sz="2400" b="1" dirty="0" smtClean="0">
                <a:solidFill>
                  <a:schemeClr val="tx2"/>
                </a:solidFill>
                <a:latin typeface="Garamond" pitchFamily="18" charset="0"/>
              </a:rPr>
              <a:t>models</a:t>
            </a:r>
            <a:r>
              <a:rPr lang="ga-IE" sz="2400" b="1" dirty="0" smtClean="0">
                <a:solidFill>
                  <a:schemeClr val="tx2"/>
                </a:solidFill>
                <a:latin typeface="Garamond" pitchFamily="18" charset="0"/>
              </a:rPr>
              <a:t> in detail</a:t>
            </a:r>
            <a:endParaRPr lang="en-GB" sz="2400" b="1" dirty="0">
              <a:solidFill>
                <a:schemeClr val="tx2"/>
              </a:solidFill>
              <a:latin typeface="Garamond"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5"/>
          <p:cNvSpPr>
            <a:spLocks noGrp="1"/>
          </p:cNvSpPr>
          <p:nvPr>
            <p:ph type="ftr" sz="quarter" idx="11"/>
          </p:nvPr>
        </p:nvSpPr>
        <p:spPr/>
        <p:txBody>
          <a:bodyPr/>
          <a:lstStyle/>
          <a:p>
            <a:pPr>
              <a:defRPr/>
            </a:pPr>
            <a:r>
              <a:rPr lang="en-IE" dirty="0" smtClean="0"/>
              <a:t>Denis McCarthy</a:t>
            </a:r>
          </a:p>
          <a:p>
            <a:pPr>
              <a:defRPr/>
            </a:pPr>
            <a:r>
              <a:rPr lang="en-IE" dirty="0" smtClean="0"/>
              <a:t>Databases</a:t>
            </a:r>
          </a:p>
        </p:txBody>
      </p:sp>
      <p:sp>
        <p:nvSpPr>
          <p:cNvPr id="32771" name="Rectangle 2"/>
          <p:cNvSpPr>
            <a:spLocks noGrp="1" noChangeArrowheads="1"/>
          </p:cNvSpPr>
          <p:nvPr>
            <p:ph type="title"/>
          </p:nvPr>
        </p:nvSpPr>
        <p:spPr/>
        <p:txBody>
          <a:bodyPr/>
          <a:lstStyle/>
          <a:p>
            <a:pPr eaLnBrk="1" hangingPunct="1"/>
            <a:r>
              <a:rPr lang="en-US" smtClean="0"/>
              <a:t>The Development of Data Models</a:t>
            </a:r>
          </a:p>
        </p:txBody>
      </p:sp>
      <p:pic>
        <p:nvPicPr>
          <p:cNvPr id="32772" name="Picture 3" descr="Fig02-09"/>
          <p:cNvPicPr>
            <a:picLocks noGrp="1" noChangeAspect="1" noChangeArrowheads="1"/>
          </p:cNvPicPr>
          <p:nvPr>
            <p:ph sz="half" idx="1"/>
          </p:nvPr>
        </p:nvPicPr>
        <p:blipFill>
          <a:blip r:embed="rId3" cstate="print"/>
          <a:srcRect t="4570"/>
          <a:stretch>
            <a:fillRect/>
          </a:stretch>
        </p:blipFill>
        <p:spPr>
          <a:xfrm>
            <a:off x="354013" y="1052513"/>
            <a:ext cx="8610600" cy="4508500"/>
          </a:xfrm>
          <a:noFill/>
        </p:spPr>
      </p:pic>
      <p:sp>
        <p:nvSpPr>
          <p:cNvPr id="32773" name="Text Box 4"/>
          <p:cNvSpPr txBox="1">
            <a:spLocks noChangeArrowheads="1"/>
          </p:cNvSpPr>
          <p:nvPr/>
        </p:nvSpPr>
        <p:spPr bwMode="auto">
          <a:xfrm>
            <a:off x="2708275" y="5734050"/>
            <a:ext cx="3735388" cy="336550"/>
          </a:xfrm>
          <a:prstGeom prst="rect">
            <a:avLst/>
          </a:prstGeom>
          <a:noFill/>
          <a:ln w="9525" algn="ctr">
            <a:noFill/>
            <a:miter lim="800000"/>
            <a:headEnd/>
            <a:tailEnd/>
          </a:ln>
        </p:spPr>
        <p:txBody>
          <a:bodyPr wrap="none" anchor="b">
            <a:spAutoFit/>
          </a:bodyPr>
          <a:lstStyle/>
          <a:p>
            <a:r>
              <a:rPr lang="en-IE" sz="1600" b="1">
                <a:latin typeface="Garamond" pitchFamily="18" charset="0"/>
              </a:rPr>
              <a:t>Fig 3.1 The Development of Data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Hierarchical Model</a:t>
            </a:r>
            <a:endParaRPr lang="ga-IE" dirty="0"/>
          </a:p>
        </p:txBody>
      </p:sp>
      <p:sp>
        <p:nvSpPr>
          <p:cNvPr id="3" name="Content Placeholder 2"/>
          <p:cNvSpPr>
            <a:spLocks noGrp="1"/>
          </p:cNvSpPr>
          <p:nvPr>
            <p:ph idx="1"/>
          </p:nvPr>
        </p:nvSpPr>
        <p:spPr/>
        <p:txBody>
          <a:bodyPr/>
          <a:lstStyle/>
          <a:p>
            <a:r>
              <a:rPr lang="en-GB" dirty="0" smtClean="0"/>
              <a:t>Connect records in a tree like structure.</a:t>
            </a:r>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grpSp>
        <p:nvGrpSpPr>
          <p:cNvPr id="5" name="Group 4"/>
          <p:cNvGrpSpPr/>
          <p:nvPr/>
        </p:nvGrpSpPr>
        <p:grpSpPr>
          <a:xfrm>
            <a:off x="197296" y="1558280"/>
            <a:ext cx="8839200" cy="4823048"/>
            <a:chOff x="0" y="1196752"/>
            <a:chExt cx="8839200" cy="4823048"/>
          </a:xfrm>
        </p:grpSpPr>
        <p:grpSp>
          <p:nvGrpSpPr>
            <p:cNvPr id="6" name="Group 18"/>
            <p:cNvGrpSpPr/>
            <p:nvPr/>
          </p:nvGrpSpPr>
          <p:grpSpPr>
            <a:xfrm>
              <a:off x="304800" y="1752600"/>
              <a:ext cx="8534400" cy="3581400"/>
              <a:chOff x="304800" y="1752600"/>
              <a:chExt cx="8534400" cy="3581400"/>
            </a:xfrm>
          </p:grpSpPr>
          <p:sp>
            <p:nvSpPr>
              <p:cNvPr id="14" name="AutoShape 2052"/>
              <p:cNvSpPr>
                <a:spLocks noChangeArrowheads="1"/>
              </p:cNvSpPr>
              <p:nvPr/>
            </p:nvSpPr>
            <p:spPr bwMode="auto">
              <a:xfrm>
                <a:off x="2209800" y="1752600"/>
                <a:ext cx="5105400" cy="533400"/>
              </a:xfrm>
              <a:prstGeom prst="flowChartProcess">
                <a:avLst/>
              </a:prstGeom>
              <a:solidFill>
                <a:srgbClr val="CCECFF"/>
              </a:solidFill>
              <a:ln w="9525">
                <a:solidFill>
                  <a:schemeClr val="tx1"/>
                </a:solidFill>
                <a:miter lim="800000"/>
                <a:headEnd/>
                <a:tailEnd/>
              </a:ln>
            </p:spPr>
            <p:txBody>
              <a:bodyPr wrap="none" anchor="ctr"/>
              <a:lstStyle/>
              <a:p>
                <a:r>
                  <a:rPr lang="en-GB"/>
                  <a:t>Name      Totalenrol         NoofPhd </a:t>
                </a:r>
              </a:p>
            </p:txBody>
          </p:sp>
          <p:sp>
            <p:nvSpPr>
              <p:cNvPr id="15" name="AutoShape 2053"/>
              <p:cNvSpPr>
                <a:spLocks noChangeArrowheads="1"/>
              </p:cNvSpPr>
              <p:nvPr/>
            </p:nvSpPr>
            <p:spPr bwMode="auto">
              <a:xfrm>
                <a:off x="4572000" y="3429000"/>
                <a:ext cx="4038600" cy="533400"/>
              </a:xfrm>
              <a:prstGeom prst="flowChartProcess">
                <a:avLst/>
              </a:prstGeom>
              <a:solidFill>
                <a:srgbClr val="CCECFF"/>
              </a:solidFill>
              <a:ln w="9525">
                <a:solidFill>
                  <a:schemeClr val="tx1"/>
                </a:solidFill>
                <a:miter lim="800000"/>
                <a:headEnd/>
                <a:tailEnd/>
              </a:ln>
            </p:spPr>
            <p:txBody>
              <a:bodyPr wrap="none" anchor="ctr"/>
              <a:lstStyle/>
              <a:p>
                <a:r>
                  <a:rPr lang="en-GB"/>
                  <a:t>Name      Rank         Degree </a:t>
                </a:r>
              </a:p>
            </p:txBody>
          </p:sp>
          <p:sp>
            <p:nvSpPr>
              <p:cNvPr id="16" name="AutoShape 2054"/>
              <p:cNvSpPr>
                <a:spLocks noChangeArrowheads="1"/>
              </p:cNvSpPr>
              <p:nvPr/>
            </p:nvSpPr>
            <p:spPr bwMode="auto">
              <a:xfrm>
                <a:off x="304800" y="3429000"/>
                <a:ext cx="3657600" cy="533400"/>
              </a:xfrm>
              <a:prstGeom prst="flowChartProcess">
                <a:avLst/>
              </a:prstGeom>
              <a:solidFill>
                <a:srgbClr val="CCECFF"/>
              </a:solidFill>
              <a:ln w="9525">
                <a:solidFill>
                  <a:schemeClr val="tx1"/>
                </a:solidFill>
                <a:miter lim="800000"/>
                <a:headEnd/>
                <a:tailEnd/>
              </a:ln>
            </p:spPr>
            <p:txBody>
              <a:bodyPr wrap="none" anchor="ctr"/>
              <a:lstStyle/>
              <a:p>
                <a:r>
                  <a:rPr lang="en-GB"/>
                  <a:t>Name       Jobtitle </a:t>
                </a:r>
              </a:p>
            </p:txBody>
          </p:sp>
          <p:sp>
            <p:nvSpPr>
              <p:cNvPr id="17" name="AutoShape 2055"/>
              <p:cNvSpPr>
                <a:spLocks noChangeArrowheads="1"/>
              </p:cNvSpPr>
              <p:nvPr/>
            </p:nvSpPr>
            <p:spPr bwMode="auto">
              <a:xfrm>
                <a:off x="6477000" y="4800600"/>
                <a:ext cx="2362200" cy="533400"/>
              </a:xfrm>
              <a:prstGeom prst="flowChartProcess">
                <a:avLst/>
              </a:prstGeom>
              <a:solidFill>
                <a:srgbClr val="CCECFF"/>
              </a:solidFill>
              <a:ln w="9525">
                <a:solidFill>
                  <a:schemeClr val="tx1"/>
                </a:solidFill>
                <a:miter lim="800000"/>
                <a:headEnd/>
                <a:tailEnd/>
              </a:ln>
            </p:spPr>
            <p:txBody>
              <a:bodyPr wrap="none" anchor="ctr"/>
              <a:lstStyle/>
              <a:p>
                <a:r>
                  <a:rPr lang="en-GB"/>
                  <a:t>Cno       Descr </a:t>
                </a:r>
              </a:p>
            </p:txBody>
          </p:sp>
          <p:sp>
            <p:nvSpPr>
              <p:cNvPr id="18" name="Line 2057"/>
              <p:cNvSpPr>
                <a:spLocks noChangeShapeType="1"/>
              </p:cNvSpPr>
              <p:nvPr/>
            </p:nvSpPr>
            <p:spPr bwMode="auto">
              <a:xfrm flipH="1">
                <a:off x="2514600" y="2286000"/>
                <a:ext cx="1371600" cy="1066800"/>
              </a:xfrm>
              <a:prstGeom prst="line">
                <a:avLst/>
              </a:prstGeom>
              <a:noFill/>
              <a:ln w="38100">
                <a:solidFill>
                  <a:schemeClr val="tx1"/>
                </a:solidFill>
                <a:round/>
                <a:headEnd/>
                <a:tailEnd type="triangle" w="med" len="med"/>
              </a:ln>
            </p:spPr>
            <p:txBody>
              <a:bodyPr wrap="none" anchor="ctr"/>
              <a:lstStyle/>
              <a:p>
                <a:endParaRPr lang="ga-IE"/>
              </a:p>
            </p:txBody>
          </p:sp>
          <p:sp>
            <p:nvSpPr>
              <p:cNvPr id="19" name="Line 2058"/>
              <p:cNvSpPr>
                <a:spLocks noChangeShapeType="1"/>
              </p:cNvSpPr>
              <p:nvPr/>
            </p:nvSpPr>
            <p:spPr bwMode="auto">
              <a:xfrm>
                <a:off x="4800600" y="2286000"/>
                <a:ext cx="1371600" cy="1143000"/>
              </a:xfrm>
              <a:prstGeom prst="line">
                <a:avLst/>
              </a:prstGeom>
              <a:noFill/>
              <a:ln w="38100">
                <a:solidFill>
                  <a:schemeClr val="tx1"/>
                </a:solidFill>
                <a:round/>
                <a:headEnd/>
                <a:tailEnd type="triangle" w="med" len="med"/>
              </a:ln>
            </p:spPr>
            <p:txBody>
              <a:bodyPr wrap="none" anchor="ctr"/>
              <a:lstStyle/>
              <a:p>
                <a:endParaRPr lang="ga-IE"/>
              </a:p>
            </p:txBody>
          </p:sp>
          <p:sp>
            <p:nvSpPr>
              <p:cNvPr id="20" name="Line 2059"/>
              <p:cNvSpPr>
                <a:spLocks noChangeShapeType="1"/>
              </p:cNvSpPr>
              <p:nvPr/>
            </p:nvSpPr>
            <p:spPr bwMode="auto">
              <a:xfrm flipH="1">
                <a:off x="4114800" y="3962400"/>
                <a:ext cx="1524000" cy="914400"/>
              </a:xfrm>
              <a:prstGeom prst="line">
                <a:avLst/>
              </a:prstGeom>
              <a:noFill/>
              <a:ln w="38100">
                <a:solidFill>
                  <a:schemeClr val="tx1"/>
                </a:solidFill>
                <a:round/>
                <a:headEnd/>
                <a:tailEnd type="triangle" w="med" len="med"/>
              </a:ln>
            </p:spPr>
            <p:txBody>
              <a:bodyPr wrap="none" anchor="ctr"/>
              <a:lstStyle/>
              <a:p>
                <a:endParaRPr lang="ga-IE"/>
              </a:p>
            </p:txBody>
          </p:sp>
          <p:sp>
            <p:nvSpPr>
              <p:cNvPr id="21" name="Line 2060"/>
              <p:cNvSpPr>
                <a:spLocks noChangeShapeType="1"/>
              </p:cNvSpPr>
              <p:nvPr/>
            </p:nvSpPr>
            <p:spPr bwMode="auto">
              <a:xfrm>
                <a:off x="6858000" y="3962400"/>
                <a:ext cx="914400" cy="838200"/>
              </a:xfrm>
              <a:prstGeom prst="line">
                <a:avLst/>
              </a:prstGeom>
              <a:noFill/>
              <a:ln w="38100">
                <a:solidFill>
                  <a:schemeClr val="tx1"/>
                </a:solidFill>
                <a:round/>
                <a:headEnd/>
                <a:tailEnd type="triangle" w="med" len="med"/>
              </a:ln>
            </p:spPr>
            <p:txBody>
              <a:bodyPr wrap="none" anchor="ctr"/>
              <a:lstStyle/>
              <a:p>
                <a:endParaRPr lang="ga-IE"/>
              </a:p>
            </p:txBody>
          </p:sp>
        </p:grpSp>
        <p:grpSp>
          <p:nvGrpSpPr>
            <p:cNvPr id="7" name="Group 19"/>
            <p:cNvGrpSpPr/>
            <p:nvPr/>
          </p:nvGrpSpPr>
          <p:grpSpPr>
            <a:xfrm>
              <a:off x="0" y="2895600"/>
              <a:ext cx="8462963" cy="3124200"/>
              <a:chOff x="0" y="2895600"/>
              <a:chExt cx="8462963" cy="3124200"/>
            </a:xfrm>
          </p:grpSpPr>
          <p:sp>
            <p:nvSpPr>
              <p:cNvPr id="9" name="AutoShape 2056"/>
              <p:cNvSpPr>
                <a:spLocks noChangeArrowheads="1"/>
              </p:cNvSpPr>
              <p:nvPr/>
            </p:nvSpPr>
            <p:spPr bwMode="auto">
              <a:xfrm>
                <a:off x="2514600" y="4876800"/>
                <a:ext cx="3276600" cy="533400"/>
              </a:xfrm>
              <a:prstGeom prst="flowChartProcess">
                <a:avLst/>
              </a:prstGeom>
              <a:solidFill>
                <a:srgbClr val="CCECFF"/>
              </a:solidFill>
              <a:ln w="9525">
                <a:solidFill>
                  <a:schemeClr val="tx1"/>
                </a:solidFill>
                <a:miter lim="800000"/>
                <a:headEnd/>
                <a:tailEnd/>
              </a:ln>
            </p:spPr>
            <p:txBody>
              <a:bodyPr wrap="none" anchor="ctr"/>
              <a:lstStyle/>
              <a:p>
                <a:r>
                  <a:rPr lang="en-GB" dirty="0"/>
                  <a:t>Name      Year     Major </a:t>
                </a:r>
              </a:p>
            </p:txBody>
          </p:sp>
          <p:sp>
            <p:nvSpPr>
              <p:cNvPr id="10" name="Text Box 2061"/>
              <p:cNvSpPr txBox="1">
                <a:spLocks noChangeArrowheads="1"/>
              </p:cNvSpPr>
              <p:nvPr/>
            </p:nvSpPr>
            <p:spPr bwMode="auto">
              <a:xfrm>
                <a:off x="0" y="4038600"/>
                <a:ext cx="2046288" cy="457200"/>
              </a:xfrm>
              <a:prstGeom prst="rect">
                <a:avLst/>
              </a:prstGeom>
              <a:noFill/>
              <a:ln w="9525">
                <a:noFill/>
                <a:miter lim="800000"/>
                <a:headEnd/>
                <a:tailEnd/>
              </a:ln>
            </p:spPr>
            <p:txBody>
              <a:bodyPr wrap="none" anchor="ctr">
                <a:spAutoFit/>
              </a:bodyPr>
              <a:lstStyle/>
              <a:p>
                <a:r>
                  <a:rPr lang="en-GB" dirty="0"/>
                  <a:t>(</a:t>
                </a:r>
                <a:r>
                  <a:rPr lang="en-GB" dirty="0" smtClean="0"/>
                  <a:t>A)</a:t>
                </a:r>
                <a:r>
                  <a:rPr lang="en-GB" dirty="0" err="1" smtClean="0"/>
                  <a:t>AdminStaff</a:t>
                </a:r>
                <a:endParaRPr lang="en-GB" dirty="0"/>
              </a:p>
            </p:txBody>
          </p:sp>
          <p:sp>
            <p:nvSpPr>
              <p:cNvPr id="11" name="Text Box 2062"/>
              <p:cNvSpPr txBox="1">
                <a:spLocks noChangeArrowheads="1"/>
              </p:cNvSpPr>
              <p:nvPr/>
            </p:nvSpPr>
            <p:spPr bwMode="auto">
              <a:xfrm>
                <a:off x="6992938" y="2895600"/>
                <a:ext cx="1470025" cy="457200"/>
              </a:xfrm>
              <a:prstGeom prst="rect">
                <a:avLst/>
              </a:prstGeom>
              <a:noFill/>
              <a:ln w="9525">
                <a:noFill/>
                <a:miter lim="800000"/>
                <a:headEnd/>
                <a:tailEnd/>
              </a:ln>
            </p:spPr>
            <p:txBody>
              <a:bodyPr wrap="none" anchor="ctr">
                <a:spAutoFit/>
              </a:bodyPr>
              <a:lstStyle/>
              <a:p>
                <a:r>
                  <a:rPr lang="en-GB"/>
                  <a:t>(F)Faculty</a:t>
                </a:r>
              </a:p>
            </p:txBody>
          </p:sp>
          <p:sp>
            <p:nvSpPr>
              <p:cNvPr id="12" name="Text Box 2063"/>
              <p:cNvSpPr txBox="1">
                <a:spLocks noChangeArrowheads="1"/>
              </p:cNvSpPr>
              <p:nvPr/>
            </p:nvSpPr>
            <p:spPr bwMode="auto">
              <a:xfrm>
                <a:off x="2794000" y="5562600"/>
                <a:ext cx="1487488" cy="457200"/>
              </a:xfrm>
              <a:prstGeom prst="rect">
                <a:avLst/>
              </a:prstGeom>
              <a:noFill/>
              <a:ln w="9525">
                <a:noFill/>
                <a:miter lim="800000"/>
                <a:headEnd/>
                <a:tailEnd/>
              </a:ln>
            </p:spPr>
            <p:txBody>
              <a:bodyPr wrap="none" anchor="ctr">
                <a:spAutoFit/>
              </a:bodyPr>
              <a:lstStyle/>
              <a:p>
                <a:r>
                  <a:rPr lang="en-GB" dirty="0"/>
                  <a:t>(S)Student</a:t>
                </a:r>
              </a:p>
            </p:txBody>
          </p:sp>
          <p:sp>
            <p:nvSpPr>
              <p:cNvPr id="13" name="Text Box 2064"/>
              <p:cNvSpPr txBox="1">
                <a:spLocks noChangeArrowheads="1"/>
              </p:cNvSpPr>
              <p:nvPr/>
            </p:nvSpPr>
            <p:spPr bwMode="auto">
              <a:xfrm>
                <a:off x="6845300" y="5486400"/>
                <a:ext cx="1454150" cy="457200"/>
              </a:xfrm>
              <a:prstGeom prst="rect">
                <a:avLst/>
              </a:prstGeom>
              <a:noFill/>
              <a:ln w="9525">
                <a:noFill/>
                <a:miter lim="800000"/>
                <a:headEnd/>
                <a:tailEnd/>
              </a:ln>
            </p:spPr>
            <p:txBody>
              <a:bodyPr wrap="none" anchor="ctr">
                <a:spAutoFit/>
              </a:bodyPr>
              <a:lstStyle/>
              <a:p>
                <a:r>
                  <a:rPr lang="en-GB"/>
                  <a:t>(C)Course</a:t>
                </a:r>
              </a:p>
            </p:txBody>
          </p:sp>
        </p:grpSp>
        <p:sp>
          <p:nvSpPr>
            <p:cNvPr id="8" name="Text Box 2061"/>
            <p:cNvSpPr txBox="1">
              <a:spLocks noChangeArrowheads="1"/>
            </p:cNvSpPr>
            <p:nvPr/>
          </p:nvSpPr>
          <p:spPr bwMode="auto">
            <a:xfrm>
              <a:off x="0" y="1196752"/>
              <a:ext cx="1595309" cy="369332"/>
            </a:xfrm>
            <a:prstGeom prst="rect">
              <a:avLst/>
            </a:prstGeom>
            <a:noFill/>
            <a:ln w="9525">
              <a:noFill/>
              <a:miter lim="800000"/>
              <a:headEnd/>
              <a:tailEnd/>
            </a:ln>
          </p:spPr>
          <p:txBody>
            <a:bodyPr wrap="none" anchor="ctr">
              <a:spAutoFit/>
            </a:bodyPr>
            <a:lstStyle/>
            <a:p>
              <a:r>
                <a:rPr lang="en-GB" dirty="0" smtClean="0"/>
                <a:t>(</a:t>
              </a:r>
              <a:r>
                <a:rPr lang="ga-IE" dirty="0" smtClean="0"/>
                <a:t>D</a:t>
              </a:r>
              <a:r>
                <a:rPr lang="en-GB" dirty="0" smtClean="0"/>
                <a:t>)</a:t>
              </a:r>
              <a:r>
                <a:rPr lang="ga-IE" dirty="0" smtClean="0"/>
                <a:t>Department</a:t>
              </a:r>
              <a:endParaRPr lang="en-GB"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Hierarchical Model</a:t>
            </a:r>
            <a:endParaRPr lang="ga-IE" dirty="0"/>
          </a:p>
        </p:txBody>
      </p:sp>
      <p:sp>
        <p:nvSpPr>
          <p:cNvPr id="3" name="Content Placeholder 2"/>
          <p:cNvSpPr>
            <a:spLocks noGrp="1"/>
          </p:cNvSpPr>
          <p:nvPr>
            <p:ph idx="1"/>
          </p:nvPr>
        </p:nvSpPr>
        <p:spPr/>
        <p:txBody>
          <a:bodyPr/>
          <a:lstStyle/>
          <a:p>
            <a:r>
              <a:rPr lang="en-GB" sz="2000" dirty="0" smtClean="0"/>
              <a:t>Can be useful for some applications which can be represented</a:t>
            </a:r>
            <a:r>
              <a:rPr lang="ga-IE" sz="2000" dirty="0" smtClean="0"/>
              <a:t> </a:t>
            </a:r>
            <a:r>
              <a:rPr lang="en-GB" sz="2000" dirty="0" smtClean="0"/>
              <a:t>as parent-child relationships.</a:t>
            </a:r>
          </a:p>
          <a:p>
            <a:r>
              <a:rPr lang="en-GB" sz="2000" dirty="0" smtClean="0"/>
              <a:t>Handles one to many or one to one type relationships. Many traditional DP applications lend themselves to this approach.</a:t>
            </a:r>
          </a:p>
          <a:p>
            <a:endParaRPr lang="en-GB" sz="2000" dirty="0" smtClean="0"/>
          </a:p>
          <a:p>
            <a:r>
              <a:rPr lang="en-GB" sz="2000" dirty="0" smtClean="0"/>
              <a:t>Can’t handle many-to-many relationships or children unattached  to any parent.</a:t>
            </a:r>
          </a:p>
          <a:p>
            <a:endParaRPr lang="en-GB" sz="2000" dirty="0" smtClean="0"/>
          </a:p>
          <a:p>
            <a:r>
              <a:rPr lang="en-GB" sz="2000" dirty="0" smtClean="0"/>
              <a:t>IMS (IBM 1987) has a DML which includes a Data </a:t>
            </a:r>
            <a:r>
              <a:rPr lang="en-GB" sz="2000" dirty="0" err="1" smtClean="0"/>
              <a:t>Sub_language</a:t>
            </a:r>
            <a:r>
              <a:rPr lang="en-GB" sz="2000" dirty="0" smtClean="0"/>
              <a:t> built into programming languages - Assembler, PL/1 and COBOL in </a:t>
            </a:r>
            <a:r>
              <a:rPr lang="ga-IE" sz="2000" dirty="0" smtClean="0"/>
              <a:t> </a:t>
            </a:r>
            <a:r>
              <a:rPr lang="en-GB" sz="2000" dirty="0" smtClean="0"/>
              <a:t>IBM Computer Systems.</a:t>
            </a:r>
          </a:p>
          <a:p>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Network Model</a:t>
            </a:r>
            <a:endParaRPr lang="ga-IE" dirty="0"/>
          </a:p>
        </p:txBody>
      </p:sp>
      <p:sp>
        <p:nvSpPr>
          <p:cNvPr id="3" name="Content Placeholder 2"/>
          <p:cNvSpPr>
            <a:spLocks noGrp="1"/>
          </p:cNvSpPr>
          <p:nvPr>
            <p:ph idx="1"/>
          </p:nvPr>
        </p:nvSpPr>
        <p:spPr/>
        <p:txBody>
          <a:bodyPr/>
          <a:lstStyle/>
          <a:p>
            <a:r>
              <a:rPr lang="en-GB" dirty="0" smtClean="0"/>
              <a:t>A Network is represented as a graph.</a:t>
            </a:r>
          </a:p>
          <a:p>
            <a:r>
              <a:rPr lang="en-GB" dirty="0" smtClean="0"/>
              <a:t>The nodes in the graph are record types and the arcs between the nodes indicate relationships.</a:t>
            </a:r>
          </a:p>
          <a:p>
            <a:endParaRPr lang="ga-IE" dirty="0"/>
          </a:p>
        </p:txBody>
      </p:sp>
      <p:sp>
        <p:nvSpPr>
          <p:cNvPr id="4" name="Footer Placeholder 3"/>
          <p:cNvSpPr>
            <a:spLocks noGrp="1"/>
          </p:cNvSpPr>
          <p:nvPr>
            <p:ph type="ftr" sz="quarter" idx="11"/>
          </p:nvPr>
        </p:nvSpPr>
        <p:spPr/>
        <p:txBody>
          <a:bodyPr/>
          <a:lstStyle/>
          <a:p>
            <a:pPr>
              <a:defRPr/>
            </a:pPr>
            <a:r>
              <a:rPr lang="en-IE" smtClean="0"/>
              <a:t>Denis McCarthy</a:t>
            </a:r>
          </a:p>
          <a:p>
            <a:pPr>
              <a:defRPr/>
            </a:pPr>
            <a:r>
              <a:rPr lang="en-IE" smtClean="0"/>
              <a:t>Databases</a:t>
            </a:r>
            <a:endParaRPr lang="en-IE" dirty="0"/>
          </a:p>
        </p:txBody>
      </p:sp>
      <p:pic>
        <p:nvPicPr>
          <p:cNvPr id="1026" name="Picture 2" descr="http://3.bp.blogspot.com/-1OIbe_21UBU/Uel0yMICGaI/AAAAAAAAAQI/MfLIkgNEW2o/s1600/network.png"/>
          <p:cNvPicPr>
            <a:picLocks noChangeAspect="1" noChangeArrowheads="1"/>
          </p:cNvPicPr>
          <p:nvPr/>
        </p:nvPicPr>
        <p:blipFill>
          <a:blip r:embed="rId2" cstate="print"/>
          <a:srcRect/>
          <a:stretch>
            <a:fillRect/>
          </a:stretch>
        </p:blipFill>
        <p:spPr bwMode="auto">
          <a:xfrm>
            <a:off x="755576" y="2780928"/>
            <a:ext cx="7489933" cy="3168352"/>
          </a:xfrm>
          <a:prstGeom prst="rect">
            <a:avLst/>
          </a:prstGeom>
          <a:noFill/>
        </p:spPr>
      </p:pic>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1316</Words>
  <Application>Microsoft Office PowerPoint</Application>
  <PresentationFormat>On-screen Show (4:3)</PresentationFormat>
  <Paragraphs>237</Paragraphs>
  <Slides>32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Garamond</vt:lpstr>
      <vt:lpstr>Times New Roman</vt:lpstr>
      <vt:lpstr>Verdana</vt:lpstr>
      <vt:lpstr>Wingdings</vt:lpstr>
      <vt:lpstr>Level</vt:lpstr>
      <vt:lpstr>PowerPoint Presentation</vt:lpstr>
      <vt:lpstr>Chapter 3</vt:lpstr>
      <vt:lpstr>The Importance of Data Models</vt:lpstr>
      <vt:lpstr>Data Model Basic Building Blocks</vt:lpstr>
      <vt:lpstr>The Evolution of Data Models</vt:lpstr>
      <vt:lpstr>The Development of Data Models</vt:lpstr>
      <vt:lpstr>Hierarchical Model</vt:lpstr>
      <vt:lpstr>Hierarchical Model</vt:lpstr>
      <vt:lpstr>Network Model</vt:lpstr>
      <vt:lpstr>Network Model</vt:lpstr>
      <vt:lpstr>Implementing a Network Database</vt:lpstr>
      <vt:lpstr>Relational Model</vt:lpstr>
      <vt:lpstr>Relational Database</vt:lpstr>
      <vt:lpstr>Entity Model</vt:lpstr>
      <vt:lpstr>Entity Model</vt:lpstr>
      <vt:lpstr>Object Model</vt:lpstr>
      <vt:lpstr>Object Model</vt:lpstr>
      <vt:lpstr>Degrees of Data Abstraction (continued)</vt:lpstr>
      <vt:lpstr>Data Abstraction Levels</vt:lpstr>
      <vt:lpstr>The Conceptual Model</vt:lpstr>
      <vt:lpstr>Advantages of Conceptual Model</vt:lpstr>
      <vt:lpstr>Example of Conceptual View</vt:lpstr>
      <vt:lpstr>The Internal Model</vt:lpstr>
      <vt:lpstr>Example of Internal View</vt:lpstr>
      <vt:lpstr>The External Model</vt:lpstr>
      <vt:lpstr>Advantages of External Models</vt:lpstr>
      <vt:lpstr>The External Model</vt:lpstr>
      <vt:lpstr>Example of External View</vt:lpstr>
      <vt:lpstr>The Physical Model</vt:lpstr>
      <vt:lpstr>Levels of Data Abstraction</vt:lpstr>
      <vt:lpstr>Database Users</vt:lpstr>
      <vt:lpstr>DSL consists of 2 languages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demccarthy</dc:creator>
  <cp:lastModifiedBy>Denis McCarthy</cp:lastModifiedBy>
  <cp:revision>24</cp:revision>
  <dcterms:created xsi:type="dcterms:W3CDTF">2010-09-06T09:32:36Z</dcterms:created>
  <dcterms:modified xsi:type="dcterms:W3CDTF">2023-09-11T08:44:13Z</dcterms:modified>
</cp:coreProperties>
</file>