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300" r:id="rId38"/>
    <p:sldId id="301" r:id="rId39"/>
    <p:sldId id="302" r:id="rId40"/>
    <p:sldId id="303" r:id="rId41"/>
    <p:sldId id="305" r:id="rId42"/>
    <p:sldId id="306" r:id="rId43"/>
    <p:sldId id="307" r:id="rId44"/>
    <p:sldId id="309" r:id="rId45"/>
    <p:sldId id="310" r:id="rId46"/>
    <p:sldId id="311" r:id="rId47"/>
    <p:sldId id="312" r:id="rId48"/>
    <p:sldId id="313" r:id="rId49"/>
    <p:sldId id="316" r:id="rId50"/>
    <p:sldId id="317" r:id="rId51"/>
    <p:sldId id="318" r:id="rId52"/>
    <p:sldId id="319" r:id="rId53"/>
    <p:sldId id="320" r:id="rId54"/>
    <p:sldId id="321" r:id="rId55"/>
  </p:sldIdLst>
  <p:sldSz cx="9144000" cy="6858000" type="screen4x3"/>
  <p:notesSz cx="6858000" cy="9144000"/>
  <p:defaultTextStyle>
    <a:defPPr>
      <a:defRPr lang="en-IE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21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68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E" noProof="0"/>
              <a:t>Click to edit Master text styles</a:t>
            </a:r>
          </a:p>
          <a:p>
            <a:pPr lvl="1"/>
            <a:r>
              <a:rPr lang="en-IE" noProof="0"/>
              <a:t>Second level</a:t>
            </a:r>
          </a:p>
          <a:p>
            <a:pPr lvl="2"/>
            <a:r>
              <a:rPr lang="en-IE" noProof="0"/>
              <a:t>Third level</a:t>
            </a:r>
          </a:p>
          <a:p>
            <a:pPr lvl="3"/>
            <a:r>
              <a:rPr lang="en-IE" noProof="0"/>
              <a:t>Fourth level</a:t>
            </a:r>
          </a:p>
          <a:p>
            <a:pPr lvl="4"/>
            <a:r>
              <a:rPr lang="en-IE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22DCC554-02D4-47C0-8696-819E18DD4961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3D3489-EA84-4536-ACF2-420009654FD2}" type="slidenum">
              <a:rPr lang="en-IE" smtClean="0">
                <a:cs typeface="Arial" charset="0"/>
              </a:rPr>
              <a:pPr/>
              <a:t>1</a:t>
            </a:fld>
            <a:endParaRPr lang="en-IE">
              <a:cs typeface="Arial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350C1F-49A9-4B64-A814-A6663004AC66}" type="slidenum">
              <a:rPr lang="en-IE" smtClean="0">
                <a:cs typeface="Arial" charset="0"/>
              </a:rPr>
              <a:pPr/>
              <a:t>10</a:t>
            </a:fld>
            <a:endParaRPr lang="en-IE">
              <a:cs typeface="Arial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C3CD82-53C2-44D7-AD74-E619FA4D307E}" type="slidenum">
              <a:rPr lang="en-IE" smtClean="0">
                <a:cs typeface="Arial" charset="0"/>
              </a:rPr>
              <a:pPr/>
              <a:t>11</a:t>
            </a:fld>
            <a:endParaRPr lang="en-IE">
              <a:cs typeface="Arial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073A98-8C30-4CAA-82E4-29A19A195B5C}" type="slidenum">
              <a:rPr lang="en-IE" smtClean="0">
                <a:cs typeface="Arial" charset="0"/>
              </a:rPr>
              <a:pPr/>
              <a:t>12</a:t>
            </a:fld>
            <a:endParaRPr lang="en-IE">
              <a:cs typeface="Arial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CB637F-32BD-4855-B6E1-0FBAF7D02272}" type="slidenum">
              <a:rPr lang="en-IE" smtClean="0">
                <a:cs typeface="Arial" charset="0"/>
              </a:rPr>
              <a:pPr/>
              <a:t>13</a:t>
            </a:fld>
            <a:endParaRPr lang="en-IE">
              <a:cs typeface="Arial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2B6BBA-0443-4AA6-B977-4E83F4915DBF}" type="slidenum">
              <a:rPr lang="en-IE" smtClean="0">
                <a:cs typeface="Arial" charset="0"/>
              </a:rPr>
              <a:pPr/>
              <a:t>14</a:t>
            </a:fld>
            <a:endParaRPr lang="en-IE">
              <a:cs typeface="Arial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EE3EE0-E191-427C-AA1E-1988B78CC723}" type="slidenum">
              <a:rPr lang="en-IE" smtClean="0">
                <a:cs typeface="Arial" charset="0"/>
              </a:rPr>
              <a:pPr/>
              <a:t>15</a:t>
            </a:fld>
            <a:endParaRPr lang="en-IE">
              <a:cs typeface="Arial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78EB8A-8C41-4271-8EB1-A8EF41A079B6}" type="slidenum">
              <a:rPr lang="en-IE" smtClean="0">
                <a:cs typeface="Arial" charset="0"/>
              </a:rPr>
              <a:pPr/>
              <a:t>16</a:t>
            </a:fld>
            <a:endParaRPr lang="en-IE">
              <a:cs typeface="Arial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3C0AC1-A55D-4FB6-9759-0DF05EDD1AB7}" type="slidenum">
              <a:rPr lang="en-IE" smtClean="0">
                <a:cs typeface="Arial" charset="0"/>
              </a:rPr>
              <a:pPr/>
              <a:t>17</a:t>
            </a:fld>
            <a:endParaRPr lang="en-IE">
              <a:cs typeface="Arial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FEC67D-90B2-49D2-8943-306FA5F15B15}" type="slidenum">
              <a:rPr lang="en-IE" smtClean="0">
                <a:cs typeface="Arial" charset="0"/>
              </a:rPr>
              <a:pPr/>
              <a:t>18</a:t>
            </a:fld>
            <a:endParaRPr lang="en-IE">
              <a:cs typeface="Arial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AEE7C9-D14F-408F-AA11-463ED65181BC}" type="slidenum">
              <a:rPr lang="en-IE" smtClean="0">
                <a:cs typeface="Arial" charset="0"/>
              </a:rPr>
              <a:pPr/>
              <a:t>19</a:t>
            </a:fld>
            <a:endParaRPr lang="en-IE">
              <a:cs typeface="Arial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E0C018-F62B-4356-B53B-CD0D9214742E}" type="slidenum">
              <a:rPr lang="en-IE" smtClean="0">
                <a:cs typeface="Arial" charset="0"/>
              </a:rPr>
              <a:pPr/>
              <a:t>2</a:t>
            </a:fld>
            <a:endParaRPr lang="en-IE">
              <a:cs typeface="Arial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1D008A-630E-4B28-ADF2-9F232731481F}" type="slidenum">
              <a:rPr lang="en-IE" smtClean="0">
                <a:cs typeface="Arial" charset="0"/>
              </a:rPr>
              <a:pPr/>
              <a:t>20</a:t>
            </a:fld>
            <a:endParaRPr lang="en-IE">
              <a:cs typeface="Arial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16DC37-FAA9-4E96-8259-161DF8855074}" type="slidenum">
              <a:rPr lang="en-IE" smtClean="0">
                <a:cs typeface="Arial" charset="0"/>
              </a:rPr>
              <a:pPr/>
              <a:t>21</a:t>
            </a:fld>
            <a:endParaRPr lang="en-IE">
              <a:cs typeface="Arial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A673E4-E464-4E99-9FE8-DE5BDB8A86BD}" type="slidenum">
              <a:rPr lang="en-IE" smtClean="0">
                <a:cs typeface="Arial" charset="0"/>
              </a:rPr>
              <a:pPr/>
              <a:t>22</a:t>
            </a:fld>
            <a:endParaRPr lang="en-IE">
              <a:cs typeface="Arial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2CA031-76CC-4A7A-A70B-C21ED96212FB}" type="slidenum">
              <a:rPr lang="en-IE" smtClean="0">
                <a:cs typeface="Arial" charset="0"/>
              </a:rPr>
              <a:pPr/>
              <a:t>23</a:t>
            </a:fld>
            <a:endParaRPr lang="en-IE">
              <a:cs typeface="Arial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C86DCC-1566-4834-878E-51F212050FE0}" type="slidenum">
              <a:rPr lang="en-IE" smtClean="0">
                <a:cs typeface="Arial" charset="0"/>
              </a:rPr>
              <a:pPr/>
              <a:t>24</a:t>
            </a:fld>
            <a:endParaRPr lang="en-IE">
              <a:cs typeface="Arial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03B47-CC71-449C-A303-79860202DFD5}" type="slidenum">
              <a:rPr lang="en-IE" smtClean="0">
                <a:cs typeface="Arial" charset="0"/>
              </a:rPr>
              <a:pPr/>
              <a:t>25</a:t>
            </a:fld>
            <a:endParaRPr lang="en-IE">
              <a:cs typeface="Arial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1E8D04-9797-426D-A6AE-622EEC2EC6E3}" type="slidenum">
              <a:rPr lang="en-IE" smtClean="0">
                <a:cs typeface="Arial" charset="0"/>
              </a:rPr>
              <a:pPr/>
              <a:t>26</a:t>
            </a:fld>
            <a:endParaRPr lang="en-IE">
              <a:cs typeface="Arial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7900B0-C214-4E50-B9D0-7BD0B09E98C1}" type="slidenum">
              <a:rPr lang="en-IE" smtClean="0">
                <a:cs typeface="Arial" charset="0"/>
              </a:rPr>
              <a:pPr/>
              <a:t>27</a:t>
            </a:fld>
            <a:endParaRPr lang="en-IE">
              <a:cs typeface="Arial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1B0F8D-702B-456A-987E-124FAA614011}" type="slidenum">
              <a:rPr lang="en-IE" smtClean="0">
                <a:cs typeface="Arial" charset="0"/>
              </a:rPr>
              <a:pPr/>
              <a:t>28</a:t>
            </a:fld>
            <a:endParaRPr lang="en-IE">
              <a:cs typeface="Arial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879024-0C9D-4BEF-B0FA-8CA93EDC4103}" type="slidenum">
              <a:rPr lang="en-IE" smtClean="0">
                <a:cs typeface="Arial" charset="0"/>
              </a:rPr>
              <a:pPr/>
              <a:t>29</a:t>
            </a:fld>
            <a:endParaRPr lang="en-IE">
              <a:cs typeface="Arial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3BA22B-3E69-4802-AFB7-F02CE40F08FB}" type="slidenum">
              <a:rPr lang="en-IE" smtClean="0">
                <a:cs typeface="Arial" charset="0"/>
              </a:rPr>
              <a:pPr/>
              <a:t>3</a:t>
            </a:fld>
            <a:endParaRPr lang="en-IE">
              <a:cs typeface="Arial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78FA1F-9E5E-464B-980B-88BEA67E3ED2}" type="slidenum">
              <a:rPr lang="en-IE" smtClean="0">
                <a:cs typeface="Arial" charset="0"/>
              </a:rPr>
              <a:pPr/>
              <a:t>30</a:t>
            </a:fld>
            <a:endParaRPr lang="en-IE">
              <a:cs typeface="Arial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537F99-F564-4C7E-B8E8-022276AEDDF5}" type="slidenum">
              <a:rPr lang="en-IE" smtClean="0">
                <a:cs typeface="Arial" charset="0"/>
              </a:rPr>
              <a:pPr/>
              <a:t>31</a:t>
            </a:fld>
            <a:endParaRPr lang="en-IE">
              <a:cs typeface="Arial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7086B5-AB24-4893-A05E-7190A5862B53}" type="slidenum">
              <a:rPr lang="en-IE" smtClean="0">
                <a:cs typeface="Arial" charset="0"/>
              </a:rPr>
              <a:pPr/>
              <a:t>32</a:t>
            </a:fld>
            <a:endParaRPr lang="en-IE">
              <a:cs typeface="Arial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209D52-C5AA-403D-9ABB-E339E98A53EE}" type="slidenum">
              <a:rPr lang="en-IE" smtClean="0">
                <a:cs typeface="Arial" charset="0"/>
              </a:rPr>
              <a:pPr/>
              <a:t>33</a:t>
            </a:fld>
            <a:endParaRPr lang="en-IE">
              <a:cs typeface="Arial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72AFE3-E7F1-45D9-832F-8C6E11BE522E}" type="slidenum">
              <a:rPr lang="en-IE" smtClean="0">
                <a:cs typeface="Arial" charset="0"/>
              </a:rPr>
              <a:pPr/>
              <a:t>34</a:t>
            </a:fld>
            <a:endParaRPr lang="en-IE">
              <a:cs typeface="Arial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27114E-C6B3-4E56-81FE-FC9A622F750F}" type="slidenum">
              <a:rPr lang="en-IE" smtClean="0">
                <a:cs typeface="Arial" charset="0"/>
              </a:rPr>
              <a:pPr/>
              <a:t>35</a:t>
            </a:fld>
            <a:endParaRPr lang="en-IE">
              <a:cs typeface="Arial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3BBD67-BFB5-4B0C-974A-F1D10E370D29}" type="slidenum">
              <a:rPr lang="en-IE" smtClean="0">
                <a:cs typeface="Arial" charset="0"/>
              </a:rPr>
              <a:pPr/>
              <a:t>36</a:t>
            </a:fld>
            <a:endParaRPr lang="en-IE">
              <a:cs typeface="Arial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E123B4-4F18-4A20-A915-7106C952DB11}" type="slidenum">
              <a:rPr lang="en-IE" smtClean="0">
                <a:cs typeface="Arial" charset="0"/>
              </a:rPr>
              <a:pPr/>
              <a:t>37</a:t>
            </a:fld>
            <a:endParaRPr lang="en-IE">
              <a:cs typeface="Arial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A14C18-AC11-4224-8EFE-C144F26B75F9}" type="slidenum">
              <a:rPr lang="en-IE" smtClean="0">
                <a:cs typeface="Arial" charset="0"/>
              </a:rPr>
              <a:pPr/>
              <a:t>38</a:t>
            </a:fld>
            <a:endParaRPr lang="en-IE">
              <a:cs typeface="Arial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503B0E-C794-4D0C-ACAD-3DCFCB97F91F}" type="slidenum">
              <a:rPr lang="en-IE" smtClean="0">
                <a:cs typeface="Arial" charset="0"/>
              </a:rPr>
              <a:pPr/>
              <a:t>39</a:t>
            </a:fld>
            <a:endParaRPr lang="en-IE">
              <a:cs typeface="Arial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5B0DFF-60C1-407F-AB1C-D936BCF907BD}" type="slidenum">
              <a:rPr lang="en-IE" smtClean="0">
                <a:cs typeface="Arial" charset="0"/>
              </a:rPr>
              <a:pPr/>
              <a:t>4</a:t>
            </a:fld>
            <a:endParaRPr lang="en-IE">
              <a:cs typeface="Arial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2F6CC9-1DD8-42BE-8739-4B9DC7E1AFBE}" type="slidenum">
              <a:rPr lang="en-IE" smtClean="0">
                <a:cs typeface="Arial" charset="0"/>
              </a:rPr>
              <a:pPr/>
              <a:t>40</a:t>
            </a:fld>
            <a:endParaRPr lang="en-IE">
              <a:cs typeface="Arial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2B943F-E17B-4C22-9426-D4CE8A330ED1}" type="slidenum">
              <a:rPr lang="en-IE" smtClean="0">
                <a:cs typeface="Arial" charset="0"/>
              </a:rPr>
              <a:pPr/>
              <a:t>41</a:t>
            </a:fld>
            <a:endParaRPr lang="en-IE">
              <a:cs typeface="Arial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24AF3E-F6E1-413B-9757-8A6BB2413271}" type="slidenum">
              <a:rPr lang="en-IE" smtClean="0">
                <a:cs typeface="Arial" charset="0"/>
              </a:rPr>
              <a:pPr/>
              <a:t>42</a:t>
            </a:fld>
            <a:endParaRPr lang="en-IE">
              <a:cs typeface="Arial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3B930C-7067-496D-929F-31E67952393E}" type="slidenum">
              <a:rPr lang="en-IE" smtClean="0">
                <a:cs typeface="Arial" charset="0"/>
              </a:rPr>
              <a:pPr/>
              <a:t>43</a:t>
            </a:fld>
            <a:endParaRPr lang="en-IE">
              <a:cs typeface="Arial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9C1313-B038-4B5E-885F-951EAEB960A4}" type="slidenum">
              <a:rPr lang="en-IE" smtClean="0">
                <a:cs typeface="Arial" charset="0"/>
              </a:rPr>
              <a:pPr/>
              <a:t>44</a:t>
            </a:fld>
            <a:endParaRPr lang="en-IE">
              <a:cs typeface="Arial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D3D338-58E2-41C5-A961-595FF10DB428}" type="slidenum">
              <a:rPr lang="en-IE" smtClean="0">
                <a:cs typeface="Arial" charset="0"/>
              </a:rPr>
              <a:pPr/>
              <a:t>45</a:t>
            </a:fld>
            <a:endParaRPr lang="en-IE">
              <a:cs typeface="Arial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389E54-42D7-4EDD-866A-95E44823D7E2}" type="slidenum">
              <a:rPr lang="en-IE" smtClean="0">
                <a:cs typeface="Arial" charset="0"/>
              </a:rPr>
              <a:pPr/>
              <a:t>46</a:t>
            </a:fld>
            <a:endParaRPr lang="en-IE">
              <a:cs typeface="Arial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A4F0DF-5044-4206-9243-6C78B9A3C8EA}" type="slidenum">
              <a:rPr lang="en-IE" smtClean="0">
                <a:cs typeface="Arial" charset="0"/>
              </a:rPr>
              <a:pPr/>
              <a:t>47</a:t>
            </a:fld>
            <a:endParaRPr lang="en-IE">
              <a:cs typeface="Arial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F5403A-8CF5-4178-9DD9-58A1FCBBD36E}" type="slidenum">
              <a:rPr lang="en-IE" smtClean="0">
                <a:cs typeface="Arial" charset="0"/>
              </a:rPr>
              <a:pPr/>
              <a:t>48</a:t>
            </a:fld>
            <a:endParaRPr lang="en-IE">
              <a:cs typeface="Arial" charset="0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89FD6A-47F1-4C4E-8E43-E9DBE6B8FB70}" type="slidenum">
              <a:rPr lang="en-IE" smtClean="0">
                <a:cs typeface="Arial" charset="0"/>
              </a:rPr>
              <a:pPr/>
              <a:t>49</a:t>
            </a:fld>
            <a:endParaRPr lang="en-IE">
              <a:cs typeface="Arial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7CB93E-5FF9-4EAB-B67B-86451711AEB7}" type="slidenum">
              <a:rPr lang="en-IE" smtClean="0">
                <a:cs typeface="Arial" charset="0"/>
              </a:rPr>
              <a:pPr/>
              <a:t>5</a:t>
            </a:fld>
            <a:endParaRPr lang="en-IE">
              <a:cs typeface="Arial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FE5A20-D464-4721-B77B-C914EF751F6A}" type="slidenum">
              <a:rPr lang="en-IE" smtClean="0">
                <a:cs typeface="Arial" charset="0"/>
              </a:rPr>
              <a:pPr/>
              <a:t>50</a:t>
            </a:fld>
            <a:endParaRPr lang="en-IE">
              <a:cs typeface="Arial" charset="0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341E46-9FCF-44AF-9BCA-88858FF155F4}" type="slidenum">
              <a:rPr lang="en-IE" smtClean="0">
                <a:cs typeface="Arial" charset="0"/>
              </a:rPr>
              <a:pPr/>
              <a:t>51</a:t>
            </a:fld>
            <a:endParaRPr lang="en-IE">
              <a:cs typeface="Arial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B057EB-D0C4-413F-9AF4-57990FACDE78}" type="slidenum">
              <a:rPr lang="en-IE" smtClean="0">
                <a:cs typeface="Arial" charset="0"/>
              </a:rPr>
              <a:pPr/>
              <a:t>52</a:t>
            </a:fld>
            <a:endParaRPr lang="en-IE">
              <a:cs typeface="Arial" charset="0"/>
            </a:endParaRPr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0A495F-224E-4FF2-A243-377F985510F1}" type="slidenum">
              <a:rPr lang="en-IE" smtClean="0">
                <a:cs typeface="Arial" charset="0"/>
              </a:rPr>
              <a:pPr/>
              <a:t>53</a:t>
            </a:fld>
            <a:endParaRPr lang="en-IE">
              <a:cs typeface="Arial" charset="0"/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9729E1-4DCE-4789-AA82-F170525B239A}" type="slidenum">
              <a:rPr lang="en-IE" smtClean="0">
                <a:cs typeface="Arial" charset="0"/>
              </a:rPr>
              <a:pPr/>
              <a:t>54</a:t>
            </a:fld>
            <a:endParaRPr lang="en-IE">
              <a:cs typeface="Arial" charset="0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54B2BD-8972-48FE-A13B-23D506AF0C4A}" type="slidenum">
              <a:rPr lang="en-IE" smtClean="0">
                <a:cs typeface="Arial" charset="0"/>
              </a:rPr>
              <a:pPr/>
              <a:t>6</a:t>
            </a:fld>
            <a:endParaRPr lang="en-IE">
              <a:cs typeface="Arial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A43EC4-2738-443D-8ACC-C4F3BB8F8B7D}" type="slidenum">
              <a:rPr lang="en-IE" smtClean="0">
                <a:cs typeface="Arial" charset="0"/>
              </a:rPr>
              <a:pPr/>
              <a:t>7</a:t>
            </a:fld>
            <a:endParaRPr lang="en-IE">
              <a:cs typeface="Arial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9AFFFD-FB89-4963-A36A-3C6B0AF1F7DC}" type="slidenum">
              <a:rPr lang="en-IE" smtClean="0">
                <a:cs typeface="Arial" charset="0"/>
              </a:rPr>
              <a:pPr/>
              <a:t>8</a:t>
            </a:fld>
            <a:endParaRPr lang="en-IE">
              <a:cs typeface="Arial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63554D-46E7-4B1F-B546-F5949D88666D}" type="slidenum">
              <a:rPr lang="en-IE" smtClean="0">
                <a:cs typeface="Arial" charset="0"/>
              </a:rPr>
              <a:pPr/>
              <a:t>9</a:t>
            </a:fld>
            <a:endParaRPr lang="en-IE">
              <a:cs typeface="Arial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E">
                <a:cs typeface="+mn-cs"/>
              </a:endParaRPr>
            </a:p>
          </p:txBody>
        </p:sp>
        <p:sp>
          <p:nvSpPr>
            <p:cNvPr id="6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E">
                <a:cs typeface="+mn-cs"/>
              </a:endParaRPr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E">
                <a:cs typeface="+mn-cs"/>
              </a:endParaRPr>
            </a:p>
          </p:txBody>
        </p:sp>
      </p:grpSp>
      <p:sp>
        <p:nvSpPr>
          <p:cNvPr id="139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5200"/>
            </a:lvl1pPr>
          </a:lstStyle>
          <a:p>
            <a:r>
              <a:rPr lang="en-IE"/>
              <a:t>Click to edit Master title style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IE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279F2B-D5DB-45E3-8604-08C122C3D4CA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Denis McCarthy</a:t>
            </a:r>
          </a:p>
          <a:p>
            <a:pPr>
              <a:defRPr/>
            </a:pPr>
            <a:r>
              <a:rPr lang="en-IE" dirty="0"/>
              <a:t>Databases 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2E95F4-1361-484D-896F-CFC014AB7D72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Denis McCarthy</a:t>
            </a:r>
          </a:p>
          <a:p>
            <a:pPr>
              <a:defRPr/>
            </a:pPr>
            <a:r>
              <a:rPr lang="en-IE" dirty="0"/>
              <a:t>Databases 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8E3647-2B46-435D-A333-5E338794516A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Denis McCarthy</a:t>
            </a:r>
          </a:p>
          <a:p>
            <a:pPr>
              <a:defRPr/>
            </a:pPr>
            <a:r>
              <a:rPr lang="en-IE" dirty="0"/>
              <a:t>Databases 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9E6AC6-7343-431F-89C1-EC6793E41321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Denis McCarthy</a:t>
            </a:r>
          </a:p>
          <a:p>
            <a:pPr>
              <a:defRPr/>
            </a:pPr>
            <a:r>
              <a:rPr lang="en-IE" dirty="0"/>
              <a:t>Databases 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59A1A3-04F0-48F0-AB6D-19B5380721D1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38600" cy="5078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38600" cy="5078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Denis McCarthy</a:t>
            </a:r>
          </a:p>
          <a:p>
            <a:pPr>
              <a:defRPr/>
            </a:pPr>
            <a:r>
              <a:rPr lang="en-IE" dirty="0"/>
              <a:t>Databases 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A5D99F-AD48-49CC-BE6A-8613A766E304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Denis McCarthy</a:t>
            </a:r>
          </a:p>
          <a:p>
            <a:pPr>
              <a:defRPr/>
            </a:pPr>
            <a:r>
              <a:rPr lang="en-IE" dirty="0"/>
              <a:t>Databases 2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111FAA-82DA-49CF-BDA3-417B9CE108E2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Denis McCarthy</a:t>
            </a:r>
          </a:p>
          <a:p>
            <a:pPr>
              <a:defRPr/>
            </a:pPr>
            <a:r>
              <a:rPr lang="en-IE" dirty="0"/>
              <a:t>Databases 2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B07B77-F4DE-43B4-88C2-A79AA3659136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Denis McCarthy</a:t>
            </a:r>
          </a:p>
          <a:p>
            <a:pPr>
              <a:defRPr/>
            </a:pPr>
            <a:r>
              <a:rPr lang="en-IE" dirty="0"/>
              <a:t>Databases 2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52A24B-E2F8-4D29-86CF-86F76C12982D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Denis McCarthy</a:t>
            </a:r>
          </a:p>
          <a:p>
            <a:pPr>
              <a:defRPr/>
            </a:pPr>
            <a:r>
              <a:rPr lang="en-IE" dirty="0"/>
              <a:t>Databases 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A0C4EA-AFA6-4F10-9C3C-47FD1D4BB1A3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Denis McCarthy</a:t>
            </a:r>
          </a:p>
          <a:p>
            <a:pPr>
              <a:defRPr/>
            </a:pPr>
            <a:r>
              <a:rPr lang="en-IE" dirty="0"/>
              <a:t>Databases 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98935C-DF86-4671-B49E-3870C0FF3D9F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IE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229600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E"/>
              <a:t>Click to edit Master text styles</a:t>
            </a:r>
          </a:p>
          <a:p>
            <a:pPr lvl="1"/>
            <a:r>
              <a:rPr lang="en-IE"/>
              <a:t>Second level</a:t>
            </a:r>
          </a:p>
          <a:p>
            <a:pPr lvl="2"/>
            <a:r>
              <a:rPr lang="en-IE"/>
              <a:t>Third level</a:t>
            </a:r>
          </a:p>
          <a:p>
            <a:pPr lvl="3"/>
            <a:r>
              <a:rPr lang="en-IE"/>
              <a:t>Fourth level</a:t>
            </a:r>
          </a:p>
          <a:p>
            <a:pPr lvl="4"/>
            <a:r>
              <a:rPr lang="en-IE"/>
              <a:t>Fifth level</a:t>
            </a:r>
          </a:p>
        </p:txBody>
      </p:sp>
      <p:sp>
        <p:nvSpPr>
          <p:cNvPr id="1382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382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IE" dirty="0"/>
              <a:t>Denis McCarthy</a:t>
            </a:r>
          </a:p>
          <a:p>
            <a:pPr>
              <a:defRPr/>
            </a:pPr>
            <a:r>
              <a:rPr lang="en-IE" dirty="0"/>
              <a:t>Databases 2</a:t>
            </a:r>
          </a:p>
        </p:txBody>
      </p:sp>
      <p:sp>
        <p:nvSpPr>
          <p:cNvPr id="138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fld id="{9B09FAC1-06B0-4440-9A68-F6BA0FE3764E}" type="slidenum">
              <a:rPr lang="en-IE"/>
              <a:pPr>
                <a:defRPr/>
              </a:pPr>
              <a:t>‹#›</a:t>
            </a:fld>
            <a:endParaRPr lang="en-IE"/>
          </a:p>
        </p:txBody>
      </p:sp>
      <p:sp>
        <p:nvSpPr>
          <p:cNvPr id="138247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38248" name="Line 8"/>
          <p:cNvSpPr>
            <a:spLocks noChangeShapeType="1"/>
          </p:cNvSpPr>
          <p:nvPr/>
        </p:nvSpPr>
        <p:spPr bwMode="auto">
          <a:xfrm>
            <a:off x="457200" y="981075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E">
              <a:cs typeface="+mn-cs"/>
            </a:endParaRPr>
          </a:p>
        </p:txBody>
      </p:sp>
      <p:sp>
        <p:nvSpPr>
          <p:cNvPr id="138249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38250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Garamond" pitchFamily="18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Garamond" pitchFamily="18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Garamond" pitchFamily="18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IE"/>
              <a:t>Chapter 6</a:t>
            </a:r>
            <a:endParaRPr lang="en-GB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IE"/>
              <a:t>Entity Relationship (ER) Modelling</a:t>
            </a:r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dirty="0"/>
              <a:t>Denis McCarthy</a:t>
            </a:r>
          </a:p>
          <a:p>
            <a:pPr>
              <a:defRPr/>
            </a:pPr>
            <a:r>
              <a:rPr lang="en-IE" dirty="0"/>
              <a:t>Databases 2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Relationship Sets (Cont.)</a:t>
            </a:r>
            <a:endParaRPr lang="en-IE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A </a:t>
            </a:r>
            <a:r>
              <a:rPr lang="en-US" b="1">
                <a:solidFill>
                  <a:schemeClr val="tx2"/>
                </a:solidFill>
              </a:rPr>
              <a:t>relationship set</a:t>
            </a:r>
            <a:r>
              <a:rPr lang="en-US"/>
              <a:t> is a mathematical relation among </a:t>
            </a:r>
            <a:r>
              <a:rPr lang="en-US" i="1"/>
              <a:t>n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 2 entities, each taken from entity sets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>
                <a:sym typeface="Symbol" pitchFamily="18" charset="2"/>
              </a:rPr>
              <a:t>		{(</a:t>
            </a:r>
            <a:r>
              <a:rPr lang="en-US" i="1">
                <a:sym typeface="Symbol" pitchFamily="18" charset="2"/>
              </a:rPr>
              <a:t>e</a:t>
            </a:r>
            <a:r>
              <a:rPr lang="en-US" baseline="-25000">
                <a:sym typeface="Symbol" pitchFamily="18" charset="2"/>
              </a:rPr>
              <a:t>1</a:t>
            </a:r>
            <a:r>
              <a:rPr lang="en-US">
                <a:sym typeface="Symbol" pitchFamily="18" charset="2"/>
              </a:rPr>
              <a:t>, </a:t>
            </a:r>
            <a:r>
              <a:rPr lang="en-US" i="1">
                <a:sym typeface="Symbol" pitchFamily="18" charset="2"/>
              </a:rPr>
              <a:t>e</a:t>
            </a:r>
            <a:r>
              <a:rPr lang="en-US" baseline="-25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, … </a:t>
            </a:r>
            <a:r>
              <a:rPr lang="en-US" i="1">
                <a:sym typeface="Symbol" pitchFamily="18" charset="2"/>
              </a:rPr>
              <a:t>e</a:t>
            </a:r>
            <a:r>
              <a:rPr lang="en-US" i="1" baseline="-25000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) | </a:t>
            </a:r>
            <a:r>
              <a:rPr lang="en-US" i="1">
                <a:sym typeface="Symbol" pitchFamily="18" charset="2"/>
              </a:rPr>
              <a:t>e</a:t>
            </a:r>
            <a:r>
              <a:rPr lang="en-US" baseline="-25000">
                <a:sym typeface="Symbol" pitchFamily="18" charset="2"/>
              </a:rPr>
              <a:t>1</a:t>
            </a:r>
            <a:r>
              <a:rPr lang="en-US">
                <a:sym typeface="Symbol" pitchFamily="18" charset="2"/>
              </a:rPr>
              <a:t>   </a:t>
            </a:r>
            <a:r>
              <a:rPr lang="en-US" i="1">
                <a:sym typeface="Symbol" pitchFamily="18" charset="2"/>
              </a:rPr>
              <a:t>E</a:t>
            </a:r>
            <a:r>
              <a:rPr lang="en-US" baseline="-25000">
                <a:sym typeface="Symbol" pitchFamily="18" charset="2"/>
              </a:rPr>
              <a:t>1</a:t>
            </a:r>
            <a:r>
              <a:rPr lang="en-US">
                <a:sym typeface="Symbol" pitchFamily="18" charset="2"/>
              </a:rPr>
              <a:t>, </a:t>
            </a:r>
            <a:r>
              <a:rPr lang="en-US" i="1">
                <a:sym typeface="Symbol" pitchFamily="18" charset="2"/>
              </a:rPr>
              <a:t>e</a:t>
            </a:r>
            <a:r>
              <a:rPr lang="en-US" baseline="-25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   </a:t>
            </a:r>
            <a:r>
              <a:rPr lang="en-US" i="1">
                <a:sym typeface="Symbol" pitchFamily="18" charset="2"/>
              </a:rPr>
              <a:t>E</a:t>
            </a:r>
            <a:r>
              <a:rPr lang="en-US" baseline="-25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, …, </a:t>
            </a:r>
            <a:r>
              <a:rPr lang="en-US" i="1">
                <a:sym typeface="Symbol" pitchFamily="18" charset="2"/>
              </a:rPr>
              <a:t>e</a:t>
            </a:r>
            <a:r>
              <a:rPr lang="en-US" i="1" baseline="-25000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   </a:t>
            </a:r>
            <a:r>
              <a:rPr lang="en-US" i="1">
                <a:sym typeface="Symbol" pitchFamily="18" charset="2"/>
              </a:rPr>
              <a:t>E</a:t>
            </a:r>
            <a:r>
              <a:rPr lang="en-US" i="1" baseline="-25000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}</a:t>
            </a:r>
            <a:br>
              <a:rPr lang="en-US">
                <a:sym typeface="Symbol" pitchFamily="18" charset="2"/>
              </a:rPr>
            </a:br>
            <a:br>
              <a:rPr lang="en-US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where (</a:t>
            </a:r>
            <a:r>
              <a:rPr lang="en-US" i="1">
                <a:sym typeface="Symbol" pitchFamily="18" charset="2"/>
              </a:rPr>
              <a:t>e</a:t>
            </a:r>
            <a:r>
              <a:rPr lang="en-US" baseline="-25000">
                <a:sym typeface="Symbol" pitchFamily="18" charset="2"/>
              </a:rPr>
              <a:t>1</a:t>
            </a:r>
            <a:r>
              <a:rPr lang="en-US">
                <a:sym typeface="Symbol" pitchFamily="18" charset="2"/>
              </a:rPr>
              <a:t>, </a:t>
            </a:r>
            <a:r>
              <a:rPr lang="en-US" i="1">
                <a:sym typeface="Symbol" pitchFamily="18" charset="2"/>
              </a:rPr>
              <a:t>e</a:t>
            </a:r>
            <a:r>
              <a:rPr lang="en-US" baseline="-25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, …, </a:t>
            </a:r>
            <a:r>
              <a:rPr lang="en-US" i="1">
                <a:sym typeface="Symbol" pitchFamily="18" charset="2"/>
              </a:rPr>
              <a:t>e</a:t>
            </a:r>
            <a:r>
              <a:rPr lang="en-US" i="1" baseline="-25000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) is a relationship</a:t>
            </a:r>
          </a:p>
          <a:p>
            <a:pPr lvl="1" eaLnBrk="1" hangingPunct="1"/>
            <a:r>
              <a:rPr lang="en-US">
                <a:sym typeface="Symbol" pitchFamily="18" charset="2"/>
              </a:rPr>
              <a:t>Example: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>
                <a:sym typeface="Symbol" pitchFamily="18" charset="2"/>
              </a:rPr>
              <a:t>		        (Hayes, A-102)  </a:t>
            </a:r>
            <a:r>
              <a:rPr lang="en-US" i="1">
                <a:sym typeface="Symbol" pitchFamily="18" charset="2"/>
              </a:rPr>
              <a:t>depositor</a:t>
            </a:r>
          </a:p>
          <a:p>
            <a:pPr eaLnBrk="1" hangingPunct="1"/>
            <a:endParaRPr lang="en-IE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dirty="0"/>
              <a:t>Denis McCarthy</a:t>
            </a:r>
          </a:p>
          <a:p>
            <a:pPr>
              <a:defRPr/>
            </a:pPr>
            <a:r>
              <a:rPr lang="en-IE" dirty="0"/>
              <a:t>Databases 2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Relationship Set </a:t>
            </a:r>
            <a:r>
              <a:rPr lang="en-US" i="1"/>
              <a:t>borrower</a:t>
            </a:r>
            <a:endParaRPr lang="en-US"/>
          </a:p>
        </p:txBody>
      </p:sp>
      <p:pic>
        <p:nvPicPr>
          <p:cNvPr id="13316" name="Picture 3"/>
          <p:cNvPicPr>
            <a:picLocks noChangeAspect="1" noChangeArrowheads="1"/>
          </p:cNvPicPr>
          <p:nvPr/>
        </p:nvPicPr>
        <p:blipFill>
          <a:blip r:embed="rId3" cstate="print"/>
          <a:srcRect l="1973" t="7632" r="1973" b="8157"/>
          <a:stretch>
            <a:fillRect/>
          </a:stretch>
        </p:blipFill>
        <p:spPr bwMode="auto">
          <a:xfrm>
            <a:off x="1095375" y="1414463"/>
            <a:ext cx="6953250" cy="457200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dirty="0"/>
              <a:t>Denis McCarthy</a:t>
            </a:r>
          </a:p>
          <a:p>
            <a:pPr>
              <a:defRPr/>
            </a:pPr>
            <a:r>
              <a:rPr lang="en-IE" dirty="0"/>
              <a:t>Databases 2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Relationship Sets (Cont.)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0100" y="1123950"/>
            <a:ext cx="7804150" cy="1171575"/>
          </a:xfrm>
        </p:spPr>
        <p:txBody>
          <a:bodyPr/>
          <a:lstStyle/>
          <a:p>
            <a:pPr eaLnBrk="1" hangingPunct="1"/>
            <a:r>
              <a:rPr lang="en-US" sz="2400"/>
              <a:t>An </a:t>
            </a:r>
            <a:r>
              <a:rPr lang="en-US" sz="2400" b="1">
                <a:solidFill>
                  <a:schemeClr val="tx2"/>
                </a:solidFill>
              </a:rPr>
              <a:t>attribute</a:t>
            </a:r>
            <a:r>
              <a:rPr lang="en-US" sz="2400"/>
              <a:t> can also be property of a relationship set.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For instance, the </a:t>
            </a:r>
            <a:r>
              <a:rPr lang="en-US" sz="2400" i="1"/>
              <a:t>depositor </a:t>
            </a:r>
            <a:r>
              <a:rPr lang="en-US" sz="2400"/>
              <a:t>relationship set between entity sets </a:t>
            </a:r>
            <a:r>
              <a:rPr lang="en-US" sz="2400" i="1"/>
              <a:t>customer </a:t>
            </a:r>
            <a:r>
              <a:rPr lang="en-US" sz="2400"/>
              <a:t>and </a:t>
            </a:r>
            <a:r>
              <a:rPr lang="en-US" sz="2400" i="1"/>
              <a:t>account </a:t>
            </a:r>
            <a:r>
              <a:rPr lang="en-US" sz="2400"/>
              <a:t>may have the attribute </a:t>
            </a:r>
            <a:r>
              <a:rPr lang="en-US" sz="2400" i="1"/>
              <a:t>access-date</a:t>
            </a:r>
            <a:endParaRPr lang="en-US" sz="2400"/>
          </a:p>
        </p:txBody>
      </p:sp>
      <p:pic>
        <p:nvPicPr>
          <p:cNvPr id="14341" name="Picture 4"/>
          <p:cNvPicPr>
            <a:picLocks noChangeAspect="1" noChangeArrowheads="1"/>
          </p:cNvPicPr>
          <p:nvPr/>
        </p:nvPicPr>
        <p:blipFill>
          <a:blip r:embed="rId3" cstate="print"/>
          <a:srcRect l="436" t="6686" r="655" b="6395"/>
          <a:stretch>
            <a:fillRect/>
          </a:stretch>
        </p:blipFill>
        <p:spPr bwMode="auto">
          <a:xfrm>
            <a:off x="1835150" y="2565400"/>
            <a:ext cx="5789613" cy="3586163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dirty="0"/>
              <a:t>Denis McCarthy</a:t>
            </a:r>
          </a:p>
          <a:p>
            <a:pPr>
              <a:defRPr/>
            </a:pPr>
            <a:r>
              <a:rPr lang="en-IE" dirty="0"/>
              <a:t>Databases 2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Degree of a Relationship Set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7756525" cy="4970462"/>
          </a:xfrm>
        </p:spPr>
        <p:txBody>
          <a:bodyPr/>
          <a:lstStyle/>
          <a:p>
            <a:pPr eaLnBrk="1" hangingPunct="1"/>
            <a:r>
              <a:rPr lang="en-US" sz="2400"/>
              <a:t>Refers to number of entity sets that participate in a relationship set.</a:t>
            </a:r>
          </a:p>
          <a:p>
            <a:pPr eaLnBrk="1" hangingPunct="1"/>
            <a:r>
              <a:rPr lang="en-US" sz="2400"/>
              <a:t>Relationship sets that involve two entity sets are </a:t>
            </a:r>
            <a:r>
              <a:rPr lang="en-US" sz="2400" b="1">
                <a:solidFill>
                  <a:schemeClr val="tx2"/>
                </a:solidFill>
              </a:rPr>
              <a:t>binary</a:t>
            </a:r>
            <a:r>
              <a:rPr lang="en-US" sz="2400"/>
              <a:t> (or degree two).  Generally, most relationship sets in a database system are binary.</a:t>
            </a:r>
          </a:p>
          <a:p>
            <a:pPr eaLnBrk="1" hangingPunct="1"/>
            <a:r>
              <a:rPr lang="en-US" sz="2400"/>
              <a:t>Relationship sets may involve more than two entity sets. </a:t>
            </a:r>
          </a:p>
          <a:p>
            <a:pPr eaLnBrk="1" hangingPunct="1"/>
            <a:endParaRPr lang="en-US" sz="2400"/>
          </a:p>
          <a:p>
            <a:pPr eaLnBrk="1" hangingPunct="1"/>
            <a:endParaRPr lang="en-US" sz="2400"/>
          </a:p>
          <a:p>
            <a:pPr eaLnBrk="1" hangingPunct="1"/>
            <a:endParaRPr lang="en-US" sz="2400"/>
          </a:p>
          <a:p>
            <a:pPr eaLnBrk="1" hangingPunct="1"/>
            <a:r>
              <a:rPr lang="en-US" sz="2400"/>
              <a:t>Relationships between more than two entity sets are rare.  Most relationships are binary. (More on this later.)</a:t>
            </a:r>
          </a:p>
          <a:p>
            <a:pPr eaLnBrk="1" hangingPunct="1"/>
            <a:endParaRPr lang="en-US" sz="2400"/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900113" y="3716338"/>
            <a:ext cx="69024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92150" lvl="1" indent="-234950" algn="l" eaLnBrk="0" hangingPunct="0">
              <a:spcBef>
                <a:spcPct val="35000"/>
              </a:spcBef>
              <a:buClr>
                <a:srgbClr val="CC6600"/>
              </a:buClr>
              <a:buSzPct val="105000"/>
              <a:buFont typeface="Webdings" pitchFamily="18" charset="2"/>
              <a:buChar char="4"/>
            </a:pPr>
            <a:r>
              <a:rPr kumimoji="1" lang="en-US">
                <a:latin typeface="Helvetica" pitchFamily="34" charset="0"/>
              </a:rPr>
              <a:t>Example: Suppose employees of a bank may have jobs (responsibilities) at multiple branches, with different jobs at different branches.  Then there is a ternary relationship set between entity sets </a:t>
            </a:r>
            <a:r>
              <a:rPr kumimoji="1" lang="en-US" i="1">
                <a:latin typeface="Helvetica" pitchFamily="34" charset="0"/>
              </a:rPr>
              <a:t>employee,  job, and branch</a:t>
            </a:r>
            <a:endParaRPr lang="en-US">
              <a:latin typeface="Helvetica" pitchFamily="34" charset="0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dirty="0"/>
              <a:t>Denis McCarthy</a:t>
            </a:r>
          </a:p>
          <a:p>
            <a:pPr>
              <a:defRPr/>
            </a:pPr>
            <a:r>
              <a:rPr lang="en-IE" dirty="0"/>
              <a:t>Databases 2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22275"/>
            <a:ext cx="8229600" cy="630238"/>
          </a:xfrm>
        </p:spPr>
        <p:txBody>
          <a:bodyPr/>
          <a:lstStyle/>
          <a:p>
            <a:pPr eaLnBrk="1" hangingPunct="1"/>
            <a:r>
              <a:rPr lang="en-US"/>
              <a:t>Attributes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08050"/>
            <a:ext cx="7966075" cy="1485900"/>
          </a:xfrm>
        </p:spPr>
        <p:txBody>
          <a:bodyPr/>
          <a:lstStyle/>
          <a:p>
            <a:pPr eaLnBrk="1" hangingPunct="1"/>
            <a:r>
              <a:rPr lang="en-US" sz="2400"/>
              <a:t>An entity is represented by a set of attributes, that is descriptive properties possessed by all members of an entity set.</a:t>
            </a:r>
            <a:endParaRPr lang="en-US" i="1">
              <a:solidFill>
                <a:schemeClr val="tx2"/>
              </a:solidFill>
            </a:endParaRP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1475656" y="1844824"/>
            <a:ext cx="6625678" cy="13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sz="2000" dirty="0">
                <a:latin typeface="Helvetica" pitchFamily="34" charset="0"/>
              </a:rPr>
              <a:t>Example: </a:t>
            </a:r>
          </a:p>
          <a:p>
            <a:pPr algn="l" eaLnBrk="0" hangingPunct="0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sz="2000" dirty="0">
                <a:latin typeface="Helvetica" pitchFamily="34" charset="0"/>
              </a:rPr>
              <a:t>	</a:t>
            </a:r>
            <a:r>
              <a:rPr kumimoji="1" lang="en-US" sz="2000" i="1" dirty="0">
                <a:latin typeface="Helvetica" pitchFamily="34" charset="0"/>
              </a:rPr>
              <a:t>customer = </a:t>
            </a:r>
            <a:r>
              <a:rPr kumimoji="1" lang="en-US" sz="2000" dirty="0">
                <a:latin typeface="Helvetica" pitchFamily="34" charset="0"/>
              </a:rPr>
              <a:t>(</a:t>
            </a:r>
            <a:r>
              <a:rPr kumimoji="1" lang="en-US" sz="2000" i="1" dirty="0" err="1">
                <a:latin typeface="Helvetica" pitchFamily="34" charset="0"/>
              </a:rPr>
              <a:t>customer_id</a:t>
            </a:r>
            <a:r>
              <a:rPr kumimoji="1" lang="en-US" sz="2000" i="1" dirty="0">
                <a:latin typeface="Helvetica" pitchFamily="34" charset="0"/>
              </a:rPr>
              <a:t>, </a:t>
            </a:r>
            <a:r>
              <a:rPr kumimoji="1" lang="en-US" sz="2000" i="1" dirty="0" err="1">
                <a:latin typeface="Helvetica" pitchFamily="34" charset="0"/>
              </a:rPr>
              <a:t>customer_name</a:t>
            </a:r>
            <a:r>
              <a:rPr kumimoji="1" lang="en-US" sz="2000" i="1" dirty="0">
                <a:latin typeface="Helvetica" pitchFamily="34" charset="0"/>
              </a:rPr>
              <a:t>, 		     </a:t>
            </a:r>
            <a:r>
              <a:rPr kumimoji="1" lang="en-US" sz="2000" i="1" dirty="0" err="1">
                <a:latin typeface="Helvetica" pitchFamily="34" charset="0"/>
              </a:rPr>
              <a:t>customer_street</a:t>
            </a:r>
            <a:r>
              <a:rPr kumimoji="1" lang="en-US" sz="2000" i="1" dirty="0">
                <a:latin typeface="Helvetica" pitchFamily="34" charset="0"/>
              </a:rPr>
              <a:t>, </a:t>
            </a:r>
            <a:r>
              <a:rPr kumimoji="1" lang="en-US" sz="2000" i="1" dirty="0" err="1">
                <a:latin typeface="Helvetica" pitchFamily="34" charset="0"/>
              </a:rPr>
              <a:t>customer_city</a:t>
            </a:r>
            <a:r>
              <a:rPr kumimoji="1" lang="en-US" sz="2000" i="1" dirty="0">
                <a:latin typeface="Helvetica" pitchFamily="34" charset="0"/>
              </a:rPr>
              <a:t> </a:t>
            </a:r>
            <a:r>
              <a:rPr kumimoji="1" lang="en-US" sz="2000" dirty="0">
                <a:latin typeface="Helvetica" pitchFamily="34" charset="0"/>
              </a:rPr>
              <a:t>)</a:t>
            </a:r>
            <a:br>
              <a:rPr kumimoji="1" lang="en-US" sz="2000" i="1" dirty="0">
                <a:latin typeface="Helvetica" pitchFamily="34" charset="0"/>
              </a:rPr>
            </a:br>
            <a:r>
              <a:rPr kumimoji="1" lang="en-US" sz="2000" i="1" dirty="0">
                <a:latin typeface="Helvetica" pitchFamily="34" charset="0"/>
              </a:rPr>
              <a:t>	loan = </a:t>
            </a:r>
            <a:r>
              <a:rPr kumimoji="1" lang="en-US" sz="2000" dirty="0">
                <a:latin typeface="Helvetica" pitchFamily="34" charset="0"/>
              </a:rPr>
              <a:t>(</a:t>
            </a:r>
            <a:r>
              <a:rPr kumimoji="1" lang="en-US" sz="2000" i="1" dirty="0" err="1">
                <a:latin typeface="Helvetica" pitchFamily="34" charset="0"/>
              </a:rPr>
              <a:t>loan_number</a:t>
            </a:r>
            <a:r>
              <a:rPr kumimoji="1" lang="en-US" sz="2000" i="1" dirty="0">
                <a:latin typeface="Helvetica" pitchFamily="34" charset="0"/>
              </a:rPr>
              <a:t>, amount </a:t>
            </a:r>
            <a:r>
              <a:rPr kumimoji="1" lang="en-US" sz="2000" dirty="0">
                <a:latin typeface="Helvetica" pitchFamily="34" charset="0"/>
              </a:rPr>
              <a:t>)</a:t>
            </a:r>
            <a:endParaRPr kumimoji="1" lang="en-US" sz="2000" i="1" dirty="0">
              <a:latin typeface="Helvetica" pitchFamily="34" charset="0"/>
            </a:endParaRPr>
          </a:p>
        </p:txBody>
      </p:sp>
      <p:pic>
        <p:nvPicPr>
          <p:cNvPr id="1639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3212976"/>
            <a:ext cx="7581900" cy="3390900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dirty="0"/>
              <a:t>Denis McCarthy</a:t>
            </a:r>
          </a:p>
          <a:p>
            <a:pPr>
              <a:defRPr/>
            </a:pPr>
            <a:r>
              <a:rPr lang="en-IE" dirty="0"/>
              <a:t>Databases 2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Attributes (Cont.)</a:t>
            </a:r>
            <a:endParaRPr lang="en-IE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>
                <a:solidFill>
                  <a:schemeClr val="tx2"/>
                </a:solidFill>
              </a:rPr>
              <a:t>Domain</a:t>
            </a:r>
            <a:r>
              <a:rPr lang="en-US"/>
              <a:t> – the set of permitted values for each attribute </a:t>
            </a:r>
          </a:p>
          <a:p>
            <a:pPr eaLnBrk="1" hangingPunct="1"/>
            <a:r>
              <a:rPr lang="en-US"/>
              <a:t>Attribute types:</a:t>
            </a:r>
          </a:p>
          <a:p>
            <a:pPr lvl="1" eaLnBrk="1" hangingPunct="1"/>
            <a:r>
              <a:rPr lang="en-US" i="1"/>
              <a:t>Simple</a:t>
            </a:r>
            <a:r>
              <a:rPr lang="en-US"/>
              <a:t> and </a:t>
            </a:r>
            <a:r>
              <a:rPr lang="en-US" i="1"/>
              <a:t>composite</a:t>
            </a:r>
            <a:r>
              <a:rPr lang="en-US"/>
              <a:t> attributes.</a:t>
            </a:r>
          </a:p>
          <a:p>
            <a:pPr lvl="1" eaLnBrk="1" hangingPunct="1"/>
            <a:r>
              <a:rPr lang="en-US" i="1"/>
              <a:t>Single-valued</a:t>
            </a:r>
            <a:r>
              <a:rPr lang="en-US"/>
              <a:t> and </a:t>
            </a:r>
            <a:r>
              <a:rPr lang="en-US" i="1"/>
              <a:t>multi-valued</a:t>
            </a:r>
            <a:r>
              <a:rPr lang="en-US"/>
              <a:t> attributes</a:t>
            </a:r>
          </a:p>
          <a:p>
            <a:pPr lvl="2" eaLnBrk="1" hangingPunct="1"/>
            <a:r>
              <a:rPr lang="en-US"/>
              <a:t>Example: multivalued attribute: </a:t>
            </a:r>
            <a:r>
              <a:rPr lang="en-US" i="1"/>
              <a:t>phone_numbers</a:t>
            </a:r>
          </a:p>
          <a:p>
            <a:pPr lvl="1" eaLnBrk="1" hangingPunct="1"/>
            <a:r>
              <a:rPr lang="en-US" i="1"/>
              <a:t>Derived</a:t>
            </a:r>
            <a:r>
              <a:rPr lang="en-US"/>
              <a:t> attributes</a:t>
            </a:r>
          </a:p>
          <a:p>
            <a:pPr lvl="2" eaLnBrk="1" hangingPunct="1"/>
            <a:r>
              <a:rPr lang="en-US"/>
              <a:t>Can be computed from other attributes</a:t>
            </a:r>
          </a:p>
          <a:p>
            <a:pPr lvl="2" eaLnBrk="1" hangingPunct="1"/>
            <a:r>
              <a:rPr lang="en-US"/>
              <a:t>Example:  age, given date_of_birth</a:t>
            </a:r>
          </a:p>
          <a:p>
            <a:pPr eaLnBrk="1" hangingPunct="1"/>
            <a:endParaRPr lang="en-IE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dirty="0"/>
              <a:t>Denis McCarthy</a:t>
            </a:r>
          </a:p>
          <a:p>
            <a:pPr>
              <a:defRPr/>
            </a:pPr>
            <a:r>
              <a:rPr lang="en-IE" dirty="0"/>
              <a:t>Databases 2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5300"/>
            <a:ext cx="8229600" cy="630238"/>
          </a:xfrm>
        </p:spPr>
        <p:txBody>
          <a:bodyPr/>
          <a:lstStyle/>
          <a:p>
            <a:pPr eaLnBrk="1" hangingPunct="1"/>
            <a:r>
              <a:rPr lang="en-US"/>
              <a:t>Composite Attributes</a:t>
            </a:r>
          </a:p>
        </p:txBody>
      </p:sp>
      <p:pic>
        <p:nvPicPr>
          <p:cNvPr id="18436" name="Picture 3"/>
          <p:cNvPicPr>
            <a:picLocks noChangeAspect="1" noChangeArrowheads="1"/>
          </p:cNvPicPr>
          <p:nvPr/>
        </p:nvPicPr>
        <p:blipFill>
          <a:blip r:embed="rId3" cstate="print"/>
          <a:srcRect l="421" t="28589" r="1051" b="28870"/>
          <a:stretch>
            <a:fillRect/>
          </a:stretch>
        </p:blipFill>
        <p:spPr bwMode="auto">
          <a:xfrm>
            <a:off x="846138" y="1724025"/>
            <a:ext cx="7578725" cy="245427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dirty="0"/>
              <a:t>Denis McCarthy</a:t>
            </a:r>
          </a:p>
          <a:p>
            <a:pPr>
              <a:defRPr/>
            </a:pPr>
            <a:r>
              <a:rPr lang="en-IE" dirty="0"/>
              <a:t>Databases 2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250"/>
            <a:ext cx="8229600" cy="630238"/>
          </a:xfrm>
        </p:spPr>
        <p:txBody>
          <a:bodyPr/>
          <a:lstStyle/>
          <a:p>
            <a:pPr eaLnBrk="1" hangingPunct="1"/>
            <a:r>
              <a:rPr lang="en-US"/>
              <a:t>Mapping Cardinality Constraints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00175"/>
            <a:ext cx="8062913" cy="4260850"/>
          </a:xfrm>
        </p:spPr>
        <p:txBody>
          <a:bodyPr/>
          <a:lstStyle/>
          <a:p>
            <a:pPr eaLnBrk="1" hangingPunct="1"/>
            <a:r>
              <a:rPr lang="en-US"/>
              <a:t>Express the number of entities to which another entity can be associated via a relationship set.</a:t>
            </a:r>
          </a:p>
          <a:p>
            <a:pPr eaLnBrk="1" hangingPunct="1"/>
            <a:r>
              <a:rPr lang="en-US"/>
              <a:t>Most useful in describing binary relationship sets.</a:t>
            </a:r>
          </a:p>
          <a:p>
            <a:pPr eaLnBrk="1" hangingPunct="1"/>
            <a:r>
              <a:rPr lang="en-US"/>
              <a:t>For a binary relationship set the mapping cardinality must be one of the following types:</a:t>
            </a:r>
          </a:p>
          <a:p>
            <a:pPr lvl="1" eaLnBrk="1" hangingPunct="1"/>
            <a:r>
              <a:rPr lang="en-US"/>
              <a:t>One to one</a:t>
            </a:r>
          </a:p>
          <a:p>
            <a:pPr lvl="1" eaLnBrk="1" hangingPunct="1"/>
            <a:r>
              <a:rPr lang="en-US"/>
              <a:t>One to many</a:t>
            </a:r>
          </a:p>
          <a:p>
            <a:pPr lvl="1" eaLnBrk="1" hangingPunct="1"/>
            <a:r>
              <a:rPr lang="en-US"/>
              <a:t>Many to one</a:t>
            </a:r>
          </a:p>
          <a:p>
            <a:pPr lvl="1" eaLnBrk="1" hangingPunct="1"/>
            <a:r>
              <a:rPr lang="en-US"/>
              <a:t>Many to many 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dirty="0"/>
              <a:t>Denis McCarthy</a:t>
            </a:r>
          </a:p>
          <a:p>
            <a:pPr>
              <a:defRPr/>
            </a:pPr>
            <a:r>
              <a:rPr lang="en-IE" dirty="0"/>
              <a:t>Databases 2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Mapping Cardinalities</a:t>
            </a: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1908175" y="5445125"/>
            <a:ext cx="1416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latin typeface="Helvetica" pitchFamily="34" charset="0"/>
              </a:rPr>
              <a:t>One to one</a:t>
            </a:r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5651500" y="5445125"/>
            <a:ext cx="1492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latin typeface="Helvetica" pitchFamily="34" charset="0"/>
              </a:rPr>
              <a:t>One to many</a:t>
            </a:r>
          </a:p>
        </p:txBody>
      </p:sp>
      <p:sp>
        <p:nvSpPr>
          <p:cNvPr id="20486" name="Text Box 5"/>
          <p:cNvSpPr txBox="1">
            <a:spLocks noChangeArrowheads="1"/>
          </p:cNvSpPr>
          <p:nvPr/>
        </p:nvSpPr>
        <p:spPr bwMode="auto">
          <a:xfrm>
            <a:off x="466725" y="5876925"/>
            <a:ext cx="8426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kumimoji="1" lang="en-US" b="1">
                <a:latin typeface="Garamond" pitchFamily="18" charset="0"/>
              </a:rPr>
              <a:t>Note: Some elements in </a:t>
            </a:r>
            <a:r>
              <a:rPr kumimoji="1" lang="en-US" b="1" i="1">
                <a:latin typeface="Garamond" pitchFamily="18" charset="0"/>
              </a:rPr>
              <a:t>A</a:t>
            </a:r>
            <a:r>
              <a:rPr kumimoji="1" lang="en-US" b="1">
                <a:latin typeface="Garamond" pitchFamily="18" charset="0"/>
              </a:rPr>
              <a:t> and </a:t>
            </a:r>
            <a:r>
              <a:rPr kumimoji="1" lang="en-US" b="1" i="1">
                <a:latin typeface="Garamond" pitchFamily="18" charset="0"/>
              </a:rPr>
              <a:t>B</a:t>
            </a:r>
            <a:r>
              <a:rPr kumimoji="1" lang="en-US" b="1">
                <a:latin typeface="Garamond" pitchFamily="18" charset="0"/>
              </a:rPr>
              <a:t> may not be mapped to any elements in the other set</a:t>
            </a:r>
          </a:p>
        </p:txBody>
      </p:sp>
      <p:pic>
        <p:nvPicPr>
          <p:cNvPr id="20487" name="Picture 6"/>
          <p:cNvPicPr>
            <a:picLocks noChangeAspect="1" noChangeArrowheads="1"/>
          </p:cNvPicPr>
          <p:nvPr/>
        </p:nvPicPr>
        <p:blipFill>
          <a:blip r:embed="rId3" cstate="print"/>
          <a:srcRect l="624" t="9708" r="417" b="9708"/>
          <a:stretch>
            <a:fillRect/>
          </a:stretch>
        </p:blipFill>
        <p:spPr bwMode="auto">
          <a:xfrm>
            <a:off x="1116013" y="1196975"/>
            <a:ext cx="6796087" cy="4151313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dirty="0"/>
              <a:t>Denis McCarthy</a:t>
            </a:r>
          </a:p>
          <a:p>
            <a:pPr>
              <a:defRPr/>
            </a:pPr>
            <a:r>
              <a:rPr lang="en-IE" dirty="0"/>
              <a:t>Databases 2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Mapping Cardinalities </a:t>
            </a: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1992313" y="5321300"/>
            <a:ext cx="14366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latin typeface="Helvetica" pitchFamily="34" charset="0"/>
              </a:rPr>
              <a:t>Many to one</a:t>
            </a:r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5589588" y="5321300"/>
            <a:ext cx="1609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latin typeface="Helvetica" pitchFamily="34" charset="0"/>
              </a:rPr>
              <a:t>Many to many</a:t>
            </a:r>
          </a:p>
        </p:txBody>
      </p:sp>
      <p:sp>
        <p:nvSpPr>
          <p:cNvPr id="21510" name="Text Box 5"/>
          <p:cNvSpPr txBox="1">
            <a:spLocks noChangeArrowheads="1"/>
          </p:cNvSpPr>
          <p:nvPr/>
        </p:nvSpPr>
        <p:spPr bwMode="auto">
          <a:xfrm>
            <a:off x="395288" y="5799138"/>
            <a:ext cx="8426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kumimoji="1" lang="en-US" b="1">
                <a:latin typeface="Garamond" pitchFamily="18" charset="0"/>
              </a:rPr>
              <a:t>Note: Some elements in A and B may not be mapped to any elements in the other set</a:t>
            </a:r>
          </a:p>
        </p:txBody>
      </p:sp>
      <p:pic>
        <p:nvPicPr>
          <p:cNvPr id="21511" name="Picture 6"/>
          <p:cNvPicPr>
            <a:picLocks noChangeAspect="1" noChangeArrowheads="1"/>
          </p:cNvPicPr>
          <p:nvPr/>
        </p:nvPicPr>
        <p:blipFill>
          <a:blip r:embed="rId3" cstate="print"/>
          <a:srcRect l="581" t="9547" r="388" b="9805"/>
          <a:stretch>
            <a:fillRect/>
          </a:stretch>
        </p:blipFill>
        <p:spPr bwMode="auto">
          <a:xfrm>
            <a:off x="1187450" y="1123950"/>
            <a:ext cx="6816725" cy="4164013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dirty="0"/>
              <a:t>Denis McCarthy</a:t>
            </a:r>
          </a:p>
          <a:p>
            <a:pPr>
              <a:defRPr/>
            </a:pPr>
            <a:r>
              <a:rPr lang="en-IE" dirty="0"/>
              <a:t>Databases 2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333375"/>
            <a:ext cx="8077200" cy="609600"/>
          </a:xfrm>
        </p:spPr>
        <p:txBody>
          <a:bodyPr/>
          <a:lstStyle/>
          <a:p>
            <a:pPr eaLnBrk="1" hangingPunct="1"/>
            <a:r>
              <a:rPr lang="en-US"/>
              <a:t>Entity-Relationship Model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7848600" cy="4876800"/>
          </a:xfrm>
        </p:spPr>
        <p:txBody>
          <a:bodyPr/>
          <a:lstStyle/>
          <a:p>
            <a:pPr eaLnBrk="1" hangingPunct="1"/>
            <a:r>
              <a:rPr lang="en-US"/>
              <a:t>Dia – A program for drawing structured diagrams</a:t>
            </a:r>
          </a:p>
          <a:p>
            <a:pPr eaLnBrk="1" hangingPunct="1"/>
            <a:r>
              <a:rPr lang="en-US"/>
              <a:t>Design Process</a:t>
            </a:r>
          </a:p>
          <a:p>
            <a:pPr eaLnBrk="1" hangingPunct="1"/>
            <a:r>
              <a:rPr lang="en-US"/>
              <a:t>Modeling</a:t>
            </a:r>
          </a:p>
          <a:p>
            <a:pPr eaLnBrk="1" hangingPunct="1"/>
            <a:r>
              <a:rPr lang="en-US"/>
              <a:t>Constraints</a:t>
            </a:r>
          </a:p>
          <a:p>
            <a:pPr eaLnBrk="1" hangingPunct="1"/>
            <a:r>
              <a:rPr lang="en-US"/>
              <a:t>E-R Diagram </a:t>
            </a:r>
          </a:p>
          <a:p>
            <a:pPr eaLnBrk="1" hangingPunct="1"/>
            <a:r>
              <a:rPr lang="en-US"/>
              <a:t>Design Issues </a:t>
            </a:r>
          </a:p>
          <a:p>
            <a:pPr eaLnBrk="1" hangingPunct="1"/>
            <a:r>
              <a:rPr lang="en-US"/>
              <a:t>Weak Entity Sets </a:t>
            </a:r>
          </a:p>
          <a:p>
            <a:pPr eaLnBrk="1" hangingPunct="1"/>
            <a:r>
              <a:rPr lang="en-US"/>
              <a:t>Extended E-R Features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dirty="0"/>
              <a:t>Denis McCarthy</a:t>
            </a:r>
          </a:p>
          <a:p>
            <a:pPr>
              <a:defRPr/>
            </a:pPr>
            <a:r>
              <a:rPr lang="en-IE" dirty="0"/>
              <a:t>Databases 2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Keys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7334250" cy="4965700"/>
          </a:xfrm>
        </p:spPr>
        <p:txBody>
          <a:bodyPr/>
          <a:lstStyle/>
          <a:p>
            <a:pPr eaLnBrk="1" hangingPunct="1"/>
            <a:r>
              <a:rPr lang="en-US"/>
              <a:t>A </a:t>
            </a:r>
            <a:r>
              <a:rPr lang="en-US" b="1">
                <a:solidFill>
                  <a:schemeClr val="tx2"/>
                </a:solidFill>
              </a:rPr>
              <a:t>super key</a:t>
            </a:r>
            <a:r>
              <a:rPr lang="en-US"/>
              <a:t> of an entity set is a set of one or more attributes whose values uniquely determine each entity.</a:t>
            </a:r>
          </a:p>
          <a:p>
            <a:pPr eaLnBrk="1" hangingPunct="1"/>
            <a:r>
              <a:rPr lang="en-US"/>
              <a:t>A </a:t>
            </a:r>
            <a:r>
              <a:rPr lang="en-US" b="1">
                <a:solidFill>
                  <a:schemeClr val="tx2"/>
                </a:solidFill>
              </a:rPr>
              <a:t>candidate key</a:t>
            </a:r>
            <a:r>
              <a:rPr lang="en-US"/>
              <a:t> of an entity set is a minimal super key</a:t>
            </a:r>
          </a:p>
          <a:p>
            <a:pPr lvl="1" eaLnBrk="1" hangingPunct="1"/>
            <a:r>
              <a:rPr lang="en-US" i="1"/>
              <a:t>Customer_id</a:t>
            </a:r>
            <a:r>
              <a:rPr lang="en-US"/>
              <a:t> is candidate key of </a:t>
            </a:r>
            <a:r>
              <a:rPr lang="en-US" i="1"/>
              <a:t>customer</a:t>
            </a:r>
            <a:endParaRPr lang="en-US"/>
          </a:p>
          <a:p>
            <a:pPr lvl="1" eaLnBrk="1" hangingPunct="1"/>
            <a:r>
              <a:rPr lang="en-US" i="1"/>
              <a:t>account_number</a:t>
            </a:r>
            <a:r>
              <a:rPr lang="en-US"/>
              <a:t> is candidate key of </a:t>
            </a:r>
            <a:r>
              <a:rPr lang="en-US" i="1"/>
              <a:t>account</a:t>
            </a:r>
            <a:endParaRPr lang="en-US"/>
          </a:p>
          <a:p>
            <a:pPr eaLnBrk="1" hangingPunct="1"/>
            <a:r>
              <a:rPr lang="en-US"/>
              <a:t>Although several candidate keys may exist, one of the candidate keys is selected to be the </a:t>
            </a:r>
            <a:r>
              <a:rPr lang="en-US" b="1">
                <a:solidFill>
                  <a:schemeClr val="tx2"/>
                </a:solidFill>
              </a:rPr>
              <a:t>primary key</a:t>
            </a:r>
            <a:r>
              <a:rPr lang="en-US"/>
              <a:t>.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dirty="0"/>
              <a:t>Denis McCarthy</a:t>
            </a:r>
          </a:p>
          <a:p>
            <a:pPr>
              <a:defRPr/>
            </a:pPr>
            <a:r>
              <a:rPr lang="en-IE" dirty="0"/>
              <a:t>Databases 2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5300"/>
            <a:ext cx="8229600" cy="630238"/>
          </a:xfrm>
        </p:spPr>
        <p:txBody>
          <a:bodyPr/>
          <a:lstStyle/>
          <a:p>
            <a:pPr eaLnBrk="1" hangingPunct="1"/>
            <a:r>
              <a:rPr lang="en-US"/>
              <a:t>Keys for Relationship Sets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60488"/>
            <a:ext cx="7848600" cy="4876800"/>
          </a:xfrm>
        </p:spPr>
        <p:txBody>
          <a:bodyPr/>
          <a:lstStyle/>
          <a:p>
            <a:pPr eaLnBrk="1" hangingPunct="1"/>
            <a:r>
              <a:rPr lang="en-US"/>
              <a:t>The combination of primary keys of the participating entity sets forms a super key of a relationship set.</a:t>
            </a:r>
          </a:p>
          <a:p>
            <a:pPr lvl="1" eaLnBrk="1" hangingPunct="1"/>
            <a:r>
              <a:rPr lang="en-US"/>
              <a:t>(</a:t>
            </a:r>
            <a:r>
              <a:rPr lang="en-US" i="1"/>
              <a:t>customer_id, account_number</a:t>
            </a:r>
            <a:r>
              <a:rPr lang="en-US"/>
              <a:t>) is the super key of </a:t>
            </a:r>
            <a:r>
              <a:rPr lang="en-US" i="1"/>
              <a:t>depositor</a:t>
            </a:r>
          </a:p>
          <a:p>
            <a:pPr lvl="1" eaLnBrk="1" hangingPunct="1"/>
            <a:r>
              <a:rPr lang="en-US" i="1"/>
              <a:t>NOTE:  this means a pair of entity sets can have at most one relationship in a particular relationship set.  </a:t>
            </a:r>
          </a:p>
          <a:p>
            <a:pPr marL="1085850" lvl="2" eaLnBrk="1" hangingPunct="1"/>
            <a:r>
              <a:rPr lang="en-US"/>
              <a:t>Example: if we wish to track all access_dates to each account by each customer, we cannot assume a relationship for each access.  We can use a multivalued attribute though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dirty="0"/>
              <a:t>Denis McCarthy</a:t>
            </a:r>
          </a:p>
          <a:p>
            <a:pPr>
              <a:defRPr/>
            </a:pPr>
            <a:r>
              <a:rPr lang="en-IE" dirty="0"/>
              <a:t>Databases 2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Keys for Relationship Sets (Cont.)</a:t>
            </a:r>
            <a:endParaRPr lang="en-IE"/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Must consider the mapping cardinality of the relationship set when deciding the what are the candidate keys </a:t>
            </a:r>
          </a:p>
          <a:p>
            <a:pPr eaLnBrk="1" hangingPunct="1"/>
            <a:r>
              <a:rPr lang="en-US"/>
              <a:t>Need to consider semantics of relationship set in selecting the </a:t>
            </a:r>
            <a:r>
              <a:rPr lang="en-US" i="1"/>
              <a:t>primary key  </a:t>
            </a:r>
            <a:r>
              <a:rPr lang="en-US"/>
              <a:t>in case of more than one candidate key</a:t>
            </a:r>
          </a:p>
          <a:p>
            <a:pPr eaLnBrk="1" hangingPunct="1"/>
            <a:endParaRPr lang="en-IE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dirty="0"/>
              <a:t>Denis McCarthy</a:t>
            </a:r>
          </a:p>
          <a:p>
            <a:pPr>
              <a:defRPr/>
            </a:pPr>
            <a:r>
              <a:rPr lang="en-IE" dirty="0"/>
              <a:t>Databases 2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Primary Keys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7772400" cy="4343400"/>
          </a:xfrm>
        </p:spPr>
        <p:txBody>
          <a:bodyPr/>
          <a:lstStyle/>
          <a:p>
            <a:pPr eaLnBrk="1" hangingPunct="1">
              <a:spcBef>
                <a:spcPct val="80000"/>
              </a:spcBef>
            </a:pPr>
            <a:r>
              <a:rPr lang="en-US"/>
              <a:t>Underlined in the ER diagram</a:t>
            </a:r>
          </a:p>
          <a:p>
            <a:pPr eaLnBrk="1" hangingPunct="1">
              <a:spcBef>
                <a:spcPct val="80000"/>
              </a:spcBef>
            </a:pPr>
            <a:r>
              <a:rPr lang="en-US"/>
              <a:t>Key attributes are also underlined in frequently used table structure shorthand</a:t>
            </a:r>
          </a:p>
          <a:p>
            <a:pPr eaLnBrk="1" hangingPunct="1">
              <a:spcBef>
                <a:spcPct val="80000"/>
              </a:spcBef>
            </a:pPr>
            <a:r>
              <a:rPr lang="en-US"/>
              <a:t>Ideally composed of only a single attribute</a:t>
            </a:r>
          </a:p>
          <a:p>
            <a:pPr eaLnBrk="1" hangingPunct="1">
              <a:spcBef>
                <a:spcPct val="80000"/>
              </a:spcBef>
            </a:pPr>
            <a:r>
              <a:rPr lang="en-US"/>
              <a:t>Possible to use a </a:t>
            </a:r>
            <a:r>
              <a:rPr lang="en-US" i="1"/>
              <a:t>composite key</a:t>
            </a:r>
            <a:r>
              <a:rPr lang="en-US"/>
              <a:t>: </a:t>
            </a:r>
          </a:p>
          <a:p>
            <a:pPr lvl="1" eaLnBrk="1" hangingPunct="1">
              <a:spcBef>
                <a:spcPct val="80000"/>
              </a:spcBef>
            </a:pPr>
            <a:r>
              <a:rPr lang="en-US"/>
              <a:t>Primary key composed of more than one attribute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dirty="0"/>
              <a:t>Denis McCarthy</a:t>
            </a:r>
          </a:p>
          <a:p>
            <a:pPr>
              <a:defRPr/>
            </a:pPr>
            <a:r>
              <a:rPr lang="en-IE" dirty="0"/>
              <a:t>Databases 2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333375"/>
            <a:ext cx="8267700" cy="609600"/>
          </a:xfrm>
        </p:spPr>
        <p:txBody>
          <a:bodyPr/>
          <a:lstStyle/>
          <a:p>
            <a:pPr eaLnBrk="1" hangingPunct="1"/>
            <a:r>
              <a:rPr lang="en-US"/>
              <a:t>E-R Diagrams</a:t>
            </a:r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539750" y="3284538"/>
            <a:ext cx="7893050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dirty="0">
                <a:latin typeface="Helvetica" pitchFamily="34" charset="0"/>
              </a:rPr>
              <a:t>Rectangles represent entity sets.</a:t>
            </a:r>
          </a:p>
          <a:p>
            <a:pPr marL="342900" indent="-342900" algn="l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dirty="0">
                <a:latin typeface="Helvetica" pitchFamily="34" charset="0"/>
              </a:rPr>
              <a:t>Diamonds represent relationship sets.</a:t>
            </a:r>
          </a:p>
          <a:p>
            <a:pPr marL="342900" indent="-342900" algn="l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dirty="0">
                <a:latin typeface="Helvetica" pitchFamily="34" charset="0"/>
              </a:rPr>
              <a:t>Lines link attributes to entity sets and entity sets to relationship sets.</a:t>
            </a:r>
          </a:p>
          <a:p>
            <a:pPr marL="342900" indent="-342900" algn="l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dirty="0">
                <a:latin typeface="Helvetica" pitchFamily="34" charset="0"/>
              </a:rPr>
              <a:t>Ellipses represent attributes</a:t>
            </a:r>
          </a:p>
          <a:p>
            <a:pPr marL="742950" lvl="1" indent="-285750" algn="l" eaLnBrk="0" hangingPunct="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</a:pPr>
            <a:r>
              <a:rPr kumimoji="1" lang="en-US" dirty="0">
                <a:latin typeface="Helvetica" pitchFamily="34" charset="0"/>
              </a:rPr>
              <a:t>Double ellipses represent </a:t>
            </a:r>
            <a:r>
              <a:rPr kumimoji="1" lang="en-US" dirty="0" err="1">
                <a:latin typeface="Helvetica" pitchFamily="34" charset="0"/>
              </a:rPr>
              <a:t>multivalued</a:t>
            </a:r>
            <a:r>
              <a:rPr kumimoji="1" lang="en-US" dirty="0">
                <a:latin typeface="Helvetica" pitchFamily="34" charset="0"/>
              </a:rPr>
              <a:t> attributes.</a:t>
            </a:r>
          </a:p>
          <a:p>
            <a:pPr marL="742950" lvl="1" indent="-285750" algn="l" eaLnBrk="0" hangingPunct="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</a:pPr>
            <a:r>
              <a:rPr kumimoji="1" lang="en-US" dirty="0">
                <a:latin typeface="Helvetica" pitchFamily="34" charset="0"/>
              </a:rPr>
              <a:t>Dashed ellipses denote derived attributes.</a:t>
            </a:r>
          </a:p>
          <a:p>
            <a:pPr marL="742950" lvl="1" indent="-285750" algn="l" eaLnBrk="0" hangingPunct="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None/>
            </a:pPr>
            <a:r>
              <a:rPr kumimoji="1" lang="en-US" dirty="0">
                <a:latin typeface="Helvetica" pitchFamily="34" charset="0"/>
              </a:rPr>
              <a:t>(more on these next…)</a:t>
            </a:r>
          </a:p>
          <a:p>
            <a:pPr marL="342900" indent="-342900" algn="l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dirty="0">
                <a:latin typeface="Helvetica" pitchFamily="34" charset="0"/>
              </a:rPr>
              <a:t>Underline indicates primary key attributes (will study later)</a:t>
            </a:r>
          </a:p>
        </p:txBody>
      </p:sp>
      <p:pic>
        <p:nvPicPr>
          <p:cNvPr id="26629" name="Picture 4"/>
          <p:cNvPicPr>
            <a:picLocks noChangeAspect="1" noChangeArrowheads="1"/>
          </p:cNvPicPr>
          <p:nvPr/>
        </p:nvPicPr>
        <p:blipFill>
          <a:blip r:embed="rId3" cstate="print"/>
          <a:srcRect l="4753" t="21510" r="4062" b="16002"/>
          <a:stretch>
            <a:fillRect/>
          </a:stretch>
        </p:blipFill>
        <p:spPr bwMode="auto">
          <a:xfrm>
            <a:off x="755650" y="1196975"/>
            <a:ext cx="6913563" cy="2089150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dirty="0"/>
              <a:t>Denis McCarthy</a:t>
            </a:r>
          </a:p>
          <a:p>
            <a:pPr>
              <a:defRPr/>
            </a:pPr>
            <a:r>
              <a:rPr lang="en-IE" dirty="0"/>
              <a:t>Databases 2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98538"/>
            <a:ext cx="8229600" cy="630237"/>
          </a:xfrm>
        </p:spPr>
        <p:txBody>
          <a:bodyPr/>
          <a:lstStyle/>
          <a:p>
            <a:pPr eaLnBrk="1" hangingPunct="1"/>
            <a:r>
              <a:rPr lang="en-US"/>
              <a:t>Resolving Multivalued Attribute Problems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001000" cy="4419600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/>
              <a:t>Although the conceptual model can handle multivalued attributes, </a:t>
            </a:r>
            <a:r>
              <a:rPr lang="en-US" i="1"/>
              <a:t>you should not implement them in the relational DBMS</a:t>
            </a:r>
            <a:endParaRPr lang="en-US"/>
          </a:p>
          <a:p>
            <a:pPr lvl="1" eaLnBrk="1" hangingPunct="1">
              <a:spcBef>
                <a:spcPct val="40000"/>
              </a:spcBef>
            </a:pPr>
            <a:r>
              <a:rPr lang="en-US"/>
              <a:t>Within original entity, create several new attributes, one for each of the original multivalued attribute’s components</a:t>
            </a:r>
          </a:p>
          <a:p>
            <a:pPr lvl="2" eaLnBrk="1" hangingPunct="1">
              <a:spcBef>
                <a:spcPct val="40000"/>
              </a:spcBef>
            </a:pPr>
            <a:r>
              <a:rPr lang="en-US"/>
              <a:t>Can lead to major structural problems in the table</a:t>
            </a:r>
          </a:p>
          <a:p>
            <a:pPr lvl="1" eaLnBrk="1" hangingPunct="1">
              <a:spcBef>
                <a:spcPct val="40000"/>
              </a:spcBef>
            </a:pPr>
            <a:r>
              <a:rPr lang="en-US"/>
              <a:t>Create a new entity composed of original multivalued attribute’s component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dirty="0"/>
              <a:t>Denis McCarthy</a:t>
            </a:r>
          </a:p>
          <a:p>
            <a:pPr>
              <a:defRPr/>
            </a:pPr>
            <a:r>
              <a:rPr lang="en-IE" dirty="0"/>
              <a:t>Databases 2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5300"/>
            <a:ext cx="8229600" cy="630238"/>
          </a:xfrm>
        </p:spPr>
        <p:txBody>
          <a:bodyPr/>
          <a:lstStyle/>
          <a:p>
            <a:pPr eaLnBrk="1" hangingPunct="1"/>
            <a:r>
              <a:rPr lang="en-US"/>
              <a:t>Derived Attributes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12875"/>
            <a:ext cx="7772400" cy="4191000"/>
          </a:xfrm>
        </p:spPr>
        <p:txBody>
          <a:bodyPr/>
          <a:lstStyle/>
          <a:p>
            <a:pPr eaLnBrk="1" hangingPunct="1">
              <a:spcBef>
                <a:spcPct val="80000"/>
              </a:spcBef>
            </a:pPr>
            <a:r>
              <a:rPr lang="en-US"/>
              <a:t>Attribute whose value may be calculated (derived) from other attributes</a:t>
            </a:r>
          </a:p>
          <a:p>
            <a:pPr eaLnBrk="1" hangingPunct="1">
              <a:spcBef>
                <a:spcPct val="80000"/>
              </a:spcBef>
            </a:pPr>
            <a:r>
              <a:rPr lang="en-US"/>
              <a:t>Need not be physically stored within the database</a:t>
            </a:r>
          </a:p>
          <a:p>
            <a:pPr eaLnBrk="1" hangingPunct="1">
              <a:spcBef>
                <a:spcPct val="80000"/>
              </a:spcBef>
            </a:pPr>
            <a:r>
              <a:rPr lang="en-US"/>
              <a:t>Can be derived by using an algorithm</a:t>
            </a:r>
          </a:p>
          <a:p>
            <a:pPr eaLnBrk="1" hangingPunct="1">
              <a:spcBef>
                <a:spcPct val="80000"/>
              </a:spcBef>
            </a:pP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dirty="0"/>
              <a:t>Denis McCarthy</a:t>
            </a:r>
          </a:p>
          <a:p>
            <a:pPr>
              <a:defRPr/>
            </a:pPr>
            <a:r>
              <a:rPr lang="en-IE" dirty="0"/>
              <a:t>Databases 2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638175"/>
            <a:ext cx="7831138" cy="846138"/>
          </a:xfrm>
        </p:spPr>
        <p:txBody>
          <a:bodyPr/>
          <a:lstStyle/>
          <a:p>
            <a:pPr eaLnBrk="1" hangingPunct="1"/>
            <a:r>
              <a:rPr lang="en-US" sz="3200"/>
              <a:t>E-R Diagram With Composite, Multivalued, and Derived Attributes</a:t>
            </a:r>
          </a:p>
        </p:txBody>
      </p:sp>
      <p:pic>
        <p:nvPicPr>
          <p:cNvPr id="2970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9038" y="1412875"/>
            <a:ext cx="6696075" cy="4818063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dirty="0"/>
              <a:t>Denis McCarthy</a:t>
            </a:r>
          </a:p>
          <a:p>
            <a:pPr>
              <a:defRPr/>
            </a:pPr>
            <a:r>
              <a:rPr lang="en-IE" dirty="0"/>
              <a:t>Databases 2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Relationship Sets with Attributes</a:t>
            </a:r>
          </a:p>
        </p:txBody>
      </p:sp>
      <p:pic>
        <p:nvPicPr>
          <p:cNvPr id="3072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650" y="1757363"/>
            <a:ext cx="7886700" cy="3343275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dirty="0"/>
              <a:t>Denis McCarthy</a:t>
            </a:r>
          </a:p>
          <a:p>
            <a:pPr>
              <a:defRPr/>
            </a:pPr>
            <a:r>
              <a:rPr lang="en-IE" dirty="0"/>
              <a:t>Databases 2</a:t>
            </a: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Roles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81075"/>
            <a:ext cx="8180388" cy="2135188"/>
          </a:xfrm>
        </p:spPr>
        <p:txBody>
          <a:bodyPr/>
          <a:lstStyle/>
          <a:p>
            <a:pPr eaLnBrk="1" hangingPunct="1"/>
            <a:r>
              <a:rPr lang="en-US" sz="2000"/>
              <a:t>Entity sets of a relationship need not be distinct</a:t>
            </a:r>
          </a:p>
          <a:p>
            <a:pPr eaLnBrk="1" hangingPunct="1"/>
            <a:r>
              <a:rPr lang="en-US" sz="2000"/>
              <a:t>The labels “manager” and “worker” are called </a:t>
            </a:r>
            <a:r>
              <a:rPr lang="en-US" sz="2000" b="1">
                <a:solidFill>
                  <a:schemeClr val="tx2"/>
                </a:solidFill>
              </a:rPr>
              <a:t>roles</a:t>
            </a:r>
            <a:r>
              <a:rPr lang="en-US" sz="2000"/>
              <a:t>; they specify how employee entities interact via the works_for relationship set.</a:t>
            </a:r>
          </a:p>
          <a:p>
            <a:pPr eaLnBrk="1" hangingPunct="1"/>
            <a:r>
              <a:rPr lang="en-US" sz="2000"/>
              <a:t>Roles are indicated in E-R diagrams by labeling the lines that connect diamonds to rectangles.</a:t>
            </a:r>
          </a:p>
          <a:p>
            <a:pPr eaLnBrk="1" hangingPunct="1"/>
            <a:r>
              <a:rPr lang="en-US" sz="2000"/>
              <a:t>Role labels are optional, and are used to clarify semantics of the relationship</a:t>
            </a:r>
          </a:p>
        </p:txBody>
      </p:sp>
      <p:pic>
        <p:nvPicPr>
          <p:cNvPr id="3174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050" y="3068638"/>
            <a:ext cx="5391150" cy="3514725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dirty="0"/>
              <a:t>Denis McCarthy</a:t>
            </a:r>
          </a:p>
          <a:p>
            <a:pPr>
              <a:defRPr/>
            </a:pPr>
            <a:r>
              <a:rPr lang="en-IE" dirty="0"/>
              <a:t>Databases 2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z="3600"/>
              <a:t>Dia</a:t>
            </a:r>
            <a:endParaRPr lang="en-GB" sz="360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IE" dirty="0"/>
              <a:t>These notes have been created with Dia.</a:t>
            </a:r>
          </a:p>
          <a:p>
            <a:pPr eaLnBrk="1" hangingPunct="1"/>
            <a:r>
              <a:rPr lang="en-IE" dirty="0" err="1"/>
              <a:t>Dia</a:t>
            </a:r>
            <a:r>
              <a:rPr lang="en-IE" dirty="0"/>
              <a:t> is an open source diagramming tool with many different diagram templates.</a:t>
            </a:r>
          </a:p>
          <a:p>
            <a:pPr eaLnBrk="1" hangingPunct="1"/>
            <a:r>
              <a:rPr lang="en-IE" dirty="0"/>
              <a:t>It can be downloaded free from</a:t>
            </a:r>
          </a:p>
          <a:p>
            <a:pPr lvl="3" eaLnBrk="1" hangingPunct="1">
              <a:buNone/>
            </a:pPr>
            <a:r>
              <a:rPr lang="en-IE" dirty="0"/>
              <a:t>dia-installer.de/</a:t>
            </a:r>
          </a:p>
          <a:p>
            <a:pPr eaLnBrk="1" hangingPunct="1"/>
            <a:r>
              <a:rPr lang="en-IE" dirty="0"/>
              <a:t>There are other applications that allow you to create ER diagrams such as: </a:t>
            </a:r>
            <a:r>
              <a:rPr lang="en-IE" dirty="0" err="1"/>
              <a:t>Smartdraw</a:t>
            </a:r>
            <a:r>
              <a:rPr lang="en-IE" dirty="0"/>
              <a:t>© (only 7 day free licence) or Microsoft Visio</a:t>
            </a:r>
            <a:endParaRPr lang="en-GB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dirty="0"/>
              <a:t>Denis McCarthy</a:t>
            </a:r>
          </a:p>
          <a:p>
            <a:pPr>
              <a:defRPr/>
            </a:pPr>
            <a:r>
              <a:rPr lang="en-IE" dirty="0"/>
              <a:t>Databases 2</a:t>
            </a: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Cardinality Constraints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7848600" cy="2468563"/>
          </a:xfrm>
        </p:spPr>
        <p:txBody>
          <a:bodyPr/>
          <a:lstStyle/>
          <a:p>
            <a:pPr eaLnBrk="1" hangingPunct="1"/>
            <a:r>
              <a:rPr lang="en-US"/>
              <a:t>We express cardinality constraints by drawing either a directed line (</a:t>
            </a:r>
            <a:r>
              <a:rPr lang="en-US">
                <a:sym typeface="Symbol" pitchFamily="18" charset="2"/>
              </a:rPr>
              <a:t>), signifying “one,” or an undirected line (—), signifying “many,” between the relationship set and the entity set.</a:t>
            </a:r>
          </a:p>
          <a:p>
            <a:pPr eaLnBrk="1" hangingPunct="1"/>
            <a:r>
              <a:rPr lang="en-US"/>
              <a:t>One-to-one relationship:</a:t>
            </a:r>
          </a:p>
          <a:p>
            <a:pPr lvl="1" eaLnBrk="1" hangingPunct="1"/>
            <a:r>
              <a:rPr lang="en-US"/>
              <a:t>A customer is associated with at most one loan via the relationship </a:t>
            </a:r>
            <a:r>
              <a:rPr lang="en-US" i="1"/>
              <a:t>borrower</a:t>
            </a:r>
          </a:p>
          <a:p>
            <a:pPr lvl="1" eaLnBrk="1" hangingPunct="1"/>
            <a:r>
              <a:rPr lang="en-US"/>
              <a:t>A loan is associated with at most one customer via </a:t>
            </a:r>
            <a:r>
              <a:rPr lang="en-US" i="1"/>
              <a:t>borrower</a:t>
            </a:r>
            <a:endParaRPr lang="en-US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dirty="0"/>
              <a:t>Denis McCarthy</a:t>
            </a:r>
          </a:p>
          <a:p>
            <a:pPr>
              <a:defRPr/>
            </a:pPr>
            <a:r>
              <a:rPr lang="en-IE" dirty="0"/>
              <a:t>Databases 2</a:t>
            </a: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515938"/>
            <a:ext cx="8077200" cy="609600"/>
          </a:xfrm>
        </p:spPr>
        <p:txBody>
          <a:bodyPr/>
          <a:lstStyle/>
          <a:p>
            <a:pPr eaLnBrk="1" hangingPunct="1"/>
            <a:r>
              <a:rPr lang="en-US"/>
              <a:t>One-To-Many Relationship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7848600" cy="1414463"/>
          </a:xfrm>
        </p:spPr>
        <p:txBody>
          <a:bodyPr/>
          <a:lstStyle/>
          <a:p>
            <a:pPr eaLnBrk="1" hangingPunct="1"/>
            <a:r>
              <a:rPr lang="en-US" sz="2400"/>
              <a:t>In the one-to-many relationship a loan is associated with at most one customer via </a:t>
            </a:r>
            <a:r>
              <a:rPr lang="en-US" sz="2400" i="1"/>
              <a:t>borrower</a:t>
            </a:r>
            <a:r>
              <a:rPr lang="en-US" sz="2400"/>
              <a:t>, a customer is associated with several (including 0) loans via </a:t>
            </a:r>
            <a:r>
              <a:rPr lang="en-US" sz="2400" i="1"/>
              <a:t>borrower</a:t>
            </a:r>
            <a:endParaRPr lang="en-US" sz="2400"/>
          </a:p>
        </p:txBody>
      </p:sp>
      <p:pic>
        <p:nvPicPr>
          <p:cNvPr id="3379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2175" y="2565400"/>
            <a:ext cx="7496175" cy="3400425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dirty="0"/>
              <a:t>Denis McCarthy</a:t>
            </a:r>
          </a:p>
          <a:p>
            <a:pPr>
              <a:defRPr/>
            </a:pPr>
            <a:r>
              <a:rPr lang="en-IE" dirty="0"/>
              <a:t>Databases 2</a:t>
            </a: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762000"/>
            <a:ext cx="8113712" cy="363538"/>
          </a:xfrm>
        </p:spPr>
        <p:txBody>
          <a:bodyPr/>
          <a:lstStyle/>
          <a:p>
            <a:pPr eaLnBrk="1" hangingPunct="1"/>
            <a:r>
              <a:rPr lang="en-US"/>
              <a:t>Many-To-One Relationships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981075"/>
            <a:ext cx="8164513" cy="1735138"/>
          </a:xfrm>
          <a:noFill/>
        </p:spPr>
        <p:txBody>
          <a:bodyPr/>
          <a:lstStyle/>
          <a:p>
            <a:pPr eaLnBrk="1" hangingPunct="1"/>
            <a:r>
              <a:rPr lang="en-US"/>
              <a:t>In a many-to-one relationship a loan is associated with several (including 0) customers via </a:t>
            </a:r>
            <a:r>
              <a:rPr lang="en-US" i="1"/>
              <a:t>borrower</a:t>
            </a:r>
            <a:r>
              <a:rPr lang="en-US"/>
              <a:t>, a customer is associated with at most one loan via </a:t>
            </a:r>
            <a:r>
              <a:rPr lang="en-US" i="1"/>
              <a:t>borrower</a:t>
            </a:r>
            <a:endParaRPr lang="en-US"/>
          </a:p>
        </p:txBody>
      </p:sp>
      <p:pic>
        <p:nvPicPr>
          <p:cNvPr id="3482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0113" y="2765425"/>
            <a:ext cx="7496175" cy="3400425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dirty="0"/>
              <a:t>Denis McCarthy</a:t>
            </a:r>
          </a:p>
          <a:p>
            <a:pPr>
              <a:defRPr/>
            </a:pPr>
            <a:r>
              <a:rPr lang="en-IE" dirty="0"/>
              <a:t>Databases 2</a:t>
            </a: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95300"/>
            <a:ext cx="8229600" cy="630238"/>
          </a:xfrm>
        </p:spPr>
        <p:txBody>
          <a:bodyPr/>
          <a:lstStyle/>
          <a:p>
            <a:pPr eaLnBrk="1" hangingPunct="1"/>
            <a:r>
              <a:rPr lang="en-US"/>
              <a:t>Many-To-Many Relationship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908050"/>
            <a:ext cx="7550150" cy="1601788"/>
          </a:xfrm>
        </p:spPr>
        <p:txBody>
          <a:bodyPr/>
          <a:lstStyle/>
          <a:p>
            <a:pPr eaLnBrk="1" hangingPunct="1"/>
            <a:r>
              <a:rPr lang="en-US"/>
              <a:t>A customer is associated with several (possibly 0) loans via borrower</a:t>
            </a:r>
          </a:p>
          <a:p>
            <a:pPr eaLnBrk="1" hangingPunct="1"/>
            <a:r>
              <a:rPr lang="en-US"/>
              <a:t>A loan is associated with several (possibly 0) customers via borrower</a:t>
            </a:r>
          </a:p>
        </p:txBody>
      </p:sp>
      <p:pic>
        <p:nvPicPr>
          <p:cNvPr id="3584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1700" y="2781300"/>
            <a:ext cx="7486650" cy="3390900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dirty="0"/>
              <a:t>Denis McCarthy</a:t>
            </a:r>
          </a:p>
          <a:p>
            <a:pPr>
              <a:defRPr/>
            </a:pPr>
            <a:r>
              <a:rPr lang="en-IE" dirty="0"/>
              <a:t>Databases 2</a:t>
            </a: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696913" y="404813"/>
            <a:ext cx="7762875" cy="571500"/>
          </a:xfrm>
        </p:spPr>
        <p:txBody>
          <a:bodyPr/>
          <a:lstStyle/>
          <a:p>
            <a:pPr eaLnBrk="1" hangingPunct="1"/>
            <a:r>
              <a:rPr lang="en-US" sz="2800"/>
              <a:t>Participation of an Entity Set in a Relationship Set</a:t>
            </a:r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855663" y="1222375"/>
            <a:ext cx="8372475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>
                <a:latin typeface="Helvetica" pitchFamily="34" charset="0"/>
              </a:rPr>
              <a:t>Total participation (indicated by double line):  every entity in the entity set participates in at least one relationship in the relationship set</a:t>
            </a:r>
          </a:p>
          <a:p>
            <a:pPr marL="742950" lvl="1" indent="-285750" algn="l" eaLnBrk="0" hangingPunct="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</a:pPr>
            <a:r>
              <a:rPr kumimoji="1" lang="en-US">
                <a:latin typeface="Helvetica" pitchFamily="34" charset="0"/>
              </a:rPr>
              <a:t>E.g. participation of loan in borrower is total</a:t>
            </a:r>
          </a:p>
          <a:p>
            <a:pPr marL="1085850" lvl="2" indent="-228600" algn="l" eaLnBrk="0" hangingPunct="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</a:pPr>
            <a:r>
              <a:rPr kumimoji="1" lang="en-US">
                <a:latin typeface="Helvetica" pitchFamily="34" charset="0"/>
              </a:rPr>
              <a:t> every loan must have a customer associated to it via borrower</a:t>
            </a:r>
          </a:p>
          <a:p>
            <a:pPr marL="342900" indent="-342900" algn="l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>
                <a:latin typeface="Helvetica" pitchFamily="34" charset="0"/>
              </a:rPr>
              <a:t>Partial participation:  some entities may not participate in any relationship in the relationship set</a:t>
            </a:r>
          </a:p>
          <a:p>
            <a:pPr marL="742950" lvl="1" indent="-285750" algn="l" eaLnBrk="0" hangingPunct="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</a:pPr>
            <a:r>
              <a:rPr kumimoji="1" lang="en-US">
                <a:latin typeface="Helvetica" pitchFamily="34" charset="0"/>
              </a:rPr>
              <a:t>Example: participation of customer in borrower is partial</a:t>
            </a:r>
          </a:p>
        </p:txBody>
      </p:sp>
      <p:pic>
        <p:nvPicPr>
          <p:cNvPr id="36869" name="Picture 4"/>
          <p:cNvPicPr>
            <a:picLocks noChangeAspect="1" noChangeArrowheads="1"/>
          </p:cNvPicPr>
          <p:nvPr/>
        </p:nvPicPr>
        <p:blipFill>
          <a:blip r:embed="rId3" cstate="print"/>
          <a:srcRect l="4814" t="21208" r="3816" b="17181"/>
          <a:stretch>
            <a:fillRect/>
          </a:stretch>
        </p:blipFill>
        <p:spPr bwMode="auto">
          <a:xfrm>
            <a:off x="1258888" y="3716338"/>
            <a:ext cx="6840537" cy="2089150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dirty="0"/>
              <a:t>Denis McCarthy</a:t>
            </a:r>
          </a:p>
          <a:p>
            <a:pPr>
              <a:defRPr/>
            </a:pPr>
            <a:r>
              <a:rPr lang="en-IE" dirty="0"/>
              <a:t>Databases 2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920750"/>
            <a:ext cx="7953375" cy="708025"/>
          </a:xfrm>
        </p:spPr>
        <p:txBody>
          <a:bodyPr/>
          <a:lstStyle/>
          <a:p>
            <a:pPr eaLnBrk="1" hangingPunct="1"/>
            <a:r>
              <a:rPr lang="en-US"/>
              <a:t>Alternative Notation for Cardinality Limits</a:t>
            </a:r>
          </a:p>
        </p:txBody>
      </p:sp>
      <p:sp>
        <p:nvSpPr>
          <p:cNvPr id="37892" name="Rectangle 3"/>
          <p:cNvSpPr>
            <a:spLocks noChangeArrowheads="1"/>
          </p:cNvSpPr>
          <p:nvPr/>
        </p:nvSpPr>
        <p:spPr bwMode="auto">
          <a:xfrm>
            <a:off x="900113" y="1628775"/>
            <a:ext cx="768985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>
                <a:latin typeface="Helvetica" pitchFamily="34" charset="0"/>
              </a:rPr>
              <a:t>Cardinality limits can also express participation constraints</a:t>
            </a:r>
          </a:p>
          <a:p>
            <a:pPr marL="342900" indent="-342900" algn="l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>
                <a:latin typeface="Helvetica" pitchFamily="34" charset="0"/>
              </a:rPr>
              <a:t>There are other models such as crows foot, Chen model etc…</a:t>
            </a:r>
          </a:p>
        </p:txBody>
      </p:sp>
      <p:pic>
        <p:nvPicPr>
          <p:cNvPr id="3789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650" y="2492375"/>
            <a:ext cx="7639050" cy="3352800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dirty="0"/>
              <a:t>Denis McCarthy</a:t>
            </a:r>
          </a:p>
          <a:p>
            <a:pPr>
              <a:defRPr/>
            </a:pPr>
            <a:r>
              <a:rPr lang="en-IE" dirty="0"/>
              <a:t>Databases 2</a:t>
            </a: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5300"/>
            <a:ext cx="8229600" cy="630238"/>
          </a:xfrm>
        </p:spPr>
        <p:txBody>
          <a:bodyPr/>
          <a:lstStyle/>
          <a:p>
            <a:pPr eaLnBrk="1" hangingPunct="1"/>
            <a:r>
              <a:rPr lang="en-US"/>
              <a:t>Relationship Degree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68412"/>
            <a:ext cx="7772400" cy="4824883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dirty="0"/>
              <a:t>Indicates number of associated entities or participants</a:t>
            </a:r>
          </a:p>
          <a:p>
            <a:pPr eaLnBrk="1" hangingPunct="1">
              <a:spcBef>
                <a:spcPct val="40000"/>
              </a:spcBef>
            </a:pPr>
            <a:r>
              <a:rPr lang="en-US" dirty="0"/>
              <a:t>Unary relationship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dirty="0"/>
              <a:t>Association is maintained within a single entity </a:t>
            </a:r>
          </a:p>
          <a:p>
            <a:pPr eaLnBrk="1" hangingPunct="1">
              <a:spcBef>
                <a:spcPct val="40000"/>
              </a:spcBef>
            </a:pPr>
            <a:r>
              <a:rPr lang="en-US" dirty="0"/>
              <a:t>Binary relationship 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dirty="0"/>
              <a:t>Two entities are associated</a:t>
            </a:r>
          </a:p>
          <a:p>
            <a:pPr eaLnBrk="1" hangingPunct="1">
              <a:spcBef>
                <a:spcPct val="40000"/>
              </a:spcBef>
            </a:pPr>
            <a:r>
              <a:rPr lang="en-US" dirty="0"/>
              <a:t>Ternary relationship 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dirty="0"/>
              <a:t>Three entities are associated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b="1" dirty="0">
                <a:solidFill>
                  <a:srgbClr val="FF0000"/>
                </a:solidFill>
              </a:rPr>
              <a:t>Notes on this in supplement on Moodle</a:t>
            </a:r>
          </a:p>
          <a:p>
            <a:pPr eaLnBrk="1" hangingPunct="1">
              <a:spcBef>
                <a:spcPct val="40000"/>
              </a:spcBef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dirty="0"/>
              <a:t>Denis McCarthy</a:t>
            </a:r>
          </a:p>
          <a:p>
            <a:pPr>
              <a:defRPr/>
            </a:pPr>
            <a:r>
              <a:rPr lang="en-IE" dirty="0"/>
              <a:t>Databases 2</a:t>
            </a: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22275"/>
            <a:ext cx="8229600" cy="630238"/>
          </a:xfrm>
        </p:spPr>
        <p:txBody>
          <a:bodyPr/>
          <a:lstStyle/>
          <a:p>
            <a:pPr eaLnBrk="1" hangingPunct="1"/>
            <a:r>
              <a:rPr lang="en-US"/>
              <a:t>Weak Entity Sets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7848600" cy="4876800"/>
          </a:xfrm>
        </p:spPr>
        <p:txBody>
          <a:bodyPr/>
          <a:lstStyle/>
          <a:p>
            <a:pPr eaLnBrk="1" hangingPunct="1"/>
            <a:r>
              <a:rPr lang="en-US" dirty="0"/>
              <a:t>An entity set that does not have a primary key is referred to as a </a:t>
            </a:r>
            <a:r>
              <a:rPr lang="en-US" b="1" dirty="0">
                <a:solidFill>
                  <a:schemeClr val="tx2"/>
                </a:solidFill>
              </a:rPr>
              <a:t>weak entity set</a:t>
            </a:r>
            <a:r>
              <a:rPr lang="en-US" dirty="0"/>
              <a:t>.</a:t>
            </a:r>
          </a:p>
          <a:p>
            <a:pPr eaLnBrk="1" hangingPunct="1"/>
            <a:r>
              <a:rPr lang="en-US" dirty="0"/>
              <a:t>The existence of a weak entity set depends on the existence of an </a:t>
            </a:r>
            <a:r>
              <a:rPr lang="en-US" b="1" dirty="0">
                <a:solidFill>
                  <a:schemeClr val="tx2"/>
                </a:solidFill>
              </a:rPr>
              <a:t>identifying entity set</a:t>
            </a:r>
          </a:p>
          <a:p>
            <a:pPr lvl="1" eaLnBrk="1" hangingPunct="1"/>
            <a:r>
              <a:rPr lang="en-US" dirty="0"/>
              <a:t> it must relate to the identifying entity set via a total; one-to-many relationship set from the identifying to the weak entity set</a:t>
            </a:r>
          </a:p>
          <a:p>
            <a:pPr lvl="1" eaLnBrk="1" hangingPunct="1"/>
            <a:r>
              <a:rPr lang="en-US" dirty="0">
                <a:solidFill>
                  <a:schemeClr val="tx2"/>
                </a:solidFill>
              </a:rPr>
              <a:t>Identifying relationship</a:t>
            </a:r>
            <a:r>
              <a:rPr lang="en-US" dirty="0"/>
              <a:t> depicted using a double diamond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dirty="0"/>
              <a:t>Denis McCarthy</a:t>
            </a:r>
          </a:p>
          <a:p>
            <a:pPr>
              <a:defRPr/>
            </a:pPr>
            <a:r>
              <a:rPr lang="en-IE" dirty="0"/>
              <a:t>Databases 2</a:t>
            </a: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Weak Entity Sets (Cont.)</a:t>
            </a:r>
            <a:endParaRPr lang="en-IE"/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The </a:t>
            </a:r>
            <a:r>
              <a:rPr lang="en-US" b="1">
                <a:solidFill>
                  <a:schemeClr val="tx2"/>
                </a:solidFill>
              </a:rPr>
              <a:t>discriminator</a:t>
            </a:r>
            <a:r>
              <a:rPr lang="en-US" b="1" i="1">
                <a:solidFill>
                  <a:schemeClr val="tx2"/>
                </a:solidFill>
              </a:rPr>
              <a:t> </a:t>
            </a:r>
            <a:r>
              <a:rPr lang="en-US"/>
              <a:t>(</a:t>
            </a:r>
            <a:r>
              <a:rPr lang="en-US" i="1"/>
              <a:t>or partial key)</a:t>
            </a:r>
            <a:r>
              <a:rPr lang="en-US"/>
              <a:t> of a weak entity set is the set of attributes that distinguishes among all the entities of a weak entity set.</a:t>
            </a:r>
          </a:p>
          <a:p>
            <a:pPr eaLnBrk="1" hangingPunct="1"/>
            <a:r>
              <a:rPr lang="en-US"/>
              <a:t>The primary key of a weak entity set is formed by the primary key of the strong entity set on which the weak entity set is existence dependent, plus the weak entity set’s discriminator.</a:t>
            </a:r>
          </a:p>
          <a:p>
            <a:pPr eaLnBrk="1" hangingPunct="1"/>
            <a:endParaRPr lang="en-IE"/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dirty="0"/>
              <a:t>Denis McCarthy</a:t>
            </a:r>
          </a:p>
          <a:p>
            <a:pPr>
              <a:defRPr/>
            </a:pPr>
            <a:r>
              <a:rPr lang="en-IE" dirty="0"/>
              <a:t>Databases 2</a:t>
            </a: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76250"/>
            <a:ext cx="8077200" cy="609600"/>
          </a:xfrm>
        </p:spPr>
        <p:txBody>
          <a:bodyPr/>
          <a:lstStyle/>
          <a:p>
            <a:pPr eaLnBrk="1" hangingPunct="1"/>
            <a:r>
              <a:rPr lang="en-US"/>
              <a:t>Weak Entity Sets (Cont.)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96975"/>
            <a:ext cx="8569325" cy="2519363"/>
          </a:xfrm>
        </p:spPr>
        <p:txBody>
          <a:bodyPr/>
          <a:lstStyle/>
          <a:p>
            <a:pPr eaLnBrk="1" hangingPunct="1"/>
            <a:r>
              <a:rPr lang="en-US" sz="2400"/>
              <a:t>We depict a weak entity set by double rectangles.</a:t>
            </a:r>
          </a:p>
          <a:p>
            <a:pPr eaLnBrk="1" hangingPunct="1"/>
            <a:r>
              <a:rPr lang="en-US" sz="2400"/>
              <a:t>We underline the discriminator of a weak entity set  with a dashed line.</a:t>
            </a:r>
          </a:p>
          <a:p>
            <a:pPr eaLnBrk="1" hangingPunct="1"/>
            <a:r>
              <a:rPr lang="en-US" sz="2400"/>
              <a:t>payment_number – discriminator of the </a:t>
            </a:r>
            <a:r>
              <a:rPr lang="en-US" sz="2400" i="1"/>
              <a:t>payment </a:t>
            </a:r>
            <a:r>
              <a:rPr lang="en-US" sz="2400"/>
              <a:t>entity set </a:t>
            </a:r>
          </a:p>
          <a:p>
            <a:pPr eaLnBrk="1" hangingPunct="1"/>
            <a:r>
              <a:rPr lang="en-US" sz="2400"/>
              <a:t>Primary key for </a:t>
            </a:r>
            <a:r>
              <a:rPr lang="en-US" sz="2400" i="1"/>
              <a:t>payment </a:t>
            </a:r>
            <a:r>
              <a:rPr lang="en-US" sz="2400"/>
              <a:t>– (</a:t>
            </a:r>
            <a:r>
              <a:rPr lang="en-US" sz="2400" i="1"/>
              <a:t>loan_number, payment_number</a:t>
            </a:r>
            <a:r>
              <a:rPr lang="en-US" sz="2400"/>
              <a:t>) </a:t>
            </a:r>
          </a:p>
        </p:txBody>
      </p:sp>
      <p:pic>
        <p:nvPicPr>
          <p:cNvPr id="49157" name="Picture 4"/>
          <p:cNvPicPr>
            <a:picLocks noChangeAspect="1" noChangeArrowheads="1"/>
          </p:cNvPicPr>
          <p:nvPr/>
        </p:nvPicPr>
        <p:blipFill>
          <a:blip r:embed="rId3" cstate="print"/>
          <a:srcRect l="1091" t="12698" b="11064"/>
          <a:stretch>
            <a:fillRect/>
          </a:stretch>
        </p:blipFill>
        <p:spPr bwMode="auto">
          <a:xfrm>
            <a:off x="1258888" y="3500438"/>
            <a:ext cx="6472237" cy="2592387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dirty="0"/>
              <a:t>Denis McCarthy</a:t>
            </a:r>
          </a:p>
          <a:p>
            <a:pPr>
              <a:defRPr/>
            </a:pPr>
            <a:r>
              <a:rPr lang="en-IE" dirty="0"/>
              <a:t>Databases 2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z="3600"/>
              <a:t>Dia</a:t>
            </a:r>
            <a:endParaRPr lang="en-GB" sz="3600"/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4113213" y="5805488"/>
            <a:ext cx="111918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en-IE" sz="1600" b="1">
                <a:latin typeface="Garamond" pitchFamily="18" charset="0"/>
              </a:rPr>
              <a:t>Fig 5.1 Dia</a:t>
            </a:r>
            <a:endParaRPr lang="en-GB" sz="1600" b="1">
              <a:latin typeface="Garamond" pitchFamily="18" charset="0"/>
            </a:endParaRPr>
          </a:p>
        </p:txBody>
      </p:sp>
      <p:pic>
        <p:nvPicPr>
          <p:cNvPr id="614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1196975"/>
            <a:ext cx="4838700" cy="4133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6150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2600" y="1196975"/>
            <a:ext cx="1524000" cy="36480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dirty="0"/>
              <a:t>Denis McCarthy</a:t>
            </a:r>
          </a:p>
          <a:p>
            <a:pPr>
              <a:defRPr/>
            </a:pPr>
            <a:r>
              <a:rPr lang="en-IE" dirty="0"/>
              <a:t>Databases 2</a:t>
            </a: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600075" y="392113"/>
            <a:ext cx="8077200" cy="485775"/>
          </a:xfrm>
        </p:spPr>
        <p:txBody>
          <a:bodyPr/>
          <a:lstStyle/>
          <a:p>
            <a:pPr eaLnBrk="1" hangingPunct="1"/>
            <a:r>
              <a:rPr lang="en-US"/>
              <a:t>Weak Entity Sets (Cont.)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7932738" cy="4049712"/>
          </a:xfrm>
        </p:spPr>
        <p:txBody>
          <a:bodyPr/>
          <a:lstStyle/>
          <a:p>
            <a:pPr eaLnBrk="1" hangingPunct="1"/>
            <a:r>
              <a:rPr lang="en-US"/>
              <a:t>Note: the primary key of the strong entity set is not explicitly stored with the weak entity set, since it is implicit in the identifying relationship.</a:t>
            </a:r>
          </a:p>
          <a:p>
            <a:pPr eaLnBrk="1" hangingPunct="1"/>
            <a:r>
              <a:rPr lang="en-US"/>
              <a:t>If </a:t>
            </a:r>
            <a:r>
              <a:rPr lang="en-US" i="1"/>
              <a:t>loan_number</a:t>
            </a:r>
            <a:r>
              <a:rPr lang="en-US"/>
              <a:t> were explicitly stored, </a:t>
            </a:r>
            <a:r>
              <a:rPr lang="en-US" i="1"/>
              <a:t>payment</a:t>
            </a:r>
            <a:r>
              <a:rPr lang="en-US"/>
              <a:t> could be made a strong entity, but then the relationship between </a:t>
            </a:r>
            <a:r>
              <a:rPr lang="en-US" i="1"/>
              <a:t>payment</a:t>
            </a:r>
            <a:r>
              <a:rPr lang="en-US"/>
              <a:t> and </a:t>
            </a:r>
            <a:r>
              <a:rPr lang="en-US" i="1"/>
              <a:t>loan</a:t>
            </a:r>
            <a:r>
              <a:rPr lang="en-US"/>
              <a:t> would be duplicated by an implicit relationship defined by the attribute </a:t>
            </a:r>
            <a:r>
              <a:rPr lang="en-US" i="1"/>
              <a:t>loan_number</a:t>
            </a:r>
            <a:r>
              <a:rPr lang="en-US"/>
              <a:t> common to </a:t>
            </a:r>
            <a:r>
              <a:rPr lang="en-US" i="1"/>
              <a:t>payment</a:t>
            </a:r>
            <a:r>
              <a:rPr lang="en-US"/>
              <a:t> and </a:t>
            </a:r>
            <a:r>
              <a:rPr lang="en-US" i="1"/>
              <a:t>loan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dirty="0"/>
              <a:t>Denis McCarthy</a:t>
            </a:r>
          </a:p>
          <a:p>
            <a:pPr>
              <a:defRPr/>
            </a:pPr>
            <a:r>
              <a:rPr lang="en-IE" dirty="0"/>
              <a:t>Databases 2</a:t>
            </a: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Recursive Relationships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80000"/>
              </a:spcBef>
            </a:pPr>
            <a:r>
              <a:rPr lang="en-US"/>
              <a:t>Relationship can exist between occurrences of the same entity set</a:t>
            </a:r>
          </a:p>
          <a:p>
            <a:pPr eaLnBrk="1" hangingPunct="1">
              <a:spcBef>
                <a:spcPct val="80000"/>
              </a:spcBef>
            </a:pPr>
            <a:r>
              <a:rPr lang="en-US"/>
              <a:t>Naturally found within a unary relationship</a:t>
            </a:r>
          </a:p>
          <a:p>
            <a:pPr eaLnBrk="1" hangingPunct="1">
              <a:spcBef>
                <a:spcPct val="80000"/>
              </a:spcBef>
            </a:pPr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dirty="0"/>
              <a:t>Denis McCarthy</a:t>
            </a:r>
          </a:p>
          <a:p>
            <a:pPr>
              <a:defRPr/>
            </a:pPr>
            <a:r>
              <a:rPr lang="en-IE" dirty="0"/>
              <a:t>Databases 2</a:t>
            </a: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927100"/>
            <a:ext cx="8569325" cy="630238"/>
          </a:xfrm>
        </p:spPr>
        <p:txBody>
          <a:bodyPr/>
          <a:lstStyle/>
          <a:p>
            <a:pPr eaLnBrk="1" hangingPunct="1"/>
            <a:r>
              <a:rPr lang="en-US" sz="3600"/>
              <a:t>The 1:1 Recursive Relationship </a:t>
            </a:r>
            <a:r>
              <a:rPr lang="en-US" sz="3200"/>
              <a:t>“EMPLOYEE is Married to EMPLOYEE”</a:t>
            </a:r>
            <a:endParaRPr lang="en-GB" sz="3200"/>
          </a:p>
        </p:txBody>
      </p:sp>
      <p:pic>
        <p:nvPicPr>
          <p:cNvPr id="53252" name="Picture 3" descr="Fig04-19"/>
          <p:cNvPicPr>
            <a:picLocks noChangeAspect="1" noChangeArrowheads="1"/>
          </p:cNvPicPr>
          <p:nvPr/>
        </p:nvPicPr>
        <p:blipFill>
          <a:blip r:embed="rId3" cstate="print"/>
          <a:srcRect l="20280" t="24355" r="30365" b="3671"/>
          <a:stretch>
            <a:fillRect/>
          </a:stretch>
        </p:blipFill>
        <p:spPr bwMode="auto">
          <a:xfrm>
            <a:off x="3851275" y="1916113"/>
            <a:ext cx="4249738" cy="230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3" name="Picture 4"/>
          <p:cNvPicPr>
            <a:picLocks noChangeAspect="1" noChangeArrowheads="1"/>
          </p:cNvPicPr>
          <p:nvPr/>
        </p:nvPicPr>
        <p:blipFill>
          <a:blip r:embed="rId4" cstate="print"/>
          <a:srcRect l="7344" t="21820" r="37732" b="19171"/>
          <a:stretch>
            <a:fillRect/>
          </a:stretch>
        </p:blipFill>
        <p:spPr bwMode="auto">
          <a:xfrm>
            <a:off x="971550" y="2276475"/>
            <a:ext cx="2160588" cy="1944688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dirty="0"/>
              <a:t>Denis McCarthy</a:t>
            </a:r>
          </a:p>
          <a:p>
            <a:pPr>
              <a:defRPr/>
            </a:pPr>
            <a:r>
              <a:rPr lang="en-IE" dirty="0"/>
              <a:t>Databases 2</a:t>
            </a: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"/>
            <a:ext cx="8229600" cy="1682750"/>
          </a:xfrm>
        </p:spPr>
        <p:txBody>
          <a:bodyPr/>
          <a:lstStyle/>
          <a:p>
            <a:pPr eaLnBrk="1" hangingPunct="1"/>
            <a:r>
              <a:rPr lang="en-US" sz="3600" dirty="0"/>
              <a:t>Implementation of the 1:M “EMPLOYEE Manages EMPLOYEE” Recursive Relationship</a:t>
            </a:r>
            <a:endParaRPr lang="en-GB" sz="3600" dirty="0"/>
          </a:p>
        </p:txBody>
      </p:sp>
      <p:pic>
        <p:nvPicPr>
          <p:cNvPr id="54276" name="Picture 3" descr="Fig04-23"/>
          <p:cNvPicPr>
            <a:picLocks noChangeAspect="1" noChangeArrowheads="1"/>
          </p:cNvPicPr>
          <p:nvPr/>
        </p:nvPicPr>
        <p:blipFill>
          <a:blip r:embed="rId3" cstate="print"/>
          <a:srcRect l="18732" t="22871" r="42448"/>
          <a:stretch>
            <a:fillRect/>
          </a:stretch>
        </p:blipFill>
        <p:spPr bwMode="auto">
          <a:xfrm>
            <a:off x="4500563" y="2439988"/>
            <a:ext cx="3313112" cy="264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7" name="Picture 4"/>
          <p:cNvPicPr>
            <a:picLocks noChangeAspect="1" noChangeArrowheads="1"/>
          </p:cNvPicPr>
          <p:nvPr/>
        </p:nvPicPr>
        <p:blipFill>
          <a:blip r:embed="rId4" cstate="print"/>
          <a:srcRect l="7304" t="21869" r="41444" b="27890"/>
          <a:stretch>
            <a:fillRect/>
          </a:stretch>
        </p:blipFill>
        <p:spPr bwMode="auto">
          <a:xfrm>
            <a:off x="1258888" y="2781300"/>
            <a:ext cx="2016125" cy="1655763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dirty="0"/>
              <a:t>Denis McCarthy</a:t>
            </a:r>
          </a:p>
          <a:p>
            <a:pPr>
              <a:defRPr/>
            </a:pPr>
            <a:r>
              <a:rPr lang="en-IE" dirty="0"/>
              <a:t>Databases 2</a:t>
            </a: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60350"/>
            <a:ext cx="8713787" cy="630238"/>
          </a:xfrm>
        </p:spPr>
        <p:txBody>
          <a:bodyPr/>
          <a:lstStyle/>
          <a:p>
            <a:pPr eaLnBrk="1" hangingPunct="1"/>
            <a:r>
              <a:rPr lang="en-US"/>
              <a:t>Extended E-R Features: Specialization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052513"/>
            <a:ext cx="8342313" cy="5086350"/>
          </a:xfrm>
        </p:spPr>
        <p:txBody>
          <a:bodyPr/>
          <a:lstStyle/>
          <a:p>
            <a:pPr eaLnBrk="1" hangingPunct="1"/>
            <a:r>
              <a:rPr lang="en-US"/>
              <a:t>Top-down design process; we designate subgroupings within an entity set that are distinctive from other entities in the set.</a:t>
            </a:r>
          </a:p>
          <a:p>
            <a:pPr eaLnBrk="1" hangingPunct="1"/>
            <a:r>
              <a:rPr lang="en-US"/>
              <a:t>These subgroupings become lower-level entity sets that have attributes or participate in relationships that do not apply to the higher-level entity set.</a:t>
            </a:r>
          </a:p>
          <a:p>
            <a:pPr eaLnBrk="1" hangingPunct="1"/>
            <a:r>
              <a:rPr lang="en-US"/>
              <a:t>Depicted by a </a:t>
            </a:r>
            <a:r>
              <a:rPr lang="en-US" i="1"/>
              <a:t>triangle</a:t>
            </a:r>
            <a:r>
              <a:rPr lang="en-US"/>
              <a:t> component labeled ISA (E.g. </a:t>
            </a:r>
            <a:r>
              <a:rPr lang="en-US" i="1"/>
              <a:t>customer</a:t>
            </a:r>
            <a:r>
              <a:rPr lang="en-US"/>
              <a:t> “is a” </a:t>
            </a:r>
            <a:r>
              <a:rPr lang="en-US" i="1"/>
              <a:t>person</a:t>
            </a:r>
            <a:r>
              <a:rPr lang="en-US"/>
              <a:t>).</a:t>
            </a:r>
          </a:p>
          <a:p>
            <a:pPr eaLnBrk="1" hangingPunct="1"/>
            <a:r>
              <a:rPr lang="en-US" b="1">
                <a:solidFill>
                  <a:schemeClr val="tx2"/>
                </a:solidFill>
              </a:rPr>
              <a:t>Attribute inheritance</a:t>
            </a:r>
            <a:r>
              <a:rPr lang="en-US"/>
              <a:t> – a lower-level entity set inherits all the attributes and relationship participation of the higher-level entity set to which it is linked.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dirty="0"/>
              <a:t>Denis McCarthy</a:t>
            </a:r>
          </a:p>
          <a:p>
            <a:pPr>
              <a:defRPr/>
            </a:pPr>
            <a:r>
              <a:rPr lang="en-IE" dirty="0"/>
              <a:t>Databases 2</a:t>
            </a: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Specialization Example</a:t>
            </a:r>
          </a:p>
        </p:txBody>
      </p:sp>
      <p:pic>
        <p:nvPicPr>
          <p:cNvPr id="56324" name="Picture 3"/>
          <p:cNvPicPr>
            <a:picLocks noChangeAspect="1" noChangeArrowheads="1"/>
          </p:cNvPicPr>
          <p:nvPr/>
        </p:nvPicPr>
        <p:blipFill>
          <a:blip r:embed="rId3" cstate="print"/>
          <a:srcRect l="11617" t="1086" r="11821" b="815"/>
          <a:stretch>
            <a:fillRect/>
          </a:stretch>
        </p:blipFill>
        <p:spPr bwMode="auto">
          <a:xfrm>
            <a:off x="1804988" y="1196975"/>
            <a:ext cx="5367337" cy="489585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dirty="0"/>
              <a:t>Denis McCarthy</a:t>
            </a:r>
          </a:p>
          <a:p>
            <a:pPr>
              <a:defRPr/>
            </a:pPr>
            <a:r>
              <a:rPr lang="en-IE" dirty="0"/>
              <a:t>Databases 2</a:t>
            </a: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04813"/>
            <a:ext cx="8713788" cy="647700"/>
          </a:xfrm>
        </p:spPr>
        <p:txBody>
          <a:bodyPr/>
          <a:lstStyle/>
          <a:p>
            <a:pPr eaLnBrk="1" hangingPunct="1"/>
            <a:r>
              <a:rPr lang="en-US"/>
              <a:t>Extended ER Features: Generalization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7791450" cy="3816350"/>
          </a:xfrm>
        </p:spPr>
        <p:txBody>
          <a:bodyPr/>
          <a:lstStyle/>
          <a:p>
            <a:pPr eaLnBrk="1" hangingPunct="1"/>
            <a:r>
              <a:rPr lang="en-US" b="1">
                <a:solidFill>
                  <a:schemeClr val="tx2"/>
                </a:solidFill>
              </a:rPr>
              <a:t>A bottom-up design process</a:t>
            </a:r>
            <a:r>
              <a:rPr lang="en-US"/>
              <a:t> – combine a number of entity sets that share the same features into a higher-level entity set.</a:t>
            </a:r>
          </a:p>
          <a:p>
            <a:pPr eaLnBrk="1" hangingPunct="1"/>
            <a:r>
              <a:rPr lang="en-US"/>
              <a:t>Specialization and generalization are simple inversions of each other; they are represented in an E-R diagram in the same way.</a:t>
            </a:r>
          </a:p>
          <a:p>
            <a:pPr eaLnBrk="1" hangingPunct="1"/>
            <a:r>
              <a:rPr lang="en-US"/>
              <a:t>The terms specialization and generalization are used interchangeably.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dirty="0"/>
              <a:t>Denis McCarthy</a:t>
            </a:r>
          </a:p>
          <a:p>
            <a:pPr>
              <a:defRPr/>
            </a:pPr>
            <a:r>
              <a:rPr lang="en-IE" dirty="0"/>
              <a:t>Databases 2</a:t>
            </a: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856662" cy="709613"/>
          </a:xfrm>
        </p:spPr>
        <p:txBody>
          <a:bodyPr/>
          <a:lstStyle/>
          <a:p>
            <a:pPr eaLnBrk="1" hangingPunct="1"/>
            <a:r>
              <a:rPr lang="en-US" sz="3600"/>
              <a:t>Specialization and Generalization (Cont.)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22375"/>
            <a:ext cx="8258175" cy="4870450"/>
          </a:xfrm>
        </p:spPr>
        <p:txBody>
          <a:bodyPr/>
          <a:lstStyle/>
          <a:p>
            <a:pPr eaLnBrk="1" hangingPunct="1"/>
            <a:r>
              <a:rPr lang="en-US"/>
              <a:t>Can have multiple specializations of an entity set based on different features.  </a:t>
            </a:r>
          </a:p>
          <a:p>
            <a:pPr eaLnBrk="1" hangingPunct="1"/>
            <a:r>
              <a:rPr lang="en-US"/>
              <a:t>E.g. </a:t>
            </a:r>
            <a:r>
              <a:rPr lang="en-US" i="1"/>
              <a:t>permanent_employee </a:t>
            </a:r>
            <a:r>
              <a:rPr lang="en-US"/>
              <a:t>vs. </a:t>
            </a:r>
            <a:r>
              <a:rPr lang="en-US" i="1"/>
              <a:t>temporary_employee</a:t>
            </a:r>
            <a:r>
              <a:rPr lang="en-US"/>
              <a:t>, in addition to </a:t>
            </a:r>
            <a:r>
              <a:rPr lang="en-US" i="1"/>
              <a:t>officer  </a:t>
            </a:r>
            <a:r>
              <a:rPr lang="en-US"/>
              <a:t>vs. </a:t>
            </a:r>
            <a:r>
              <a:rPr lang="en-US" i="1"/>
              <a:t>secretary </a:t>
            </a:r>
            <a:r>
              <a:rPr lang="en-US"/>
              <a:t>vs. </a:t>
            </a:r>
            <a:r>
              <a:rPr lang="en-US" i="1"/>
              <a:t>teller</a:t>
            </a:r>
          </a:p>
          <a:p>
            <a:pPr eaLnBrk="1" hangingPunct="1"/>
            <a:r>
              <a:rPr lang="en-US"/>
              <a:t>Each particular employee would be </a:t>
            </a:r>
          </a:p>
          <a:p>
            <a:pPr lvl="1" eaLnBrk="1" hangingPunct="1"/>
            <a:r>
              <a:rPr lang="en-US"/>
              <a:t>a member of one of </a:t>
            </a:r>
            <a:r>
              <a:rPr lang="en-US" i="1"/>
              <a:t>permanent_employee </a:t>
            </a:r>
            <a:r>
              <a:rPr lang="en-US"/>
              <a:t>or </a:t>
            </a:r>
            <a:r>
              <a:rPr lang="en-US" i="1"/>
              <a:t>temporary_employee</a:t>
            </a:r>
            <a:r>
              <a:rPr lang="en-US"/>
              <a:t>, </a:t>
            </a:r>
          </a:p>
          <a:p>
            <a:pPr lvl="1" eaLnBrk="1" hangingPunct="1"/>
            <a:r>
              <a:rPr lang="en-US"/>
              <a:t>and also a member of one of </a:t>
            </a:r>
            <a:r>
              <a:rPr lang="en-US" i="1"/>
              <a:t>officer</a:t>
            </a:r>
            <a:r>
              <a:rPr lang="en-US"/>
              <a:t>, </a:t>
            </a:r>
            <a:r>
              <a:rPr lang="en-US" i="1"/>
              <a:t>secretary</a:t>
            </a:r>
            <a:r>
              <a:rPr lang="en-US"/>
              <a:t>, or </a:t>
            </a:r>
            <a:r>
              <a:rPr lang="en-US" i="1"/>
              <a:t>teller</a:t>
            </a:r>
          </a:p>
          <a:p>
            <a:pPr eaLnBrk="1" hangingPunct="1"/>
            <a:r>
              <a:rPr lang="en-US"/>
              <a:t>The ISA relationship also referred to as </a:t>
            </a:r>
            <a:r>
              <a:rPr lang="en-US" b="1">
                <a:solidFill>
                  <a:schemeClr val="tx2"/>
                </a:solidFill>
              </a:rPr>
              <a:t>superclass - subclass</a:t>
            </a:r>
            <a:r>
              <a:rPr lang="en-US" b="1"/>
              <a:t> </a:t>
            </a:r>
            <a:r>
              <a:rPr lang="en-US"/>
              <a:t>relationship</a:t>
            </a: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dirty="0"/>
              <a:t>Denis McCarthy</a:t>
            </a:r>
          </a:p>
          <a:p>
            <a:pPr>
              <a:defRPr/>
            </a:pPr>
            <a:r>
              <a:rPr lang="en-IE" dirty="0"/>
              <a:t>Databases 2</a:t>
            </a: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752475"/>
            <a:ext cx="8077200" cy="876300"/>
          </a:xfrm>
        </p:spPr>
        <p:txBody>
          <a:bodyPr/>
          <a:lstStyle/>
          <a:p>
            <a:pPr eaLnBrk="1" hangingPunct="1"/>
            <a:r>
              <a:rPr lang="en-US" sz="3600"/>
              <a:t>Design Constraints on a Specialization/Generalization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5138" y="1919288"/>
            <a:ext cx="8045450" cy="4030662"/>
          </a:xfrm>
        </p:spPr>
        <p:txBody>
          <a:bodyPr/>
          <a:lstStyle/>
          <a:p>
            <a:pPr eaLnBrk="1" hangingPunct="1"/>
            <a:r>
              <a:rPr lang="en-US"/>
              <a:t>Constraint on which entities can be members of a given lower-level entity set.</a:t>
            </a:r>
          </a:p>
          <a:p>
            <a:pPr lvl="1" eaLnBrk="1" hangingPunct="1"/>
            <a:r>
              <a:rPr lang="en-US"/>
              <a:t>condition-defined</a:t>
            </a:r>
          </a:p>
          <a:p>
            <a:pPr marL="1085850" lvl="2" eaLnBrk="1" hangingPunct="1"/>
            <a:r>
              <a:rPr lang="en-US"/>
              <a:t>Example: all customers over 65 years are members of </a:t>
            </a:r>
            <a:r>
              <a:rPr lang="en-US" i="1"/>
              <a:t>senior-citizen </a:t>
            </a:r>
            <a:r>
              <a:rPr lang="en-US"/>
              <a:t>entity set; </a:t>
            </a:r>
            <a:r>
              <a:rPr lang="en-US" i="1"/>
              <a:t>senior-citizen</a:t>
            </a:r>
            <a:r>
              <a:rPr lang="en-US"/>
              <a:t> ISA  </a:t>
            </a:r>
            <a:r>
              <a:rPr lang="en-US" i="1"/>
              <a:t>person</a:t>
            </a:r>
            <a:r>
              <a:rPr lang="en-US"/>
              <a:t>.</a:t>
            </a:r>
          </a:p>
          <a:p>
            <a:pPr lvl="1" eaLnBrk="1" hangingPunct="1"/>
            <a:r>
              <a:rPr lang="en-US"/>
              <a:t>user-defined</a:t>
            </a: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dirty="0"/>
              <a:t>Denis McCarthy</a:t>
            </a:r>
          </a:p>
          <a:p>
            <a:pPr>
              <a:defRPr/>
            </a:pPr>
            <a:r>
              <a:rPr lang="en-IE" dirty="0"/>
              <a:t>Databases 2</a:t>
            </a: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E-R Design Decisions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96975"/>
            <a:ext cx="8569325" cy="5184775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/>
              <a:t>The use of an attribute or entity set to represent an object.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Whether a real-world concept is best expressed by an entity set or a relationship set.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The use of a ternary relationship versus a pair of binary relationships.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The use of a strong or weak entity set.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The use of specialization/generalization – contributes to modularity in the design.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dirty="0"/>
              <a:t>Denis McCarthy</a:t>
            </a:r>
          </a:p>
          <a:p>
            <a:pPr>
              <a:defRPr/>
            </a:pPr>
            <a:r>
              <a:rPr lang="en-IE" dirty="0"/>
              <a:t>Databases 2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Entity Relationship (ER) Model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44513" y="1341438"/>
            <a:ext cx="7772400" cy="44196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/>
              <a:t>ER model forms the basis of an ER diagram</a:t>
            </a:r>
          </a:p>
          <a:p>
            <a:pPr eaLnBrk="1" hangingPunct="1">
              <a:spcBef>
                <a:spcPct val="50000"/>
              </a:spcBef>
            </a:pPr>
            <a:r>
              <a:rPr lang="en-US"/>
              <a:t>ERD represents the conceptual database as viewed by end user</a:t>
            </a:r>
          </a:p>
          <a:p>
            <a:pPr eaLnBrk="1" hangingPunct="1">
              <a:spcBef>
                <a:spcPct val="50000"/>
              </a:spcBef>
            </a:pPr>
            <a:r>
              <a:rPr lang="en-US"/>
              <a:t>ERDs depict the ER model’s three main components: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/>
              <a:t>Entities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/>
              <a:t>Attributes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/>
              <a:t>Relationships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dirty="0"/>
              <a:t>Denis McCarthy</a:t>
            </a:r>
          </a:p>
          <a:p>
            <a:pPr>
              <a:defRPr/>
            </a:pPr>
            <a:r>
              <a:rPr lang="en-IE" dirty="0"/>
              <a:t>Databases 2</a:t>
            </a: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671513"/>
            <a:ext cx="8256588" cy="381000"/>
          </a:xfrm>
        </p:spPr>
        <p:txBody>
          <a:bodyPr/>
          <a:lstStyle/>
          <a:p>
            <a:pPr eaLnBrk="1" hangingPunct="1"/>
            <a:r>
              <a:rPr lang="en-US" sz="3200"/>
              <a:t>Summary of Symbols Used in E-R Notation</a:t>
            </a:r>
          </a:p>
        </p:txBody>
      </p:sp>
      <p:pic>
        <p:nvPicPr>
          <p:cNvPr id="63492" name="Picture 3"/>
          <p:cNvPicPr>
            <a:picLocks noChangeAspect="1" noChangeArrowheads="1"/>
          </p:cNvPicPr>
          <p:nvPr/>
        </p:nvPicPr>
        <p:blipFill>
          <a:blip r:embed="rId3" cstate="print"/>
          <a:srcRect l="20950" t="558" r="21368" b="1396"/>
          <a:stretch>
            <a:fillRect/>
          </a:stretch>
        </p:blipFill>
        <p:spPr bwMode="auto">
          <a:xfrm>
            <a:off x="2298700" y="1268413"/>
            <a:ext cx="4340225" cy="496887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dirty="0"/>
              <a:t>Denis McCarthy</a:t>
            </a:r>
          </a:p>
          <a:p>
            <a:pPr>
              <a:defRPr/>
            </a:pPr>
            <a:r>
              <a:rPr lang="en-IE" dirty="0"/>
              <a:t>Databases 2</a:t>
            </a: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620713"/>
            <a:ext cx="8077200" cy="484187"/>
          </a:xfrm>
        </p:spPr>
        <p:txBody>
          <a:bodyPr/>
          <a:lstStyle/>
          <a:p>
            <a:pPr eaLnBrk="1" hangingPunct="1"/>
            <a:r>
              <a:rPr lang="en-US"/>
              <a:t>Reduction to Relation Schemas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7372350" cy="4283075"/>
          </a:xfrm>
        </p:spPr>
        <p:txBody>
          <a:bodyPr/>
          <a:lstStyle/>
          <a:p>
            <a:pPr eaLnBrk="1" hangingPunct="1"/>
            <a:r>
              <a:rPr lang="en-US"/>
              <a:t>Primary keys allow entity sets and relationship sets to be expressed uniformly as </a:t>
            </a:r>
            <a:r>
              <a:rPr lang="en-US" i="1"/>
              <a:t>relation schemas </a:t>
            </a:r>
            <a:r>
              <a:rPr lang="en-US"/>
              <a:t>that represent the contents of the database.</a:t>
            </a:r>
          </a:p>
          <a:p>
            <a:pPr eaLnBrk="1" hangingPunct="1"/>
            <a:r>
              <a:rPr lang="en-US"/>
              <a:t>A database which conforms to an E-R diagram can be represented by a collection of schemas.</a:t>
            </a:r>
          </a:p>
          <a:p>
            <a:pPr eaLnBrk="1" hangingPunct="1"/>
            <a:r>
              <a:rPr lang="en-US"/>
              <a:t>For each entity set and relationship set there is a unique schema that is assigned the name of the corresponding entity set or relationship set.</a:t>
            </a:r>
          </a:p>
          <a:p>
            <a:pPr eaLnBrk="1" hangingPunct="1"/>
            <a:r>
              <a:rPr lang="en-US"/>
              <a:t>Each schema has a number of columns (generally corresponding to attributes), which have unique names.</a:t>
            </a: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dirty="0"/>
              <a:t>Denis McCarthy</a:t>
            </a:r>
          </a:p>
          <a:p>
            <a:pPr>
              <a:defRPr/>
            </a:pPr>
            <a:r>
              <a:rPr lang="en-IE" dirty="0"/>
              <a:t>Databases 2</a:t>
            </a: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5300"/>
            <a:ext cx="8229600" cy="630238"/>
          </a:xfrm>
        </p:spPr>
        <p:txBody>
          <a:bodyPr/>
          <a:lstStyle/>
          <a:p>
            <a:pPr eaLnBrk="1" hangingPunct="1"/>
            <a:r>
              <a:rPr lang="en-US"/>
              <a:t>Representing Entity Sets as Schemas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1013" y="1222375"/>
            <a:ext cx="8415337" cy="3632200"/>
          </a:xfrm>
        </p:spPr>
        <p:txBody>
          <a:bodyPr/>
          <a:lstStyle/>
          <a:p>
            <a:pPr eaLnBrk="1" hangingPunct="1"/>
            <a:r>
              <a:rPr lang="en-US" sz="3200"/>
              <a:t>A strong entity set reduces to a schema with the same attributes.</a:t>
            </a:r>
          </a:p>
          <a:p>
            <a:pPr eaLnBrk="1" hangingPunct="1"/>
            <a:r>
              <a:rPr lang="en-US" sz="3200"/>
              <a:t>A weak entity set becomes a table that includes a column for the primary key of the identifying strong entity set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3200"/>
              <a:t>	</a:t>
            </a:r>
            <a:r>
              <a:rPr lang="en-US" sz="3200" i="1"/>
              <a:t>payment =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3200" i="1"/>
              <a:t>	</a:t>
            </a:r>
            <a:r>
              <a:rPr lang="en-US" sz="3200"/>
              <a:t>( </a:t>
            </a:r>
            <a:r>
              <a:rPr lang="en-US" sz="3200" i="1" u="sng"/>
              <a:t>loan_number</a:t>
            </a:r>
            <a:r>
              <a:rPr lang="en-US" sz="3200" i="1"/>
              <a:t>, </a:t>
            </a:r>
            <a:r>
              <a:rPr lang="en-US" sz="3200" i="1" u="sng"/>
              <a:t>payment_number</a:t>
            </a:r>
            <a:r>
              <a:rPr lang="en-US" sz="3200" i="1"/>
              <a:t>, payment_date, payment_amount </a:t>
            </a:r>
            <a:r>
              <a:rPr lang="en-US" sz="3200"/>
              <a:t>)</a:t>
            </a:r>
            <a:endParaRPr lang="en-US"/>
          </a:p>
        </p:txBody>
      </p:sp>
      <p:sp>
        <p:nvSpPr>
          <p:cNvPr id="65541" name="Rectangle 4"/>
          <p:cNvSpPr>
            <a:spLocks noChangeArrowheads="1"/>
          </p:cNvSpPr>
          <p:nvPr/>
        </p:nvSpPr>
        <p:spPr bwMode="auto">
          <a:xfrm>
            <a:off x="906463" y="3119438"/>
            <a:ext cx="7451725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None/>
            </a:pPr>
            <a:endParaRPr kumimoji="1" lang="en-US" sz="2000">
              <a:latin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dirty="0"/>
              <a:t>Denis McCarthy</a:t>
            </a:r>
          </a:p>
          <a:p>
            <a:pPr>
              <a:defRPr/>
            </a:pPr>
            <a:r>
              <a:rPr lang="en-IE" dirty="0"/>
              <a:t>Databases 2</a:t>
            </a: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125538"/>
            <a:ext cx="8429625" cy="603250"/>
          </a:xfrm>
        </p:spPr>
        <p:txBody>
          <a:bodyPr/>
          <a:lstStyle/>
          <a:p>
            <a:pPr eaLnBrk="1" hangingPunct="1"/>
            <a:r>
              <a:rPr lang="en-US"/>
              <a:t>Representing Relationship Sets as Schemas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844675"/>
            <a:ext cx="7959725" cy="4392613"/>
          </a:xfrm>
        </p:spPr>
        <p:txBody>
          <a:bodyPr/>
          <a:lstStyle/>
          <a:p>
            <a:pPr eaLnBrk="1" hangingPunct="1"/>
            <a:r>
              <a:rPr lang="en-US" sz="3200"/>
              <a:t>A many-to-many relationship set is represented as a schema with attributes for the primary keys of the two participating entity sets, and any descriptive attributes of the relationship set. </a:t>
            </a:r>
          </a:p>
          <a:p>
            <a:pPr eaLnBrk="1" hangingPunct="1"/>
            <a:r>
              <a:rPr lang="en-US" sz="3200"/>
              <a:t>Example: schema for relationship set borrower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3200"/>
              <a:t>	</a:t>
            </a:r>
            <a:r>
              <a:rPr lang="en-US" sz="3200" i="1"/>
              <a:t>borrower = </a:t>
            </a:r>
            <a:r>
              <a:rPr lang="en-US" sz="3200"/>
              <a:t>(</a:t>
            </a:r>
            <a:r>
              <a:rPr lang="en-US" sz="3200" i="1" u="sng"/>
              <a:t>customer_id, loan_number </a:t>
            </a:r>
            <a:r>
              <a:rPr lang="en-US" sz="3200"/>
              <a:t>)</a:t>
            </a:r>
            <a:endParaRPr lang="en-US"/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dirty="0"/>
              <a:t>Denis McCarthy</a:t>
            </a:r>
          </a:p>
          <a:p>
            <a:pPr>
              <a:defRPr/>
            </a:pPr>
            <a:r>
              <a:rPr lang="en-IE" dirty="0"/>
              <a:t>Databases 2</a:t>
            </a: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98538"/>
            <a:ext cx="8229600" cy="630237"/>
          </a:xfrm>
        </p:spPr>
        <p:txBody>
          <a:bodyPr/>
          <a:lstStyle/>
          <a:p>
            <a:pPr eaLnBrk="1" hangingPunct="1"/>
            <a:r>
              <a:rPr lang="en-US" sz="3600"/>
              <a:t>The Challenge of Database Design: Conflicting Goals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16113"/>
            <a:ext cx="8229600" cy="3744912"/>
          </a:xfrm>
        </p:spPr>
        <p:txBody>
          <a:bodyPr/>
          <a:lstStyle/>
          <a:p>
            <a:pPr eaLnBrk="1" hangingPunct="1">
              <a:spcBef>
                <a:spcPct val="80000"/>
              </a:spcBef>
            </a:pPr>
            <a:r>
              <a:rPr lang="en-US"/>
              <a:t>Database design must conform to design standards</a:t>
            </a:r>
          </a:p>
          <a:p>
            <a:pPr eaLnBrk="1" hangingPunct="1">
              <a:spcBef>
                <a:spcPct val="80000"/>
              </a:spcBef>
            </a:pPr>
            <a:r>
              <a:rPr lang="en-US"/>
              <a:t>High processing speeds are often a top priority in database design</a:t>
            </a:r>
          </a:p>
          <a:p>
            <a:pPr eaLnBrk="1" hangingPunct="1">
              <a:spcBef>
                <a:spcPct val="80000"/>
              </a:spcBef>
            </a:pPr>
            <a:r>
              <a:rPr lang="en-US"/>
              <a:t>Quest for timely information might be the focus of database design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dirty="0"/>
              <a:t>Denis McCarthy</a:t>
            </a:r>
          </a:p>
          <a:p>
            <a:pPr>
              <a:defRPr/>
            </a:pPr>
            <a:r>
              <a:rPr lang="en-IE" dirty="0"/>
              <a:t>Databases 2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Modeling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7848600" cy="4876800"/>
          </a:xfrm>
        </p:spPr>
        <p:txBody>
          <a:bodyPr/>
          <a:lstStyle/>
          <a:p>
            <a:pPr eaLnBrk="1" hangingPunct="1"/>
            <a:r>
              <a:rPr lang="en-US" sz="2400"/>
              <a:t>A </a:t>
            </a:r>
            <a:r>
              <a:rPr lang="en-US" sz="2400" i="1"/>
              <a:t>database</a:t>
            </a:r>
            <a:r>
              <a:rPr lang="en-US" sz="2400"/>
              <a:t> can be modeled as:</a:t>
            </a:r>
          </a:p>
          <a:p>
            <a:pPr lvl="1" eaLnBrk="1" hangingPunct="1"/>
            <a:r>
              <a:rPr lang="en-US" sz="2000"/>
              <a:t>a collection of entities,</a:t>
            </a:r>
          </a:p>
          <a:p>
            <a:pPr lvl="1" eaLnBrk="1" hangingPunct="1"/>
            <a:r>
              <a:rPr lang="en-US" sz="2000"/>
              <a:t>relationship among entities.</a:t>
            </a:r>
          </a:p>
          <a:p>
            <a:pPr eaLnBrk="1" hangingPunct="1"/>
            <a:r>
              <a:rPr lang="en-US" sz="2400"/>
              <a:t>An </a:t>
            </a:r>
            <a:r>
              <a:rPr lang="en-US" sz="2400" b="1">
                <a:solidFill>
                  <a:schemeClr val="tx2"/>
                </a:solidFill>
              </a:rPr>
              <a:t>entity</a:t>
            </a:r>
            <a:r>
              <a:rPr lang="en-US" sz="2400" b="1"/>
              <a:t> </a:t>
            </a:r>
            <a:r>
              <a:rPr lang="en-US" sz="2400"/>
              <a:t>is an object that exists and is distinguishable from other objects.</a:t>
            </a:r>
          </a:p>
          <a:p>
            <a:pPr lvl="1" eaLnBrk="1" hangingPunct="1"/>
            <a:r>
              <a:rPr lang="en-US"/>
              <a:t>Example:  specific person, company, event, plant</a:t>
            </a:r>
          </a:p>
          <a:p>
            <a:pPr eaLnBrk="1" hangingPunct="1"/>
            <a:r>
              <a:rPr lang="en-US" sz="2400"/>
              <a:t>Entities have </a:t>
            </a:r>
            <a:r>
              <a:rPr lang="en-US" sz="2400" i="1"/>
              <a:t>attributes</a:t>
            </a:r>
          </a:p>
          <a:p>
            <a:pPr lvl="1" eaLnBrk="1" hangingPunct="1"/>
            <a:r>
              <a:rPr lang="en-US" sz="2000"/>
              <a:t>Example: people have </a:t>
            </a:r>
            <a:r>
              <a:rPr lang="en-US" sz="2000" i="1"/>
              <a:t>names </a:t>
            </a:r>
            <a:r>
              <a:rPr lang="en-US" sz="2000"/>
              <a:t>and </a:t>
            </a:r>
            <a:r>
              <a:rPr lang="en-US" sz="2000" i="1"/>
              <a:t>addresses	</a:t>
            </a:r>
          </a:p>
          <a:p>
            <a:pPr eaLnBrk="1" hangingPunct="1"/>
            <a:r>
              <a:rPr lang="en-US" sz="2400"/>
              <a:t>An </a:t>
            </a:r>
            <a:r>
              <a:rPr lang="en-US" sz="2400" b="1">
                <a:solidFill>
                  <a:schemeClr val="tx2"/>
                </a:solidFill>
              </a:rPr>
              <a:t>entity set</a:t>
            </a:r>
            <a:r>
              <a:rPr lang="en-US" sz="2400"/>
              <a:t> is a set of entities of the same type that share the same properties.</a:t>
            </a:r>
          </a:p>
          <a:p>
            <a:pPr lvl="1" eaLnBrk="1" hangingPunct="1"/>
            <a:r>
              <a:rPr lang="en-US" sz="2000"/>
              <a:t>Example: set of all persons, companies, trees, holidays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dirty="0"/>
              <a:t>Denis McCarthy</a:t>
            </a:r>
          </a:p>
          <a:p>
            <a:pPr>
              <a:defRPr/>
            </a:pPr>
            <a:r>
              <a:rPr lang="en-IE" dirty="0"/>
              <a:t>Databases 2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Entities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268413"/>
            <a:ext cx="6767512" cy="3097212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/>
              <a:t>Refers to the </a:t>
            </a:r>
            <a:r>
              <a:rPr lang="en-US" i="1"/>
              <a:t>entity set </a:t>
            </a:r>
            <a:r>
              <a:rPr lang="en-US"/>
              <a:t>and not to a single entity occurrence</a:t>
            </a:r>
          </a:p>
          <a:p>
            <a:pPr eaLnBrk="1" hangingPunct="1">
              <a:spcBef>
                <a:spcPct val="40000"/>
              </a:spcBef>
            </a:pPr>
            <a:r>
              <a:rPr lang="en-US"/>
              <a:t>Corresponds to a table and not to a row in the relational environment</a:t>
            </a:r>
          </a:p>
          <a:p>
            <a:pPr eaLnBrk="1" hangingPunct="1">
              <a:spcBef>
                <a:spcPct val="40000"/>
              </a:spcBef>
            </a:pPr>
            <a:r>
              <a:rPr lang="en-US"/>
              <a:t>Entity name, a noun, is usually written in capital letters.</a:t>
            </a:r>
          </a:p>
        </p:txBody>
      </p:sp>
      <p:pic>
        <p:nvPicPr>
          <p:cNvPr id="922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6238" y="3860800"/>
            <a:ext cx="3933825" cy="2219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9222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950" y="1341438"/>
            <a:ext cx="1563688" cy="3744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9223" name="Line 6"/>
          <p:cNvSpPr>
            <a:spLocks noChangeShapeType="1"/>
          </p:cNvSpPr>
          <p:nvPr/>
        </p:nvSpPr>
        <p:spPr bwMode="auto">
          <a:xfrm flipH="1">
            <a:off x="5219700" y="3789363"/>
            <a:ext cx="2016125" cy="107950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 type="triangle" w="med" len="med"/>
            <a:tailEnd type="triangle" w="med" len="med"/>
          </a:ln>
        </p:spPr>
        <p:txBody>
          <a:bodyPr anchor="b"/>
          <a:lstStyle/>
          <a:p>
            <a:endParaRPr lang="en-IE"/>
          </a:p>
        </p:txBody>
      </p:sp>
      <p:sp>
        <p:nvSpPr>
          <p:cNvPr id="9224" name="Text Box 7"/>
          <p:cNvSpPr txBox="1">
            <a:spLocks noChangeArrowheads="1"/>
          </p:cNvSpPr>
          <p:nvPr/>
        </p:nvSpPr>
        <p:spPr bwMode="auto">
          <a:xfrm>
            <a:off x="304800" y="4524375"/>
            <a:ext cx="2376488" cy="1616075"/>
          </a:xfrm>
          <a:prstGeom prst="rect">
            <a:avLst/>
          </a:prstGeom>
          <a:noFill/>
          <a:ln w="5715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en-IE" sz="1600" b="1">
                <a:solidFill>
                  <a:srgbClr val="CC3300"/>
                </a:solidFill>
                <a:latin typeface="Times New Roman" pitchFamily="18" charset="0"/>
              </a:rPr>
              <a:t>Just drag the entity</a:t>
            </a:r>
          </a:p>
          <a:p>
            <a:r>
              <a:rPr lang="en-IE" sz="1600" b="1">
                <a:solidFill>
                  <a:srgbClr val="CC3300"/>
                </a:solidFill>
                <a:latin typeface="Times New Roman" pitchFamily="18" charset="0"/>
              </a:rPr>
              <a:t>Symbol over to the work</a:t>
            </a:r>
          </a:p>
          <a:p>
            <a:r>
              <a:rPr lang="en-IE" sz="1600" b="1">
                <a:solidFill>
                  <a:srgbClr val="CC3300"/>
                </a:solidFill>
                <a:latin typeface="Times New Roman" pitchFamily="18" charset="0"/>
              </a:rPr>
              <a:t>space, the rectangle will </a:t>
            </a:r>
          </a:p>
          <a:p>
            <a:r>
              <a:rPr lang="en-IE" sz="1600" b="1">
                <a:solidFill>
                  <a:srgbClr val="CC3300"/>
                </a:solidFill>
                <a:latin typeface="Times New Roman" pitchFamily="18" charset="0"/>
              </a:rPr>
              <a:t>then be automatically</a:t>
            </a:r>
          </a:p>
          <a:p>
            <a:r>
              <a:rPr lang="en-IE" sz="1600" b="1">
                <a:solidFill>
                  <a:srgbClr val="CC3300"/>
                </a:solidFill>
                <a:latin typeface="Times New Roman" pitchFamily="18" charset="0"/>
              </a:rPr>
              <a:t>displayed. Double click</a:t>
            </a:r>
          </a:p>
          <a:p>
            <a:r>
              <a:rPr lang="en-IE" sz="1600" b="1">
                <a:solidFill>
                  <a:srgbClr val="CC3300"/>
                </a:solidFill>
                <a:latin typeface="Times New Roman" pitchFamily="18" charset="0"/>
              </a:rPr>
              <a:t>to enter in name</a:t>
            </a:r>
            <a:endParaRPr lang="en-GB" sz="1600" b="1">
              <a:solidFill>
                <a:srgbClr val="CC33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dirty="0"/>
              <a:t>Denis McCarthy</a:t>
            </a:r>
          </a:p>
          <a:p>
            <a:pPr>
              <a:defRPr/>
            </a:pPr>
            <a:r>
              <a:rPr lang="en-IE" dirty="0"/>
              <a:t>Databases 2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Entity Sets </a:t>
            </a:r>
            <a:r>
              <a:rPr lang="en-US" i="1"/>
              <a:t>customer</a:t>
            </a:r>
            <a:r>
              <a:rPr lang="en-US"/>
              <a:t> and </a:t>
            </a:r>
            <a:r>
              <a:rPr lang="en-US" i="1"/>
              <a:t>loan</a:t>
            </a:r>
            <a:endParaRPr lang="en-US"/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1116013" y="1628775"/>
            <a:ext cx="74882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en-US" sz="1200" b="1">
                <a:latin typeface="Helvetica" pitchFamily="34" charset="0"/>
              </a:rPr>
              <a:t>customer_id   customer_Name  customer_street  customer_city                 loan_number    amount</a:t>
            </a:r>
          </a:p>
        </p:txBody>
      </p:sp>
      <p:pic>
        <p:nvPicPr>
          <p:cNvPr id="10245" name="Picture 4"/>
          <p:cNvPicPr>
            <a:picLocks noChangeAspect="1" noChangeArrowheads="1"/>
          </p:cNvPicPr>
          <p:nvPr/>
        </p:nvPicPr>
        <p:blipFill>
          <a:blip r:embed="rId3" cstate="print"/>
          <a:srcRect l="2493" t="7654" r="1529" b="8435"/>
          <a:stretch>
            <a:fillRect/>
          </a:stretch>
        </p:blipFill>
        <p:spPr bwMode="auto">
          <a:xfrm>
            <a:off x="1044575" y="1989138"/>
            <a:ext cx="7272338" cy="403225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dirty="0"/>
              <a:t>Denis McCarthy</a:t>
            </a:r>
          </a:p>
          <a:p>
            <a:pPr>
              <a:defRPr/>
            </a:pPr>
            <a:r>
              <a:rPr lang="en-IE" dirty="0"/>
              <a:t>Databases 2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Relationship Sets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7848600" cy="4876800"/>
          </a:xfrm>
        </p:spPr>
        <p:txBody>
          <a:bodyPr/>
          <a:lstStyle/>
          <a:p>
            <a:pPr eaLnBrk="1" hangingPunct="1">
              <a:tabLst>
                <a:tab pos="1536700" algn="ctr"/>
                <a:tab pos="3543300" algn="ctr"/>
                <a:tab pos="5481638" algn="ctr"/>
              </a:tabLst>
            </a:pPr>
            <a:r>
              <a:rPr lang="en-US"/>
              <a:t>A </a:t>
            </a:r>
            <a:r>
              <a:rPr lang="en-US" b="1">
                <a:solidFill>
                  <a:schemeClr val="tx2"/>
                </a:solidFill>
              </a:rPr>
              <a:t>relationship</a:t>
            </a:r>
            <a:r>
              <a:rPr lang="en-US"/>
              <a:t> is an association among several entities</a:t>
            </a:r>
          </a:p>
          <a:p>
            <a:pPr eaLnBrk="1" hangingPunct="1">
              <a:buFont typeface="Wingdings" pitchFamily="2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/>
              <a:t>	Example:</a:t>
            </a:r>
            <a:br>
              <a:rPr lang="en-US"/>
            </a:br>
            <a:r>
              <a:rPr lang="en-US"/>
              <a:t>	</a:t>
            </a:r>
            <a:r>
              <a:rPr lang="en-US" u="sng"/>
              <a:t>Hayes</a:t>
            </a:r>
            <a:r>
              <a:rPr lang="en-US"/>
              <a:t>	</a:t>
            </a:r>
            <a:r>
              <a:rPr lang="en-US" i="1" u="sng"/>
              <a:t>depositor</a:t>
            </a:r>
            <a:r>
              <a:rPr lang="en-US"/>
              <a:t>	</a:t>
            </a:r>
            <a:r>
              <a:rPr lang="en-US" u="sng"/>
              <a:t>A-102</a:t>
            </a:r>
            <a:br>
              <a:rPr lang="en-US"/>
            </a:br>
            <a:endParaRPr lang="en-US"/>
          </a:p>
          <a:p>
            <a:pPr eaLnBrk="1" hangingPunct="1">
              <a:buFont typeface="Wingdings" pitchFamily="2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/>
              <a:t>	</a:t>
            </a:r>
            <a:r>
              <a:rPr lang="en-US" i="1"/>
              <a:t>customer</a:t>
            </a:r>
            <a:r>
              <a:rPr lang="en-US"/>
              <a:t> entity 	relationship set 	</a:t>
            </a:r>
            <a:r>
              <a:rPr lang="en-US" i="1"/>
              <a:t>account</a:t>
            </a:r>
            <a:r>
              <a:rPr lang="en-US"/>
              <a:t> entity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</TotalTime>
  <Words>2721</Words>
  <Application>Microsoft Office PowerPoint</Application>
  <PresentationFormat>On-screen Show (4:3)</PresentationFormat>
  <Paragraphs>403</Paragraphs>
  <Slides>54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3" baseType="lpstr">
      <vt:lpstr>Arial</vt:lpstr>
      <vt:lpstr>Garamond</vt:lpstr>
      <vt:lpstr>Helvetica</vt:lpstr>
      <vt:lpstr>Monotype Sorts</vt:lpstr>
      <vt:lpstr>Times New Roman</vt:lpstr>
      <vt:lpstr>Verdana</vt:lpstr>
      <vt:lpstr>Webdings</vt:lpstr>
      <vt:lpstr>Wingdings</vt:lpstr>
      <vt:lpstr>Level</vt:lpstr>
      <vt:lpstr>Chapter 6</vt:lpstr>
      <vt:lpstr>Entity-Relationship Model</vt:lpstr>
      <vt:lpstr>Dia</vt:lpstr>
      <vt:lpstr>Dia</vt:lpstr>
      <vt:lpstr>The Entity Relationship (ER) Model</vt:lpstr>
      <vt:lpstr>Modeling</vt:lpstr>
      <vt:lpstr>Entities</vt:lpstr>
      <vt:lpstr>Entity Sets customer and loan</vt:lpstr>
      <vt:lpstr>Relationship Sets</vt:lpstr>
      <vt:lpstr>Relationship Sets (Cont.)</vt:lpstr>
      <vt:lpstr>Relationship Set borrower</vt:lpstr>
      <vt:lpstr>Relationship Sets (Cont.)</vt:lpstr>
      <vt:lpstr>Degree of a Relationship Set</vt:lpstr>
      <vt:lpstr>Attributes</vt:lpstr>
      <vt:lpstr>Attributes (Cont.)</vt:lpstr>
      <vt:lpstr>Composite Attributes</vt:lpstr>
      <vt:lpstr>Mapping Cardinality Constraints</vt:lpstr>
      <vt:lpstr>Mapping Cardinalities</vt:lpstr>
      <vt:lpstr>Mapping Cardinalities </vt:lpstr>
      <vt:lpstr>Keys</vt:lpstr>
      <vt:lpstr>Keys for Relationship Sets</vt:lpstr>
      <vt:lpstr>Keys for Relationship Sets (Cont.)</vt:lpstr>
      <vt:lpstr>Primary Keys</vt:lpstr>
      <vt:lpstr>E-R Diagrams</vt:lpstr>
      <vt:lpstr>Resolving Multivalued Attribute Problems</vt:lpstr>
      <vt:lpstr>Derived Attributes</vt:lpstr>
      <vt:lpstr>E-R Diagram With Composite, Multivalued, and Derived Attributes</vt:lpstr>
      <vt:lpstr>Relationship Sets with Attributes</vt:lpstr>
      <vt:lpstr>Roles</vt:lpstr>
      <vt:lpstr>Cardinality Constraints</vt:lpstr>
      <vt:lpstr>One-To-Many Relationship</vt:lpstr>
      <vt:lpstr>Many-To-One Relationships</vt:lpstr>
      <vt:lpstr>Many-To-Many Relationship</vt:lpstr>
      <vt:lpstr>Participation of an Entity Set in a Relationship Set</vt:lpstr>
      <vt:lpstr>Alternative Notation for Cardinality Limits</vt:lpstr>
      <vt:lpstr>Relationship Degree</vt:lpstr>
      <vt:lpstr>Weak Entity Sets</vt:lpstr>
      <vt:lpstr>Weak Entity Sets (Cont.)</vt:lpstr>
      <vt:lpstr>Weak Entity Sets (Cont.)</vt:lpstr>
      <vt:lpstr>Weak Entity Sets (Cont.)</vt:lpstr>
      <vt:lpstr>Recursive Relationships</vt:lpstr>
      <vt:lpstr>The 1:1 Recursive Relationship “EMPLOYEE is Married to EMPLOYEE”</vt:lpstr>
      <vt:lpstr>Implementation of the 1:M “EMPLOYEE Manages EMPLOYEE” Recursive Relationship</vt:lpstr>
      <vt:lpstr>Extended E-R Features: Specialization</vt:lpstr>
      <vt:lpstr>Specialization Example</vt:lpstr>
      <vt:lpstr>Extended ER Features: Generalization</vt:lpstr>
      <vt:lpstr>Specialization and Generalization (Cont.)</vt:lpstr>
      <vt:lpstr>Design Constraints on a Specialization/Generalization</vt:lpstr>
      <vt:lpstr>E-R Design Decisions</vt:lpstr>
      <vt:lpstr>Summary of Symbols Used in E-R Notation</vt:lpstr>
      <vt:lpstr>Reduction to Relation Schemas</vt:lpstr>
      <vt:lpstr>Representing Entity Sets as Schemas</vt:lpstr>
      <vt:lpstr>Representing Relationship Sets as Schemas</vt:lpstr>
      <vt:lpstr>The Challenge of Database Design: Conflicting Goals</vt:lpstr>
    </vt:vector>
  </TitlesOfParts>
  <Company>Athlone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Denis McCarthy</dc:creator>
  <cp:lastModifiedBy>Denis</cp:lastModifiedBy>
  <cp:revision>13</cp:revision>
  <dcterms:created xsi:type="dcterms:W3CDTF">2009-01-27T22:37:58Z</dcterms:created>
  <dcterms:modified xsi:type="dcterms:W3CDTF">2020-11-02T20:10:40Z</dcterms:modified>
</cp:coreProperties>
</file>