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handoutMasterIdLst>
    <p:handoutMasterId r:id="rId87"/>
  </p:handoutMasterIdLst>
  <p:sldIdLst>
    <p:sldId id="526" r:id="rId2"/>
    <p:sldId id="438" r:id="rId3"/>
    <p:sldId id="439" r:id="rId4"/>
    <p:sldId id="440" r:id="rId5"/>
    <p:sldId id="441" r:id="rId6"/>
    <p:sldId id="442" r:id="rId7"/>
    <p:sldId id="443" r:id="rId8"/>
    <p:sldId id="445" r:id="rId9"/>
    <p:sldId id="446" r:id="rId10"/>
    <p:sldId id="527"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528" r:id="rId25"/>
    <p:sldId id="529" r:id="rId26"/>
    <p:sldId id="530" r:id="rId27"/>
    <p:sldId id="531" r:id="rId28"/>
    <p:sldId id="534" r:id="rId29"/>
    <p:sldId id="535" r:id="rId30"/>
    <p:sldId id="536" r:id="rId31"/>
    <p:sldId id="461" r:id="rId32"/>
    <p:sldId id="462" r:id="rId33"/>
    <p:sldId id="463" r:id="rId34"/>
    <p:sldId id="464" r:id="rId35"/>
    <p:sldId id="465" r:id="rId36"/>
    <p:sldId id="466" r:id="rId37"/>
    <p:sldId id="467" r:id="rId38"/>
    <p:sldId id="468" r:id="rId39"/>
    <p:sldId id="469" r:id="rId40"/>
    <p:sldId id="471" r:id="rId41"/>
    <p:sldId id="472" r:id="rId42"/>
    <p:sldId id="473" r:id="rId43"/>
    <p:sldId id="474" r:id="rId44"/>
    <p:sldId id="475" r:id="rId45"/>
    <p:sldId id="476" r:id="rId46"/>
    <p:sldId id="477"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499" r:id="rId62"/>
    <p:sldId id="503" r:id="rId63"/>
    <p:sldId id="504" r:id="rId64"/>
    <p:sldId id="537" r:id="rId65"/>
    <p:sldId id="506" r:id="rId66"/>
    <p:sldId id="507" r:id="rId67"/>
    <p:sldId id="508" r:id="rId68"/>
    <p:sldId id="509" r:id="rId69"/>
    <p:sldId id="510" r:id="rId70"/>
    <p:sldId id="511" r:id="rId71"/>
    <p:sldId id="513" r:id="rId72"/>
    <p:sldId id="514" r:id="rId73"/>
    <p:sldId id="515" r:id="rId74"/>
    <p:sldId id="516" r:id="rId75"/>
    <p:sldId id="517" r:id="rId76"/>
    <p:sldId id="518" r:id="rId77"/>
    <p:sldId id="519" r:id="rId78"/>
    <p:sldId id="520" r:id="rId79"/>
    <p:sldId id="521" r:id="rId80"/>
    <p:sldId id="538" r:id="rId81"/>
    <p:sldId id="522" r:id="rId82"/>
    <p:sldId id="523" r:id="rId83"/>
    <p:sldId id="524" r:id="rId84"/>
    <p:sldId id="525" r:id="rId85"/>
  </p:sldIdLst>
  <p:sldSz cx="9144000" cy="6858000" type="screen4x3"/>
  <p:notesSz cx="6858000" cy="9144000"/>
  <p:custDataLst>
    <p:tags r:id="rId88"/>
  </p:custDataLst>
  <p:defaultTextStyle>
    <a:defPPr>
      <a:defRPr lang="en-I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p:cViewPr varScale="1">
        <p:scale>
          <a:sx n="111" d="100"/>
          <a:sy n="111" d="100"/>
        </p:scale>
        <p:origin x="99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187D5C-07C9-41C8-BA5C-AD1B3D08F00E}" type="datetimeFigureOut">
              <a:rPr lang="en-GB" smtClean="0"/>
              <a:t>11/09/2023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AC74A8-7191-4675-8265-06A84491A3DB}" type="slidenum">
              <a:rPr lang="en-GB" smtClean="0"/>
              <a:t>‹#›</a:t>
            </a:fld>
            <a:endParaRPr lang="en-GB"/>
          </a:p>
        </p:txBody>
      </p:sp>
    </p:spTree>
    <p:extLst>
      <p:ext uri="{BB962C8B-B14F-4D97-AF65-F5344CB8AC3E}">
        <p14:creationId xmlns:p14="http://schemas.microsoft.com/office/powerpoint/2010/main" val="2296675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mn-cs"/>
              </a:defRPr>
            </a:lvl1pPr>
          </a:lstStyle>
          <a:p>
            <a:pPr>
              <a:defRPr/>
            </a:pPr>
            <a:endParaRPr lang="en-I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mn-cs"/>
              </a:defRPr>
            </a:lvl1pPr>
          </a:lstStyle>
          <a:p>
            <a:pPr>
              <a:defRPr/>
            </a:pPr>
            <a:endParaRPr lang="en-IE"/>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mn-cs"/>
              </a:defRPr>
            </a:lvl1pPr>
          </a:lstStyle>
          <a:p>
            <a:pPr>
              <a:defRPr/>
            </a:pPr>
            <a:endParaRPr lang="en-I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cs typeface="+mn-cs"/>
              </a:defRPr>
            </a:lvl1pPr>
          </a:lstStyle>
          <a:p>
            <a:pPr>
              <a:defRPr/>
            </a:pPr>
            <a:fld id="{9A0E30D5-DB20-4421-85C6-252FE198FC8E}" type="slidenum">
              <a:rPr lang="en-IE"/>
              <a:pPr>
                <a:defRPr/>
              </a:pPr>
              <a:t>‹#›</a:t>
            </a:fld>
            <a:endParaRPr lang="en-IE"/>
          </a:p>
        </p:txBody>
      </p:sp>
    </p:spTree>
    <p:extLst>
      <p:ext uri="{BB962C8B-B14F-4D97-AF65-F5344CB8AC3E}">
        <p14:creationId xmlns:p14="http://schemas.microsoft.com/office/powerpoint/2010/main" val="2216305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F246076-082A-4B77-A73B-3CD9AA4599F9}" type="slidenum">
              <a:rPr lang="en-IE" smtClean="0">
                <a:latin typeface="Arial" pitchFamily="34" charset="0"/>
                <a:cs typeface="Arial" pitchFamily="34" charset="0"/>
              </a:rPr>
              <a:pPr/>
              <a:t>1</a:t>
            </a:fld>
            <a:endParaRPr lang="en-IE" smtClean="0">
              <a:latin typeface="Arial" pitchFamily="34" charset="0"/>
              <a:cs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1693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471CD35-CE3C-4695-9037-45C248D5908E}" type="slidenum">
              <a:rPr lang="en-IE">
                <a:latin typeface="Arial" pitchFamily="34" charset="0"/>
                <a:cs typeface="Arial" pitchFamily="34" charset="0"/>
              </a:rPr>
              <a:pPr/>
              <a:t>11</a:t>
            </a:fld>
            <a:endParaRPr lang="en-IE">
              <a:latin typeface="Arial" pitchFamily="34" charset="0"/>
              <a:cs typeface="Arial"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62374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C6EF0F-B7B8-4E40-9575-26F4E41F3B79}" type="slidenum">
              <a:rPr lang="en-IE">
                <a:latin typeface="Arial" pitchFamily="34" charset="0"/>
                <a:cs typeface="Arial" pitchFamily="34" charset="0"/>
              </a:rPr>
              <a:pPr/>
              <a:t>12</a:t>
            </a:fld>
            <a:endParaRPr lang="en-IE">
              <a:latin typeface="Arial" pitchFamily="34" charset="0"/>
              <a:cs typeface="Arial"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3713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8BB1815-6D2F-4C50-A994-2DBB67AD4828}" type="slidenum">
              <a:rPr lang="en-IE">
                <a:latin typeface="Arial" pitchFamily="34" charset="0"/>
                <a:cs typeface="Arial" pitchFamily="34" charset="0"/>
              </a:rPr>
              <a:pPr/>
              <a:t>13</a:t>
            </a:fld>
            <a:endParaRPr lang="en-IE">
              <a:latin typeface="Arial" pitchFamily="34" charset="0"/>
              <a:cs typeface="Arial"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96221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3BD7DBC-C10D-4A79-8C18-C76AF17E488B}" type="slidenum">
              <a:rPr lang="en-IE">
                <a:latin typeface="Arial" pitchFamily="34" charset="0"/>
                <a:cs typeface="Arial" pitchFamily="34" charset="0"/>
              </a:rPr>
              <a:pPr/>
              <a:t>14</a:t>
            </a:fld>
            <a:endParaRPr lang="en-IE">
              <a:latin typeface="Arial" pitchFamily="34" charset="0"/>
              <a:cs typeface="Arial"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53773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11855F6-A49D-46F8-ADF6-73854A6AC26A}" type="slidenum">
              <a:rPr lang="en-IE">
                <a:latin typeface="Arial" pitchFamily="34" charset="0"/>
                <a:cs typeface="Arial" pitchFamily="34" charset="0"/>
              </a:rPr>
              <a:pPr/>
              <a:t>15</a:t>
            </a:fld>
            <a:endParaRPr lang="en-IE">
              <a:latin typeface="Arial" pitchFamily="34" charset="0"/>
              <a:cs typeface="Arial"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93000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4A3942-56AF-45AD-A834-EE0D1A080623}" type="slidenum">
              <a:rPr lang="en-IE">
                <a:latin typeface="Arial" pitchFamily="34" charset="0"/>
                <a:cs typeface="Arial" pitchFamily="34" charset="0"/>
              </a:rPr>
              <a:pPr/>
              <a:t>16</a:t>
            </a:fld>
            <a:endParaRPr lang="en-IE">
              <a:latin typeface="Arial" pitchFamily="34" charset="0"/>
              <a:cs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02826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88C6F2-E177-4B4B-B869-88CBA79765D9}" type="slidenum">
              <a:rPr lang="en-IE">
                <a:latin typeface="Arial" pitchFamily="34" charset="0"/>
                <a:cs typeface="Arial" pitchFamily="34" charset="0"/>
              </a:rPr>
              <a:pPr/>
              <a:t>17</a:t>
            </a:fld>
            <a:endParaRPr lang="en-IE">
              <a:latin typeface="Arial" pitchFamily="34" charset="0"/>
              <a:cs typeface="Arial"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8177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8161082E-7FCA-4112-A942-B9B831A73FB3}" type="slidenum">
              <a:rPr lang="en-IE">
                <a:latin typeface="Arial" pitchFamily="34" charset="0"/>
                <a:cs typeface="Arial" pitchFamily="34" charset="0"/>
              </a:rPr>
              <a:pPr/>
              <a:t>18</a:t>
            </a:fld>
            <a:endParaRPr lang="en-IE">
              <a:latin typeface="Arial" pitchFamily="34" charset="0"/>
              <a:cs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36694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F15D502-3603-415E-8334-04F1133EC3F4}" type="slidenum">
              <a:rPr lang="en-IE">
                <a:latin typeface="Arial" pitchFamily="34" charset="0"/>
                <a:cs typeface="Arial" pitchFamily="34" charset="0"/>
              </a:rPr>
              <a:pPr/>
              <a:t>19</a:t>
            </a:fld>
            <a:endParaRPr lang="en-IE">
              <a:latin typeface="Arial" pitchFamily="34" charset="0"/>
              <a:cs typeface="Arial"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33862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F7965F7-2299-4239-B143-10403F89DD18}" type="slidenum">
              <a:rPr lang="en-IE">
                <a:latin typeface="Arial" pitchFamily="34" charset="0"/>
                <a:cs typeface="Arial" pitchFamily="34" charset="0"/>
              </a:rPr>
              <a:pPr/>
              <a:t>20</a:t>
            </a:fld>
            <a:endParaRPr lang="en-IE">
              <a:latin typeface="Arial" pitchFamily="34" charset="0"/>
              <a:cs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9814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1D4C82A-464D-437D-B530-C39E55B72695}" type="slidenum">
              <a:rPr lang="en-IE">
                <a:latin typeface="Arial" pitchFamily="34" charset="0"/>
                <a:cs typeface="Arial" pitchFamily="34" charset="0"/>
              </a:rPr>
              <a:pPr/>
              <a:t>2</a:t>
            </a:fld>
            <a:endParaRPr lang="en-IE">
              <a:latin typeface="Arial" pitchFamily="34" charset="0"/>
              <a:cs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703431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6BC667F-CA62-40E0-BE97-9946E670170E}" type="slidenum">
              <a:rPr lang="en-IE">
                <a:latin typeface="Arial" pitchFamily="34" charset="0"/>
                <a:cs typeface="Arial" pitchFamily="34" charset="0"/>
              </a:rPr>
              <a:pPr/>
              <a:t>21</a:t>
            </a:fld>
            <a:endParaRPr lang="en-IE">
              <a:latin typeface="Arial" pitchFamily="34" charset="0"/>
              <a:cs typeface="Arial"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9648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96406E8C-46C6-4237-8846-7FAE50A03532}" type="slidenum">
              <a:rPr lang="en-IE">
                <a:latin typeface="Arial" pitchFamily="34" charset="0"/>
                <a:cs typeface="Arial" pitchFamily="34" charset="0"/>
              </a:rPr>
              <a:pPr/>
              <a:t>22</a:t>
            </a:fld>
            <a:endParaRPr lang="en-IE">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6766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C18FF64-5146-4826-8594-AC317E03765E}" type="slidenum">
              <a:rPr lang="en-IE">
                <a:latin typeface="Arial" pitchFamily="34" charset="0"/>
                <a:cs typeface="Arial" pitchFamily="34" charset="0"/>
              </a:rPr>
              <a:pPr/>
              <a:t>23</a:t>
            </a:fld>
            <a:endParaRPr lang="en-IE">
              <a:latin typeface="Arial" pitchFamily="34" charset="0"/>
              <a:cs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00575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56A0093-CE86-4C88-8138-8C6A13D18EA3}" type="slidenum">
              <a:rPr lang="en-IE">
                <a:latin typeface="Arial" pitchFamily="34" charset="0"/>
                <a:cs typeface="Arial" pitchFamily="34" charset="0"/>
              </a:rPr>
              <a:pPr/>
              <a:t>31</a:t>
            </a:fld>
            <a:endParaRPr lang="en-IE">
              <a:latin typeface="Arial" pitchFamily="34" charset="0"/>
              <a:cs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8709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0005936-3F44-4D99-9699-A090981DFF6B}" type="slidenum">
              <a:rPr lang="en-IE">
                <a:latin typeface="Arial" pitchFamily="34" charset="0"/>
                <a:cs typeface="Arial" pitchFamily="34" charset="0"/>
              </a:rPr>
              <a:pPr/>
              <a:t>32</a:t>
            </a:fld>
            <a:endParaRPr lang="en-IE">
              <a:latin typeface="Arial" pitchFamily="34" charset="0"/>
              <a:cs typeface="Arial"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78419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EE54860-5FB9-4216-8CDA-75D8887D7297}" type="slidenum">
              <a:rPr lang="en-IE">
                <a:latin typeface="Arial" pitchFamily="34" charset="0"/>
                <a:cs typeface="Arial" pitchFamily="34" charset="0"/>
              </a:rPr>
              <a:pPr/>
              <a:t>33</a:t>
            </a:fld>
            <a:endParaRPr lang="en-IE">
              <a:latin typeface="Arial" pitchFamily="34" charset="0"/>
              <a:cs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31219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07DE433-8752-4D51-BF08-E50FC8B44739}" type="slidenum">
              <a:rPr lang="en-IE">
                <a:latin typeface="Arial" pitchFamily="34" charset="0"/>
                <a:cs typeface="Arial" pitchFamily="34" charset="0"/>
              </a:rPr>
              <a:pPr/>
              <a:t>34</a:t>
            </a:fld>
            <a:endParaRPr lang="en-IE">
              <a:latin typeface="Arial" pitchFamily="34" charset="0"/>
              <a:cs typeface="Arial"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29521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9AF2F58-E70C-4C3D-8601-4D4A8BF6DF35}" type="slidenum">
              <a:rPr lang="en-IE">
                <a:latin typeface="Arial" pitchFamily="34" charset="0"/>
                <a:cs typeface="Arial" pitchFamily="34" charset="0"/>
              </a:rPr>
              <a:pPr/>
              <a:t>35</a:t>
            </a:fld>
            <a:endParaRPr lang="en-IE">
              <a:latin typeface="Arial" pitchFamily="34" charset="0"/>
              <a:cs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29972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2BC822A-5D0F-48C2-99FE-9F9C9E70806E}" type="slidenum">
              <a:rPr lang="en-IE">
                <a:latin typeface="Arial" pitchFamily="34" charset="0"/>
                <a:cs typeface="Arial" pitchFamily="34" charset="0"/>
              </a:rPr>
              <a:pPr/>
              <a:t>36</a:t>
            </a:fld>
            <a:endParaRPr lang="en-IE">
              <a:latin typeface="Arial" pitchFamily="34" charset="0"/>
              <a:cs typeface="Arial"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91298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DCF68AE-60CE-4E40-8442-A72B038D7286}" type="slidenum">
              <a:rPr lang="en-IE">
                <a:latin typeface="Arial" pitchFamily="34" charset="0"/>
                <a:cs typeface="Arial" pitchFamily="34" charset="0"/>
              </a:rPr>
              <a:pPr/>
              <a:t>37</a:t>
            </a:fld>
            <a:endParaRPr lang="en-IE">
              <a:latin typeface="Arial" pitchFamily="34" charset="0"/>
              <a:cs typeface="Arial"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34314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B0DBEC9-B809-4C76-936B-EFE63E2120A5}" type="slidenum">
              <a:rPr lang="en-IE">
                <a:latin typeface="Arial" pitchFamily="34" charset="0"/>
                <a:cs typeface="Arial" pitchFamily="34" charset="0"/>
              </a:rPr>
              <a:pPr/>
              <a:t>3</a:t>
            </a:fld>
            <a:endParaRPr lang="en-IE">
              <a:latin typeface="Arial" pitchFamily="34" charset="0"/>
              <a:cs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87145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6B1AAF0-DDC5-48B2-B894-A5FB28BCE07D}" type="slidenum">
              <a:rPr lang="en-IE">
                <a:latin typeface="Arial" pitchFamily="34" charset="0"/>
                <a:cs typeface="Arial" pitchFamily="34" charset="0"/>
              </a:rPr>
              <a:pPr/>
              <a:t>38</a:t>
            </a:fld>
            <a:endParaRPr lang="en-IE">
              <a:latin typeface="Arial" pitchFamily="34" charset="0"/>
              <a:cs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218880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AD1FC2C6-E2FA-4D28-A56D-430E002E7789}" type="slidenum">
              <a:rPr lang="en-IE">
                <a:latin typeface="Arial" pitchFamily="34" charset="0"/>
                <a:cs typeface="Arial" pitchFamily="34" charset="0"/>
              </a:rPr>
              <a:pPr/>
              <a:t>39</a:t>
            </a:fld>
            <a:endParaRPr lang="en-IE">
              <a:latin typeface="Arial" pitchFamily="34" charset="0"/>
              <a:cs typeface="Arial"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14646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29BBD86-0A2F-40F3-8A89-60E44C8A1F03}" type="slidenum">
              <a:rPr lang="en-IE">
                <a:latin typeface="Arial" pitchFamily="34" charset="0"/>
                <a:cs typeface="Arial" pitchFamily="34" charset="0"/>
              </a:rPr>
              <a:pPr/>
              <a:t>40</a:t>
            </a:fld>
            <a:endParaRPr lang="en-IE">
              <a:latin typeface="Arial" pitchFamily="34" charset="0"/>
              <a:cs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71320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1874522-F8AE-4EE5-8EF5-83D00AE6D743}" type="slidenum">
              <a:rPr lang="en-IE">
                <a:latin typeface="Arial" pitchFamily="34" charset="0"/>
                <a:cs typeface="Arial" pitchFamily="34" charset="0"/>
              </a:rPr>
              <a:pPr/>
              <a:t>41</a:t>
            </a:fld>
            <a:endParaRPr lang="en-IE">
              <a:latin typeface="Arial" pitchFamily="34" charset="0"/>
              <a:cs typeface="Arial"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21493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EE693AE-345A-41EF-ACBC-187DC36B0880}" type="slidenum">
              <a:rPr lang="en-IE">
                <a:latin typeface="Arial" pitchFamily="34" charset="0"/>
                <a:cs typeface="Arial" pitchFamily="34" charset="0"/>
              </a:rPr>
              <a:pPr/>
              <a:t>42</a:t>
            </a:fld>
            <a:endParaRPr lang="en-IE">
              <a:latin typeface="Arial" pitchFamily="34" charset="0"/>
              <a:cs typeface="Arial"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78665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9D3105D-7B3F-40AF-A1FE-9667E5B380E6}" type="slidenum">
              <a:rPr lang="en-IE">
                <a:latin typeface="Arial" pitchFamily="34" charset="0"/>
                <a:cs typeface="Arial" pitchFamily="34" charset="0"/>
              </a:rPr>
              <a:pPr/>
              <a:t>43</a:t>
            </a:fld>
            <a:endParaRPr lang="en-IE">
              <a:latin typeface="Arial" pitchFamily="34" charset="0"/>
              <a:cs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44353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DCCBAF9-45EE-4259-A533-A318A6ACFCA9}" type="slidenum">
              <a:rPr lang="en-IE">
                <a:latin typeface="Arial" pitchFamily="34" charset="0"/>
                <a:cs typeface="Arial" pitchFamily="34" charset="0"/>
              </a:rPr>
              <a:pPr/>
              <a:t>44</a:t>
            </a:fld>
            <a:endParaRPr lang="en-IE">
              <a:latin typeface="Arial" pitchFamily="34" charset="0"/>
              <a:cs typeface="Arial"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8075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229AC5D-F70E-4100-B9E7-82B089BDBB7E}" type="slidenum">
              <a:rPr lang="en-IE">
                <a:latin typeface="Arial" pitchFamily="34" charset="0"/>
                <a:cs typeface="Arial" pitchFamily="34" charset="0"/>
              </a:rPr>
              <a:pPr/>
              <a:t>45</a:t>
            </a:fld>
            <a:endParaRPr lang="en-IE">
              <a:latin typeface="Arial" pitchFamily="34" charset="0"/>
              <a:cs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7457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FBD320A-B486-48BC-B53A-9A890CFBBF42}" type="slidenum">
              <a:rPr lang="en-IE">
                <a:latin typeface="Arial" pitchFamily="34" charset="0"/>
                <a:cs typeface="Arial" pitchFamily="34" charset="0"/>
              </a:rPr>
              <a:pPr/>
              <a:t>46</a:t>
            </a:fld>
            <a:endParaRPr lang="en-IE">
              <a:latin typeface="Arial" pitchFamily="34" charset="0"/>
              <a:cs typeface="Arial"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47016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2BF1321-AF7C-4C8B-A3A7-F458277258B8}" type="slidenum">
              <a:rPr lang="en-IE">
                <a:latin typeface="Arial" pitchFamily="34" charset="0"/>
                <a:cs typeface="Arial" pitchFamily="34" charset="0"/>
              </a:rPr>
              <a:pPr/>
              <a:t>47</a:t>
            </a:fld>
            <a:endParaRPr lang="en-IE">
              <a:latin typeface="Arial" pitchFamily="34" charset="0"/>
              <a:cs typeface="Arial"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6835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94DBDEE-17CD-4385-BF6B-11CCD823E7B9}" type="slidenum">
              <a:rPr lang="en-IE">
                <a:latin typeface="Arial" pitchFamily="34" charset="0"/>
                <a:cs typeface="Arial" pitchFamily="34" charset="0"/>
              </a:rPr>
              <a:pPr/>
              <a:t>4</a:t>
            </a:fld>
            <a:endParaRPr lang="en-IE">
              <a:latin typeface="Arial" pitchFamily="34" charset="0"/>
              <a:cs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62103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3D2AF09E-0453-4BFC-8992-852BBCBAECD6}" type="slidenum">
              <a:rPr lang="en-IE">
                <a:latin typeface="Arial" pitchFamily="34" charset="0"/>
                <a:cs typeface="Arial" pitchFamily="34" charset="0"/>
              </a:rPr>
              <a:pPr/>
              <a:t>48</a:t>
            </a:fld>
            <a:endParaRPr lang="en-IE">
              <a:latin typeface="Arial" pitchFamily="34" charset="0"/>
              <a:cs typeface="Arial"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06468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B3CF7257-21A0-491B-9E42-90725CE2D46D}" type="slidenum">
              <a:rPr lang="en-IE">
                <a:latin typeface="Arial" pitchFamily="34" charset="0"/>
                <a:cs typeface="Arial" pitchFamily="34" charset="0"/>
              </a:rPr>
              <a:pPr/>
              <a:t>49</a:t>
            </a:fld>
            <a:endParaRPr lang="en-IE">
              <a:latin typeface="Arial" pitchFamily="34" charset="0"/>
              <a:cs typeface="Arial"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655318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EC8D4FB-5B1E-4731-B070-6AC744D43118}" type="slidenum">
              <a:rPr lang="en-IE">
                <a:latin typeface="Arial" pitchFamily="34" charset="0"/>
                <a:cs typeface="Arial" pitchFamily="34" charset="0"/>
              </a:rPr>
              <a:pPr/>
              <a:t>50</a:t>
            </a:fld>
            <a:endParaRPr lang="en-IE">
              <a:latin typeface="Arial" pitchFamily="34" charset="0"/>
              <a:cs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64147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04AE3455-3299-49AA-96AB-2A28E733C04C}" type="slidenum">
              <a:rPr lang="en-IE">
                <a:latin typeface="Arial" pitchFamily="34" charset="0"/>
                <a:cs typeface="Arial" pitchFamily="34" charset="0"/>
              </a:rPr>
              <a:pPr/>
              <a:t>51</a:t>
            </a:fld>
            <a:endParaRPr lang="en-IE">
              <a:latin typeface="Arial" pitchFamily="34" charset="0"/>
              <a:cs typeface="Arial"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03497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11324409-81C6-49AF-95D0-90495A266EFE}" type="slidenum">
              <a:rPr lang="en-IE">
                <a:latin typeface="Arial" pitchFamily="34" charset="0"/>
                <a:cs typeface="Arial" pitchFamily="34" charset="0"/>
              </a:rPr>
              <a:pPr/>
              <a:t>52</a:t>
            </a:fld>
            <a:endParaRPr lang="en-IE">
              <a:latin typeface="Arial" pitchFamily="34" charset="0"/>
              <a:cs typeface="Arial"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40245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810256DA-2BBC-4CBF-A339-D6FF4D1DBCD6}" type="slidenum">
              <a:rPr lang="en-IE">
                <a:latin typeface="Arial" pitchFamily="34" charset="0"/>
                <a:cs typeface="Arial" pitchFamily="34" charset="0"/>
              </a:rPr>
              <a:pPr/>
              <a:t>53</a:t>
            </a:fld>
            <a:endParaRPr lang="en-IE">
              <a:latin typeface="Arial" pitchFamily="34" charset="0"/>
              <a:cs typeface="Arial"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20671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D0F157A-9F2C-4D15-94A6-467116291D49}" type="slidenum">
              <a:rPr lang="en-IE">
                <a:latin typeface="Arial" pitchFamily="34" charset="0"/>
                <a:cs typeface="Arial" pitchFamily="34" charset="0"/>
              </a:rPr>
              <a:pPr/>
              <a:t>54</a:t>
            </a:fld>
            <a:endParaRPr lang="en-IE">
              <a:latin typeface="Arial" pitchFamily="34" charset="0"/>
              <a:cs typeface="Arial"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78798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C5E900B9-BC61-436F-87A6-921131A4978A}" type="slidenum">
              <a:rPr lang="en-IE">
                <a:latin typeface="Arial" pitchFamily="34" charset="0"/>
                <a:cs typeface="Arial" pitchFamily="34" charset="0"/>
              </a:rPr>
              <a:pPr/>
              <a:t>55</a:t>
            </a:fld>
            <a:endParaRPr lang="en-IE">
              <a:latin typeface="Arial" pitchFamily="34" charset="0"/>
              <a:cs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4104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149EA203-6D04-4E9F-8035-BACD8BDDBF63}" type="slidenum">
              <a:rPr lang="en-IE">
                <a:latin typeface="Arial" pitchFamily="34" charset="0"/>
                <a:cs typeface="Arial" pitchFamily="34" charset="0"/>
              </a:rPr>
              <a:pPr/>
              <a:t>56</a:t>
            </a:fld>
            <a:endParaRPr lang="en-IE">
              <a:latin typeface="Arial" pitchFamily="34" charset="0"/>
              <a:cs typeface="Arial"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48684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03BCA807-8742-47CA-83B8-C430882CF4CD}" type="slidenum">
              <a:rPr lang="en-IE">
                <a:latin typeface="Arial" pitchFamily="34" charset="0"/>
                <a:cs typeface="Arial" pitchFamily="34" charset="0"/>
              </a:rPr>
              <a:pPr/>
              <a:t>57</a:t>
            </a:fld>
            <a:endParaRPr lang="en-IE">
              <a:latin typeface="Arial" pitchFamily="34" charset="0"/>
              <a:cs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38578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CC8F6A7-D110-4D08-B271-711AE9E64A95}" type="slidenum">
              <a:rPr lang="en-IE">
                <a:latin typeface="Arial" pitchFamily="34" charset="0"/>
                <a:cs typeface="Arial" pitchFamily="34" charset="0"/>
              </a:rPr>
              <a:pPr/>
              <a:t>5</a:t>
            </a:fld>
            <a:endParaRPr lang="en-IE">
              <a:latin typeface="Arial" pitchFamily="34" charset="0"/>
              <a:cs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15252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9A699C41-C07E-43A3-8DB2-92B01B9D0B5E}" type="slidenum">
              <a:rPr lang="en-IE">
                <a:latin typeface="Arial" pitchFamily="34" charset="0"/>
                <a:cs typeface="Arial" pitchFamily="34" charset="0"/>
              </a:rPr>
              <a:pPr/>
              <a:t>58</a:t>
            </a:fld>
            <a:endParaRPr lang="en-IE">
              <a:latin typeface="Arial" pitchFamily="34" charset="0"/>
              <a:cs typeface="Arial"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345340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C92E7DD-D976-4C4B-B526-3FD6960F09E1}" type="slidenum">
              <a:rPr lang="en-IE">
                <a:latin typeface="Arial" pitchFamily="34" charset="0"/>
                <a:cs typeface="Arial" pitchFamily="34" charset="0"/>
              </a:rPr>
              <a:pPr/>
              <a:t>59</a:t>
            </a:fld>
            <a:endParaRPr lang="en-IE">
              <a:latin typeface="Arial" pitchFamily="34" charset="0"/>
              <a:cs typeface="Arial" pitchFamily="3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58675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4E236382-E53A-40AF-AB46-E413A07A5F88}" type="slidenum">
              <a:rPr lang="en-IE">
                <a:latin typeface="Arial" pitchFamily="34" charset="0"/>
                <a:cs typeface="Arial" pitchFamily="34" charset="0"/>
              </a:rPr>
              <a:pPr/>
              <a:t>60</a:t>
            </a:fld>
            <a:endParaRPr lang="en-IE">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811465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EEE07868-773C-403A-964E-B95B7F1C9F5B}" type="slidenum">
              <a:rPr lang="en-IE">
                <a:latin typeface="Arial" pitchFamily="34" charset="0"/>
                <a:cs typeface="Arial" pitchFamily="34" charset="0"/>
              </a:rPr>
              <a:pPr/>
              <a:t>61</a:t>
            </a:fld>
            <a:endParaRPr lang="en-IE">
              <a:latin typeface="Arial" pitchFamily="34" charset="0"/>
              <a:cs typeface="Arial"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5559346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A0AD3FF8-1100-456C-8F44-5C49EF2BBD37}" type="slidenum">
              <a:rPr lang="en-IE">
                <a:latin typeface="Arial" pitchFamily="34" charset="0"/>
                <a:cs typeface="Arial" pitchFamily="34" charset="0"/>
              </a:rPr>
              <a:pPr/>
              <a:t>62</a:t>
            </a:fld>
            <a:endParaRPr lang="en-IE">
              <a:latin typeface="Arial" pitchFamily="34" charset="0"/>
              <a:cs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097374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4480FD4-F796-4556-A8A1-C356E4B9284B}" type="slidenum">
              <a:rPr lang="en-IE">
                <a:latin typeface="Arial" pitchFamily="34" charset="0"/>
                <a:cs typeface="Arial" pitchFamily="34" charset="0"/>
              </a:rPr>
              <a:pPr/>
              <a:t>63</a:t>
            </a:fld>
            <a:endParaRPr lang="en-IE">
              <a:latin typeface="Arial" pitchFamily="34" charset="0"/>
              <a:cs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53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661BE80-B0B8-4002-A2AF-75A2C5B9973D}" type="slidenum">
              <a:rPr lang="en-IE">
                <a:latin typeface="Arial" pitchFamily="34" charset="0"/>
                <a:cs typeface="Arial" pitchFamily="34" charset="0"/>
              </a:rPr>
              <a:pPr/>
              <a:t>64</a:t>
            </a:fld>
            <a:endParaRPr lang="en-IE">
              <a:latin typeface="Arial" pitchFamily="34" charset="0"/>
              <a:cs typeface="Arial"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98017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2A7DC163-F987-43D9-8C68-E9AACA0CA276}" type="slidenum">
              <a:rPr lang="en-IE">
                <a:latin typeface="Arial" pitchFamily="34" charset="0"/>
                <a:cs typeface="Arial" pitchFamily="34" charset="0"/>
              </a:rPr>
              <a:pPr/>
              <a:t>65</a:t>
            </a:fld>
            <a:endParaRPr lang="en-IE">
              <a:latin typeface="Arial" pitchFamily="34" charset="0"/>
              <a:cs typeface="Arial"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74834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EBA586C6-4639-4A8F-B7D4-6778F137AFD3}" type="slidenum">
              <a:rPr lang="en-IE">
                <a:latin typeface="Arial" pitchFamily="34" charset="0"/>
                <a:cs typeface="Arial" pitchFamily="34" charset="0"/>
              </a:rPr>
              <a:pPr/>
              <a:t>66</a:t>
            </a:fld>
            <a:endParaRPr lang="en-IE">
              <a:latin typeface="Arial" pitchFamily="34" charset="0"/>
              <a:cs typeface="Arial" pitchFamily="34"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26112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661BE80-B0B8-4002-A2AF-75A2C5B9973D}" type="slidenum">
              <a:rPr lang="en-IE">
                <a:latin typeface="Arial" pitchFamily="34" charset="0"/>
                <a:cs typeface="Arial" pitchFamily="34" charset="0"/>
              </a:rPr>
              <a:pPr/>
              <a:t>67</a:t>
            </a:fld>
            <a:endParaRPr lang="en-IE">
              <a:latin typeface="Arial" pitchFamily="34" charset="0"/>
              <a:cs typeface="Arial"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5538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FFD2A53-08AE-4FC8-A3E0-BD0B3646623A}" type="slidenum">
              <a:rPr lang="en-IE">
                <a:latin typeface="Arial" pitchFamily="34" charset="0"/>
                <a:cs typeface="Arial" pitchFamily="34" charset="0"/>
              </a:rPr>
              <a:pPr/>
              <a:t>6</a:t>
            </a:fld>
            <a:endParaRPr lang="en-IE">
              <a:latin typeface="Arial" pitchFamily="34" charset="0"/>
              <a:cs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62225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4659CF72-594E-4255-90AF-A6AC5E3BBFFE}" type="slidenum">
              <a:rPr lang="en-IE">
                <a:latin typeface="Arial" pitchFamily="34" charset="0"/>
                <a:cs typeface="Arial" pitchFamily="34" charset="0"/>
              </a:rPr>
              <a:pPr/>
              <a:t>68</a:t>
            </a:fld>
            <a:endParaRPr lang="en-IE">
              <a:latin typeface="Arial" pitchFamily="34" charset="0"/>
              <a:cs typeface="Arial" pitchFamily="3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731797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4E618EED-91C9-437B-91DA-30DA2B7C5EBE}" type="slidenum">
              <a:rPr lang="en-IE">
                <a:latin typeface="Arial" pitchFamily="34" charset="0"/>
                <a:cs typeface="Arial" pitchFamily="34" charset="0"/>
              </a:rPr>
              <a:pPr/>
              <a:t>69</a:t>
            </a:fld>
            <a:endParaRPr lang="en-IE">
              <a:latin typeface="Arial" pitchFamily="34" charset="0"/>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924371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4E883C3-10A5-4FC0-A685-1B8B9C906B3D}" type="slidenum">
              <a:rPr lang="en-IE">
                <a:latin typeface="Arial" pitchFamily="34" charset="0"/>
                <a:cs typeface="Arial" pitchFamily="34" charset="0"/>
              </a:rPr>
              <a:pPr/>
              <a:t>70</a:t>
            </a:fld>
            <a:endParaRPr lang="en-IE">
              <a:latin typeface="Arial" pitchFamily="34" charset="0"/>
              <a:cs typeface="Arial"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349242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DD69E6E-96F9-4667-9DF9-4EC3469A7EF0}" type="slidenum">
              <a:rPr lang="en-IE">
                <a:latin typeface="Arial" pitchFamily="34" charset="0"/>
                <a:cs typeface="Arial" pitchFamily="34" charset="0"/>
              </a:rPr>
              <a:pPr/>
              <a:t>71</a:t>
            </a:fld>
            <a:endParaRPr lang="en-IE">
              <a:latin typeface="Arial" pitchFamily="34" charset="0"/>
              <a:cs typeface="Arial" pitchFamily="34"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01836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6538F4D-062E-4648-A1D8-CBE3A7A5FD66}" type="slidenum">
              <a:rPr lang="en-IE">
                <a:latin typeface="Arial" pitchFamily="34" charset="0"/>
                <a:cs typeface="Arial" pitchFamily="34" charset="0"/>
              </a:rPr>
              <a:pPr/>
              <a:t>72</a:t>
            </a:fld>
            <a:endParaRPr lang="en-IE">
              <a:latin typeface="Arial" pitchFamily="34" charset="0"/>
              <a:cs typeface="Arial"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10201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1293E2FE-3AE3-43B7-85D7-F5E1536E1ED1}" type="slidenum">
              <a:rPr lang="en-IE">
                <a:latin typeface="Arial" pitchFamily="34" charset="0"/>
                <a:cs typeface="Arial" pitchFamily="34" charset="0"/>
              </a:rPr>
              <a:pPr/>
              <a:t>73</a:t>
            </a:fld>
            <a:endParaRPr lang="en-IE">
              <a:latin typeface="Arial" pitchFamily="34" charset="0"/>
              <a:cs typeface="Arial" pitchFamily="34"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600271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6C35AC7C-F776-4B07-8142-80BB05335B09}" type="slidenum">
              <a:rPr lang="en-IE">
                <a:latin typeface="Arial" pitchFamily="34" charset="0"/>
                <a:cs typeface="Arial" pitchFamily="34" charset="0"/>
              </a:rPr>
              <a:pPr/>
              <a:t>74</a:t>
            </a:fld>
            <a:endParaRPr lang="en-IE">
              <a:latin typeface="Arial" pitchFamily="34" charset="0"/>
              <a:cs typeface="Arial" pitchFamily="3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2463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C70DAA03-B485-4C07-B22A-C55DB2108EED}" type="slidenum">
              <a:rPr lang="en-IE">
                <a:latin typeface="Arial" pitchFamily="34" charset="0"/>
                <a:cs typeface="Arial" pitchFamily="34" charset="0"/>
              </a:rPr>
              <a:pPr/>
              <a:t>75</a:t>
            </a:fld>
            <a:endParaRPr lang="en-IE">
              <a:latin typeface="Arial" pitchFamily="34" charset="0"/>
              <a:cs typeface="Arial" pitchFamily="3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184609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78AC12D0-5B97-4D16-B1C0-E1C1215DE2DD}" type="slidenum">
              <a:rPr lang="en-IE">
                <a:latin typeface="Arial" pitchFamily="34" charset="0"/>
                <a:cs typeface="Arial" pitchFamily="34" charset="0"/>
              </a:rPr>
              <a:pPr/>
              <a:t>76</a:t>
            </a:fld>
            <a:endParaRPr lang="en-IE">
              <a:latin typeface="Arial" pitchFamily="34" charset="0"/>
              <a:cs typeface="Arial" pitchFamily="34" charset="0"/>
            </a:endParaRPr>
          </a:p>
        </p:txBody>
      </p:sp>
      <p:sp>
        <p:nvSpPr>
          <p:cNvPr id="176131" name="Rectangle 2"/>
          <p:cNvSpPr>
            <a:spLocks noGrp="1" noRot="1" noChangeAspect="1" noChangeArrowheads="1" noTextEdit="1"/>
          </p:cNvSpPr>
          <p:nvPr>
            <p:ph type="sldImg"/>
          </p:nvPr>
        </p:nvSpPr>
        <p:spPr>
          <a:xfrm>
            <a:off x="1154113" y="692150"/>
            <a:ext cx="4554537" cy="3416300"/>
          </a:xfrm>
          <a:ln/>
        </p:spPr>
      </p:sp>
      <p:sp>
        <p:nvSpPr>
          <p:cNvPr id="176132" name="Rectangle 3"/>
          <p:cNvSpPr>
            <a:spLocks noGrp="1" noChangeArrowheads="1"/>
          </p:cNvSpPr>
          <p:nvPr>
            <p:ph type="body" idx="1"/>
          </p:nvPr>
        </p:nvSpPr>
        <p:spPr>
          <a:xfrm>
            <a:off x="914400" y="4343400"/>
            <a:ext cx="5029200" cy="4114800"/>
          </a:xfrm>
          <a:noFill/>
          <a:ln/>
        </p:spPr>
        <p:txBody>
          <a:bodyPr lIns="91432" tIns="45716" rIns="91432" bIns="45716"/>
          <a:lstStyle/>
          <a:p>
            <a:pPr eaLnBrk="1" hangingPunct="1"/>
            <a:endParaRPr lang="en-US" smtClean="0">
              <a:latin typeface="Arial" pitchFamily="34" charset="0"/>
            </a:endParaRPr>
          </a:p>
        </p:txBody>
      </p:sp>
    </p:spTree>
    <p:extLst>
      <p:ext uri="{BB962C8B-B14F-4D97-AF65-F5344CB8AC3E}">
        <p14:creationId xmlns:p14="http://schemas.microsoft.com/office/powerpoint/2010/main" val="29471939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7D3B2E8-B56E-459A-9CEA-31909E2D5450}" type="slidenum">
              <a:rPr lang="en-IE">
                <a:latin typeface="Arial" pitchFamily="34" charset="0"/>
                <a:cs typeface="Arial" pitchFamily="34" charset="0"/>
              </a:rPr>
              <a:pPr/>
              <a:t>77</a:t>
            </a:fld>
            <a:endParaRPr lang="en-IE">
              <a:latin typeface="Arial" pitchFamily="34" charset="0"/>
              <a:cs typeface="Arial" pitchFamily="34"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20538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3A3EB93-7793-4F66-A31B-96DDBA1A99C8}" type="slidenum">
              <a:rPr lang="en-IE">
                <a:latin typeface="Arial" pitchFamily="34" charset="0"/>
                <a:cs typeface="Arial" pitchFamily="34" charset="0"/>
              </a:rPr>
              <a:pPr/>
              <a:t>7</a:t>
            </a:fld>
            <a:endParaRPr lang="en-IE">
              <a:latin typeface="Arial" pitchFamily="34" charset="0"/>
              <a:cs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5363663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013045AE-5295-4F42-9727-CB6C8C30CC37}" type="slidenum">
              <a:rPr lang="en-IE">
                <a:latin typeface="Arial" pitchFamily="34" charset="0"/>
                <a:cs typeface="Arial" pitchFamily="34" charset="0"/>
              </a:rPr>
              <a:pPr/>
              <a:t>78</a:t>
            </a:fld>
            <a:endParaRPr lang="en-IE">
              <a:latin typeface="Arial" pitchFamily="34" charset="0"/>
              <a:cs typeface="Arial"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907188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A9D24D3-6F1D-4E58-ACAB-16E278A2A86F}" type="slidenum">
              <a:rPr lang="en-IE">
                <a:latin typeface="Arial" pitchFamily="34" charset="0"/>
                <a:cs typeface="Arial" pitchFamily="34" charset="0"/>
              </a:rPr>
              <a:pPr/>
              <a:t>79</a:t>
            </a:fld>
            <a:endParaRPr lang="en-IE">
              <a:latin typeface="Arial" pitchFamily="34" charset="0"/>
              <a:cs typeface="Arial" pitchFamily="34"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631788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A9D24D3-6F1D-4E58-ACAB-16E278A2A86F}" type="slidenum">
              <a:rPr lang="en-IE">
                <a:latin typeface="Arial" pitchFamily="34" charset="0"/>
                <a:cs typeface="Arial" pitchFamily="34" charset="0"/>
              </a:rPr>
              <a:pPr/>
              <a:t>80</a:t>
            </a:fld>
            <a:endParaRPr lang="en-IE">
              <a:latin typeface="Arial" pitchFamily="34" charset="0"/>
              <a:cs typeface="Arial" pitchFamily="34"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777852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62906DEA-9C76-4E29-9317-3459103D0EEB}" type="slidenum">
              <a:rPr lang="en-IE">
                <a:latin typeface="Arial" pitchFamily="34" charset="0"/>
                <a:cs typeface="Arial" pitchFamily="34" charset="0"/>
              </a:rPr>
              <a:pPr/>
              <a:t>81</a:t>
            </a:fld>
            <a:endParaRPr lang="en-IE">
              <a:latin typeface="Arial" pitchFamily="34" charset="0"/>
              <a:cs typeface="Arial" pitchFamily="34"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787158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2B6AD5A3-9D4C-4B02-A6BE-6FAF8AFE03FE}" type="slidenum">
              <a:rPr lang="en-IE">
                <a:latin typeface="Arial" pitchFamily="34" charset="0"/>
                <a:cs typeface="Arial" pitchFamily="34" charset="0"/>
              </a:rPr>
              <a:pPr/>
              <a:t>82</a:t>
            </a:fld>
            <a:endParaRPr lang="en-IE">
              <a:latin typeface="Arial" pitchFamily="34" charset="0"/>
              <a:cs typeface="Arial"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437379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7B6652F5-A9A6-44E5-B8E7-76F5D655E242}" type="slidenum">
              <a:rPr lang="en-IE">
                <a:latin typeface="Arial" pitchFamily="34" charset="0"/>
                <a:cs typeface="Arial" pitchFamily="34" charset="0"/>
              </a:rPr>
              <a:pPr/>
              <a:t>83</a:t>
            </a:fld>
            <a:endParaRPr lang="en-IE">
              <a:latin typeface="Arial" pitchFamily="34" charset="0"/>
              <a:cs typeface="Arial" pitchFamily="3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5610897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E3D47BEB-F427-4E9E-8D05-DF2040F0E56B}" type="slidenum">
              <a:rPr lang="en-IE">
                <a:latin typeface="Arial" pitchFamily="34" charset="0"/>
                <a:cs typeface="Arial" pitchFamily="34" charset="0"/>
              </a:rPr>
              <a:pPr/>
              <a:t>84</a:t>
            </a:fld>
            <a:endParaRPr lang="en-IE">
              <a:latin typeface="Arial" pitchFamily="34" charset="0"/>
              <a:cs typeface="Arial" pitchFamily="34"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4637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F69370C-9BB1-4F9D-9306-0CFCF888F716}" type="slidenum">
              <a:rPr lang="en-IE">
                <a:latin typeface="Arial" pitchFamily="34" charset="0"/>
                <a:cs typeface="Arial" pitchFamily="34" charset="0"/>
              </a:rPr>
              <a:pPr/>
              <a:t>8</a:t>
            </a:fld>
            <a:endParaRPr lang="en-IE">
              <a:latin typeface="Arial" pitchFamily="34" charset="0"/>
              <a:cs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8844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E0CAFFB-F547-4039-A80F-1B7ABAF89330}" type="slidenum">
              <a:rPr lang="en-IE">
                <a:latin typeface="Arial" pitchFamily="34" charset="0"/>
                <a:cs typeface="Arial" pitchFamily="34" charset="0"/>
              </a:rPr>
              <a:pPr/>
              <a:t>9</a:t>
            </a:fld>
            <a:endParaRPr lang="en-IE">
              <a:latin typeface="Arial" pitchFamily="34" charset="0"/>
              <a:cs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7103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E">
                <a:latin typeface="Arial" charset="0"/>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E">
                <a:latin typeface="Arial" charset="0"/>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E">
                <a:latin typeface="Arial" charset="0"/>
                <a:cs typeface="+mn-cs"/>
              </a:endParaRPr>
            </a:p>
          </p:txBody>
        </p:sp>
      </p:grpSp>
      <p:sp>
        <p:nvSpPr>
          <p:cNvPr id="735234" name="Rectangle 2"/>
          <p:cNvSpPr>
            <a:spLocks noGrp="1" noChangeArrowheads="1"/>
          </p:cNvSpPr>
          <p:nvPr>
            <p:ph type="ctrTitle"/>
          </p:nvPr>
        </p:nvSpPr>
        <p:spPr>
          <a:xfrm>
            <a:off x="685800" y="685800"/>
            <a:ext cx="7772400" cy="2127250"/>
          </a:xfrm>
        </p:spPr>
        <p:txBody>
          <a:bodyPr/>
          <a:lstStyle>
            <a:lvl1pPr>
              <a:defRPr sz="5200"/>
            </a:lvl1pPr>
          </a:lstStyle>
          <a:p>
            <a:r>
              <a:rPr lang="en-IE"/>
              <a:t>Click to edit Master title style</a:t>
            </a:r>
          </a:p>
        </p:txBody>
      </p:sp>
      <p:sp>
        <p:nvSpPr>
          <p:cNvPr id="73523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IE"/>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IE"/>
          </a:p>
        </p:txBody>
      </p:sp>
      <p:sp>
        <p:nvSpPr>
          <p:cNvPr id="9" name="Rectangle 5"/>
          <p:cNvSpPr>
            <a:spLocks noGrp="1" noChangeArrowheads="1"/>
          </p:cNvSpPr>
          <p:nvPr>
            <p:ph type="ftr" sz="quarter" idx="11"/>
          </p:nvPr>
        </p:nvSpPr>
        <p:spPr/>
        <p:txBody>
          <a:bodyPr/>
          <a:lstStyle>
            <a:lvl1pPr>
              <a:defRPr smtClean="0"/>
            </a:lvl1pPr>
          </a:lstStyle>
          <a:p>
            <a:pPr>
              <a:defRPr/>
            </a:pPr>
            <a:endParaRPr lang="en-IE"/>
          </a:p>
        </p:txBody>
      </p:sp>
      <p:sp>
        <p:nvSpPr>
          <p:cNvPr id="10" name="Rectangle 6"/>
          <p:cNvSpPr>
            <a:spLocks noGrp="1" noChangeArrowheads="1"/>
          </p:cNvSpPr>
          <p:nvPr>
            <p:ph type="sldNum" sz="quarter" idx="12"/>
          </p:nvPr>
        </p:nvSpPr>
        <p:spPr/>
        <p:txBody>
          <a:bodyPr/>
          <a:lstStyle>
            <a:lvl1pPr>
              <a:defRPr smtClean="0"/>
            </a:lvl1pPr>
          </a:lstStyle>
          <a:p>
            <a:pPr>
              <a:defRPr/>
            </a:pPr>
            <a:fld id="{9127FB5A-7FCE-4083-B659-9BEC81156908}"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97C6AFA6-7C10-455B-A05F-260316D96928}"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8233FF4F-D112-48F9-B0D5-EA21648ADAE6}"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0237"/>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57200" y="1052513"/>
            <a:ext cx="8229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57200" y="3667125"/>
            <a:ext cx="8229600"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7814A65E-0173-44FD-8C56-67794485866C}"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18BEA9B0-A47E-40AF-B7C3-CE5C2DABD98F}"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9BF4F3D4-43EB-4183-9D86-091883A35FCC}"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7F94F8F7-560A-4D0F-AD05-329DD866DB7F}"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IE"/>
          </a:p>
        </p:txBody>
      </p:sp>
      <p:sp>
        <p:nvSpPr>
          <p:cNvPr id="8"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9" name="Rectangle 6"/>
          <p:cNvSpPr>
            <a:spLocks noGrp="1" noChangeArrowheads="1"/>
          </p:cNvSpPr>
          <p:nvPr>
            <p:ph type="sldNum" sz="quarter" idx="12"/>
          </p:nvPr>
        </p:nvSpPr>
        <p:spPr>
          <a:ln/>
        </p:spPr>
        <p:txBody>
          <a:bodyPr/>
          <a:lstStyle>
            <a:lvl1pPr>
              <a:defRPr/>
            </a:lvl1pPr>
          </a:lstStyle>
          <a:p>
            <a:pPr>
              <a:defRPr/>
            </a:pPr>
            <a:fld id="{CED9E46F-0B10-4D4B-8CD3-339725F33820}"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IE"/>
          </a:p>
        </p:txBody>
      </p:sp>
      <p:sp>
        <p:nvSpPr>
          <p:cNvPr id="4"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5" name="Rectangle 6"/>
          <p:cNvSpPr>
            <a:spLocks noGrp="1" noChangeArrowheads="1"/>
          </p:cNvSpPr>
          <p:nvPr>
            <p:ph type="sldNum" sz="quarter" idx="12"/>
          </p:nvPr>
        </p:nvSpPr>
        <p:spPr>
          <a:ln/>
        </p:spPr>
        <p:txBody>
          <a:bodyPr/>
          <a:lstStyle>
            <a:lvl1pPr>
              <a:defRPr/>
            </a:lvl1pPr>
          </a:lstStyle>
          <a:p>
            <a:pPr>
              <a:defRPr/>
            </a:pPr>
            <a:fld id="{8508EF12-34CC-4752-A080-8C95EFE27A40}"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IE"/>
          </a:p>
        </p:txBody>
      </p:sp>
      <p:sp>
        <p:nvSpPr>
          <p:cNvPr id="3"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4" name="Rectangle 6"/>
          <p:cNvSpPr>
            <a:spLocks noGrp="1" noChangeArrowheads="1"/>
          </p:cNvSpPr>
          <p:nvPr>
            <p:ph type="sldNum" sz="quarter" idx="12"/>
          </p:nvPr>
        </p:nvSpPr>
        <p:spPr>
          <a:ln/>
        </p:spPr>
        <p:txBody>
          <a:bodyPr/>
          <a:lstStyle>
            <a:lvl1pPr>
              <a:defRPr/>
            </a:lvl1pPr>
          </a:lstStyle>
          <a:p>
            <a:pPr>
              <a:defRPr/>
            </a:pPr>
            <a:fld id="{9DAA6BD7-CF27-446B-BCD1-D29F23F59B75}"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8DA2731F-3088-4A96-985F-EAAE9824BCDB}"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BEF5E981-D4A0-4A0F-A568-142ACC0B5316}"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7813"/>
            <a:ext cx="8229600" cy="6302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E" smtClean="0"/>
              <a:t>Click to edit Master title style</a:t>
            </a:r>
          </a:p>
        </p:txBody>
      </p:sp>
      <p:sp>
        <p:nvSpPr>
          <p:cNvPr id="8195" name="Rectangle 3"/>
          <p:cNvSpPr>
            <a:spLocks noGrp="1" noChangeArrowheads="1"/>
          </p:cNvSpPr>
          <p:nvPr>
            <p:ph type="body" idx="1"/>
          </p:nvPr>
        </p:nvSpPr>
        <p:spPr bwMode="auto">
          <a:xfrm>
            <a:off x="457200" y="1052513"/>
            <a:ext cx="822960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734212"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Verdana" pitchFamily="34" charset="0"/>
                <a:cs typeface="+mn-cs"/>
              </a:defRPr>
            </a:lvl1pPr>
          </a:lstStyle>
          <a:p>
            <a:pPr>
              <a:defRPr/>
            </a:pPr>
            <a:endParaRPr lang="en-IE"/>
          </a:p>
        </p:txBody>
      </p:sp>
      <p:sp>
        <p:nvSpPr>
          <p:cNvPr id="7342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atin typeface="Verdana" pitchFamily="34" charset="0"/>
                <a:cs typeface="+mn-cs"/>
              </a:defRPr>
            </a:lvl1pPr>
          </a:lstStyle>
          <a:p>
            <a:pPr>
              <a:defRPr/>
            </a:pPr>
            <a:r>
              <a:rPr lang="en-IE" dirty="0"/>
              <a:t>Denis McCarthy</a:t>
            </a:r>
          </a:p>
          <a:p>
            <a:pPr>
              <a:defRPr/>
            </a:pPr>
            <a:r>
              <a:rPr lang="en-IE" dirty="0" smtClean="0"/>
              <a:t>Databases</a:t>
            </a:r>
            <a:endParaRPr lang="en-IE" dirty="0"/>
          </a:p>
        </p:txBody>
      </p:sp>
      <p:sp>
        <p:nvSpPr>
          <p:cNvPr id="734214"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Verdana" pitchFamily="34" charset="0"/>
                <a:cs typeface="+mn-cs"/>
              </a:defRPr>
            </a:lvl1pPr>
          </a:lstStyle>
          <a:p>
            <a:pPr>
              <a:defRPr/>
            </a:pPr>
            <a:fld id="{CF10243A-A495-49C9-9DD4-130C7E307673}" type="slidenum">
              <a:rPr lang="en-IE"/>
              <a:pPr>
                <a:defRPr/>
              </a:pPr>
              <a:t>‹#›</a:t>
            </a:fld>
            <a:endParaRPr lang="en-IE"/>
          </a:p>
        </p:txBody>
      </p:sp>
      <p:sp>
        <p:nvSpPr>
          <p:cNvPr id="734215"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734216" name="Line 8"/>
          <p:cNvSpPr>
            <a:spLocks noChangeShapeType="1"/>
          </p:cNvSpPr>
          <p:nvPr/>
        </p:nvSpPr>
        <p:spPr bwMode="auto">
          <a:xfrm>
            <a:off x="457200" y="981075"/>
            <a:ext cx="8077200" cy="0"/>
          </a:xfrm>
          <a:prstGeom prst="line">
            <a:avLst/>
          </a:prstGeom>
          <a:noFill/>
          <a:ln w="19050">
            <a:solidFill>
              <a:schemeClr val="tx2"/>
            </a:solidFill>
            <a:round/>
            <a:headEnd/>
            <a:tailEnd/>
          </a:ln>
          <a:effectLst/>
        </p:spPr>
        <p:txBody>
          <a:bodyPr/>
          <a:lstStyle/>
          <a:p>
            <a:pPr>
              <a:defRPr/>
            </a:pPr>
            <a:endParaRPr lang="en-IE">
              <a:latin typeface="Arial" charset="0"/>
              <a:cs typeface="+mn-cs"/>
            </a:endParaRPr>
          </a:p>
        </p:txBody>
      </p:sp>
      <p:sp>
        <p:nvSpPr>
          <p:cNvPr id="734217"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734218"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Garamond" pitchFamily="18" charset="0"/>
          <a:cs typeface="Arial" charset="0"/>
        </a:defRPr>
      </a:lvl2pPr>
      <a:lvl3pPr algn="ctr" rtl="0" eaLnBrk="0" fontAlgn="base" hangingPunct="0">
        <a:spcBef>
          <a:spcPct val="0"/>
        </a:spcBef>
        <a:spcAft>
          <a:spcPct val="0"/>
        </a:spcAft>
        <a:defRPr sz="4000" b="1">
          <a:solidFill>
            <a:schemeClr val="tx2"/>
          </a:solidFill>
          <a:latin typeface="Garamond" pitchFamily="18" charset="0"/>
          <a:cs typeface="Arial" charset="0"/>
        </a:defRPr>
      </a:lvl3pPr>
      <a:lvl4pPr algn="ctr" rtl="0" eaLnBrk="0" fontAlgn="base" hangingPunct="0">
        <a:spcBef>
          <a:spcPct val="0"/>
        </a:spcBef>
        <a:spcAft>
          <a:spcPct val="0"/>
        </a:spcAft>
        <a:defRPr sz="4000" b="1">
          <a:solidFill>
            <a:schemeClr val="tx2"/>
          </a:solidFill>
          <a:latin typeface="Garamond" pitchFamily="18" charset="0"/>
          <a:cs typeface="Arial" charset="0"/>
        </a:defRPr>
      </a:lvl4pPr>
      <a:lvl5pPr algn="ctr" rtl="0" eaLnBrk="0" fontAlgn="base" hangingPunct="0">
        <a:spcBef>
          <a:spcPct val="0"/>
        </a:spcBef>
        <a:spcAft>
          <a:spcPct val="0"/>
        </a:spcAft>
        <a:defRPr sz="4000" b="1">
          <a:solidFill>
            <a:schemeClr val="tx2"/>
          </a:solidFill>
          <a:latin typeface="Garamond" pitchFamily="18" charset="0"/>
          <a:cs typeface="Arial" charset="0"/>
        </a:defRPr>
      </a:lvl5pPr>
      <a:lvl6pPr marL="457200" algn="ctr" rtl="0" fontAlgn="base">
        <a:spcBef>
          <a:spcPct val="0"/>
        </a:spcBef>
        <a:spcAft>
          <a:spcPct val="0"/>
        </a:spcAft>
        <a:defRPr sz="4000" b="1">
          <a:solidFill>
            <a:schemeClr val="tx2"/>
          </a:solidFill>
          <a:latin typeface="Garamond" pitchFamily="18" charset="0"/>
          <a:cs typeface="Arial" charset="0"/>
        </a:defRPr>
      </a:lvl6pPr>
      <a:lvl7pPr marL="914400" algn="ctr" rtl="0" fontAlgn="base">
        <a:spcBef>
          <a:spcPct val="0"/>
        </a:spcBef>
        <a:spcAft>
          <a:spcPct val="0"/>
        </a:spcAft>
        <a:defRPr sz="4000" b="1">
          <a:solidFill>
            <a:schemeClr val="tx2"/>
          </a:solidFill>
          <a:latin typeface="Garamond" pitchFamily="18" charset="0"/>
          <a:cs typeface="Arial" charset="0"/>
        </a:defRPr>
      </a:lvl7pPr>
      <a:lvl8pPr marL="1371600" algn="ctr" rtl="0" fontAlgn="base">
        <a:spcBef>
          <a:spcPct val="0"/>
        </a:spcBef>
        <a:spcAft>
          <a:spcPct val="0"/>
        </a:spcAft>
        <a:defRPr sz="4000" b="1">
          <a:solidFill>
            <a:schemeClr val="tx2"/>
          </a:solidFill>
          <a:latin typeface="Garamond" pitchFamily="18" charset="0"/>
          <a:cs typeface="Arial" charset="0"/>
        </a:defRPr>
      </a:lvl8pPr>
      <a:lvl9pPr marL="1828800" algn="ctr" rtl="0" fontAlgn="base">
        <a:spcBef>
          <a:spcPct val="0"/>
        </a:spcBef>
        <a:spcAft>
          <a:spcPct val="0"/>
        </a:spcAft>
        <a:defRPr sz="4000" b="1">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subTitle" idx="1"/>
          </p:nvPr>
        </p:nvSpPr>
        <p:spPr>
          <a:xfrm>
            <a:off x="1403648" y="1340768"/>
            <a:ext cx="6400800" cy="4032448"/>
          </a:xfrm>
        </p:spPr>
        <p:txBody>
          <a:bodyPr/>
          <a:lstStyle/>
          <a:p>
            <a:pPr eaLnBrk="1" hangingPunct="1"/>
            <a:r>
              <a:rPr lang="en-IE" sz="6000" b="1" dirty="0"/>
              <a:t>Databases 2</a:t>
            </a:r>
          </a:p>
          <a:p>
            <a:pPr eaLnBrk="1" hangingPunct="1"/>
            <a:endParaRPr lang="en-IE" sz="1800" b="1" dirty="0"/>
          </a:p>
          <a:p>
            <a:pPr eaLnBrk="1" hangingPunct="1"/>
            <a:endParaRPr lang="en-IE" sz="1800" b="1" dirty="0"/>
          </a:p>
          <a:p>
            <a:pPr eaLnBrk="1" hangingPunct="1"/>
            <a:endParaRPr lang="en-IE" sz="1800" b="1" dirty="0"/>
          </a:p>
          <a:p>
            <a:pPr eaLnBrk="1" hangingPunct="1"/>
            <a:endParaRPr lang="en-IE" sz="1800" b="1" dirty="0"/>
          </a:p>
          <a:p>
            <a:pPr eaLnBrk="1" hangingPunct="1"/>
            <a:r>
              <a:rPr lang="en-IE" sz="1800" b="1" dirty="0"/>
              <a:t>Denis McCarthy</a:t>
            </a:r>
          </a:p>
          <a:p>
            <a:pPr eaLnBrk="1" hangingPunct="1"/>
            <a:r>
              <a:rPr lang="en-IE" sz="1800" b="1" smtClean="0"/>
              <a:t>Denis.mccarthy@tus.ie</a:t>
            </a:r>
            <a:endParaRPr lang="en-IE" sz="1800" b="1" dirty="0"/>
          </a:p>
          <a:p>
            <a:pPr eaLnBrk="1" hangingPunct="1"/>
            <a:r>
              <a:rPr lang="en-IE" sz="1800" b="1" dirty="0"/>
              <a:t>RoomU302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smtClean="0"/>
              <a:t>Relational Databases Structure </a:t>
            </a:r>
            <a:endParaRPr lang="en-IE" dirty="0"/>
          </a:p>
        </p:txBody>
      </p:sp>
      <p:sp>
        <p:nvSpPr>
          <p:cNvPr id="7" name="Content Placeholder 6"/>
          <p:cNvSpPr>
            <a:spLocks noGrp="1"/>
          </p:cNvSpPr>
          <p:nvPr>
            <p:ph idx="1"/>
          </p:nvPr>
        </p:nvSpPr>
        <p:spPr/>
        <p:txBody>
          <a:bodyPr/>
          <a:lstStyle/>
          <a:p>
            <a:pPr>
              <a:buFontTx/>
              <a:buChar char="•"/>
            </a:pPr>
            <a:r>
              <a:rPr lang="en-GB" dirty="0" smtClean="0"/>
              <a:t>Data organised in </a:t>
            </a:r>
            <a:r>
              <a:rPr lang="en-GB" b="1" dirty="0" smtClean="0"/>
              <a:t>tables</a:t>
            </a:r>
            <a:r>
              <a:rPr lang="en-GB" dirty="0" smtClean="0"/>
              <a:t>.</a:t>
            </a:r>
          </a:p>
          <a:p>
            <a:pPr>
              <a:buFontTx/>
              <a:buChar char="•"/>
            </a:pPr>
            <a:r>
              <a:rPr lang="en-GB" dirty="0" smtClean="0"/>
              <a:t>Rows of tables called </a:t>
            </a:r>
            <a:r>
              <a:rPr lang="en-GB" b="1" dirty="0" smtClean="0"/>
              <a:t>Tuples</a:t>
            </a:r>
          </a:p>
          <a:p>
            <a:pPr>
              <a:buFontTx/>
              <a:buChar char="•"/>
            </a:pPr>
            <a:r>
              <a:rPr lang="en-GB" dirty="0" smtClean="0"/>
              <a:t>Columns of tables called</a:t>
            </a:r>
            <a:r>
              <a:rPr lang="en-GB" b="1" dirty="0" smtClean="0"/>
              <a:t> Attributes</a:t>
            </a:r>
          </a:p>
          <a:p>
            <a:pPr>
              <a:buFontTx/>
              <a:buChar char="•"/>
            </a:pPr>
            <a:endParaRPr lang="en-GB" dirty="0" smtClean="0"/>
          </a:p>
          <a:p>
            <a:pPr>
              <a:buFontTx/>
              <a:buChar char="•"/>
            </a:pPr>
            <a:r>
              <a:rPr lang="en-GB" dirty="0" smtClean="0"/>
              <a:t>A</a:t>
            </a:r>
            <a:r>
              <a:rPr lang="en-GB" b="1" dirty="0" smtClean="0"/>
              <a:t> Domain</a:t>
            </a:r>
            <a:r>
              <a:rPr lang="en-GB" dirty="0" smtClean="0"/>
              <a:t> is a pool of values from which the actual values appearing in a given column are drawn.</a:t>
            </a:r>
          </a:p>
          <a:p>
            <a:pPr>
              <a:buFontTx/>
              <a:buChar char="•"/>
            </a:pPr>
            <a:r>
              <a:rPr lang="en-GB" dirty="0" smtClean="0"/>
              <a:t>Two Columns may be drawn from the same domain</a:t>
            </a:r>
            <a:endParaRPr lang="en-US" sz="4400" dirty="0" smtClean="0"/>
          </a:p>
          <a:p>
            <a:endParaRPr lang="en-IE" dirty="0"/>
          </a:p>
        </p:txBody>
      </p:sp>
      <p:sp>
        <p:nvSpPr>
          <p:cNvPr id="142338" name="Footer Placeholder 2"/>
          <p:cNvSpPr>
            <a:spLocks noGrp="1"/>
          </p:cNvSpPr>
          <p:nvPr>
            <p:ph type="ftr" sz="quarter" idx="11"/>
          </p:nvPr>
        </p:nvSpPr>
        <p:spPr>
          <a:noFill/>
        </p:spPr>
        <p:txBody>
          <a:bodyPr/>
          <a:lstStyle/>
          <a:p>
            <a:r>
              <a:rPr lang="en-US" smtClean="0"/>
              <a:t>Sept 2000                                                                                              DBMS                            Slide </a:t>
            </a:r>
          </a:p>
        </p:txBody>
      </p:sp>
      <p:sp>
        <p:nvSpPr>
          <p:cNvPr id="142339" name="Slide Number Placeholder 3"/>
          <p:cNvSpPr>
            <a:spLocks noGrp="1"/>
          </p:cNvSpPr>
          <p:nvPr>
            <p:ph type="sldNum" sz="quarter" idx="12"/>
          </p:nvPr>
        </p:nvSpPr>
        <p:spPr>
          <a:noFill/>
        </p:spPr>
        <p:txBody>
          <a:bodyPr/>
          <a:lstStyle/>
          <a:p>
            <a:fld id="{63B71DCB-1ED6-4671-808D-25E3C36800B3}"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9459" name="Rectangle 2"/>
          <p:cNvSpPr>
            <a:spLocks noGrp="1" noChangeArrowheads="1"/>
          </p:cNvSpPr>
          <p:nvPr>
            <p:ph type="title"/>
          </p:nvPr>
        </p:nvSpPr>
        <p:spPr/>
        <p:txBody>
          <a:bodyPr/>
          <a:lstStyle/>
          <a:p>
            <a:pPr eaLnBrk="1" hangingPunct="1"/>
            <a:r>
              <a:rPr lang="en-US" smtClean="0"/>
              <a:t>Basic Structure</a:t>
            </a:r>
          </a:p>
        </p:txBody>
      </p:sp>
      <p:sp>
        <p:nvSpPr>
          <p:cNvPr id="19460" name="Rectangle 3"/>
          <p:cNvSpPr>
            <a:spLocks noGrp="1" noChangeArrowheads="1"/>
          </p:cNvSpPr>
          <p:nvPr>
            <p:ph type="body" idx="1"/>
          </p:nvPr>
        </p:nvSpPr>
        <p:spPr>
          <a:xfrm>
            <a:off x="611188" y="1268413"/>
            <a:ext cx="8137525" cy="5080000"/>
          </a:xfrm>
        </p:spPr>
        <p:txBody>
          <a:bodyPr/>
          <a:lstStyle/>
          <a:p>
            <a:pPr eaLnBrk="1" hangingPunct="1">
              <a:lnSpc>
                <a:spcPct val="120000"/>
              </a:lnSpc>
            </a:pPr>
            <a:r>
              <a:rPr lang="en-US" sz="2400" dirty="0" smtClean="0"/>
              <a:t>Formally, given sets </a:t>
            </a:r>
            <a:r>
              <a:rPr lang="en-US" sz="2400" i="1" dirty="0" smtClean="0"/>
              <a:t>D</a:t>
            </a:r>
            <a:r>
              <a:rPr lang="en-US" sz="2400" baseline="-25000" dirty="0" smtClean="0"/>
              <a:t>1</a:t>
            </a:r>
            <a:r>
              <a:rPr lang="en-US" sz="2400" dirty="0" smtClean="0"/>
              <a:t>, </a:t>
            </a:r>
            <a:r>
              <a:rPr lang="en-US" sz="2400" i="1" dirty="0" smtClean="0"/>
              <a:t>D</a:t>
            </a:r>
            <a:r>
              <a:rPr lang="en-US" sz="2400" baseline="-25000" dirty="0" smtClean="0"/>
              <a:t>2</a:t>
            </a:r>
            <a:r>
              <a:rPr lang="en-US" sz="2400" dirty="0" smtClean="0"/>
              <a:t>, …. </a:t>
            </a:r>
            <a:r>
              <a:rPr lang="en-US" sz="2400" i="1" dirty="0" err="1" smtClean="0"/>
              <a:t>D</a:t>
            </a:r>
            <a:r>
              <a:rPr lang="en-US" sz="2400" i="1" baseline="-25000" dirty="0" err="1" smtClean="0"/>
              <a:t>n</a:t>
            </a:r>
            <a:r>
              <a:rPr lang="en-US" sz="2400" dirty="0" smtClean="0"/>
              <a:t> a </a:t>
            </a:r>
            <a:r>
              <a:rPr lang="en-US" sz="2400" b="1" dirty="0" smtClean="0">
                <a:solidFill>
                  <a:schemeClr val="tx2"/>
                </a:solidFill>
              </a:rPr>
              <a:t>relation</a:t>
            </a:r>
            <a:r>
              <a:rPr lang="en-US" sz="2400" i="1" dirty="0" smtClean="0"/>
              <a:t> r</a:t>
            </a:r>
            <a:r>
              <a:rPr lang="en-US" sz="2400" dirty="0" smtClean="0"/>
              <a:t> is a subset of </a:t>
            </a:r>
            <a:br>
              <a:rPr lang="en-US" sz="2400" dirty="0" smtClean="0"/>
            </a:br>
            <a:r>
              <a:rPr lang="en-US" sz="2400" dirty="0" smtClean="0"/>
              <a:t>        </a:t>
            </a:r>
            <a:r>
              <a:rPr lang="en-US" sz="2400" i="1" dirty="0" smtClean="0"/>
              <a:t>D</a:t>
            </a:r>
            <a:r>
              <a:rPr lang="en-US" sz="2400" baseline="-25000" dirty="0" smtClean="0"/>
              <a:t>1</a:t>
            </a:r>
            <a:r>
              <a:rPr lang="en-US" sz="2400" dirty="0" smtClean="0"/>
              <a:t> x  </a:t>
            </a:r>
            <a:r>
              <a:rPr lang="en-US" sz="2400" i="1" dirty="0" smtClean="0"/>
              <a:t>D</a:t>
            </a:r>
            <a:r>
              <a:rPr lang="en-US" sz="2400" baseline="-25000" dirty="0" smtClean="0"/>
              <a:t>2 </a:t>
            </a:r>
            <a:r>
              <a:rPr lang="en-US" sz="2400" dirty="0" smtClean="0"/>
              <a:t> x … x </a:t>
            </a:r>
            <a:r>
              <a:rPr lang="en-US" sz="2400" i="1" dirty="0" err="1" smtClean="0"/>
              <a:t>D</a:t>
            </a:r>
            <a:r>
              <a:rPr lang="en-US" sz="2400" i="1" baseline="-25000" dirty="0" err="1" smtClean="0"/>
              <a:t>n</a:t>
            </a:r>
            <a:r>
              <a:rPr lang="en-US" sz="2400" dirty="0" smtClean="0"/>
              <a:t/>
            </a:r>
            <a:br>
              <a:rPr lang="en-US" sz="2400" dirty="0" smtClean="0"/>
            </a:br>
            <a:r>
              <a:rPr lang="en-US" sz="2400" dirty="0" smtClean="0"/>
              <a:t>Thus, a relation is a set of </a:t>
            </a:r>
            <a:r>
              <a:rPr lang="en-US" sz="2400" i="1" dirty="0" smtClean="0"/>
              <a:t>n</a:t>
            </a:r>
            <a:r>
              <a:rPr lang="en-US" sz="2400" dirty="0" smtClean="0"/>
              <a:t>-</a:t>
            </a:r>
            <a:r>
              <a:rPr lang="en-US" sz="2400" dirty="0" err="1" smtClean="0"/>
              <a:t>tuples</a:t>
            </a:r>
            <a:r>
              <a:rPr lang="en-US" sz="2400" dirty="0" smtClean="0"/>
              <a:t> (</a:t>
            </a:r>
            <a:r>
              <a:rPr lang="en-US" sz="2400" i="1" dirty="0" smtClean="0"/>
              <a:t>a</a:t>
            </a:r>
            <a:r>
              <a:rPr lang="en-US" sz="2400" baseline="-25000" dirty="0" smtClean="0"/>
              <a:t>1</a:t>
            </a:r>
            <a:r>
              <a:rPr lang="en-US" sz="2400" dirty="0" smtClean="0"/>
              <a:t>,</a:t>
            </a:r>
            <a:r>
              <a:rPr lang="en-US" sz="2400" i="1" dirty="0" smtClean="0"/>
              <a:t> a</a:t>
            </a:r>
            <a:r>
              <a:rPr lang="en-US" sz="2400" baseline="-25000" dirty="0" smtClean="0"/>
              <a:t>2</a:t>
            </a:r>
            <a:r>
              <a:rPr lang="en-US" sz="2400" dirty="0" smtClean="0"/>
              <a:t>, …, </a:t>
            </a:r>
            <a:r>
              <a:rPr lang="en-US" sz="2400" i="1" dirty="0" smtClean="0"/>
              <a:t>a</a:t>
            </a:r>
            <a:r>
              <a:rPr lang="en-US" sz="2400" i="1" baseline="-25000" dirty="0" smtClean="0"/>
              <a:t>n</a:t>
            </a:r>
            <a:r>
              <a:rPr lang="en-US" sz="2400" dirty="0" smtClean="0"/>
              <a:t>) where each </a:t>
            </a:r>
            <a:r>
              <a:rPr lang="en-US" sz="2400" i="1" dirty="0" err="1" smtClean="0"/>
              <a:t>a</a:t>
            </a:r>
            <a:r>
              <a:rPr lang="en-US" sz="2400" i="1" baseline="-25000" dirty="0" err="1" smtClean="0"/>
              <a:t>i</a:t>
            </a:r>
            <a:r>
              <a:rPr lang="en-US" sz="2400" dirty="0" smtClean="0"/>
              <a:t>  </a:t>
            </a:r>
            <a:r>
              <a:rPr lang="en-US" sz="2400" dirty="0" smtClean="0">
                <a:sym typeface="Symbol" pitchFamily="18" charset="2"/>
              </a:rPr>
              <a:t> </a:t>
            </a:r>
            <a:r>
              <a:rPr lang="en-US" sz="2400" i="1" dirty="0" smtClean="0">
                <a:sym typeface="Symbol" pitchFamily="18" charset="2"/>
              </a:rPr>
              <a:t>D</a:t>
            </a:r>
            <a:r>
              <a:rPr lang="en-US" sz="2400" i="1" baseline="-25000" dirty="0" smtClean="0">
                <a:sym typeface="Symbol" pitchFamily="18" charset="2"/>
              </a:rPr>
              <a:t>i</a:t>
            </a:r>
            <a:endParaRPr lang="en-US" sz="2400" i="1" dirty="0" smtClean="0">
              <a:sym typeface="Symbol" pitchFamily="18" charset="2"/>
            </a:endParaRPr>
          </a:p>
          <a:p>
            <a:pPr eaLnBrk="1" hangingPunct="1">
              <a:lnSpc>
                <a:spcPct val="130000"/>
              </a:lnSpc>
            </a:pPr>
            <a:r>
              <a:rPr lang="en-US" sz="2400" dirty="0" smtClean="0">
                <a:sym typeface="Symbol" pitchFamily="18" charset="2"/>
              </a:rPr>
              <a:t>Example:  If</a:t>
            </a:r>
            <a:br>
              <a:rPr lang="en-US" sz="2400" dirty="0" smtClean="0">
                <a:sym typeface="Symbol" pitchFamily="18" charset="2"/>
              </a:rPr>
            </a:br>
            <a:r>
              <a:rPr lang="en-US" sz="2400" dirty="0" smtClean="0">
                <a:sym typeface="Symbol" pitchFamily="18" charset="2"/>
              </a:rPr>
              <a:t>	</a:t>
            </a:r>
            <a:r>
              <a:rPr lang="en-US" sz="2400" i="1" dirty="0" err="1" smtClean="0">
                <a:sym typeface="Symbol" pitchFamily="18" charset="2"/>
              </a:rPr>
              <a:t>student</a:t>
            </a:r>
            <a:r>
              <a:rPr lang="en-US" sz="2400" i="1" dirty="0" err="1" smtClean="0"/>
              <a:t>_name</a:t>
            </a:r>
            <a:r>
              <a:rPr lang="en-US" sz="2400" dirty="0" smtClean="0"/>
              <a:t> =  {Jones, Smith, Dolan, Lynch}</a:t>
            </a:r>
            <a:br>
              <a:rPr lang="en-US" sz="2400" dirty="0" smtClean="0"/>
            </a:br>
            <a:r>
              <a:rPr lang="en-US" sz="2400" dirty="0" smtClean="0"/>
              <a:t>	</a:t>
            </a:r>
            <a:r>
              <a:rPr lang="en-US" sz="2400" i="1" dirty="0" err="1" smtClean="0"/>
              <a:t>student_town</a:t>
            </a:r>
            <a:r>
              <a:rPr lang="en-US" sz="2400" dirty="0" smtClean="0"/>
              <a:t> =  {Mallow, </a:t>
            </a:r>
            <a:r>
              <a:rPr lang="en-US" sz="2400" dirty="0" err="1" smtClean="0"/>
              <a:t>Cellbridge</a:t>
            </a:r>
            <a:r>
              <a:rPr lang="en-US" sz="2400" dirty="0" smtClean="0"/>
              <a:t>, </a:t>
            </a:r>
            <a:r>
              <a:rPr lang="en-US" sz="2400" dirty="0" err="1" smtClean="0"/>
              <a:t>Tuam</a:t>
            </a:r>
            <a:r>
              <a:rPr lang="en-US" sz="2400" dirty="0" smtClean="0"/>
              <a:t>}</a:t>
            </a:r>
            <a:br>
              <a:rPr lang="en-US" sz="2400" dirty="0" smtClean="0"/>
            </a:br>
            <a:r>
              <a:rPr lang="en-US" sz="2400" dirty="0" smtClean="0"/>
              <a:t>	</a:t>
            </a:r>
            <a:r>
              <a:rPr lang="en-US" sz="2400" i="1" dirty="0" err="1" smtClean="0"/>
              <a:t>student_county</a:t>
            </a:r>
            <a:r>
              <a:rPr lang="en-US" sz="2400" dirty="0" smtClean="0"/>
              <a:t>     =  {Cork, Dublin, Galway}</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11</a:t>
            </a:fld>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0483" name="Rectangle 2"/>
          <p:cNvSpPr>
            <a:spLocks noGrp="1" noChangeArrowheads="1"/>
          </p:cNvSpPr>
          <p:nvPr>
            <p:ph type="title"/>
          </p:nvPr>
        </p:nvSpPr>
        <p:spPr/>
        <p:txBody>
          <a:bodyPr/>
          <a:lstStyle/>
          <a:p>
            <a:pPr eaLnBrk="1" hangingPunct="1"/>
            <a:r>
              <a:rPr lang="en-IE" smtClean="0"/>
              <a:t>Basic Structure (contd.)</a:t>
            </a:r>
          </a:p>
        </p:txBody>
      </p:sp>
      <p:sp>
        <p:nvSpPr>
          <p:cNvPr id="20484" name="Rectangle 3"/>
          <p:cNvSpPr>
            <a:spLocks noGrp="1" noChangeArrowheads="1"/>
          </p:cNvSpPr>
          <p:nvPr>
            <p:ph type="body" idx="1"/>
          </p:nvPr>
        </p:nvSpPr>
        <p:spPr>
          <a:xfrm>
            <a:off x="468313" y="1268413"/>
            <a:ext cx="7704137" cy="4392612"/>
          </a:xfrm>
        </p:spPr>
        <p:txBody>
          <a:bodyPr/>
          <a:lstStyle/>
          <a:p>
            <a:pPr eaLnBrk="1" hangingPunct="1">
              <a:lnSpc>
                <a:spcPct val="130000"/>
              </a:lnSpc>
            </a:pPr>
            <a:r>
              <a:rPr lang="en-US" dirty="0" smtClean="0"/>
              <a:t>Then </a:t>
            </a:r>
            <a:r>
              <a:rPr lang="en-US" i="1" dirty="0" smtClean="0"/>
              <a:t>r</a:t>
            </a:r>
            <a:r>
              <a:rPr lang="en-US" dirty="0" smtClean="0"/>
              <a:t> = {   (Jones, Mallow, Cork), </a:t>
            </a:r>
            <a:br>
              <a:rPr lang="en-US" dirty="0" smtClean="0"/>
            </a:br>
            <a:r>
              <a:rPr lang="en-US" dirty="0" smtClean="0"/>
              <a:t>                   (Smith, </a:t>
            </a:r>
            <a:r>
              <a:rPr lang="en-US" dirty="0" err="1" smtClean="0"/>
              <a:t>Cellbridge</a:t>
            </a:r>
            <a:r>
              <a:rPr lang="en-US" dirty="0" smtClean="0"/>
              <a:t>, Dublin),</a:t>
            </a:r>
            <a:br>
              <a:rPr lang="en-US" dirty="0" smtClean="0"/>
            </a:br>
            <a:r>
              <a:rPr lang="en-US" dirty="0" smtClean="0"/>
              <a:t>                   (Dolan, </a:t>
            </a:r>
            <a:r>
              <a:rPr lang="en-US" dirty="0" err="1" smtClean="0"/>
              <a:t>Cellbridge</a:t>
            </a:r>
            <a:r>
              <a:rPr lang="en-US" dirty="0" smtClean="0"/>
              <a:t>, Dublin),</a:t>
            </a:r>
            <a:br>
              <a:rPr lang="en-US" dirty="0" smtClean="0"/>
            </a:br>
            <a:r>
              <a:rPr lang="en-US" dirty="0" smtClean="0"/>
              <a:t>                   (Lynch, </a:t>
            </a:r>
            <a:r>
              <a:rPr lang="en-US" dirty="0" err="1" smtClean="0"/>
              <a:t>Tuam</a:t>
            </a:r>
            <a:r>
              <a:rPr lang="en-US" dirty="0" smtClean="0"/>
              <a:t>, Galway) }</a:t>
            </a:r>
            <a:br>
              <a:rPr lang="en-US" dirty="0" smtClean="0"/>
            </a:br>
            <a:r>
              <a:rPr lang="en-US" dirty="0" smtClean="0"/>
              <a:t> is a relation over </a:t>
            </a:r>
          </a:p>
          <a:p>
            <a:pPr eaLnBrk="1" hangingPunct="1">
              <a:buFont typeface="Wingdings" pitchFamily="2" charset="2"/>
              <a:buNone/>
            </a:pPr>
            <a:r>
              <a:rPr lang="en-US" i="1" dirty="0" smtClean="0"/>
              <a:t>		</a:t>
            </a:r>
            <a:r>
              <a:rPr lang="en-US" i="1" dirty="0" err="1" smtClean="0"/>
              <a:t>student_name</a:t>
            </a:r>
            <a:r>
              <a:rPr lang="en-US" i="1" dirty="0" smtClean="0"/>
              <a:t>  x  </a:t>
            </a:r>
            <a:r>
              <a:rPr lang="en-US" i="1" dirty="0" err="1" smtClean="0"/>
              <a:t>student_town</a:t>
            </a:r>
            <a:r>
              <a:rPr lang="en-US" i="1" dirty="0" smtClean="0"/>
              <a:t>  x  </a:t>
            </a:r>
            <a:r>
              <a:rPr lang="en-US" i="1" dirty="0" err="1" smtClean="0"/>
              <a:t>student_county</a:t>
            </a:r>
            <a:endParaRPr lang="en-US" dirty="0" smtClean="0"/>
          </a:p>
          <a:p>
            <a:pPr eaLnBrk="1" hangingPunct="1">
              <a:buFont typeface="Wingdings" pitchFamily="2" charset="2"/>
              <a:buNone/>
            </a:pPr>
            <a:endParaRPr lang="en-IE"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12</a:t>
            </a:fld>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1507" name="Rectangle 2"/>
          <p:cNvSpPr>
            <a:spLocks noGrp="1" noChangeArrowheads="1"/>
          </p:cNvSpPr>
          <p:nvPr>
            <p:ph type="title"/>
          </p:nvPr>
        </p:nvSpPr>
        <p:spPr/>
        <p:txBody>
          <a:bodyPr/>
          <a:lstStyle/>
          <a:p>
            <a:pPr eaLnBrk="1" hangingPunct="1"/>
            <a:r>
              <a:rPr lang="en-US" smtClean="0"/>
              <a:t>Relation Schema</a:t>
            </a:r>
          </a:p>
        </p:txBody>
      </p:sp>
      <p:sp>
        <p:nvSpPr>
          <p:cNvPr id="21508" name="Rectangle 3"/>
          <p:cNvSpPr>
            <a:spLocks noGrp="1" noChangeArrowheads="1"/>
          </p:cNvSpPr>
          <p:nvPr>
            <p:ph type="body" idx="1"/>
          </p:nvPr>
        </p:nvSpPr>
        <p:spPr>
          <a:xfrm>
            <a:off x="798513" y="1077913"/>
            <a:ext cx="7848600" cy="4876800"/>
          </a:xfrm>
        </p:spPr>
        <p:txBody>
          <a:bodyPr/>
          <a:lstStyle/>
          <a:p>
            <a:pPr eaLnBrk="1" hangingPunct="1"/>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i="1" dirty="0" smtClean="0"/>
              <a:t> </a:t>
            </a:r>
            <a:r>
              <a:rPr lang="en-US" dirty="0" smtClean="0"/>
              <a:t>are </a:t>
            </a:r>
            <a:r>
              <a:rPr lang="en-US" i="1" dirty="0" smtClean="0"/>
              <a:t>attributes</a:t>
            </a:r>
          </a:p>
          <a:p>
            <a:pPr eaLnBrk="1" hangingPunct="1">
              <a:buFont typeface="Wingdings" pitchFamily="2" charset="2"/>
              <a:buNone/>
            </a:pPr>
            <a:endParaRPr lang="en-US" sz="900" dirty="0" smtClean="0"/>
          </a:p>
          <a:p>
            <a:pPr eaLnBrk="1" hangingPunct="1"/>
            <a:r>
              <a:rPr lang="en-US" i="1" dirty="0" smtClean="0"/>
              <a:t>R</a:t>
            </a:r>
            <a:r>
              <a:rPr lang="en-US" dirty="0" smtClean="0"/>
              <a:t> =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dirty="0" smtClean="0"/>
              <a:t> ) is a </a:t>
            </a:r>
            <a:r>
              <a:rPr lang="en-US" i="1" dirty="0" smtClean="0"/>
              <a:t>relation schema</a:t>
            </a:r>
          </a:p>
          <a:p>
            <a:pPr eaLnBrk="1" hangingPunct="1">
              <a:lnSpc>
                <a:spcPct val="120000"/>
              </a:lnSpc>
              <a:buFont typeface="Wingdings" pitchFamily="2" charset="2"/>
              <a:buNone/>
            </a:pPr>
            <a:r>
              <a:rPr lang="en-US" dirty="0" smtClean="0"/>
              <a:t>	Example:</a:t>
            </a:r>
          </a:p>
          <a:p>
            <a:pPr eaLnBrk="1" hangingPunct="1">
              <a:lnSpc>
                <a:spcPct val="120000"/>
              </a:lnSpc>
              <a:buFont typeface="Wingdings" pitchFamily="2" charset="2"/>
              <a:buNone/>
            </a:pPr>
            <a:r>
              <a:rPr lang="en-US" dirty="0" smtClean="0"/>
              <a:t>	</a:t>
            </a:r>
            <a:r>
              <a:rPr lang="en-US" i="1" dirty="0" err="1" smtClean="0"/>
              <a:t>Student_schema</a:t>
            </a:r>
            <a:r>
              <a:rPr lang="en-US" dirty="0" smtClean="0"/>
              <a:t> = (</a:t>
            </a:r>
            <a:r>
              <a:rPr lang="en-US" i="1" dirty="0" err="1" smtClean="0"/>
              <a:t>student_name</a:t>
            </a:r>
            <a:r>
              <a:rPr lang="en-US" i="1" dirty="0" smtClean="0"/>
              <a:t>, </a:t>
            </a:r>
            <a:r>
              <a:rPr lang="en-US" i="1" dirty="0" err="1" smtClean="0"/>
              <a:t>student_town</a:t>
            </a:r>
            <a:r>
              <a:rPr lang="en-US" i="1" dirty="0" smtClean="0"/>
              <a:t>, </a:t>
            </a:r>
            <a:r>
              <a:rPr lang="en-US" i="1" dirty="0" err="1" smtClean="0"/>
              <a:t>student_county</a:t>
            </a:r>
            <a:r>
              <a:rPr lang="en-US" dirty="0" smtClean="0"/>
              <a:t>)</a:t>
            </a:r>
          </a:p>
          <a:p>
            <a:pPr eaLnBrk="1" hangingPunct="1">
              <a:lnSpc>
                <a:spcPct val="120000"/>
              </a:lnSpc>
              <a:buFont typeface="Wingdings" pitchFamily="2" charset="2"/>
              <a:buNone/>
            </a:pPr>
            <a:endParaRPr lang="en-US" sz="900" dirty="0" smtClean="0"/>
          </a:p>
          <a:p>
            <a:pPr eaLnBrk="1" hangingPunct="1"/>
            <a:r>
              <a:rPr lang="en-US" i="1" dirty="0" smtClean="0"/>
              <a:t>r</a:t>
            </a:r>
            <a:r>
              <a:rPr lang="en-US" dirty="0" smtClean="0"/>
              <a:t>(</a:t>
            </a:r>
            <a:r>
              <a:rPr lang="en-US" i="1" dirty="0" smtClean="0"/>
              <a:t>R</a:t>
            </a:r>
            <a:r>
              <a:rPr lang="en-US" dirty="0" smtClean="0"/>
              <a:t>) is a </a:t>
            </a:r>
            <a:r>
              <a:rPr lang="en-US" i="1" dirty="0" smtClean="0"/>
              <a:t>relation</a:t>
            </a:r>
            <a:r>
              <a:rPr lang="en-US" dirty="0" smtClean="0"/>
              <a:t> on the </a:t>
            </a:r>
            <a:r>
              <a:rPr lang="en-US" i="1" dirty="0" smtClean="0"/>
              <a:t>relation schema R</a:t>
            </a:r>
            <a:endParaRPr lang="en-US" dirty="0" smtClean="0"/>
          </a:p>
          <a:p>
            <a:pPr eaLnBrk="1" hangingPunct="1">
              <a:buFont typeface="Wingdings" pitchFamily="2" charset="2"/>
              <a:buNone/>
            </a:pPr>
            <a:r>
              <a:rPr lang="en-US" dirty="0" smtClean="0"/>
              <a:t>	Example:</a:t>
            </a:r>
          </a:p>
          <a:p>
            <a:pPr eaLnBrk="1" hangingPunct="1">
              <a:buFont typeface="Wingdings" pitchFamily="2" charset="2"/>
              <a:buNone/>
            </a:pPr>
            <a:r>
              <a:rPr lang="en-US" dirty="0" smtClean="0"/>
              <a:t>	</a:t>
            </a:r>
            <a:r>
              <a:rPr lang="en-US" i="1" dirty="0" smtClean="0"/>
              <a:t>student(</a:t>
            </a:r>
            <a:r>
              <a:rPr lang="en-US" i="1" dirty="0" err="1" smtClean="0"/>
              <a:t>Student_schema</a:t>
            </a:r>
            <a:r>
              <a:rPr lang="en-US" i="1" dirty="0" smtClean="0"/>
              <a:t>)</a:t>
            </a:r>
            <a:endParaRPr lang="en-US"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13</a:t>
            </a:fld>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2531" name="Rectangle 2"/>
          <p:cNvSpPr>
            <a:spLocks noGrp="1" noChangeArrowheads="1"/>
          </p:cNvSpPr>
          <p:nvPr>
            <p:ph type="title"/>
          </p:nvPr>
        </p:nvSpPr>
        <p:spPr/>
        <p:txBody>
          <a:bodyPr/>
          <a:lstStyle/>
          <a:p>
            <a:pPr eaLnBrk="1" hangingPunct="1"/>
            <a:r>
              <a:rPr lang="en-US" smtClean="0"/>
              <a:t>Relation Instance</a:t>
            </a:r>
          </a:p>
        </p:txBody>
      </p:sp>
      <p:sp>
        <p:nvSpPr>
          <p:cNvPr id="22532" name="Rectangle 3"/>
          <p:cNvSpPr>
            <a:spLocks noGrp="1" noChangeArrowheads="1"/>
          </p:cNvSpPr>
          <p:nvPr>
            <p:ph type="body" idx="1"/>
          </p:nvPr>
        </p:nvSpPr>
        <p:spPr>
          <a:xfrm>
            <a:off x="798513" y="1077913"/>
            <a:ext cx="7404100" cy="1979612"/>
          </a:xfrm>
        </p:spPr>
        <p:txBody>
          <a:bodyPr/>
          <a:lstStyle/>
          <a:p>
            <a:pPr eaLnBrk="1" hangingPunct="1"/>
            <a:r>
              <a:rPr lang="en-US" smtClean="0"/>
              <a:t>The current values (</a:t>
            </a:r>
            <a:r>
              <a:rPr lang="en-US" i="1" smtClean="0"/>
              <a:t>relation instance</a:t>
            </a:r>
            <a:r>
              <a:rPr lang="en-US" smtClean="0"/>
              <a:t>) of a relation are specified by a table</a:t>
            </a:r>
          </a:p>
          <a:p>
            <a:pPr eaLnBrk="1" hangingPunct="1"/>
            <a:r>
              <a:rPr lang="en-US" smtClean="0"/>
              <a:t>An element </a:t>
            </a:r>
            <a:r>
              <a:rPr lang="en-US" i="1" smtClean="0"/>
              <a:t>t</a:t>
            </a:r>
            <a:r>
              <a:rPr lang="en-US" smtClean="0"/>
              <a:t> of </a:t>
            </a:r>
            <a:r>
              <a:rPr lang="en-US" i="1" smtClean="0"/>
              <a:t>r</a:t>
            </a:r>
            <a:r>
              <a:rPr lang="en-US" smtClean="0"/>
              <a:t> is a </a:t>
            </a:r>
            <a:r>
              <a:rPr lang="en-US" i="1" smtClean="0"/>
              <a:t>tuple</a:t>
            </a:r>
            <a:r>
              <a:rPr lang="en-US" smtClean="0"/>
              <a:t>, represented by a </a:t>
            </a:r>
            <a:r>
              <a:rPr lang="en-US" i="1" smtClean="0"/>
              <a:t>row </a:t>
            </a:r>
            <a:r>
              <a:rPr lang="en-US" smtClean="0"/>
              <a:t>in a table</a:t>
            </a:r>
          </a:p>
        </p:txBody>
      </p:sp>
      <p:grpSp>
        <p:nvGrpSpPr>
          <p:cNvPr id="22" name="Group 21"/>
          <p:cNvGrpSpPr/>
          <p:nvPr/>
        </p:nvGrpSpPr>
        <p:grpSpPr>
          <a:xfrm>
            <a:off x="1798638" y="3324225"/>
            <a:ext cx="5257800" cy="2349223"/>
            <a:chOff x="1798638" y="3324225"/>
            <a:chExt cx="5257800" cy="2349223"/>
          </a:xfrm>
        </p:grpSpPr>
        <p:sp>
          <p:nvSpPr>
            <p:cNvPr id="22533" name="Rectangle 4"/>
            <p:cNvSpPr>
              <a:spLocks noChangeArrowheads="1"/>
            </p:cNvSpPr>
            <p:nvPr/>
          </p:nvSpPr>
          <p:spPr bwMode="auto">
            <a:xfrm>
              <a:off x="17986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i="1" dirty="0">
                  <a:latin typeface="Helvetica" pitchFamily="34" charset="0"/>
                </a:rPr>
                <a:t>Jones</a:t>
              </a:r>
            </a:p>
            <a:p>
              <a:pPr eaLnBrk="0" hangingPunct="0"/>
              <a:r>
                <a:rPr lang="en-US" i="1" dirty="0">
                  <a:latin typeface="Helvetica" pitchFamily="34" charset="0"/>
                </a:rPr>
                <a:t>Smith</a:t>
              </a:r>
            </a:p>
            <a:p>
              <a:pPr eaLnBrk="0" hangingPunct="0"/>
              <a:r>
                <a:rPr lang="en-US" i="1" dirty="0" smtClean="0">
                  <a:latin typeface="Helvetica" pitchFamily="34" charset="0"/>
                </a:rPr>
                <a:t>Dolan</a:t>
              </a:r>
              <a:endParaRPr lang="en-US" i="1" dirty="0">
                <a:latin typeface="Helvetica" pitchFamily="34" charset="0"/>
              </a:endParaRPr>
            </a:p>
            <a:p>
              <a:pPr eaLnBrk="0" hangingPunct="0"/>
              <a:r>
                <a:rPr lang="en-US" i="1" dirty="0" smtClean="0">
                  <a:latin typeface="Helvetica" pitchFamily="34" charset="0"/>
                </a:rPr>
                <a:t>Lynch</a:t>
              </a:r>
              <a:endParaRPr lang="en-US" i="1" dirty="0">
                <a:latin typeface="Helvetica" pitchFamily="34" charset="0"/>
              </a:endParaRPr>
            </a:p>
          </p:txBody>
        </p:sp>
        <p:grpSp>
          <p:nvGrpSpPr>
            <p:cNvPr id="21" name="Group 20"/>
            <p:cNvGrpSpPr/>
            <p:nvPr/>
          </p:nvGrpSpPr>
          <p:grpSpPr>
            <a:xfrm>
              <a:off x="1798638" y="3324225"/>
              <a:ext cx="5257800" cy="1981200"/>
              <a:chOff x="1798638" y="3324225"/>
              <a:chExt cx="5257800" cy="1981200"/>
            </a:xfrm>
          </p:grpSpPr>
          <p:sp>
            <p:nvSpPr>
              <p:cNvPr id="22534" name="Rectangle 5"/>
              <p:cNvSpPr>
                <a:spLocks noChangeArrowheads="1"/>
              </p:cNvSpPr>
              <p:nvPr/>
            </p:nvSpPr>
            <p:spPr bwMode="auto">
              <a:xfrm>
                <a:off x="17986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i="1" dirty="0">
                  <a:latin typeface="Helvetica" pitchFamily="34" charset="0"/>
                </a:endParaRPr>
              </a:p>
            </p:txBody>
          </p:sp>
          <p:sp>
            <p:nvSpPr>
              <p:cNvPr id="22535" name="Rectangle 6"/>
              <p:cNvSpPr>
                <a:spLocks noChangeArrowheads="1"/>
              </p:cNvSpPr>
              <p:nvPr/>
            </p:nvSpPr>
            <p:spPr bwMode="auto">
              <a:xfrm>
                <a:off x="35512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Mallow</a:t>
                </a:r>
                <a:endParaRPr lang="en-US" dirty="0">
                  <a:latin typeface="Helvetica" pitchFamily="34" charset="0"/>
                </a:endParaRPr>
              </a:p>
              <a:p>
                <a:pPr eaLnBrk="0" hangingPunct="0"/>
                <a:r>
                  <a:rPr lang="en-US" dirty="0" err="1" smtClean="0">
                    <a:latin typeface="Helvetica" pitchFamily="34" charset="0"/>
                  </a:rPr>
                  <a:t>Cellbridge</a:t>
                </a:r>
                <a:endParaRPr lang="en-US" dirty="0">
                  <a:latin typeface="Helvetica" pitchFamily="34" charset="0"/>
                </a:endParaRPr>
              </a:p>
              <a:p>
                <a:pPr eaLnBrk="0" hangingPunct="0"/>
                <a:r>
                  <a:rPr lang="en-US" dirty="0" err="1" smtClean="0">
                    <a:latin typeface="Helvetica" pitchFamily="34" charset="0"/>
                  </a:rPr>
                  <a:t>Cellbridge</a:t>
                </a:r>
                <a:endParaRPr lang="en-US" dirty="0">
                  <a:latin typeface="Helvetica" pitchFamily="34" charset="0"/>
                </a:endParaRPr>
              </a:p>
              <a:p>
                <a:pPr eaLnBrk="0" hangingPunct="0"/>
                <a:r>
                  <a:rPr lang="en-US" dirty="0" err="1" smtClean="0">
                    <a:latin typeface="Helvetica" pitchFamily="34" charset="0"/>
                  </a:rPr>
                  <a:t>Tuam</a:t>
                </a:r>
                <a:endParaRPr lang="en-US" dirty="0">
                  <a:latin typeface="Helvetica" pitchFamily="34" charset="0"/>
                </a:endParaRPr>
              </a:p>
            </p:txBody>
          </p:sp>
          <p:sp>
            <p:nvSpPr>
              <p:cNvPr id="22536" name="Rectangle 7"/>
              <p:cNvSpPr>
                <a:spLocks noChangeArrowheads="1"/>
              </p:cNvSpPr>
              <p:nvPr/>
            </p:nvSpPr>
            <p:spPr bwMode="auto">
              <a:xfrm>
                <a:off x="35512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student_street</a:t>
                </a:r>
                <a:endParaRPr lang="en-US" i="1" dirty="0">
                  <a:latin typeface="Helvetica" pitchFamily="34" charset="0"/>
                </a:endParaRPr>
              </a:p>
            </p:txBody>
          </p:sp>
          <p:sp>
            <p:nvSpPr>
              <p:cNvPr id="22537" name="Rectangle 8"/>
              <p:cNvSpPr>
                <a:spLocks noChangeArrowheads="1"/>
              </p:cNvSpPr>
              <p:nvPr/>
            </p:nvSpPr>
            <p:spPr bwMode="auto">
              <a:xfrm>
                <a:off x="53038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Cork</a:t>
                </a:r>
                <a:endParaRPr lang="en-US" dirty="0">
                  <a:latin typeface="Helvetica" pitchFamily="34" charset="0"/>
                </a:endParaRPr>
              </a:p>
              <a:p>
                <a:pPr eaLnBrk="0" hangingPunct="0"/>
                <a:r>
                  <a:rPr lang="en-US" dirty="0" smtClean="0">
                    <a:latin typeface="Helvetica" pitchFamily="34" charset="0"/>
                  </a:rPr>
                  <a:t>Dublin</a:t>
                </a:r>
                <a:endParaRPr lang="en-US" dirty="0">
                  <a:latin typeface="Helvetica" pitchFamily="34" charset="0"/>
                </a:endParaRPr>
              </a:p>
              <a:p>
                <a:pPr eaLnBrk="0" hangingPunct="0"/>
                <a:r>
                  <a:rPr lang="en-US" dirty="0" smtClean="0">
                    <a:latin typeface="Helvetica" pitchFamily="34" charset="0"/>
                  </a:rPr>
                  <a:t>Dublin</a:t>
                </a:r>
                <a:endParaRPr lang="en-US" dirty="0">
                  <a:latin typeface="Helvetica" pitchFamily="34" charset="0"/>
                </a:endParaRPr>
              </a:p>
              <a:p>
                <a:pPr eaLnBrk="0" hangingPunct="0"/>
                <a:r>
                  <a:rPr lang="en-US" dirty="0" smtClean="0">
                    <a:latin typeface="Helvetica" pitchFamily="34" charset="0"/>
                  </a:rPr>
                  <a:t>Galway</a:t>
                </a:r>
                <a:endParaRPr lang="en-US" dirty="0">
                  <a:latin typeface="Helvetica" pitchFamily="34" charset="0"/>
                </a:endParaRPr>
              </a:p>
            </p:txBody>
          </p:sp>
          <p:sp>
            <p:nvSpPr>
              <p:cNvPr id="22538" name="Rectangle 9"/>
              <p:cNvSpPr>
                <a:spLocks noChangeArrowheads="1"/>
              </p:cNvSpPr>
              <p:nvPr/>
            </p:nvSpPr>
            <p:spPr bwMode="auto">
              <a:xfrm>
                <a:off x="53038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err="1" smtClean="0">
                    <a:latin typeface="Helvetica" pitchFamily="34" charset="0"/>
                  </a:rPr>
                  <a:t>student_county</a:t>
                </a:r>
                <a:endParaRPr lang="en-US" dirty="0">
                  <a:latin typeface="Helvetica" pitchFamily="34" charset="0"/>
                </a:endParaRPr>
              </a:p>
            </p:txBody>
          </p:sp>
        </p:grpSp>
        <p:sp>
          <p:nvSpPr>
            <p:cNvPr id="22539" name="Text Box 10"/>
            <p:cNvSpPr txBox="1">
              <a:spLocks noChangeArrowheads="1"/>
            </p:cNvSpPr>
            <p:nvPr/>
          </p:nvSpPr>
          <p:spPr bwMode="auto">
            <a:xfrm>
              <a:off x="4023571" y="5304116"/>
              <a:ext cx="941283" cy="369332"/>
            </a:xfrm>
            <a:prstGeom prst="rect">
              <a:avLst/>
            </a:prstGeom>
            <a:noFill/>
            <a:ln w="9525">
              <a:noFill/>
              <a:miter lim="800000"/>
              <a:headEnd/>
              <a:tailEnd/>
            </a:ln>
          </p:spPr>
          <p:txBody>
            <a:bodyPr wrap="none" anchor="ctr">
              <a:spAutoFit/>
            </a:bodyPr>
            <a:lstStyle/>
            <a:p>
              <a:pPr algn="ctr" eaLnBrk="0" hangingPunct="0">
                <a:spcBef>
                  <a:spcPct val="50000"/>
                </a:spcBef>
              </a:pPr>
              <a:r>
                <a:rPr lang="en-US" i="1" dirty="0" smtClean="0">
                  <a:latin typeface="Helvetica" pitchFamily="34" charset="0"/>
                </a:rPr>
                <a:t>student</a:t>
              </a:r>
              <a:endParaRPr lang="en-US" i="1" dirty="0">
                <a:latin typeface="Helvetica" pitchFamily="34" charset="0"/>
              </a:endParaRPr>
            </a:p>
          </p:txBody>
        </p:sp>
      </p:grpSp>
      <p:sp>
        <p:nvSpPr>
          <p:cNvPr id="22540" name="Text Box 11"/>
          <p:cNvSpPr txBox="1">
            <a:spLocks noChangeArrowheads="1"/>
          </p:cNvSpPr>
          <p:nvPr/>
        </p:nvSpPr>
        <p:spPr bwMode="auto">
          <a:xfrm>
            <a:off x="7040563" y="2743200"/>
            <a:ext cx="1454150" cy="641350"/>
          </a:xfrm>
          <a:prstGeom prst="rect">
            <a:avLst/>
          </a:prstGeom>
          <a:noFill/>
          <a:ln w="9525">
            <a:noFill/>
            <a:miter lim="800000"/>
            <a:headEnd/>
            <a:tailEnd/>
          </a:ln>
        </p:spPr>
        <p:txBody>
          <a:bodyPr wrap="none">
            <a:spAutoFit/>
          </a:bodyPr>
          <a:lstStyle/>
          <a:p>
            <a:pPr algn="ctr" eaLnBrk="0" hangingPunct="0"/>
            <a:r>
              <a:rPr lang="en-US">
                <a:latin typeface="Helvetica" pitchFamily="34" charset="0"/>
              </a:rPr>
              <a:t>attributes</a:t>
            </a:r>
          </a:p>
          <a:p>
            <a:pPr algn="ctr" eaLnBrk="0" hangingPunct="0"/>
            <a:r>
              <a:rPr lang="en-US">
                <a:latin typeface="Helvetica" pitchFamily="34" charset="0"/>
              </a:rPr>
              <a:t>(or columns)</a:t>
            </a:r>
          </a:p>
        </p:txBody>
      </p:sp>
      <p:sp>
        <p:nvSpPr>
          <p:cNvPr id="22541" name="Line 12"/>
          <p:cNvSpPr>
            <a:spLocks noChangeShapeType="1"/>
          </p:cNvSpPr>
          <p:nvPr/>
        </p:nvSpPr>
        <p:spPr bwMode="auto">
          <a:xfrm flipH="1">
            <a:off x="2789238" y="2986088"/>
            <a:ext cx="4329112" cy="312737"/>
          </a:xfrm>
          <a:prstGeom prst="line">
            <a:avLst/>
          </a:prstGeom>
          <a:noFill/>
          <a:ln w="9525">
            <a:solidFill>
              <a:schemeClr val="tx1"/>
            </a:solidFill>
            <a:round/>
            <a:headEnd/>
            <a:tailEnd type="triangle" w="med" len="med"/>
          </a:ln>
        </p:spPr>
        <p:txBody>
          <a:bodyPr wrap="none"/>
          <a:lstStyle/>
          <a:p>
            <a:endParaRPr lang="en-IE"/>
          </a:p>
        </p:txBody>
      </p:sp>
      <p:sp>
        <p:nvSpPr>
          <p:cNvPr id="22542" name="Line 13"/>
          <p:cNvSpPr>
            <a:spLocks noChangeShapeType="1"/>
          </p:cNvSpPr>
          <p:nvPr/>
        </p:nvSpPr>
        <p:spPr bwMode="auto">
          <a:xfrm flipH="1">
            <a:off x="4572000" y="2974975"/>
            <a:ext cx="2557463" cy="323850"/>
          </a:xfrm>
          <a:prstGeom prst="line">
            <a:avLst/>
          </a:prstGeom>
          <a:noFill/>
          <a:ln w="9525">
            <a:solidFill>
              <a:schemeClr val="tx1"/>
            </a:solidFill>
            <a:round/>
            <a:headEnd/>
            <a:tailEnd type="triangle" w="med" len="med"/>
          </a:ln>
        </p:spPr>
        <p:txBody>
          <a:bodyPr wrap="none"/>
          <a:lstStyle/>
          <a:p>
            <a:endParaRPr lang="en-IE"/>
          </a:p>
        </p:txBody>
      </p:sp>
      <p:sp>
        <p:nvSpPr>
          <p:cNvPr id="22543" name="Line 14"/>
          <p:cNvSpPr>
            <a:spLocks noChangeShapeType="1"/>
          </p:cNvSpPr>
          <p:nvPr/>
        </p:nvSpPr>
        <p:spPr bwMode="auto">
          <a:xfrm flipH="1">
            <a:off x="6296025" y="2974975"/>
            <a:ext cx="844550" cy="323850"/>
          </a:xfrm>
          <a:prstGeom prst="line">
            <a:avLst/>
          </a:prstGeom>
          <a:noFill/>
          <a:ln w="9525">
            <a:solidFill>
              <a:schemeClr val="tx1"/>
            </a:solidFill>
            <a:round/>
            <a:headEnd/>
            <a:tailEnd type="triangle" w="med" len="med"/>
          </a:ln>
        </p:spPr>
        <p:txBody>
          <a:bodyPr wrap="none"/>
          <a:lstStyle/>
          <a:p>
            <a:endParaRPr lang="en-IE"/>
          </a:p>
        </p:txBody>
      </p:sp>
      <p:sp>
        <p:nvSpPr>
          <p:cNvPr id="22544" name="Text Box 15"/>
          <p:cNvSpPr txBox="1">
            <a:spLocks noChangeArrowheads="1"/>
          </p:cNvSpPr>
          <p:nvPr/>
        </p:nvSpPr>
        <p:spPr bwMode="auto">
          <a:xfrm>
            <a:off x="7318375" y="4144963"/>
            <a:ext cx="1085850" cy="641350"/>
          </a:xfrm>
          <a:prstGeom prst="rect">
            <a:avLst/>
          </a:prstGeom>
          <a:noFill/>
          <a:ln w="9525">
            <a:noFill/>
            <a:miter lim="800000"/>
            <a:headEnd/>
            <a:tailEnd/>
          </a:ln>
        </p:spPr>
        <p:txBody>
          <a:bodyPr wrap="none">
            <a:spAutoFit/>
          </a:bodyPr>
          <a:lstStyle/>
          <a:p>
            <a:pPr algn="ctr" eaLnBrk="0" hangingPunct="0"/>
            <a:r>
              <a:rPr lang="en-US">
                <a:latin typeface="Helvetica" pitchFamily="34" charset="0"/>
              </a:rPr>
              <a:t>tuples</a:t>
            </a:r>
          </a:p>
          <a:p>
            <a:pPr algn="ctr" eaLnBrk="0" hangingPunct="0"/>
            <a:r>
              <a:rPr lang="en-US">
                <a:latin typeface="Helvetica" pitchFamily="34" charset="0"/>
              </a:rPr>
              <a:t>(or rows)</a:t>
            </a:r>
          </a:p>
        </p:txBody>
      </p:sp>
      <p:sp>
        <p:nvSpPr>
          <p:cNvPr id="22545" name="Line 16"/>
          <p:cNvSpPr>
            <a:spLocks noChangeShapeType="1"/>
          </p:cNvSpPr>
          <p:nvPr/>
        </p:nvSpPr>
        <p:spPr bwMode="auto">
          <a:xfrm flipH="1" flipV="1">
            <a:off x="7072313" y="4110038"/>
            <a:ext cx="369887" cy="220662"/>
          </a:xfrm>
          <a:prstGeom prst="line">
            <a:avLst/>
          </a:prstGeom>
          <a:noFill/>
          <a:ln w="9525">
            <a:solidFill>
              <a:schemeClr val="tx1"/>
            </a:solidFill>
            <a:round/>
            <a:headEnd/>
            <a:tailEnd type="triangle" w="med" len="med"/>
          </a:ln>
        </p:spPr>
        <p:txBody>
          <a:bodyPr wrap="none"/>
          <a:lstStyle/>
          <a:p>
            <a:endParaRPr lang="en-IE"/>
          </a:p>
        </p:txBody>
      </p:sp>
      <p:sp>
        <p:nvSpPr>
          <p:cNvPr id="22546" name="Line 17"/>
          <p:cNvSpPr>
            <a:spLocks noChangeShapeType="1"/>
          </p:cNvSpPr>
          <p:nvPr/>
        </p:nvSpPr>
        <p:spPr bwMode="auto">
          <a:xfrm flipH="1">
            <a:off x="7059613" y="4329113"/>
            <a:ext cx="369887" cy="11112"/>
          </a:xfrm>
          <a:prstGeom prst="line">
            <a:avLst/>
          </a:prstGeom>
          <a:noFill/>
          <a:ln w="9525">
            <a:solidFill>
              <a:schemeClr val="tx1"/>
            </a:solidFill>
            <a:round/>
            <a:headEnd/>
            <a:tailEnd type="triangle" w="med" len="med"/>
          </a:ln>
        </p:spPr>
        <p:txBody>
          <a:bodyPr wrap="none"/>
          <a:lstStyle/>
          <a:p>
            <a:endParaRPr lang="en-IE"/>
          </a:p>
        </p:txBody>
      </p:sp>
      <p:sp>
        <p:nvSpPr>
          <p:cNvPr id="22547" name="Line 18"/>
          <p:cNvSpPr>
            <a:spLocks noChangeShapeType="1"/>
          </p:cNvSpPr>
          <p:nvPr/>
        </p:nvSpPr>
        <p:spPr bwMode="auto">
          <a:xfrm flipH="1">
            <a:off x="7048500" y="4340225"/>
            <a:ext cx="392113" cy="312738"/>
          </a:xfrm>
          <a:prstGeom prst="line">
            <a:avLst/>
          </a:prstGeom>
          <a:noFill/>
          <a:ln w="9525">
            <a:solidFill>
              <a:schemeClr val="tx1"/>
            </a:solidFill>
            <a:round/>
            <a:headEnd/>
            <a:tailEnd type="triangle" w="med" len="med"/>
          </a:ln>
        </p:spPr>
        <p:txBody>
          <a:bodyPr wrap="none"/>
          <a:lstStyle/>
          <a:p>
            <a:endParaRPr lang="en-IE"/>
          </a:p>
        </p:txBody>
      </p:sp>
      <p:sp>
        <p:nvSpPr>
          <p:cNvPr id="22548" name="Line 19"/>
          <p:cNvSpPr>
            <a:spLocks noChangeShapeType="1"/>
          </p:cNvSpPr>
          <p:nvPr/>
        </p:nvSpPr>
        <p:spPr bwMode="auto">
          <a:xfrm flipH="1">
            <a:off x="7059613" y="4349750"/>
            <a:ext cx="381000" cy="555625"/>
          </a:xfrm>
          <a:prstGeom prst="line">
            <a:avLst/>
          </a:prstGeom>
          <a:noFill/>
          <a:ln w="9525">
            <a:solidFill>
              <a:schemeClr val="tx1"/>
            </a:solidFill>
            <a:round/>
            <a:headEnd/>
            <a:tailEnd type="triangle" w="med" len="med"/>
          </a:ln>
        </p:spPr>
        <p:txBody>
          <a:bodyPr wrap="none"/>
          <a:lstStyle/>
          <a:p>
            <a:endParaRPr lang="en-IE"/>
          </a:p>
        </p:txBody>
      </p:sp>
      <p:sp>
        <p:nvSpPr>
          <p:cNvPr id="23"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14</a:t>
            </a:fld>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3555" name="Rectangle 2"/>
          <p:cNvSpPr>
            <a:spLocks noGrp="1" noChangeArrowheads="1"/>
          </p:cNvSpPr>
          <p:nvPr>
            <p:ph type="title"/>
          </p:nvPr>
        </p:nvSpPr>
        <p:spPr/>
        <p:txBody>
          <a:bodyPr/>
          <a:lstStyle/>
          <a:p>
            <a:pPr eaLnBrk="1" hangingPunct="1"/>
            <a:r>
              <a:rPr lang="en-US" smtClean="0"/>
              <a:t>Relations are Unordered</a:t>
            </a:r>
          </a:p>
        </p:txBody>
      </p:sp>
      <p:sp>
        <p:nvSpPr>
          <p:cNvPr id="23556" name="Rectangle 3"/>
          <p:cNvSpPr>
            <a:spLocks noChangeArrowheads="1"/>
          </p:cNvSpPr>
          <p:nvPr/>
        </p:nvSpPr>
        <p:spPr bwMode="auto">
          <a:xfrm>
            <a:off x="798513" y="1077913"/>
            <a:ext cx="7735887" cy="1329595"/>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Char char="n"/>
            </a:pPr>
            <a:r>
              <a:rPr kumimoji="1" lang="en-US" dirty="0">
                <a:latin typeface="Helvetica" pitchFamily="34" charset="0"/>
              </a:rPr>
              <a:t> </a:t>
            </a:r>
            <a:r>
              <a:rPr kumimoji="1" lang="en-US" sz="2400" dirty="0">
                <a:latin typeface="Garamond" pitchFamily="18" charset="0"/>
              </a:rPr>
              <a:t>Order of </a:t>
            </a:r>
            <a:r>
              <a:rPr kumimoji="1" lang="en-US" sz="2400" dirty="0" err="1">
                <a:latin typeface="Garamond" pitchFamily="18" charset="0"/>
              </a:rPr>
              <a:t>tuples</a:t>
            </a:r>
            <a:r>
              <a:rPr kumimoji="1" lang="en-US" sz="2400" dirty="0">
                <a:latin typeface="Garamond" pitchFamily="18" charset="0"/>
              </a:rPr>
              <a:t> is irrelevant (</a:t>
            </a:r>
            <a:r>
              <a:rPr kumimoji="1" lang="en-US" sz="2400" dirty="0" err="1">
                <a:latin typeface="Garamond" pitchFamily="18" charset="0"/>
              </a:rPr>
              <a:t>tuples</a:t>
            </a:r>
            <a:r>
              <a:rPr kumimoji="1" lang="en-US" sz="2400" dirty="0">
                <a:latin typeface="Garamond" pitchFamily="18" charset="0"/>
              </a:rPr>
              <a:t> may be stored in an arbitrary order)</a:t>
            </a:r>
          </a:p>
          <a:p>
            <a:pPr eaLnBrk="0" hangingPunct="0">
              <a:spcBef>
                <a:spcPct val="35000"/>
              </a:spcBef>
              <a:buClr>
                <a:schemeClr val="tx2"/>
              </a:buClr>
              <a:buSzPct val="90000"/>
              <a:buFont typeface="Monotype Sorts" pitchFamily="2" charset="2"/>
              <a:buChar char="n"/>
            </a:pPr>
            <a:r>
              <a:rPr kumimoji="1" lang="en-US" sz="2400" dirty="0">
                <a:latin typeface="Garamond" pitchFamily="18" charset="0"/>
              </a:rPr>
              <a:t> Example: </a:t>
            </a:r>
            <a:r>
              <a:rPr kumimoji="1" lang="en-US" sz="2400" i="1" dirty="0" err="1" smtClean="0">
                <a:latin typeface="Garamond" pitchFamily="18" charset="0"/>
              </a:rPr>
              <a:t>student_details</a:t>
            </a:r>
            <a:r>
              <a:rPr kumimoji="1" lang="en-US" sz="2400" i="1" dirty="0" smtClean="0">
                <a:latin typeface="Garamond" pitchFamily="18" charset="0"/>
              </a:rPr>
              <a:t> </a:t>
            </a:r>
            <a:r>
              <a:rPr kumimoji="1" lang="en-US" sz="2400" dirty="0" smtClean="0">
                <a:latin typeface="Garamond" pitchFamily="18" charset="0"/>
              </a:rPr>
              <a:t>relation </a:t>
            </a:r>
            <a:r>
              <a:rPr kumimoji="1" lang="en-US" sz="2400" dirty="0">
                <a:latin typeface="Garamond" pitchFamily="18" charset="0"/>
              </a:rPr>
              <a:t>with unordered </a:t>
            </a:r>
            <a:r>
              <a:rPr kumimoji="1" lang="en-US" sz="2400" dirty="0" err="1">
                <a:latin typeface="Garamond" pitchFamily="18" charset="0"/>
              </a:rPr>
              <a:t>tuples</a:t>
            </a:r>
            <a:endParaRPr kumimoji="1" lang="en-US" sz="2400" dirty="0">
              <a:latin typeface="Garamond" pitchFamily="18" charset="0"/>
            </a:endParaRPr>
          </a:p>
        </p:txBody>
      </p:sp>
      <p:grpSp>
        <p:nvGrpSpPr>
          <p:cNvPr id="7" name="Group 6"/>
          <p:cNvGrpSpPr/>
          <p:nvPr/>
        </p:nvGrpSpPr>
        <p:grpSpPr>
          <a:xfrm>
            <a:off x="1798638" y="3324225"/>
            <a:ext cx="5257800" cy="2349223"/>
            <a:chOff x="1798638" y="3324225"/>
            <a:chExt cx="5257800" cy="2349223"/>
          </a:xfrm>
        </p:grpSpPr>
        <p:sp>
          <p:nvSpPr>
            <p:cNvPr id="8" name="Rectangle 4"/>
            <p:cNvSpPr>
              <a:spLocks noChangeArrowheads="1"/>
            </p:cNvSpPr>
            <p:nvPr/>
          </p:nvSpPr>
          <p:spPr bwMode="auto">
            <a:xfrm>
              <a:off x="17986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i="1" dirty="0" smtClean="0">
                  <a:latin typeface="Helvetica" pitchFamily="34" charset="0"/>
                </a:rPr>
                <a:t>A0003333</a:t>
              </a:r>
              <a:endParaRPr lang="en-US" i="1" dirty="0">
                <a:latin typeface="Helvetica" pitchFamily="34" charset="0"/>
              </a:endParaRPr>
            </a:p>
            <a:p>
              <a:pPr eaLnBrk="0" hangingPunct="0"/>
              <a:r>
                <a:rPr lang="en-US" i="1" dirty="0" smtClean="0">
                  <a:latin typeface="Helvetica" pitchFamily="34" charset="0"/>
                </a:rPr>
                <a:t>A0002222</a:t>
              </a:r>
              <a:endParaRPr lang="en-US" i="1" dirty="0">
                <a:latin typeface="Helvetica" pitchFamily="34" charset="0"/>
              </a:endParaRPr>
            </a:p>
            <a:p>
              <a:pPr eaLnBrk="0" hangingPunct="0"/>
              <a:r>
                <a:rPr lang="en-US" i="1" dirty="0" smtClean="0">
                  <a:latin typeface="Helvetica" pitchFamily="34" charset="0"/>
                </a:rPr>
                <a:t>A0004444</a:t>
              </a:r>
              <a:endParaRPr lang="en-US" i="1" dirty="0">
                <a:latin typeface="Helvetica" pitchFamily="34" charset="0"/>
              </a:endParaRPr>
            </a:p>
            <a:p>
              <a:pPr eaLnBrk="0" hangingPunct="0"/>
              <a:r>
                <a:rPr lang="en-US" i="1" dirty="0" smtClean="0">
                  <a:latin typeface="Helvetica" pitchFamily="34" charset="0"/>
                </a:rPr>
                <a:t>A0001111</a:t>
              </a:r>
              <a:endParaRPr lang="en-US" i="1" dirty="0">
                <a:latin typeface="Helvetica" pitchFamily="34" charset="0"/>
              </a:endParaRPr>
            </a:p>
          </p:txBody>
        </p:sp>
        <p:grpSp>
          <p:nvGrpSpPr>
            <p:cNvPr id="9" name="Group 20"/>
            <p:cNvGrpSpPr/>
            <p:nvPr/>
          </p:nvGrpSpPr>
          <p:grpSpPr>
            <a:xfrm>
              <a:off x="1798638" y="3324225"/>
              <a:ext cx="5257800" cy="1981200"/>
              <a:chOff x="1798638" y="3324225"/>
              <a:chExt cx="5257800" cy="1981200"/>
            </a:xfrm>
          </p:grpSpPr>
          <p:sp>
            <p:nvSpPr>
              <p:cNvPr id="11" name="Rectangle 5"/>
              <p:cNvSpPr>
                <a:spLocks noChangeArrowheads="1"/>
              </p:cNvSpPr>
              <p:nvPr/>
            </p:nvSpPr>
            <p:spPr bwMode="auto">
              <a:xfrm>
                <a:off x="17986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student_id</a:t>
                </a:r>
                <a:endParaRPr lang="en-US" i="1" dirty="0">
                  <a:latin typeface="Helvetica" pitchFamily="34" charset="0"/>
                </a:endParaRPr>
              </a:p>
            </p:txBody>
          </p:sp>
          <p:sp>
            <p:nvSpPr>
              <p:cNvPr id="12" name="Rectangle 6"/>
              <p:cNvSpPr>
                <a:spLocks noChangeArrowheads="1"/>
              </p:cNvSpPr>
              <p:nvPr/>
            </p:nvSpPr>
            <p:spPr bwMode="auto">
              <a:xfrm>
                <a:off x="35512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Jones</a:t>
                </a:r>
                <a:endParaRPr lang="en-US" dirty="0">
                  <a:latin typeface="Helvetica" pitchFamily="34" charset="0"/>
                </a:endParaRPr>
              </a:p>
              <a:p>
                <a:pPr eaLnBrk="0" hangingPunct="0"/>
                <a:r>
                  <a:rPr lang="en-US" dirty="0" smtClean="0">
                    <a:latin typeface="Helvetica" pitchFamily="34" charset="0"/>
                  </a:rPr>
                  <a:t>Smith</a:t>
                </a:r>
                <a:endParaRPr lang="en-US" dirty="0">
                  <a:latin typeface="Helvetica" pitchFamily="34" charset="0"/>
                </a:endParaRPr>
              </a:p>
              <a:p>
                <a:pPr eaLnBrk="0" hangingPunct="0"/>
                <a:r>
                  <a:rPr lang="en-US" dirty="0" smtClean="0">
                    <a:latin typeface="Helvetica" pitchFamily="34" charset="0"/>
                  </a:rPr>
                  <a:t>Dolan</a:t>
                </a:r>
                <a:endParaRPr lang="en-US" dirty="0">
                  <a:latin typeface="Helvetica" pitchFamily="34" charset="0"/>
                </a:endParaRPr>
              </a:p>
              <a:p>
                <a:pPr eaLnBrk="0" hangingPunct="0"/>
                <a:r>
                  <a:rPr lang="en-US" dirty="0" smtClean="0">
                    <a:latin typeface="Helvetica" pitchFamily="34" charset="0"/>
                  </a:rPr>
                  <a:t>Murphy</a:t>
                </a:r>
                <a:endParaRPr lang="en-US" dirty="0">
                  <a:latin typeface="Helvetica" pitchFamily="34" charset="0"/>
                </a:endParaRPr>
              </a:p>
            </p:txBody>
          </p:sp>
          <p:sp>
            <p:nvSpPr>
              <p:cNvPr id="13" name="Rectangle 7"/>
              <p:cNvSpPr>
                <a:spLocks noChangeArrowheads="1"/>
              </p:cNvSpPr>
              <p:nvPr/>
            </p:nvSpPr>
            <p:spPr bwMode="auto">
              <a:xfrm>
                <a:off x="35512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i="1" dirty="0">
                  <a:latin typeface="Helvetica" pitchFamily="34" charset="0"/>
                </a:endParaRPr>
              </a:p>
            </p:txBody>
          </p:sp>
          <p:sp>
            <p:nvSpPr>
              <p:cNvPr id="14" name="Rectangle 8"/>
              <p:cNvSpPr>
                <a:spLocks noChangeArrowheads="1"/>
              </p:cNvSpPr>
              <p:nvPr/>
            </p:nvSpPr>
            <p:spPr bwMode="auto">
              <a:xfrm>
                <a:off x="5303838" y="3781425"/>
                <a:ext cx="1752600" cy="15240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p:txBody>
          </p:sp>
          <p:sp>
            <p:nvSpPr>
              <p:cNvPr id="15" name="Rectangle 9"/>
              <p:cNvSpPr>
                <a:spLocks noChangeArrowheads="1"/>
              </p:cNvSpPr>
              <p:nvPr/>
            </p:nvSpPr>
            <p:spPr bwMode="auto">
              <a:xfrm>
                <a:off x="5303838" y="3324225"/>
                <a:ext cx="1752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school</a:t>
                </a:r>
                <a:endParaRPr lang="en-US" dirty="0">
                  <a:latin typeface="Helvetica" pitchFamily="34" charset="0"/>
                </a:endParaRPr>
              </a:p>
            </p:txBody>
          </p:sp>
        </p:grpSp>
        <p:sp>
          <p:nvSpPr>
            <p:cNvPr id="10" name="Text Box 10"/>
            <p:cNvSpPr txBox="1">
              <a:spLocks noChangeArrowheads="1"/>
            </p:cNvSpPr>
            <p:nvPr/>
          </p:nvSpPr>
          <p:spPr bwMode="auto">
            <a:xfrm>
              <a:off x="3626030" y="5304116"/>
              <a:ext cx="1736374" cy="369332"/>
            </a:xfrm>
            <a:prstGeom prst="rect">
              <a:avLst/>
            </a:prstGeom>
            <a:noFill/>
            <a:ln w="9525">
              <a:noFill/>
              <a:miter lim="800000"/>
              <a:headEnd/>
              <a:tailEnd/>
            </a:ln>
          </p:spPr>
          <p:txBody>
            <a:bodyPr wrap="none" anchor="ctr">
              <a:spAutoFit/>
            </a:bodyPr>
            <a:lstStyle/>
            <a:p>
              <a:pPr algn="ctr" eaLnBrk="0" hangingPunct="0">
                <a:spcBef>
                  <a:spcPct val="50000"/>
                </a:spcBef>
              </a:pPr>
              <a:r>
                <a:rPr lang="en-US" i="1" dirty="0" err="1" smtClean="0">
                  <a:latin typeface="Helvetica" pitchFamily="34" charset="0"/>
                </a:rPr>
                <a:t>student_details</a:t>
              </a:r>
              <a:endParaRPr lang="en-US" i="1" dirty="0">
                <a:latin typeface="Helvetica" pitchFamily="34" charset="0"/>
              </a:endParaRPr>
            </a:p>
          </p:txBody>
        </p:sp>
      </p:grpSp>
      <p:sp>
        <p:nvSpPr>
          <p:cNvPr id="1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15</a:t>
            </a:fld>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4579" name="Rectangle 2"/>
          <p:cNvSpPr>
            <a:spLocks noGrp="1" noChangeArrowheads="1"/>
          </p:cNvSpPr>
          <p:nvPr>
            <p:ph type="title"/>
          </p:nvPr>
        </p:nvSpPr>
        <p:spPr/>
        <p:txBody>
          <a:bodyPr/>
          <a:lstStyle/>
          <a:p>
            <a:pPr eaLnBrk="1" hangingPunct="1"/>
            <a:r>
              <a:rPr lang="en-US" smtClean="0"/>
              <a:t>Database</a:t>
            </a:r>
          </a:p>
        </p:txBody>
      </p:sp>
      <p:sp>
        <p:nvSpPr>
          <p:cNvPr id="24580" name="Rectangle 3"/>
          <p:cNvSpPr>
            <a:spLocks noGrp="1" noChangeArrowheads="1"/>
          </p:cNvSpPr>
          <p:nvPr>
            <p:ph type="body" idx="1"/>
          </p:nvPr>
        </p:nvSpPr>
        <p:spPr>
          <a:xfrm>
            <a:off x="798513" y="1077913"/>
            <a:ext cx="7949951" cy="5176837"/>
          </a:xfrm>
        </p:spPr>
        <p:txBody>
          <a:bodyPr/>
          <a:lstStyle/>
          <a:p>
            <a:pPr eaLnBrk="1" hangingPunct="1">
              <a:lnSpc>
                <a:spcPct val="90000"/>
              </a:lnSpc>
              <a:spcBef>
                <a:spcPct val="60000"/>
              </a:spcBef>
            </a:pPr>
            <a:r>
              <a:rPr lang="en-US" dirty="0" smtClean="0"/>
              <a:t>A database consists of multiple relations</a:t>
            </a:r>
          </a:p>
          <a:p>
            <a:pPr eaLnBrk="1" hangingPunct="1">
              <a:lnSpc>
                <a:spcPct val="90000"/>
              </a:lnSpc>
              <a:spcBef>
                <a:spcPct val="60000"/>
              </a:spcBef>
            </a:pPr>
            <a:r>
              <a:rPr lang="en-US" dirty="0" smtClean="0"/>
              <a:t>Information about an enterprise is broken up into parts, with  each relation storing one part of the information</a:t>
            </a:r>
          </a:p>
          <a:p>
            <a:pPr eaLnBrk="1" hangingPunct="1">
              <a:lnSpc>
                <a:spcPct val="110000"/>
              </a:lnSpc>
              <a:spcBef>
                <a:spcPct val="60000"/>
              </a:spcBef>
              <a:buFont typeface="Wingdings" pitchFamily="2" charset="2"/>
              <a:buNone/>
            </a:pPr>
            <a:r>
              <a:rPr lang="en-US" dirty="0" smtClean="0"/>
              <a:t>		</a:t>
            </a:r>
            <a:r>
              <a:rPr lang="en-US" i="1" dirty="0" smtClean="0"/>
              <a:t>modules</a:t>
            </a:r>
            <a:r>
              <a:rPr lang="en-US" dirty="0" smtClean="0"/>
              <a:t>:   	stores information about course 			modules</a:t>
            </a:r>
            <a:br>
              <a:rPr lang="en-US" dirty="0" smtClean="0"/>
            </a:br>
            <a:r>
              <a:rPr lang="en-US" dirty="0" smtClean="0"/>
              <a:t>      </a:t>
            </a:r>
            <a:r>
              <a:rPr lang="en-US" i="1" dirty="0" smtClean="0"/>
              <a:t>course</a:t>
            </a:r>
            <a:r>
              <a:rPr lang="en-US" dirty="0" smtClean="0"/>
              <a:t>:  	stores information about which 			     	lecturer teaches which module</a:t>
            </a:r>
            <a:br>
              <a:rPr lang="en-US" dirty="0" smtClean="0"/>
            </a:br>
            <a:r>
              <a:rPr lang="en-US" dirty="0" smtClean="0"/>
              <a:t>      </a:t>
            </a:r>
            <a:r>
              <a:rPr lang="en-US" i="1" dirty="0" smtClean="0"/>
              <a:t>lecturer</a:t>
            </a:r>
            <a:r>
              <a:rPr lang="en-US" dirty="0" smtClean="0"/>
              <a:t>:  	stores information about lecturers</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16</a:t>
            </a:fld>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5603" name="Rectangle 2"/>
          <p:cNvSpPr>
            <a:spLocks noGrp="1" noChangeArrowheads="1"/>
          </p:cNvSpPr>
          <p:nvPr>
            <p:ph type="title"/>
          </p:nvPr>
        </p:nvSpPr>
        <p:spPr/>
        <p:txBody>
          <a:bodyPr/>
          <a:lstStyle/>
          <a:p>
            <a:pPr eaLnBrk="1" hangingPunct="1"/>
            <a:r>
              <a:rPr lang="en-IE" smtClean="0"/>
              <a:t>Database (contd.)</a:t>
            </a:r>
          </a:p>
        </p:txBody>
      </p:sp>
      <p:sp>
        <p:nvSpPr>
          <p:cNvPr id="25604" name="Rectangle 3"/>
          <p:cNvSpPr>
            <a:spLocks noGrp="1" noChangeArrowheads="1"/>
          </p:cNvSpPr>
          <p:nvPr>
            <p:ph type="body" idx="1"/>
          </p:nvPr>
        </p:nvSpPr>
        <p:spPr>
          <a:xfrm>
            <a:off x="323528" y="1052513"/>
            <a:ext cx="8568952" cy="5078412"/>
          </a:xfrm>
        </p:spPr>
        <p:txBody>
          <a:bodyPr/>
          <a:lstStyle/>
          <a:p>
            <a:pPr eaLnBrk="1" hangingPunct="1">
              <a:lnSpc>
                <a:spcPct val="110000"/>
              </a:lnSpc>
              <a:spcBef>
                <a:spcPct val="60000"/>
              </a:spcBef>
            </a:pPr>
            <a:r>
              <a:rPr lang="en-US" dirty="0" smtClean="0"/>
              <a:t>Storing all information as a single relation such as </a:t>
            </a:r>
            <a:br>
              <a:rPr lang="en-US" dirty="0" smtClean="0"/>
            </a:br>
            <a:r>
              <a:rPr lang="en-US" dirty="0" smtClean="0"/>
              <a:t>   </a:t>
            </a:r>
            <a:r>
              <a:rPr lang="en-US" i="1" dirty="0" smtClean="0"/>
              <a:t>college</a:t>
            </a:r>
            <a:r>
              <a:rPr lang="en-US" dirty="0" smtClean="0"/>
              <a:t>(</a:t>
            </a:r>
            <a:r>
              <a:rPr lang="en-US" i="1" dirty="0" err="1" smtClean="0"/>
              <a:t>course_name</a:t>
            </a:r>
            <a:r>
              <a:rPr lang="en-US" i="1" dirty="0" smtClean="0"/>
              <a:t>, </a:t>
            </a:r>
            <a:r>
              <a:rPr lang="en-US" i="1" dirty="0" err="1" smtClean="0"/>
              <a:t>module_name</a:t>
            </a:r>
            <a:r>
              <a:rPr lang="en-US" i="1" dirty="0" smtClean="0"/>
              <a:t>, </a:t>
            </a:r>
            <a:r>
              <a:rPr lang="en-US" i="1" dirty="0" err="1" smtClean="0"/>
              <a:t>lecturer_name</a:t>
            </a:r>
            <a:r>
              <a:rPr lang="en-US" dirty="0" smtClean="0"/>
              <a:t>, ..)</a:t>
            </a:r>
            <a:br>
              <a:rPr lang="en-US" dirty="0" smtClean="0"/>
            </a:br>
            <a:r>
              <a:rPr lang="en-US" dirty="0" smtClean="0"/>
              <a:t>results in</a:t>
            </a:r>
          </a:p>
          <a:p>
            <a:pPr lvl="1" eaLnBrk="1" hangingPunct="1">
              <a:spcBef>
                <a:spcPct val="60000"/>
              </a:spcBef>
            </a:pPr>
            <a:r>
              <a:rPr lang="en-US" dirty="0" smtClean="0"/>
              <a:t>repetition of information (e.g., same module on two courses)</a:t>
            </a:r>
          </a:p>
          <a:p>
            <a:pPr lvl="1" eaLnBrk="1" hangingPunct="1">
              <a:spcBef>
                <a:spcPct val="60000"/>
              </a:spcBef>
            </a:pPr>
            <a:r>
              <a:rPr lang="en-US" dirty="0" smtClean="0"/>
              <a:t>the need for null values  (e.g., represent a module without a lecturer)</a:t>
            </a:r>
          </a:p>
          <a:p>
            <a:pPr eaLnBrk="1" hangingPunct="1">
              <a:spcBef>
                <a:spcPct val="60000"/>
              </a:spcBef>
            </a:pPr>
            <a:r>
              <a:rPr lang="en-US" dirty="0" smtClean="0"/>
              <a:t>Normalization theory deals with how to design relational schemas (we will look at this later).</a:t>
            </a:r>
            <a:endParaRPr lang="en-IE"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17</a:t>
            </a:fld>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6627" name="Rectangle 2"/>
          <p:cNvSpPr>
            <a:spLocks noGrp="1" noChangeArrowheads="1"/>
          </p:cNvSpPr>
          <p:nvPr>
            <p:ph type="title"/>
          </p:nvPr>
        </p:nvSpPr>
        <p:spPr/>
        <p:txBody>
          <a:bodyPr/>
          <a:lstStyle/>
          <a:p>
            <a:pPr eaLnBrk="1" hangingPunct="1"/>
            <a:r>
              <a:rPr lang="en-US" smtClean="0"/>
              <a:t>Controlled Redundancy</a:t>
            </a:r>
          </a:p>
        </p:txBody>
      </p:sp>
      <p:sp>
        <p:nvSpPr>
          <p:cNvPr id="26628" name="Rectangle 3"/>
          <p:cNvSpPr>
            <a:spLocks noGrp="1" noChangeArrowheads="1"/>
          </p:cNvSpPr>
          <p:nvPr>
            <p:ph type="body" idx="1"/>
          </p:nvPr>
        </p:nvSpPr>
        <p:spPr>
          <a:xfrm>
            <a:off x="685800" y="1125538"/>
            <a:ext cx="7772400" cy="4495800"/>
          </a:xfrm>
        </p:spPr>
        <p:txBody>
          <a:bodyPr/>
          <a:lstStyle/>
          <a:p>
            <a:pPr eaLnBrk="1" hangingPunct="1">
              <a:spcBef>
                <a:spcPct val="50000"/>
              </a:spcBef>
            </a:pPr>
            <a:r>
              <a:rPr lang="en-US" smtClean="0"/>
              <a:t>Makes the relational database work</a:t>
            </a:r>
          </a:p>
          <a:p>
            <a:pPr eaLnBrk="1" hangingPunct="1">
              <a:spcBef>
                <a:spcPct val="50000"/>
              </a:spcBef>
            </a:pPr>
            <a:r>
              <a:rPr lang="en-US" smtClean="0"/>
              <a:t>Tables within the database share common attributes that enable us to link tables together</a:t>
            </a:r>
          </a:p>
          <a:p>
            <a:pPr eaLnBrk="1" hangingPunct="1">
              <a:spcBef>
                <a:spcPct val="50000"/>
              </a:spcBef>
            </a:pPr>
            <a:r>
              <a:rPr lang="en-US" smtClean="0"/>
              <a:t>Multiple occurrences of values in a table are not redundant when they are </a:t>
            </a:r>
            <a:r>
              <a:rPr lang="en-US" i="1" smtClean="0"/>
              <a:t>required </a:t>
            </a:r>
            <a:r>
              <a:rPr lang="en-US" smtClean="0"/>
              <a:t>to make the relationship work</a:t>
            </a:r>
          </a:p>
          <a:p>
            <a:pPr eaLnBrk="1" hangingPunct="1">
              <a:spcBef>
                <a:spcPct val="50000"/>
              </a:spcBef>
            </a:pPr>
            <a:r>
              <a:rPr lang="en-US" smtClean="0"/>
              <a:t>Redundancy is </a:t>
            </a:r>
            <a:r>
              <a:rPr lang="en-US" i="1" smtClean="0"/>
              <a:t>unnecessary </a:t>
            </a:r>
            <a:r>
              <a:rPr lang="en-US" smtClean="0"/>
              <a:t>duplication of data</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7651" name="Rectangle 2"/>
          <p:cNvSpPr>
            <a:spLocks noGrp="1" noChangeArrowheads="1"/>
          </p:cNvSpPr>
          <p:nvPr>
            <p:ph type="title"/>
          </p:nvPr>
        </p:nvSpPr>
        <p:spPr/>
        <p:txBody>
          <a:bodyPr/>
          <a:lstStyle/>
          <a:p>
            <a:pPr eaLnBrk="1" hangingPunct="1"/>
            <a:r>
              <a:rPr lang="en-US" smtClean="0"/>
              <a:t>Keys</a:t>
            </a:r>
          </a:p>
        </p:txBody>
      </p:sp>
      <p:sp>
        <p:nvSpPr>
          <p:cNvPr id="27652" name="Rectangle 3"/>
          <p:cNvSpPr>
            <a:spLocks noGrp="1" noChangeArrowheads="1"/>
          </p:cNvSpPr>
          <p:nvPr>
            <p:ph type="body" idx="1"/>
          </p:nvPr>
        </p:nvSpPr>
        <p:spPr>
          <a:xfrm>
            <a:off x="685800" y="1268413"/>
            <a:ext cx="7772400" cy="4419600"/>
          </a:xfrm>
        </p:spPr>
        <p:txBody>
          <a:bodyPr/>
          <a:lstStyle/>
          <a:p>
            <a:pPr eaLnBrk="1" hangingPunct="1">
              <a:spcBef>
                <a:spcPct val="60000"/>
              </a:spcBef>
            </a:pPr>
            <a:r>
              <a:rPr lang="en-US" dirty="0" smtClean="0"/>
              <a:t>Consists of one or more attributes that determine other attributes</a:t>
            </a:r>
          </a:p>
          <a:p>
            <a:pPr eaLnBrk="1" hangingPunct="1">
              <a:spcBef>
                <a:spcPct val="60000"/>
              </a:spcBef>
            </a:pPr>
            <a:r>
              <a:rPr lang="en-US" dirty="0" smtClean="0"/>
              <a:t>Primary key (PK) is an attribute (or a combination of attributes) that uniquely identifies any given entity (row)</a:t>
            </a:r>
          </a:p>
          <a:p>
            <a:pPr eaLnBrk="1" hangingPunct="1">
              <a:spcBef>
                <a:spcPct val="60000"/>
              </a:spcBef>
            </a:pPr>
            <a:r>
              <a:rPr lang="en-US" dirty="0" smtClean="0"/>
              <a:t>Key’s role is based on determination</a:t>
            </a:r>
          </a:p>
          <a:p>
            <a:pPr lvl="1" eaLnBrk="1" hangingPunct="1">
              <a:spcBef>
                <a:spcPct val="60000"/>
              </a:spcBef>
            </a:pPr>
            <a:r>
              <a:rPr lang="en-US" dirty="0" smtClean="0"/>
              <a:t>If you know the value of attribute A, you can look up (determine) the value of attribute B</a:t>
            </a:r>
          </a:p>
          <a:p>
            <a:pPr eaLnBrk="1" hangingPunct="1">
              <a:spcBef>
                <a:spcPct val="60000"/>
              </a:spcBef>
            </a:pPr>
            <a:endParaRPr lang="en-US"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IE" smtClean="0"/>
              <a:t>Chapter 4</a:t>
            </a:r>
            <a:endParaRPr lang="en-GB" smtClean="0"/>
          </a:p>
        </p:txBody>
      </p:sp>
      <p:sp>
        <p:nvSpPr>
          <p:cNvPr id="10243" name="Rectangle 3"/>
          <p:cNvSpPr>
            <a:spLocks noGrp="1" noChangeArrowheads="1"/>
          </p:cNvSpPr>
          <p:nvPr>
            <p:ph type="subTitle" idx="1"/>
          </p:nvPr>
        </p:nvSpPr>
        <p:spPr/>
        <p:txBody>
          <a:bodyPr/>
          <a:lstStyle/>
          <a:p>
            <a:pPr eaLnBrk="1" hangingPunct="1"/>
            <a:r>
              <a:rPr lang="en-IE" smtClean="0"/>
              <a:t>The Relational Database Model</a:t>
            </a:r>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5"/>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8675" name="Rectangle 2"/>
          <p:cNvSpPr>
            <a:spLocks noGrp="1" noChangeArrowheads="1"/>
          </p:cNvSpPr>
          <p:nvPr>
            <p:ph type="title"/>
          </p:nvPr>
        </p:nvSpPr>
        <p:spPr>
          <a:xfrm>
            <a:off x="685800" y="214313"/>
            <a:ext cx="7772400" cy="838200"/>
          </a:xfrm>
        </p:spPr>
        <p:txBody>
          <a:bodyPr/>
          <a:lstStyle/>
          <a:p>
            <a:pPr eaLnBrk="1" hangingPunct="1"/>
            <a:r>
              <a:rPr lang="en-US" smtClean="0"/>
              <a:t>Relational Database Keys</a:t>
            </a:r>
          </a:p>
        </p:txBody>
      </p:sp>
      <p:pic>
        <p:nvPicPr>
          <p:cNvPr id="28676" name="Picture 3" descr="Tbl03-03"/>
          <p:cNvPicPr>
            <a:picLocks noGrp="1" noChangeAspect="1" noChangeArrowheads="1"/>
          </p:cNvPicPr>
          <p:nvPr>
            <p:ph sz="half" idx="2"/>
          </p:nvPr>
        </p:nvPicPr>
        <p:blipFill>
          <a:blip r:embed="rId3" cstate="print"/>
          <a:srcRect l="-21" t="11391"/>
          <a:stretch>
            <a:fillRect/>
          </a:stretch>
        </p:blipFill>
        <p:spPr>
          <a:xfrm>
            <a:off x="684213" y="1268413"/>
            <a:ext cx="7697787" cy="4310062"/>
          </a:xfrm>
          <a:noFill/>
        </p:spPr>
      </p:pic>
      <p:sp>
        <p:nvSpPr>
          <p:cNvPr id="28677" name="Text Box 4"/>
          <p:cNvSpPr txBox="1">
            <a:spLocks noChangeArrowheads="1"/>
          </p:cNvSpPr>
          <p:nvPr/>
        </p:nvSpPr>
        <p:spPr bwMode="auto">
          <a:xfrm>
            <a:off x="3175000" y="5805488"/>
            <a:ext cx="3014663" cy="336550"/>
          </a:xfrm>
          <a:prstGeom prst="rect">
            <a:avLst/>
          </a:prstGeom>
          <a:noFill/>
          <a:ln w="9525" algn="ctr">
            <a:noFill/>
            <a:miter lim="800000"/>
            <a:headEnd/>
            <a:tailEnd/>
          </a:ln>
        </p:spPr>
        <p:txBody>
          <a:bodyPr wrap="none" anchor="b">
            <a:spAutoFit/>
          </a:bodyPr>
          <a:lstStyle/>
          <a:p>
            <a:pPr algn="ctr"/>
            <a:r>
              <a:rPr lang="en-IE" sz="1600" b="1">
                <a:latin typeface="Garamond" pitchFamily="18" charset="0"/>
              </a:rPr>
              <a:t>Fig 4.4 Relational Database Keys</a:t>
            </a:r>
            <a:endParaRPr lang="en-GB" sz="1600" b="1">
              <a:latin typeface="Garamond" pitchFamily="18" charset="0"/>
            </a:endParaRPr>
          </a:p>
        </p:txBody>
      </p:sp>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9699" name="Rectangle 2"/>
          <p:cNvSpPr>
            <a:spLocks noGrp="1" noChangeArrowheads="1"/>
          </p:cNvSpPr>
          <p:nvPr>
            <p:ph type="title"/>
          </p:nvPr>
        </p:nvSpPr>
        <p:spPr/>
        <p:txBody>
          <a:bodyPr/>
          <a:lstStyle/>
          <a:p>
            <a:pPr eaLnBrk="1" hangingPunct="1"/>
            <a:r>
              <a:rPr lang="en-US" smtClean="0"/>
              <a:t>Keys (</a:t>
            </a:r>
            <a:r>
              <a:rPr lang="en-US" sz="3600" smtClean="0"/>
              <a:t>continued</a:t>
            </a:r>
            <a:r>
              <a:rPr lang="en-US" smtClean="0"/>
              <a:t>)</a:t>
            </a:r>
          </a:p>
        </p:txBody>
      </p:sp>
      <p:sp>
        <p:nvSpPr>
          <p:cNvPr id="29700" name="Rectangle 3"/>
          <p:cNvSpPr>
            <a:spLocks noGrp="1" noChangeArrowheads="1"/>
          </p:cNvSpPr>
          <p:nvPr>
            <p:ph type="body" idx="1"/>
          </p:nvPr>
        </p:nvSpPr>
        <p:spPr>
          <a:xfrm>
            <a:off x="685800" y="1196975"/>
            <a:ext cx="7772400" cy="4495800"/>
          </a:xfrm>
        </p:spPr>
        <p:txBody>
          <a:bodyPr/>
          <a:lstStyle/>
          <a:p>
            <a:pPr eaLnBrk="1" hangingPunct="1">
              <a:lnSpc>
                <a:spcPct val="90000"/>
              </a:lnSpc>
              <a:spcBef>
                <a:spcPct val="40000"/>
              </a:spcBef>
            </a:pPr>
            <a:r>
              <a:rPr lang="en-US" smtClean="0"/>
              <a:t>Composite key</a:t>
            </a:r>
          </a:p>
          <a:p>
            <a:pPr lvl="1" eaLnBrk="1" hangingPunct="1">
              <a:lnSpc>
                <a:spcPct val="90000"/>
              </a:lnSpc>
              <a:spcBef>
                <a:spcPct val="40000"/>
              </a:spcBef>
            </a:pPr>
            <a:r>
              <a:rPr lang="en-US" smtClean="0"/>
              <a:t>Composed of more than one attribute</a:t>
            </a:r>
          </a:p>
          <a:p>
            <a:pPr eaLnBrk="1" hangingPunct="1">
              <a:lnSpc>
                <a:spcPct val="90000"/>
              </a:lnSpc>
              <a:spcBef>
                <a:spcPct val="40000"/>
              </a:spcBef>
            </a:pPr>
            <a:r>
              <a:rPr lang="en-US" smtClean="0"/>
              <a:t>Key attribute</a:t>
            </a:r>
          </a:p>
          <a:p>
            <a:pPr lvl="1" eaLnBrk="1" hangingPunct="1">
              <a:lnSpc>
                <a:spcPct val="90000"/>
              </a:lnSpc>
              <a:spcBef>
                <a:spcPct val="40000"/>
              </a:spcBef>
            </a:pPr>
            <a:r>
              <a:rPr lang="en-US" smtClean="0"/>
              <a:t>Any attribute that is part of a key</a:t>
            </a:r>
          </a:p>
          <a:p>
            <a:pPr eaLnBrk="1" hangingPunct="1">
              <a:lnSpc>
                <a:spcPct val="90000"/>
              </a:lnSpc>
              <a:spcBef>
                <a:spcPct val="40000"/>
              </a:spcBef>
            </a:pPr>
            <a:r>
              <a:rPr lang="en-US" smtClean="0"/>
              <a:t>Candidate key </a:t>
            </a:r>
          </a:p>
          <a:p>
            <a:pPr lvl="1" eaLnBrk="1" hangingPunct="1">
              <a:lnSpc>
                <a:spcPct val="90000"/>
              </a:lnSpc>
              <a:spcBef>
                <a:spcPct val="40000"/>
              </a:spcBef>
            </a:pPr>
            <a:r>
              <a:rPr lang="en-US" smtClean="0"/>
              <a:t>A superkey without redundancies</a:t>
            </a:r>
          </a:p>
          <a:p>
            <a:pPr eaLnBrk="1" hangingPunct="1">
              <a:lnSpc>
                <a:spcPct val="90000"/>
              </a:lnSpc>
              <a:spcBef>
                <a:spcPct val="40000"/>
              </a:spcBef>
            </a:pPr>
            <a:r>
              <a:rPr lang="en-US" smtClean="0"/>
              <a:t>Referential integrity </a:t>
            </a:r>
          </a:p>
          <a:p>
            <a:pPr lvl="1" eaLnBrk="1" hangingPunct="1">
              <a:lnSpc>
                <a:spcPct val="90000"/>
              </a:lnSpc>
              <a:spcBef>
                <a:spcPct val="60000"/>
              </a:spcBef>
            </a:pPr>
            <a:r>
              <a:rPr lang="en-US" smtClean="0"/>
              <a:t>Foreign Key contains a value that refers to an existing valid tuple (row) in another relation</a:t>
            </a:r>
          </a:p>
          <a:p>
            <a:pPr lvl="1" eaLnBrk="1" hangingPunct="1">
              <a:lnSpc>
                <a:spcPct val="90000"/>
              </a:lnSpc>
              <a:spcBef>
                <a:spcPct val="60000"/>
              </a:spcBef>
            </a:pPr>
            <a:endParaRPr lang="en-US"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0723" name="Rectangle 2"/>
          <p:cNvSpPr>
            <a:spLocks noGrp="1" noChangeArrowheads="1"/>
          </p:cNvSpPr>
          <p:nvPr>
            <p:ph type="title"/>
          </p:nvPr>
        </p:nvSpPr>
        <p:spPr/>
        <p:txBody>
          <a:bodyPr/>
          <a:lstStyle/>
          <a:p>
            <a:pPr eaLnBrk="1" hangingPunct="1"/>
            <a:r>
              <a:rPr lang="en-US" smtClean="0"/>
              <a:t>Keys: Formal Definition</a:t>
            </a:r>
          </a:p>
        </p:txBody>
      </p:sp>
      <p:sp>
        <p:nvSpPr>
          <p:cNvPr id="30724" name="Rectangle 3"/>
          <p:cNvSpPr>
            <a:spLocks noGrp="1" noChangeArrowheads="1"/>
          </p:cNvSpPr>
          <p:nvPr>
            <p:ph type="body" idx="1"/>
          </p:nvPr>
        </p:nvSpPr>
        <p:spPr>
          <a:xfrm>
            <a:off x="860425" y="1077913"/>
            <a:ext cx="7978775" cy="5311775"/>
          </a:xfrm>
        </p:spPr>
        <p:txBody>
          <a:bodyPr/>
          <a:lstStyle/>
          <a:p>
            <a:pPr eaLnBrk="1" hangingPunct="1"/>
            <a:r>
              <a:rPr lang="en-US" dirty="0" smtClean="0"/>
              <a:t>Let K </a:t>
            </a:r>
            <a:r>
              <a:rPr lang="en-US" dirty="0" smtClean="0">
                <a:sym typeface="Symbol" pitchFamily="18" charset="2"/>
              </a:rPr>
              <a:t> R</a:t>
            </a:r>
          </a:p>
          <a:p>
            <a:pPr eaLnBrk="1" hangingPunct="1"/>
            <a:r>
              <a:rPr lang="en-US" i="1" dirty="0" smtClean="0">
                <a:sym typeface="Symbol" pitchFamily="18" charset="2"/>
              </a:rPr>
              <a:t>K </a:t>
            </a:r>
            <a:r>
              <a:rPr lang="en-US" dirty="0" smtClean="0">
                <a:sym typeface="Symbol" pitchFamily="18" charset="2"/>
              </a:rPr>
              <a:t>is a </a:t>
            </a:r>
            <a:r>
              <a:rPr lang="en-US" b="1" dirty="0" err="1" smtClean="0">
                <a:solidFill>
                  <a:schemeClr val="tx2"/>
                </a:solidFill>
                <a:sym typeface="Symbol" pitchFamily="18" charset="2"/>
              </a:rPr>
              <a:t>superkey</a:t>
            </a:r>
            <a:r>
              <a:rPr lang="en-US" b="1" dirty="0" smtClean="0">
                <a:solidFill>
                  <a:schemeClr val="tx2"/>
                </a:solidFill>
                <a:sym typeface="Symbol" pitchFamily="18" charset="2"/>
              </a:rPr>
              <a:t> </a:t>
            </a:r>
            <a:r>
              <a:rPr lang="en-US" dirty="0" smtClean="0">
                <a:sym typeface="Symbol" pitchFamily="18" charset="2"/>
              </a:rPr>
              <a:t>of </a:t>
            </a:r>
            <a:r>
              <a:rPr lang="en-US" i="1" dirty="0" smtClean="0">
                <a:sym typeface="Symbol" pitchFamily="18" charset="2"/>
              </a:rPr>
              <a:t>R</a:t>
            </a:r>
            <a:r>
              <a:rPr lang="en-US" dirty="0" smtClean="0">
                <a:sym typeface="Symbol" pitchFamily="18" charset="2"/>
              </a:rPr>
              <a:t> if values for </a:t>
            </a:r>
            <a:r>
              <a:rPr lang="en-US" i="1" dirty="0" smtClean="0">
                <a:sym typeface="Symbol" pitchFamily="18" charset="2"/>
              </a:rPr>
              <a:t>K</a:t>
            </a:r>
            <a:r>
              <a:rPr lang="en-US" dirty="0" smtClean="0">
                <a:sym typeface="Symbol" pitchFamily="18" charset="2"/>
              </a:rPr>
              <a:t> are sufficient to identify a unique </a:t>
            </a:r>
            <a:r>
              <a:rPr lang="en-US" dirty="0" err="1" smtClean="0">
                <a:sym typeface="Symbol" pitchFamily="18" charset="2"/>
              </a:rPr>
              <a:t>tuple</a:t>
            </a:r>
            <a:r>
              <a:rPr lang="en-US" dirty="0" smtClean="0">
                <a:sym typeface="Symbol" pitchFamily="18" charset="2"/>
              </a:rPr>
              <a:t> of each possible relation </a:t>
            </a:r>
            <a:r>
              <a:rPr lang="en-US" i="1" dirty="0" smtClean="0">
                <a:sym typeface="Symbol" pitchFamily="18" charset="2"/>
              </a:rPr>
              <a:t>r(R)</a:t>
            </a:r>
            <a:r>
              <a:rPr lang="en-US" dirty="0" smtClean="0">
                <a:sym typeface="Symbol" pitchFamily="18" charset="2"/>
              </a:rPr>
              <a:t> </a:t>
            </a:r>
          </a:p>
          <a:p>
            <a:pPr lvl="1" eaLnBrk="1" hangingPunct="1"/>
            <a:r>
              <a:rPr lang="en-US" dirty="0" smtClean="0">
                <a:sym typeface="Symbol" pitchFamily="18" charset="2"/>
              </a:rPr>
              <a:t>by “possible</a:t>
            </a:r>
            <a:r>
              <a:rPr lang="en-US" i="1" dirty="0" smtClean="0">
                <a:sym typeface="Symbol" pitchFamily="18" charset="2"/>
              </a:rPr>
              <a:t> r </a:t>
            </a:r>
            <a:r>
              <a:rPr lang="en-US" dirty="0" smtClean="0">
                <a:sym typeface="Symbol" pitchFamily="18" charset="2"/>
              </a:rPr>
              <a:t>” we mean a relation </a:t>
            </a:r>
            <a:r>
              <a:rPr lang="en-US" i="1" dirty="0" smtClean="0">
                <a:sym typeface="Symbol" pitchFamily="18" charset="2"/>
              </a:rPr>
              <a:t>r</a:t>
            </a:r>
            <a:r>
              <a:rPr lang="en-US" dirty="0" smtClean="0">
                <a:sym typeface="Symbol" pitchFamily="18" charset="2"/>
              </a:rPr>
              <a:t> that could exist in the enterprise we are modeling.</a:t>
            </a:r>
          </a:p>
          <a:p>
            <a:pPr lvl="1" eaLnBrk="1" hangingPunct="1">
              <a:lnSpc>
                <a:spcPct val="130000"/>
              </a:lnSpc>
            </a:pPr>
            <a:r>
              <a:rPr lang="en-US" dirty="0" smtClean="0">
                <a:sym typeface="Symbol" pitchFamily="18" charset="2"/>
              </a:rPr>
              <a:t>Example:  {</a:t>
            </a:r>
            <a:r>
              <a:rPr lang="en-US" i="1" dirty="0" err="1" smtClean="0">
                <a:sym typeface="Symbol" pitchFamily="18" charset="2"/>
              </a:rPr>
              <a:t>student_name</a:t>
            </a:r>
            <a:r>
              <a:rPr lang="en-US" i="1" dirty="0" smtClean="0">
                <a:sym typeface="Symbol" pitchFamily="18" charset="2"/>
              </a:rPr>
              <a:t>, </a:t>
            </a:r>
            <a:r>
              <a:rPr lang="en-US" i="1" dirty="0" err="1" smtClean="0">
                <a:sym typeface="Symbol" pitchFamily="18" charset="2"/>
              </a:rPr>
              <a:t>student_town</a:t>
            </a:r>
            <a:r>
              <a:rPr lang="en-US" dirty="0" smtClean="0">
                <a:sym typeface="Symbol" pitchFamily="18" charset="2"/>
              </a:rPr>
              <a:t>} and</a:t>
            </a:r>
            <a:br>
              <a:rPr lang="en-US" dirty="0" smtClean="0">
                <a:sym typeface="Symbol" pitchFamily="18" charset="2"/>
              </a:rPr>
            </a:br>
            <a:r>
              <a:rPr lang="en-US" dirty="0" smtClean="0">
                <a:sym typeface="Symbol" pitchFamily="18" charset="2"/>
              </a:rPr>
              <a:t>                 {</a:t>
            </a:r>
            <a:r>
              <a:rPr lang="en-US" i="1" dirty="0" err="1" smtClean="0">
                <a:sym typeface="Symbol" pitchFamily="18" charset="2"/>
              </a:rPr>
              <a:t>student_name</a:t>
            </a:r>
            <a:r>
              <a:rPr lang="en-US" dirty="0" smtClean="0">
                <a:sym typeface="Symbol" pitchFamily="18" charset="2"/>
              </a:rPr>
              <a:t>} </a:t>
            </a:r>
            <a:br>
              <a:rPr lang="en-US" dirty="0" smtClean="0">
                <a:sym typeface="Symbol" pitchFamily="18" charset="2"/>
              </a:rPr>
            </a:br>
            <a:r>
              <a:rPr lang="en-US" dirty="0" smtClean="0">
                <a:sym typeface="Symbol" pitchFamily="18" charset="2"/>
              </a:rPr>
              <a:t>are both </a:t>
            </a:r>
            <a:r>
              <a:rPr lang="en-US" dirty="0" err="1" smtClean="0">
                <a:sym typeface="Symbol" pitchFamily="18" charset="2"/>
              </a:rPr>
              <a:t>superkeys</a:t>
            </a:r>
            <a:r>
              <a:rPr lang="en-US" dirty="0" smtClean="0">
                <a:sym typeface="Symbol" pitchFamily="18" charset="2"/>
              </a:rPr>
              <a:t> of </a:t>
            </a:r>
            <a:r>
              <a:rPr lang="en-US" i="1" dirty="0" smtClean="0">
                <a:sym typeface="Symbol" pitchFamily="18" charset="2"/>
              </a:rPr>
              <a:t>Student</a:t>
            </a:r>
            <a:r>
              <a:rPr lang="en-US" dirty="0" smtClean="0">
                <a:sym typeface="Symbol" pitchFamily="18" charset="2"/>
              </a:rPr>
              <a:t>, if no two students can possibly have the same name.</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22</a:t>
            </a:fld>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1747" name="Rectangle 2"/>
          <p:cNvSpPr>
            <a:spLocks noGrp="1" noChangeArrowheads="1"/>
          </p:cNvSpPr>
          <p:nvPr>
            <p:ph type="title"/>
          </p:nvPr>
        </p:nvSpPr>
        <p:spPr/>
        <p:txBody>
          <a:bodyPr/>
          <a:lstStyle/>
          <a:p>
            <a:pPr eaLnBrk="1" hangingPunct="1"/>
            <a:r>
              <a:rPr lang="en-US" smtClean="0"/>
              <a:t>Keys</a:t>
            </a:r>
            <a:endParaRPr lang="en-IE" smtClean="0"/>
          </a:p>
        </p:txBody>
      </p:sp>
      <p:sp>
        <p:nvSpPr>
          <p:cNvPr id="31748" name="Rectangle 3"/>
          <p:cNvSpPr>
            <a:spLocks noGrp="1" noChangeArrowheads="1"/>
          </p:cNvSpPr>
          <p:nvPr>
            <p:ph type="body" idx="1"/>
          </p:nvPr>
        </p:nvSpPr>
        <p:spPr/>
        <p:txBody>
          <a:bodyPr/>
          <a:lstStyle/>
          <a:p>
            <a:pPr eaLnBrk="1" hangingPunct="1">
              <a:lnSpc>
                <a:spcPct val="120000"/>
              </a:lnSpc>
            </a:pPr>
            <a:r>
              <a:rPr lang="en-US" i="1" dirty="0" smtClean="0">
                <a:sym typeface="Symbol" pitchFamily="18" charset="2"/>
              </a:rPr>
              <a:t>K</a:t>
            </a:r>
            <a:r>
              <a:rPr lang="en-US" dirty="0" smtClean="0">
                <a:sym typeface="Symbol" pitchFamily="18" charset="2"/>
              </a:rPr>
              <a:t> is a </a:t>
            </a:r>
            <a:r>
              <a:rPr lang="en-US" b="1" dirty="0" smtClean="0">
                <a:solidFill>
                  <a:schemeClr val="tx2"/>
                </a:solidFill>
                <a:sym typeface="Symbol" pitchFamily="18" charset="2"/>
              </a:rPr>
              <a:t>candidate key</a:t>
            </a:r>
            <a:r>
              <a:rPr lang="en-US" dirty="0" smtClean="0">
                <a:sym typeface="Symbol" pitchFamily="18" charset="2"/>
              </a:rPr>
              <a:t> if </a:t>
            </a:r>
            <a:r>
              <a:rPr lang="en-US" i="1" dirty="0" smtClean="0">
                <a:sym typeface="Symbol" pitchFamily="18" charset="2"/>
              </a:rPr>
              <a:t>K</a:t>
            </a:r>
            <a:r>
              <a:rPr lang="en-US" dirty="0" smtClean="0">
                <a:sym typeface="Symbol" pitchFamily="18" charset="2"/>
              </a:rPr>
              <a:t> is minimal</a:t>
            </a:r>
            <a:br>
              <a:rPr lang="en-US" dirty="0" smtClean="0">
                <a:sym typeface="Symbol" pitchFamily="18" charset="2"/>
              </a:rPr>
            </a:br>
            <a:r>
              <a:rPr lang="en-US" dirty="0" smtClean="0">
                <a:sym typeface="Symbol" pitchFamily="18" charset="2"/>
              </a:rPr>
              <a:t>Example:  {</a:t>
            </a:r>
            <a:r>
              <a:rPr lang="en-US" i="1" dirty="0" err="1" smtClean="0">
                <a:sym typeface="Symbol" pitchFamily="18" charset="2"/>
              </a:rPr>
              <a:t>student_name</a:t>
            </a:r>
            <a:r>
              <a:rPr lang="en-US" dirty="0" smtClean="0">
                <a:sym typeface="Symbol" pitchFamily="18" charset="2"/>
              </a:rPr>
              <a:t>} is a candidate key for </a:t>
            </a:r>
            <a:r>
              <a:rPr lang="en-US" i="1" dirty="0" smtClean="0">
                <a:sym typeface="Symbol" pitchFamily="18" charset="2"/>
              </a:rPr>
              <a:t>student</a:t>
            </a:r>
            <a:r>
              <a:rPr lang="en-US" dirty="0" smtClean="0">
                <a:sym typeface="Symbol" pitchFamily="18" charset="2"/>
              </a:rPr>
              <a:t>, since it is a </a:t>
            </a:r>
            <a:r>
              <a:rPr lang="en-US" dirty="0" err="1" smtClean="0">
                <a:sym typeface="Symbol" pitchFamily="18" charset="2"/>
              </a:rPr>
              <a:t>superkey</a:t>
            </a:r>
            <a:r>
              <a:rPr lang="en-US" dirty="0" smtClean="0">
                <a:sym typeface="Symbol" pitchFamily="18" charset="2"/>
              </a:rPr>
              <a:t> (assuming no two students can possibly have the same name), and no subset of it is a </a:t>
            </a:r>
            <a:r>
              <a:rPr lang="en-US" dirty="0" err="1" smtClean="0">
                <a:sym typeface="Symbol" pitchFamily="18" charset="2"/>
              </a:rPr>
              <a:t>superkey</a:t>
            </a:r>
            <a:r>
              <a:rPr lang="en-US" dirty="0" smtClean="0">
                <a:sym typeface="Symbol" pitchFamily="18" charset="2"/>
              </a:rPr>
              <a:t>.</a:t>
            </a:r>
          </a:p>
          <a:p>
            <a:pPr eaLnBrk="1" hangingPunct="1">
              <a:lnSpc>
                <a:spcPct val="120000"/>
              </a:lnSpc>
            </a:pPr>
            <a:r>
              <a:rPr lang="en-US" b="1" dirty="0" smtClean="0">
                <a:solidFill>
                  <a:schemeClr val="tx2"/>
                </a:solidFill>
                <a:sym typeface="Symbol" pitchFamily="18" charset="2"/>
              </a:rPr>
              <a:t>Primary Key </a:t>
            </a:r>
            <a:endParaRPr lang="en-US" b="1" dirty="0" smtClean="0">
              <a:solidFill>
                <a:schemeClr val="tx2"/>
              </a:solidFill>
            </a:endParaRPr>
          </a:p>
          <a:p>
            <a:pPr eaLnBrk="1" hangingPunct="1"/>
            <a:endParaRPr lang="en-IE"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23</a:t>
            </a:fld>
            <a:endParaRPr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smtClean="0"/>
              <a:t>Database Integrity</a:t>
            </a:r>
            <a:endParaRPr lang="en-IE" dirty="0"/>
          </a:p>
        </p:txBody>
      </p:sp>
      <p:sp>
        <p:nvSpPr>
          <p:cNvPr id="7" name="Content Placeholder 6"/>
          <p:cNvSpPr>
            <a:spLocks noGrp="1"/>
          </p:cNvSpPr>
          <p:nvPr>
            <p:ph idx="1"/>
          </p:nvPr>
        </p:nvSpPr>
        <p:spPr/>
        <p:txBody>
          <a:bodyPr/>
          <a:lstStyle/>
          <a:p>
            <a:r>
              <a:rPr lang="en-GB" sz="2400" dirty="0" smtClean="0"/>
              <a:t>Data in a DB must be correct and time consistent and linkage between related records must be correct.</a:t>
            </a:r>
          </a:p>
          <a:p>
            <a:endParaRPr lang="en-GB" sz="1800" dirty="0" smtClean="0"/>
          </a:p>
          <a:p>
            <a:r>
              <a:rPr lang="en-GB" sz="2400" dirty="0" smtClean="0"/>
              <a:t>Maintaining the Integrity of the DB can be viewed as protecting the data against invalid (as opposed to illegal) alteration or destruction.</a:t>
            </a:r>
          </a:p>
          <a:p>
            <a:pPr lvl="1"/>
            <a:r>
              <a:rPr lang="en-GB" sz="1800" dirty="0" smtClean="0"/>
              <a:t>e.g. if we have a database for a company and an employee’s salary is recorded in two separate tables. </a:t>
            </a:r>
          </a:p>
          <a:p>
            <a:endParaRPr lang="en-GB" sz="1600" dirty="0" smtClean="0"/>
          </a:p>
          <a:p>
            <a:r>
              <a:rPr lang="en-GB" sz="2400" dirty="0" smtClean="0"/>
              <a:t>Then if we update one version of an employee’s salary then we must ensure that all copies are updated simultaneously.</a:t>
            </a:r>
          </a:p>
          <a:p>
            <a:pPr>
              <a:buNone/>
            </a:pPr>
            <a:endParaRPr lang="en-GB" sz="1800" dirty="0" smtClean="0"/>
          </a:p>
          <a:p>
            <a:r>
              <a:rPr lang="en-GB" sz="2400" dirty="0" smtClean="0"/>
              <a:t>Integrity is thus distinct from security, although similar measures can be used for both.</a:t>
            </a:r>
          </a:p>
        </p:txBody>
      </p:sp>
      <p:sp>
        <p:nvSpPr>
          <p:cNvPr id="146435" name="Slide Number Placeholder 3"/>
          <p:cNvSpPr>
            <a:spLocks noGrp="1"/>
          </p:cNvSpPr>
          <p:nvPr>
            <p:ph type="sldNum" sz="quarter" idx="12"/>
          </p:nvPr>
        </p:nvSpPr>
        <p:spPr>
          <a:noFill/>
        </p:spPr>
        <p:txBody>
          <a:bodyPr/>
          <a:lstStyle/>
          <a:p>
            <a:fld id="{0C69044B-74B2-4B42-9400-D6F2FB6E44E0}"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Integrity of the DB</a:t>
            </a:r>
            <a:endParaRPr lang="en-IE" dirty="0"/>
          </a:p>
        </p:txBody>
      </p:sp>
      <p:sp>
        <p:nvSpPr>
          <p:cNvPr id="6" name="Content Placeholder 5"/>
          <p:cNvSpPr>
            <a:spLocks noGrp="1"/>
          </p:cNvSpPr>
          <p:nvPr>
            <p:ph idx="1"/>
          </p:nvPr>
        </p:nvSpPr>
        <p:spPr/>
        <p:txBody>
          <a:bodyPr/>
          <a:lstStyle/>
          <a:p>
            <a:r>
              <a:rPr lang="en-GB" dirty="0" smtClean="0"/>
              <a:t>There are several aspects to ensuring the integrity of the DB</a:t>
            </a:r>
          </a:p>
          <a:p>
            <a:pPr lvl="1"/>
            <a:r>
              <a:rPr lang="en-GB" dirty="0" smtClean="0"/>
              <a:t>Consistency Checks</a:t>
            </a:r>
          </a:p>
          <a:p>
            <a:pPr lvl="1"/>
            <a:r>
              <a:rPr lang="en-GB" dirty="0" smtClean="0"/>
              <a:t>Validation of input to the DB</a:t>
            </a:r>
          </a:p>
          <a:p>
            <a:pPr lvl="1"/>
            <a:r>
              <a:rPr lang="en-GB" dirty="0" smtClean="0"/>
              <a:t>Protection from interference between concurrent processes, in particular during update.</a:t>
            </a:r>
          </a:p>
          <a:p>
            <a:pPr lvl="1"/>
            <a:r>
              <a:rPr lang="en-GB" dirty="0" smtClean="0"/>
              <a:t>Consistency of multiple copies of the data</a:t>
            </a:r>
            <a:r>
              <a:rPr lang="en-US" sz="3600" dirty="0" smtClean="0"/>
              <a:t>	</a:t>
            </a:r>
            <a:endParaRPr lang="en-GB" dirty="0" smtClean="0"/>
          </a:p>
          <a:p>
            <a:pPr lvl="1"/>
            <a:r>
              <a:rPr lang="en-GB" dirty="0" smtClean="0"/>
              <a:t>Backup and recovery measures. </a:t>
            </a:r>
            <a:endParaRPr lang="en-US" sz="4000" dirty="0" smtClean="0"/>
          </a:p>
          <a:p>
            <a:endParaRPr lang="en-IE" dirty="0"/>
          </a:p>
        </p:txBody>
      </p:sp>
      <p:sp>
        <p:nvSpPr>
          <p:cNvPr id="147459" name="Slide Number Placeholder 3"/>
          <p:cNvSpPr>
            <a:spLocks noGrp="1"/>
          </p:cNvSpPr>
          <p:nvPr>
            <p:ph type="sldNum" sz="quarter" idx="12"/>
          </p:nvPr>
        </p:nvSpPr>
        <p:spPr>
          <a:noFill/>
        </p:spPr>
        <p:txBody>
          <a:bodyPr/>
          <a:lstStyle/>
          <a:p>
            <a:fld id="{576B1BE4-0DB8-47B3-8890-419BB291F717}"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Concurrent Update</a:t>
            </a:r>
            <a:endParaRPr lang="en-IE" dirty="0"/>
          </a:p>
        </p:txBody>
      </p:sp>
      <p:sp>
        <p:nvSpPr>
          <p:cNvPr id="148483" name="Slide Number Placeholder 3"/>
          <p:cNvSpPr>
            <a:spLocks noGrp="1"/>
          </p:cNvSpPr>
          <p:nvPr>
            <p:ph type="sldNum" sz="quarter" idx="12"/>
          </p:nvPr>
        </p:nvSpPr>
        <p:spPr>
          <a:noFill/>
        </p:spPr>
        <p:txBody>
          <a:bodyPr/>
          <a:lstStyle/>
          <a:p>
            <a:fld id="{D9C99F75-70C7-42DC-B8D9-4D17204C00AE}" type="slidenum">
              <a:rPr lang="en-US" smtClean="0"/>
              <a:pPr/>
              <a:t>26</a:t>
            </a:fld>
            <a:endParaRPr lang="en-US" dirty="0" smtClean="0"/>
          </a:p>
        </p:txBody>
      </p:sp>
      <p:sp>
        <p:nvSpPr>
          <p:cNvPr id="148484" name="Rectangle 2"/>
          <p:cNvSpPr>
            <a:spLocks noChangeArrowheads="1"/>
          </p:cNvSpPr>
          <p:nvPr/>
        </p:nvSpPr>
        <p:spPr bwMode="auto">
          <a:xfrm>
            <a:off x="539552" y="1124744"/>
            <a:ext cx="8007424" cy="468052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lang="en-GB" dirty="0" smtClean="0"/>
              <a:t>Apparently </a:t>
            </a:r>
            <a:r>
              <a:rPr lang="en-GB" dirty="0"/>
              <a:t>successful updates can be overwritten leaving the database </a:t>
            </a:r>
            <a:r>
              <a:rPr lang="en-GB" dirty="0" smtClean="0"/>
              <a:t>in </a:t>
            </a:r>
          </a:p>
          <a:p>
            <a:pPr marL="342900" indent="-342900" algn="l">
              <a:spcBef>
                <a:spcPct val="20000"/>
              </a:spcBef>
            </a:pPr>
            <a:r>
              <a:rPr lang="en-GB" dirty="0" smtClean="0"/>
              <a:t>	an </a:t>
            </a:r>
            <a:r>
              <a:rPr lang="en-GB" dirty="0"/>
              <a:t>invalid state.</a:t>
            </a:r>
          </a:p>
          <a:p>
            <a:pPr marL="342900" indent="-342900" algn="l">
              <a:spcBef>
                <a:spcPct val="20000"/>
              </a:spcBef>
            </a:pPr>
            <a:endParaRPr lang="en-GB" dirty="0"/>
          </a:p>
          <a:p>
            <a:pPr marL="342900" indent="-342900" algn="l">
              <a:spcBef>
                <a:spcPct val="20000"/>
              </a:spcBef>
            </a:pPr>
            <a:endParaRPr lang="en-GB" sz="1000" dirty="0"/>
          </a:p>
          <a:p>
            <a:pPr marL="342900" indent="-342900" algn="l">
              <a:spcBef>
                <a:spcPct val="20000"/>
              </a:spcBef>
            </a:pPr>
            <a:r>
              <a:rPr lang="en-GB" b="1" dirty="0"/>
              <a:t>Very Simple Case:</a:t>
            </a:r>
          </a:p>
          <a:p>
            <a:pPr marL="342900" indent="-342900" algn="l">
              <a:spcBef>
                <a:spcPct val="20000"/>
              </a:spcBef>
            </a:pPr>
            <a:endParaRPr lang="en-GB" sz="1000" b="1" dirty="0"/>
          </a:p>
          <a:p>
            <a:pPr marL="342900" indent="-342900" algn="l">
              <a:spcBef>
                <a:spcPct val="20000"/>
              </a:spcBef>
            </a:pPr>
            <a:r>
              <a:rPr lang="en-GB" dirty="0"/>
              <a:t>Process A    reads   Version1   of Record 1</a:t>
            </a:r>
          </a:p>
          <a:p>
            <a:pPr marL="342900" indent="-342900" algn="l">
              <a:spcBef>
                <a:spcPct val="20000"/>
              </a:spcBef>
            </a:pPr>
            <a:r>
              <a:rPr lang="en-GB" dirty="0"/>
              <a:t>Process B    reads   Version1   of Record 1</a:t>
            </a:r>
          </a:p>
          <a:p>
            <a:pPr marL="342900" indent="-342900" algn="l">
              <a:spcBef>
                <a:spcPct val="20000"/>
              </a:spcBef>
            </a:pPr>
            <a:r>
              <a:rPr lang="en-GB" dirty="0"/>
              <a:t>Process A    updates   Record 1    changing   Version 1  to    Version 2</a:t>
            </a:r>
          </a:p>
          <a:p>
            <a:pPr marL="342900" indent="-342900" algn="l">
              <a:spcBef>
                <a:spcPct val="20000"/>
              </a:spcBef>
            </a:pPr>
            <a:r>
              <a:rPr lang="en-GB" dirty="0"/>
              <a:t>Process B    updates   Record 1    changing   Version 1  to    Version 3</a:t>
            </a:r>
          </a:p>
          <a:p>
            <a:pPr marL="342900" indent="-342900" algn="l">
              <a:spcBef>
                <a:spcPct val="20000"/>
              </a:spcBef>
            </a:pPr>
            <a:endParaRPr lang="en-GB" dirty="0"/>
          </a:p>
          <a:p>
            <a:pPr marL="342900" indent="-342900" algn="l">
              <a:spcBef>
                <a:spcPct val="20000"/>
              </a:spcBef>
            </a:pPr>
            <a:endParaRPr lang="en-GB" sz="800" dirty="0"/>
          </a:p>
          <a:p>
            <a:pPr marL="342900" indent="-342900" algn="l">
              <a:spcBef>
                <a:spcPct val="20000"/>
              </a:spcBef>
            </a:pPr>
            <a:r>
              <a:rPr lang="en-GB" b="1" dirty="0"/>
              <a:t>Result</a:t>
            </a:r>
          </a:p>
          <a:p>
            <a:pPr marL="342900" indent="-342900" algn="l">
              <a:spcBef>
                <a:spcPct val="20000"/>
              </a:spcBef>
            </a:pPr>
            <a:r>
              <a:rPr lang="en-GB" dirty="0"/>
              <a:t>Update of Process A is lost as it has been overwritten by B</a:t>
            </a:r>
            <a:r>
              <a:rPr lang="en-US" sz="3200"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Concurrency: Standard Solution</a:t>
            </a:r>
            <a:endParaRPr lang="en-IE" dirty="0"/>
          </a:p>
        </p:txBody>
      </p:sp>
      <p:sp>
        <p:nvSpPr>
          <p:cNvPr id="149507" name="Slide Number Placeholder 3"/>
          <p:cNvSpPr>
            <a:spLocks noGrp="1"/>
          </p:cNvSpPr>
          <p:nvPr>
            <p:ph type="sldNum" sz="quarter" idx="12"/>
          </p:nvPr>
        </p:nvSpPr>
        <p:spPr>
          <a:noFill/>
        </p:spPr>
        <p:txBody>
          <a:bodyPr/>
          <a:lstStyle/>
          <a:p>
            <a:fld id="{06145BC8-B7F9-451E-90EC-306688A71B29}" type="slidenum">
              <a:rPr lang="en-US" smtClean="0"/>
              <a:pPr/>
              <a:t>27</a:t>
            </a:fld>
            <a:endParaRPr lang="en-US" smtClean="0"/>
          </a:p>
        </p:txBody>
      </p:sp>
      <p:sp>
        <p:nvSpPr>
          <p:cNvPr id="149508" name="Rectangle 2"/>
          <p:cNvSpPr>
            <a:spLocks noChangeArrowheads="1"/>
          </p:cNvSpPr>
          <p:nvPr/>
        </p:nvSpPr>
        <p:spPr bwMode="auto">
          <a:xfrm>
            <a:off x="381000" y="1052736"/>
            <a:ext cx="8511480" cy="41148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endParaRPr lang="en-GB" sz="3200" dirty="0"/>
          </a:p>
          <a:p>
            <a:pPr marL="342900" indent="-342900" algn="l">
              <a:spcBef>
                <a:spcPct val="20000"/>
              </a:spcBef>
            </a:pPr>
            <a:r>
              <a:rPr lang="en-GB" b="1" dirty="0"/>
              <a:t>Standard Solution    (Use Locks)</a:t>
            </a:r>
            <a:r>
              <a:rPr lang="en-GB" dirty="0"/>
              <a:t>  </a:t>
            </a:r>
          </a:p>
          <a:p>
            <a:pPr marL="342900" indent="-342900" algn="l">
              <a:spcBef>
                <a:spcPct val="20000"/>
              </a:spcBef>
            </a:pPr>
            <a:endParaRPr lang="en-GB" dirty="0"/>
          </a:p>
          <a:p>
            <a:pPr marL="342900" indent="-342900" algn="l">
              <a:spcBef>
                <a:spcPct val="20000"/>
              </a:spcBef>
            </a:pPr>
            <a:r>
              <a:rPr lang="en-GB" dirty="0"/>
              <a:t>Process A   </a:t>
            </a:r>
            <a:r>
              <a:rPr lang="en-GB" dirty="0" smtClean="0"/>
              <a:t>	Locks </a:t>
            </a:r>
            <a:r>
              <a:rPr lang="en-GB" dirty="0"/>
              <a:t>and Reads    Version 1 of     Record 1</a:t>
            </a:r>
          </a:p>
          <a:p>
            <a:pPr marL="342900" indent="-342900" algn="l">
              <a:spcBef>
                <a:spcPct val="20000"/>
              </a:spcBef>
            </a:pPr>
            <a:r>
              <a:rPr lang="en-GB" dirty="0"/>
              <a:t>Process B </a:t>
            </a:r>
            <a:r>
              <a:rPr lang="en-GB" dirty="0" smtClean="0"/>
              <a:t>	attempts </a:t>
            </a:r>
            <a:r>
              <a:rPr lang="en-GB" dirty="0"/>
              <a:t>to Lock and Read  Record 1 but is queued awaiting </a:t>
            </a:r>
            <a:r>
              <a:rPr lang="en-GB" dirty="0" smtClean="0"/>
              <a:t>			release </a:t>
            </a:r>
            <a:r>
              <a:rPr lang="en-GB" dirty="0"/>
              <a:t>of </a:t>
            </a:r>
            <a:r>
              <a:rPr lang="en-GB" dirty="0" smtClean="0"/>
              <a:t>record </a:t>
            </a:r>
            <a:r>
              <a:rPr lang="en-GB" dirty="0"/>
              <a:t>by A</a:t>
            </a:r>
          </a:p>
          <a:p>
            <a:pPr marL="342900" indent="-342900" algn="l">
              <a:spcBef>
                <a:spcPct val="20000"/>
              </a:spcBef>
            </a:pPr>
            <a:r>
              <a:rPr lang="en-GB" dirty="0"/>
              <a:t>Process A    </a:t>
            </a:r>
            <a:r>
              <a:rPr lang="en-GB" dirty="0" smtClean="0"/>
              <a:t>	updates   </a:t>
            </a:r>
            <a:r>
              <a:rPr lang="en-GB" dirty="0"/>
              <a:t>Record 1    changing   Version 1  to    Version 2</a:t>
            </a:r>
          </a:p>
          <a:p>
            <a:pPr marL="342900" indent="-342900" algn="l">
              <a:spcBef>
                <a:spcPct val="20000"/>
              </a:spcBef>
            </a:pPr>
            <a:r>
              <a:rPr lang="en-GB" dirty="0"/>
              <a:t>Process A </a:t>
            </a:r>
            <a:r>
              <a:rPr lang="en-GB" dirty="0" smtClean="0"/>
              <a:t>	unlocks </a:t>
            </a:r>
            <a:r>
              <a:rPr lang="en-GB" dirty="0"/>
              <a:t>record 1</a:t>
            </a:r>
          </a:p>
          <a:p>
            <a:pPr marL="342900" indent="-342900" algn="l">
              <a:spcBef>
                <a:spcPct val="20000"/>
              </a:spcBef>
            </a:pPr>
            <a:r>
              <a:rPr lang="en-GB" dirty="0"/>
              <a:t>Process A   </a:t>
            </a:r>
            <a:r>
              <a:rPr lang="en-GB" dirty="0" smtClean="0"/>
              <a:t>	Locks </a:t>
            </a:r>
            <a:r>
              <a:rPr lang="en-GB" dirty="0"/>
              <a:t>and Reads    Version 2 of     Record 1</a:t>
            </a:r>
          </a:p>
          <a:p>
            <a:pPr marL="342900" indent="-342900" algn="l">
              <a:spcBef>
                <a:spcPct val="20000"/>
              </a:spcBef>
            </a:pPr>
            <a:r>
              <a:rPr lang="en-GB" dirty="0"/>
              <a:t>Process B    </a:t>
            </a:r>
            <a:r>
              <a:rPr lang="en-GB" dirty="0" smtClean="0"/>
              <a:t>	updates   </a:t>
            </a:r>
            <a:r>
              <a:rPr lang="en-GB" dirty="0"/>
              <a:t>Record 1    changing   Version 2  to    Version 3</a:t>
            </a:r>
          </a:p>
          <a:p>
            <a:pPr marL="144000" indent="-342900" algn="l">
              <a:spcBef>
                <a:spcPts val="600"/>
              </a:spcBef>
            </a:pPr>
            <a:r>
              <a:rPr lang="en-GB" dirty="0"/>
              <a:t>Process B </a:t>
            </a:r>
            <a:r>
              <a:rPr lang="en-GB" dirty="0" smtClean="0"/>
              <a:t>	unlocks </a:t>
            </a:r>
            <a:r>
              <a:rPr lang="en-GB" dirty="0"/>
              <a:t>record 1</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Backup and Recovery Measures</a:t>
            </a:r>
            <a:endParaRPr lang="en-IE" dirty="0"/>
          </a:p>
        </p:txBody>
      </p:sp>
      <p:sp>
        <p:nvSpPr>
          <p:cNvPr id="3" name="Content Placeholder 2"/>
          <p:cNvSpPr>
            <a:spLocks noGrp="1"/>
          </p:cNvSpPr>
          <p:nvPr>
            <p:ph idx="1"/>
          </p:nvPr>
        </p:nvSpPr>
        <p:spPr/>
        <p:txBody>
          <a:bodyPr/>
          <a:lstStyle/>
          <a:p>
            <a:r>
              <a:rPr lang="en-GB" dirty="0" smtClean="0"/>
              <a:t>There are 3 aspects to backup and recovery measures</a:t>
            </a:r>
          </a:p>
          <a:p>
            <a:pPr marL="914400" lvl="1" indent="-457200">
              <a:buFont typeface="+mj-lt"/>
              <a:buAutoNum type="arabicPeriod"/>
            </a:pPr>
            <a:r>
              <a:rPr lang="en-GB" dirty="0" smtClean="0"/>
              <a:t>Backup copies of the DB or portions of it</a:t>
            </a:r>
          </a:p>
          <a:p>
            <a:pPr marL="914400" lvl="1" indent="-457200">
              <a:buFont typeface="+mj-lt"/>
              <a:buAutoNum type="arabicPeriod"/>
            </a:pPr>
            <a:r>
              <a:rPr lang="en-GB" dirty="0" smtClean="0"/>
              <a:t>Journal File of DB Transactions</a:t>
            </a:r>
          </a:p>
          <a:p>
            <a:pPr marL="914400" lvl="1" indent="-457200">
              <a:buFont typeface="+mj-lt"/>
              <a:buAutoNum type="arabicPeriod"/>
            </a:pPr>
            <a:r>
              <a:rPr lang="en-GB" dirty="0" smtClean="0"/>
              <a:t>Checkpoints</a:t>
            </a:r>
          </a:p>
          <a:p>
            <a:endParaRPr lang="en-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28</a:t>
            </a:fld>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35280" cy="630237"/>
          </a:xfrm>
        </p:spPr>
        <p:txBody>
          <a:bodyPr/>
          <a:lstStyle/>
          <a:p>
            <a:r>
              <a:rPr lang="en-IE" dirty="0" smtClean="0"/>
              <a:t>Consistency of multiple copies of data</a:t>
            </a:r>
            <a:endParaRPr lang="en-IE" dirty="0"/>
          </a:p>
        </p:txBody>
      </p:sp>
      <p:sp>
        <p:nvSpPr>
          <p:cNvPr id="3" name="Content Placeholder 2"/>
          <p:cNvSpPr>
            <a:spLocks noGrp="1"/>
          </p:cNvSpPr>
          <p:nvPr>
            <p:ph idx="1"/>
          </p:nvPr>
        </p:nvSpPr>
        <p:spPr/>
        <p:txBody>
          <a:bodyPr/>
          <a:lstStyle/>
          <a:p>
            <a:r>
              <a:rPr lang="en-GB" dirty="0" smtClean="0"/>
              <a:t>Can be preferable to duplicate data items (at different nodes) for efficiency reasons</a:t>
            </a:r>
          </a:p>
          <a:p>
            <a:endParaRPr lang="en-GB" dirty="0" smtClean="0"/>
          </a:p>
          <a:p>
            <a:r>
              <a:rPr lang="en-GB" dirty="0" smtClean="0"/>
              <a:t>When one copy of an item is updated want all copies to be similarly updated simultaneously.</a:t>
            </a:r>
          </a:p>
          <a:p>
            <a:endParaRPr lang="en-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29</a:t>
            </a:fld>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1267" name="Rectangle 2"/>
          <p:cNvSpPr>
            <a:spLocks noGrp="1" noChangeArrowheads="1"/>
          </p:cNvSpPr>
          <p:nvPr>
            <p:ph type="title"/>
          </p:nvPr>
        </p:nvSpPr>
        <p:spPr/>
        <p:txBody>
          <a:bodyPr/>
          <a:lstStyle/>
          <a:p>
            <a:pPr eaLnBrk="1" hangingPunct="1"/>
            <a:r>
              <a:rPr lang="en-US" smtClean="0"/>
              <a:t>Topics Covered</a:t>
            </a:r>
          </a:p>
        </p:txBody>
      </p:sp>
      <p:sp>
        <p:nvSpPr>
          <p:cNvPr id="11268" name="Rectangle 3"/>
          <p:cNvSpPr>
            <a:spLocks noGrp="1" noChangeArrowheads="1"/>
          </p:cNvSpPr>
          <p:nvPr>
            <p:ph type="body" idx="1"/>
          </p:nvPr>
        </p:nvSpPr>
        <p:spPr/>
        <p:txBody>
          <a:bodyPr/>
          <a:lstStyle/>
          <a:p>
            <a:pPr eaLnBrk="1" hangingPunct="1"/>
            <a:r>
              <a:rPr lang="en-US" smtClean="0"/>
              <a:t>Structure of Relational Databases</a:t>
            </a:r>
          </a:p>
          <a:p>
            <a:pPr eaLnBrk="1" hangingPunct="1"/>
            <a:r>
              <a:rPr lang="en-US" smtClean="0"/>
              <a:t>Fundamental Relational-Algebra-Operations</a:t>
            </a:r>
          </a:p>
          <a:p>
            <a:pPr eaLnBrk="1" hangingPunct="1"/>
            <a:r>
              <a:rPr lang="en-US" smtClean="0"/>
              <a:t>Additional Relational-Algebra-Operations</a:t>
            </a:r>
          </a:p>
          <a:p>
            <a:pPr eaLnBrk="1" hangingPunct="1"/>
            <a:r>
              <a:rPr lang="en-US" smtClean="0"/>
              <a:t>Extended Relational-Algebra-Operations</a:t>
            </a:r>
          </a:p>
          <a:p>
            <a:pPr eaLnBrk="1" hangingPunct="1"/>
            <a:r>
              <a:rPr lang="en-US" smtClean="0"/>
              <a:t>Null Values</a:t>
            </a:r>
          </a:p>
          <a:p>
            <a:pPr eaLnBrk="1" hangingPunct="1"/>
            <a:r>
              <a:rPr lang="en-US" smtClean="0"/>
              <a:t>Modification of the Database</a:t>
            </a:r>
          </a:p>
          <a:p>
            <a:pPr eaLnBrk="1" hangingPunct="1">
              <a:buFont typeface="Wingdings" pitchFamily="2" charset="2"/>
              <a:buNone/>
            </a:pPr>
            <a:endParaRPr lang="en-US"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a:t>
            </a:fld>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Privacy and Security</a:t>
            </a:r>
            <a:endParaRPr lang="en-IE" dirty="0"/>
          </a:p>
        </p:txBody>
      </p:sp>
      <p:sp>
        <p:nvSpPr>
          <p:cNvPr id="3" name="Content Placeholder 2"/>
          <p:cNvSpPr>
            <a:spLocks noGrp="1"/>
          </p:cNvSpPr>
          <p:nvPr>
            <p:ph idx="1"/>
          </p:nvPr>
        </p:nvSpPr>
        <p:spPr/>
        <p:txBody>
          <a:bodyPr/>
          <a:lstStyle/>
          <a:p>
            <a:r>
              <a:rPr lang="en-GB" dirty="0" smtClean="0"/>
              <a:t>Terminal Security</a:t>
            </a:r>
          </a:p>
          <a:p>
            <a:pPr lvl="1"/>
            <a:r>
              <a:rPr lang="en-GB" dirty="0" smtClean="0"/>
              <a:t>Terminals can be kept locked with keys or access cards held only by authorised personnel</a:t>
            </a:r>
          </a:p>
          <a:p>
            <a:pPr lvl="1"/>
            <a:r>
              <a:rPr lang="en-GB" dirty="0" smtClean="0"/>
              <a:t>Passwords</a:t>
            </a:r>
          </a:p>
          <a:p>
            <a:pPr lvl="1"/>
            <a:r>
              <a:rPr lang="en-GB" dirty="0" smtClean="0"/>
              <a:t>Encoding / Decoding to frustrate line tapers.</a:t>
            </a:r>
          </a:p>
          <a:p>
            <a:endParaRPr lang="en-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30</a:t>
            </a:fld>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3795" name="Rectangle 2"/>
          <p:cNvSpPr>
            <a:spLocks noGrp="1" noChangeArrowheads="1"/>
          </p:cNvSpPr>
          <p:nvPr>
            <p:ph type="title"/>
          </p:nvPr>
        </p:nvSpPr>
        <p:spPr/>
        <p:txBody>
          <a:bodyPr/>
          <a:lstStyle/>
          <a:p>
            <a:pPr eaLnBrk="1" hangingPunct="1"/>
            <a:r>
              <a:rPr lang="en-US" smtClean="0"/>
              <a:t>Query Languages</a:t>
            </a:r>
          </a:p>
        </p:txBody>
      </p:sp>
      <p:sp>
        <p:nvSpPr>
          <p:cNvPr id="33796" name="Rectangle 3"/>
          <p:cNvSpPr>
            <a:spLocks noGrp="1" noChangeArrowheads="1"/>
          </p:cNvSpPr>
          <p:nvPr>
            <p:ph type="body" idx="1"/>
          </p:nvPr>
        </p:nvSpPr>
        <p:spPr>
          <a:xfrm>
            <a:off x="838200" y="1077913"/>
            <a:ext cx="7848600" cy="4876800"/>
          </a:xfrm>
        </p:spPr>
        <p:txBody>
          <a:bodyPr/>
          <a:lstStyle/>
          <a:p>
            <a:pPr eaLnBrk="1" hangingPunct="1"/>
            <a:r>
              <a:rPr lang="en-US" sz="2400" smtClean="0"/>
              <a:t>Language in which user requests information from the database.</a:t>
            </a:r>
          </a:p>
          <a:p>
            <a:pPr eaLnBrk="1" hangingPunct="1"/>
            <a:r>
              <a:rPr lang="en-US" sz="2400" smtClean="0"/>
              <a:t>Categories of languages</a:t>
            </a:r>
          </a:p>
          <a:p>
            <a:pPr lvl="1" eaLnBrk="1" hangingPunct="1"/>
            <a:r>
              <a:rPr lang="en-US" sz="2000" smtClean="0"/>
              <a:t>Procedural</a:t>
            </a:r>
          </a:p>
          <a:p>
            <a:pPr lvl="1" eaLnBrk="1" hangingPunct="1"/>
            <a:r>
              <a:rPr lang="en-US" sz="2000" smtClean="0"/>
              <a:t>Non-procedural, or declarative</a:t>
            </a:r>
          </a:p>
          <a:p>
            <a:pPr eaLnBrk="1" hangingPunct="1"/>
            <a:r>
              <a:rPr lang="en-US" sz="2400" smtClean="0"/>
              <a:t>“Pure” languages:</a:t>
            </a:r>
          </a:p>
          <a:p>
            <a:pPr lvl="1" eaLnBrk="1" hangingPunct="1"/>
            <a:r>
              <a:rPr lang="en-US" sz="2000" smtClean="0"/>
              <a:t>Relational algebra</a:t>
            </a:r>
          </a:p>
          <a:p>
            <a:pPr lvl="1" eaLnBrk="1" hangingPunct="1"/>
            <a:r>
              <a:rPr lang="en-US" sz="2000" smtClean="0"/>
              <a:t>Tuple relational calculus</a:t>
            </a:r>
          </a:p>
          <a:p>
            <a:pPr lvl="1" eaLnBrk="1" hangingPunct="1"/>
            <a:r>
              <a:rPr lang="en-US" sz="2000" smtClean="0"/>
              <a:t>Domain relational calculus</a:t>
            </a:r>
          </a:p>
          <a:p>
            <a:pPr eaLnBrk="1" hangingPunct="1"/>
            <a:r>
              <a:rPr lang="en-US" sz="2400" smtClean="0"/>
              <a:t>Pure languages form underlying basis of query languages that people use.</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31</a:t>
            </a:fld>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4819" name="Rectangle 2"/>
          <p:cNvSpPr>
            <a:spLocks noGrp="1" noChangeArrowheads="1"/>
          </p:cNvSpPr>
          <p:nvPr>
            <p:ph type="title"/>
          </p:nvPr>
        </p:nvSpPr>
        <p:spPr/>
        <p:txBody>
          <a:bodyPr/>
          <a:lstStyle/>
          <a:p>
            <a:pPr eaLnBrk="1" hangingPunct="1"/>
            <a:r>
              <a:rPr lang="en-US" smtClean="0"/>
              <a:t>Relational Algebra</a:t>
            </a:r>
          </a:p>
        </p:txBody>
      </p:sp>
      <p:sp>
        <p:nvSpPr>
          <p:cNvPr id="34820" name="Rectangle 3"/>
          <p:cNvSpPr>
            <a:spLocks noGrp="1" noChangeArrowheads="1"/>
          </p:cNvSpPr>
          <p:nvPr>
            <p:ph type="body" idx="1"/>
          </p:nvPr>
        </p:nvSpPr>
        <p:spPr>
          <a:xfrm>
            <a:off x="755650" y="1052513"/>
            <a:ext cx="7615238" cy="5024437"/>
          </a:xfrm>
        </p:spPr>
        <p:txBody>
          <a:bodyPr/>
          <a:lstStyle/>
          <a:p>
            <a:pPr eaLnBrk="1" hangingPunct="1"/>
            <a:r>
              <a:rPr lang="en-US" sz="2400" smtClean="0"/>
              <a:t>Procedural language</a:t>
            </a:r>
          </a:p>
          <a:p>
            <a:pPr eaLnBrk="1" hangingPunct="1"/>
            <a:r>
              <a:rPr lang="en-US" sz="2400" smtClean="0"/>
              <a:t>Six basic operators</a:t>
            </a:r>
          </a:p>
          <a:p>
            <a:pPr lvl="1" eaLnBrk="1" hangingPunct="1"/>
            <a:r>
              <a:rPr lang="en-US" sz="2000" smtClean="0"/>
              <a:t>select: </a:t>
            </a:r>
            <a:r>
              <a:rPr lang="en-US" sz="2000" smtClean="0">
                <a:sym typeface="Symbol" pitchFamily="18" charset="2"/>
              </a:rPr>
              <a:t></a:t>
            </a:r>
            <a:endParaRPr lang="en-US" sz="2000" smtClean="0"/>
          </a:p>
          <a:p>
            <a:pPr lvl="1" eaLnBrk="1" hangingPunct="1"/>
            <a:r>
              <a:rPr lang="en-US" sz="2000" smtClean="0"/>
              <a:t>project: </a:t>
            </a:r>
            <a:r>
              <a:rPr lang="en-US" sz="2000" smtClean="0">
                <a:sym typeface="Symbol" pitchFamily="18" charset="2"/>
              </a:rPr>
              <a:t></a:t>
            </a:r>
            <a:endParaRPr lang="en-US" sz="2000" smtClean="0"/>
          </a:p>
          <a:p>
            <a:pPr lvl="1" eaLnBrk="1" hangingPunct="1"/>
            <a:r>
              <a:rPr lang="en-US" sz="2000" smtClean="0"/>
              <a:t>union: </a:t>
            </a:r>
            <a:r>
              <a:rPr lang="en-US" sz="2000" b="1" smtClean="0">
                <a:sym typeface="Symbol" pitchFamily="18" charset="2"/>
              </a:rPr>
              <a:t></a:t>
            </a:r>
            <a:endParaRPr lang="en-US" sz="2000" b="1" smtClean="0"/>
          </a:p>
          <a:p>
            <a:pPr eaLnBrk="1" hangingPunct="1"/>
            <a:r>
              <a:rPr lang="en-US" sz="2400" smtClean="0"/>
              <a:t>Other operators</a:t>
            </a:r>
          </a:p>
          <a:p>
            <a:pPr lvl="1" eaLnBrk="1" hangingPunct="1"/>
            <a:r>
              <a:rPr lang="en-US" sz="2000" smtClean="0"/>
              <a:t>Divide </a:t>
            </a:r>
            <a:r>
              <a:rPr lang="en-US" sz="2000" b="1" smtClean="0">
                <a:cs typeface="Times New Roman" pitchFamily="18" charset="0"/>
              </a:rPr>
              <a:t>÷</a:t>
            </a:r>
          </a:p>
          <a:p>
            <a:pPr lvl="1" eaLnBrk="1" hangingPunct="1"/>
            <a:r>
              <a:rPr lang="en-US" sz="2000" smtClean="0">
                <a:cs typeface="Times New Roman" pitchFamily="18" charset="0"/>
              </a:rPr>
              <a:t>Set intersection </a:t>
            </a:r>
            <a:r>
              <a:rPr lang="en-US" sz="2000" b="1" smtClean="0">
                <a:sym typeface="Symbol" pitchFamily="18" charset="2"/>
              </a:rPr>
              <a:t></a:t>
            </a:r>
            <a:endParaRPr lang="en-US" sz="2000" b="1" smtClean="0">
              <a:cs typeface="Times New Roman" pitchFamily="18" charset="0"/>
            </a:endParaRPr>
          </a:p>
          <a:p>
            <a:pPr eaLnBrk="1" hangingPunct="1"/>
            <a:r>
              <a:rPr lang="en-US" sz="2600" smtClean="0"/>
              <a:t>Defines theoretical way of manipulating table contents using relational operators.</a:t>
            </a:r>
            <a:endParaRPr lang="en-US" sz="2400" smtClean="0"/>
          </a:p>
          <a:p>
            <a:pPr eaLnBrk="1" hangingPunct="1"/>
            <a:r>
              <a:rPr lang="en-US" sz="2400" smtClean="0"/>
              <a:t>The operators take one or  two relations as inputs and produce a new relation as a result.</a:t>
            </a:r>
          </a:p>
        </p:txBody>
      </p:sp>
      <p:sp>
        <p:nvSpPr>
          <p:cNvPr id="34821" name="Rectangle 4"/>
          <p:cNvSpPr>
            <a:spLocks noChangeArrowheads="1"/>
          </p:cNvSpPr>
          <p:nvPr/>
        </p:nvSpPr>
        <p:spPr bwMode="auto">
          <a:xfrm>
            <a:off x="3455988" y="1941513"/>
            <a:ext cx="4572000" cy="1127125"/>
          </a:xfrm>
          <a:prstGeom prst="rect">
            <a:avLst/>
          </a:prstGeom>
          <a:noFill/>
          <a:ln w="9525" algn="ctr">
            <a:noFill/>
            <a:miter lim="800000"/>
            <a:headEnd/>
            <a:tailEnd/>
          </a:ln>
        </p:spPr>
        <p:txBody>
          <a:bodyPr anchor="b">
            <a:spAutoFit/>
          </a:bodyPr>
          <a:lstStyle/>
          <a:p>
            <a:pPr lvl="1">
              <a:spcBef>
                <a:spcPct val="20000"/>
              </a:spcBef>
              <a:buClr>
                <a:schemeClr val="tx2"/>
              </a:buClr>
              <a:buSzPct val="75000"/>
              <a:buFont typeface="Wingdings" pitchFamily="2" charset="2"/>
              <a:buChar char="n"/>
            </a:pPr>
            <a:r>
              <a:rPr lang="en-US" sz="2000" dirty="0">
                <a:latin typeface="Times New Roman" pitchFamily="18" charset="0"/>
              </a:rPr>
              <a:t>set difference: </a:t>
            </a:r>
            <a:r>
              <a:rPr lang="en-US" sz="2000" b="1" i="1" dirty="0">
                <a:latin typeface="Times New Roman" pitchFamily="18" charset="0"/>
              </a:rPr>
              <a:t>–</a:t>
            </a:r>
            <a:r>
              <a:rPr lang="en-US" sz="2000" b="1" dirty="0">
                <a:latin typeface="Times New Roman" pitchFamily="18" charset="0"/>
              </a:rPr>
              <a:t> </a:t>
            </a:r>
          </a:p>
          <a:p>
            <a:pPr lvl="1">
              <a:spcBef>
                <a:spcPct val="20000"/>
              </a:spcBef>
              <a:buClr>
                <a:schemeClr val="tx2"/>
              </a:buClr>
              <a:buSzPct val="75000"/>
              <a:buFont typeface="Wingdings" pitchFamily="2" charset="2"/>
              <a:buChar char="n"/>
            </a:pPr>
            <a:r>
              <a:rPr lang="en-US" sz="2000" dirty="0">
                <a:latin typeface="Times New Roman" pitchFamily="18" charset="0"/>
              </a:rPr>
              <a:t>Cartesian product: </a:t>
            </a:r>
            <a:r>
              <a:rPr lang="en-US" sz="2000" b="1" dirty="0">
                <a:latin typeface="Times New Roman" pitchFamily="18" charset="0"/>
              </a:rPr>
              <a:t>x</a:t>
            </a:r>
          </a:p>
          <a:p>
            <a:pPr lvl="1">
              <a:spcBef>
                <a:spcPct val="20000"/>
              </a:spcBef>
              <a:buClr>
                <a:schemeClr val="tx2"/>
              </a:buClr>
              <a:buSzPct val="75000"/>
              <a:buFont typeface="Wingdings" pitchFamily="2" charset="2"/>
              <a:buChar char="n"/>
            </a:pPr>
            <a:r>
              <a:rPr lang="en-US" sz="2000" dirty="0">
                <a:latin typeface="Times New Roman" pitchFamily="18" charset="0"/>
              </a:rPr>
              <a:t>rename: </a:t>
            </a:r>
            <a:r>
              <a:rPr lang="en-US" sz="2000" b="1" i="1" dirty="0">
                <a:latin typeface="Times New Roman" pitchFamily="18" charset="0"/>
                <a:sym typeface="Symbol" pitchFamily="18" charset="2"/>
              </a:rPr>
              <a:t></a:t>
            </a:r>
            <a:endParaRPr lang="en-GB" sz="2000" b="1" i="1" dirty="0">
              <a:latin typeface="Times New Roman" pitchFamily="18" charset="0"/>
              <a:sym typeface="Symbol" pitchFamily="18" charset="2"/>
            </a:endParaRPr>
          </a:p>
        </p:txBody>
      </p:sp>
      <p:sp>
        <p:nvSpPr>
          <p:cNvPr id="34822" name="Rectangle 5"/>
          <p:cNvSpPr>
            <a:spLocks noChangeArrowheads="1"/>
          </p:cNvSpPr>
          <p:nvPr/>
        </p:nvSpPr>
        <p:spPr bwMode="auto">
          <a:xfrm>
            <a:off x="3455988" y="3459163"/>
            <a:ext cx="4572000" cy="762000"/>
          </a:xfrm>
          <a:prstGeom prst="rect">
            <a:avLst/>
          </a:prstGeom>
          <a:noFill/>
          <a:ln w="9525" algn="ctr">
            <a:noFill/>
            <a:miter lim="800000"/>
            <a:headEnd/>
            <a:tailEnd/>
          </a:ln>
        </p:spPr>
        <p:txBody>
          <a:bodyPr anchor="b">
            <a:spAutoFit/>
          </a:bodyPr>
          <a:lstStyle/>
          <a:p>
            <a:pPr lvl="1">
              <a:spcBef>
                <a:spcPct val="20000"/>
              </a:spcBef>
              <a:buClr>
                <a:schemeClr val="tx2"/>
              </a:buClr>
              <a:buSzPct val="75000"/>
              <a:buFont typeface="Wingdings" pitchFamily="2" charset="2"/>
              <a:buChar char="n"/>
            </a:pPr>
            <a:r>
              <a:rPr lang="en-US" sz="2000">
                <a:latin typeface="Times New Roman" pitchFamily="18" charset="0"/>
              </a:rPr>
              <a:t>Natural Join</a:t>
            </a:r>
            <a:endParaRPr lang="en-US" sz="2000" b="1">
              <a:latin typeface="Times New Roman" pitchFamily="18" charset="0"/>
              <a:cs typeface="Times New Roman" pitchFamily="18" charset="0"/>
            </a:endParaRPr>
          </a:p>
          <a:p>
            <a:pPr lvl="1">
              <a:spcBef>
                <a:spcPct val="20000"/>
              </a:spcBef>
              <a:buClr>
                <a:schemeClr val="tx2"/>
              </a:buClr>
              <a:buSzPct val="75000"/>
              <a:buFont typeface="Wingdings" pitchFamily="2" charset="2"/>
              <a:buChar char="n"/>
            </a:pPr>
            <a:r>
              <a:rPr lang="en-US" sz="2000">
                <a:latin typeface="Times New Roman" pitchFamily="18" charset="0"/>
                <a:cs typeface="Times New Roman" pitchFamily="18" charset="0"/>
              </a:rPr>
              <a:t>Assignment </a:t>
            </a:r>
            <a:r>
              <a:rPr lang="en-US" sz="2000" b="1">
                <a:latin typeface="Garamond" pitchFamily="18" charset="0"/>
                <a:sym typeface="Symbol" pitchFamily="18" charset="2"/>
              </a:rPr>
              <a:t></a:t>
            </a:r>
            <a:endParaRPr lang="en-GB" sz="2000" b="1">
              <a:latin typeface="Garamond" pitchFamily="18" charset="0"/>
              <a:sym typeface="Symbol" pitchFamily="18" charset="2"/>
            </a:endParaRPr>
          </a:p>
        </p:txBody>
      </p:sp>
      <p:sp>
        <p:nvSpPr>
          <p:cNvPr id="34823" name="AutoShape 6"/>
          <p:cNvSpPr>
            <a:spLocks noChangeArrowheads="1"/>
          </p:cNvSpPr>
          <p:nvPr/>
        </p:nvSpPr>
        <p:spPr bwMode="auto">
          <a:xfrm rot="16200000" flipV="1">
            <a:off x="5724525" y="3573463"/>
            <a:ext cx="152400" cy="152400"/>
          </a:xfrm>
          <a:prstGeom prst="flowChartCollate">
            <a:avLst/>
          </a:prstGeom>
          <a:noFill/>
          <a:ln w="9525">
            <a:solidFill>
              <a:schemeClr val="tx1"/>
            </a:solidFill>
            <a:miter lim="800000"/>
            <a:headEnd/>
            <a:tailEnd/>
          </a:ln>
        </p:spPr>
        <p:txBody>
          <a:bodyPr wrap="none" anchor="ctr"/>
          <a:lstStyle/>
          <a:p>
            <a:endParaRPr lang="en-US"/>
          </a:p>
        </p:txBody>
      </p:sp>
      <p:sp>
        <p:nvSpPr>
          <p:cNvPr id="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32</a:t>
            </a:fld>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5843" name="Rectangle 2"/>
          <p:cNvSpPr>
            <a:spLocks noGrp="1" noChangeArrowheads="1"/>
          </p:cNvSpPr>
          <p:nvPr>
            <p:ph type="title"/>
          </p:nvPr>
        </p:nvSpPr>
        <p:spPr/>
        <p:txBody>
          <a:bodyPr/>
          <a:lstStyle/>
          <a:p>
            <a:pPr eaLnBrk="1" hangingPunct="1"/>
            <a:r>
              <a:rPr lang="en-US" smtClean="0"/>
              <a:t>Select Operation – Example</a:t>
            </a:r>
          </a:p>
        </p:txBody>
      </p:sp>
      <p:sp>
        <p:nvSpPr>
          <p:cNvPr id="35844" name="Text Box 3"/>
          <p:cNvSpPr txBox="1">
            <a:spLocks noChangeArrowheads="1"/>
          </p:cNvSpPr>
          <p:nvPr/>
        </p:nvSpPr>
        <p:spPr bwMode="auto">
          <a:xfrm>
            <a:off x="1403350" y="1196975"/>
            <a:ext cx="1639888" cy="366713"/>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a:latin typeface="Helvetica" pitchFamily="34" charset="0"/>
              </a:rPr>
              <a:t>Relation r</a:t>
            </a:r>
          </a:p>
        </p:txBody>
      </p:sp>
      <p:sp>
        <p:nvSpPr>
          <p:cNvPr id="35845" name="Rectangle 4"/>
          <p:cNvSpPr>
            <a:spLocks noChangeArrowheads="1"/>
          </p:cNvSpPr>
          <p:nvPr/>
        </p:nvSpPr>
        <p:spPr bwMode="auto">
          <a:xfrm>
            <a:off x="4110038" y="13255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5846" name="Rectangle 5"/>
          <p:cNvSpPr>
            <a:spLocks noChangeArrowheads="1"/>
          </p:cNvSpPr>
          <p:nvPr/>
        </p:nvSpPr>
        <p:spPr bwMode="auto">
          <a:xfrm>
            <a:off x="4567238" y="13255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5847" name="Rectangle 6"/>
          <p:cNvSpPr>
            <a:spLocks noChangeArrowheads="1"/>
          </p:cNvSpPr>
          <p:nvPr/>
        </p:nvSpPr>
        <p:spPr bwMode="auto">
          <a:xfrm>
            <a:off x="5024438" y="13255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35848" name="Rectangle 7"/>
          <p:cNvSpPr>
            <a:spLocks noChangeArrowheads="1"/>
          </p:cNvSpPr>
          <p:nvPr/>
        </p:nvSpPr>
        <p:spPr bwMode="auto">
          <a:xfrm>
            <a:off x="5481638" y="13255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35849" name="Rectangle 8"/>
          <p:cNvSpPr>
            <a:spLocks noChangeArrowheads="1"/>
          </p:cNvSpPr>
          <p:nvPr/>
        </p:nvSpPr>
        <p:spPr bwMode="auto">
          <a:xfrm>
            <a:off x="4110038" y="1858963"/>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5850" name="Rectangle 9"/>
          <p:cNvSpPr>
            <a:spLocks noChangeArrowheads="1"/>
          </p:cNvSpPr>
          <p:nvPr/>
        </p:nvSpPr>
        <p:spPr bwMode="auto">
          <a:xfrm>
            <a:off x="4567238" y="1858963"/>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5851" name="Rectangle 10"/>
          <p:cNvSpPr>
            <a:spLocks noChangeArrowheads="1"/>
          </p:cNvSpPr>
          <p:nvPr/>
        </p:nvSpPr>
        <p:spPr bwMode="auto">
          <a:xfrm>
            <a:off x="5024438" y="1858963"/>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5</a:t>
            </a:r>
          </a:p>
          <a:p>
            <a:pPr algn="ctr" eaLnBrk="0" hangingPunct="0">
              <a:lnSpc>
                <a:spcPct val="150000"/>
              </a:lnSpc>
            </a:pPr>
            <a:r>
              <a:rPr lang="en-US" i="1">
                <a:latin typeface="Helvetica" pitchFamily="34" charset="0"/>
                <a:sym typeface="Symbol" pitchFamily="18" charset="2"/>
              </a:rPr>
              <a:t>12</a:t>
            </a:r>
          </a:p>
          <a:p>
            <a:pPr algn="ctr" eaLnBrk="0" hangingPunct="0">
              <a:lnSpc>
                <a:spcPct val="150000"/>
              </a:lnSpc>
            </a:pPr>
            <a:r>
              <a:rPr lang="en-US" i="1">
                <a:latin typeface="Helvetica" pitchFamily="34" charset="0"/>
                <a:sym typeface="Symbol" pitchFamily="18" charset="2"/>
              </a:rPr>
              <a:t>23</a:t>
            </a:r>
          </a:p>
        </p:txBody>
      </p:sp>
      <p:sp>
        <p:nvSpPr>
          <p:cNvPr id="35852" name="Rectangle 11"/>
          <p:cNvSpPr>
            <a:spLocks noChangeArrowheads="1"/>
          </p:cNvSpPr>
          <p:nvPr/>
        </p:nvSpPr>
        <p:spPr bwMode="auto">
          <a:xfrm>
            <a:off x="5481638" y="1858963"/>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7</a:t>
            </a:r>
          </a:p>
          <a:p>
            <a:pPr algn="ctr" eaLnBrk="0" hangingPunct="0">
              <a:lnSpc>
                <a:spcPct val="150000"/>
              </a:lnSpc>
            </a:pPr>
            <a:r>
              <a:rPr lang="en-US" i="1">
                <a:latin typeface="Helvetica" pitchFamily="34" charset="0"/>
                <a:sym typeface="Symbol" pitchFamily="18" charset="2"/>
              </a:rPr>
              <a:t>7</a:t>
            </a:r>
          </a:p>
          <a:p>
            <a:pPr algn="ctr" eaLnBrk="0" hangingPunct="0">
              <a:lnSpc>
                <a:spcPct val="150000"/>
              </a:lnSpc>
            </a:pPr>
            <a:r>
              <a:rPr lang="en-US" i="1">
                <a:latin typeface="Helvetica" pitchFamily="34" charset="0"/>
                <a:sym typeface="Symbol" pitchFamily="18" charset="2"/>
              </a:rPr>
              <a:t>3</a:t>
            </a:r>
          </a:p>
          <a:p>
            <a:pPr algn="ctr" eaLnBrk="0" hangingPunct="0">
              <a:lnSpc>
                <a:spcPct val="150000"/>
              </a:lnSpc>
            </a:pPr>
            <a:r>
              <a:rPr lang="en-US" i="1">
                <a:latin typeface="Helvetica" pitchFamily="34" charset="0"/>
                <a:sym typeface="Symbol" pitchFamily="18" charset="2"/>
              </a:rPr>
              <a:t>10</a:t>
            </a:r>
          </a:p>
        </p:txBody>
      </p:sp>
      <p:sp>
        <p:nvSpPr>
          <p:cNvPr id="35853" name="Text Box 12"/>
          <p:cNvSpPr txBox="1">
            <a:spLocks noChangeArrowheads="1"/>
          </p:cNvSpPr>
          <p:nvPr/>
        </p:nvSpPr>
        <p:spPr bwMode="auto">
          <a:xfrm>
            <a:off x="1403350" y="4157663"/>
            <a:ext cx="2038350" cy="457200"/>
          </a:xfrm>
          <a:prstGeom prst="rect">
            <a:avLst/>
          </a:prstGeom>
          <a:noFill/>
          <a:ln w="9525">
            <a:noFill/>
            <a:miter lim="800000"/>
            <a:headEnd/>
            <a:tailEnd/>
          </a:ln>
        </p:spPr>
        <p:txBody>
          <a:bodyPr wrap="none" anchor="ctr">
            <a:spAutoFit/>
          </a:bodyPr>
          <a:lstStyle/>
          <a:p>
            <a:pPr marL="230188" indent="-230188" algn="ctr" eaLnBrk="0" hangingPunct="0">
              <a:spcBef>
                <a:spcPct val="50000"/>
              </a:spcBef>
              <a:buClr>
                <a:schemeClr val="tx2"/>
              </a:buClr>
              <a:buFont typeface="Wingdings 2" pitchFamily="18" charset="2"/>
              <a:buChar char="¡"/>
            </a:pPr>
            <a:r>
              <a:rPr lang="en-US" sz="2400" dirty="0">
                <a:latin typeface="Helvetica" pitchFamily="34" charset="0"/>
                <a:sym typeface="Symbol" pitchFamily="18" charset="2"/>
              </a:rPr>
              <a:t></a:t>
            </a:r>
            <a:r>
              <a:rPr lang="en-US" sz="2400" baseline="-25000" dirty="0">
                <a:latin typeface="Helvetica" pitchFamily="34" charset="0"/>
                <a:sym typeface="Symbol" pitchFamily="18" charset="2"/>
              </a:rPr>
              <a:t>A=B ^ D &gt; 5</a:t>
            </a:r>
            <a:r>
              <a:rPr lang="en-US" sz="2000" baseline="-25000" dirty="0">
                <a:latin typeface="Helvetica" pitchFamily="34" charset="0"/>
                <a:sym typeface="Symbol" pitchFamily="18" charset="2"/>
              </a:rPr>
              <a:t> </a:t>
            </a:r>
            <a:r>
              <a:rPr lang="en-US" sz="2400" dirty="0">
                <a:latin typeface="Helvetica" pitchFamily="34" charset="0"/>
                <a:sym typeface="Symbol" pitchFamily="18" charset="2"/>
              </a:rPr>
              <a:t>(r)</a:t>
            </a:r>
            <a:endParaRPr lang="en-US" sz="2400" dirty="0">
              <a:latin typeface="Helvetica" pitchFamily="34" charset="0"/>
            </a:endParaRPr>
          </a:p>
        </p:txBody>
      </p:sp>
      <p:sp>
        <p:nvSpPr>
          <p:cNvPr id="35854" name="Rectangle 13"/>
          <p:cNvSpPr>
            <a:spLocks noChangeArrowheads="1"/>
          </p:cNvSpPr>
          <p:nvPr/>
        </p:nvSpPr>
        <p:spPr bwMode="auto">
          <a:xfrm>
            <a:off x="4186238" y="44497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5855" name="Rectangle 14"/>
          <p:cNvSpPr>
            <a:spLocks noChangeArrowheads="1"/>
          </p:cNvSpPr>
          <p:nvPr/>
        </p:nvSpPr>
        <p:spPr bwMode="auto">
          <a:xfrm>
            <a:off x="4643438" y="44497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5856" name="Rectangle 15"/>
          <p:cNvSpPr>
            <a:spLocks noChangeArrowheads="1"/>
          </p:cNvSpPr>
          <p:nvPr/>
        </p:nvSpPr>
        <p:spPr bwMode="auto">
          <a:xfrm>
            <a:off x="5100638" y="44497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35857" name="Rectangle 16"/>
          <p:cNvSpPr>
            <a:spLocks noChangeArrowheads="1"/>
          </p:cNvSpPr>
          <p:nvPr/>
        </p:nvSpPr>
        <p:spPr bwMode="auto">
          <a:xfrm>
            <a:off x="5557838" y="4449763"/>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35858" name="Rectangle 17"/>
          <p:cNvSpPr>
            <a:spLocks noChangeArrowheads="1"/>
          </p:cNvSpPr>
          <p:nvPr/>
        </p:nvSpPr>
        <p:spPr bwMode="auto">
          <a:xfrm>
            <a:off x="4186238" y="4983163"/>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5859" name="Rectangle 18"/>
          <p:cNvSpPr>
            <a:spLocks noChangeArrowheads="1"/>
          </p:cNvSpPr>
          <p:nvPr/>
        </p:nvSpPr>
        <p:spPr bwMode="auto">
          <a:xfrm>
            <a:off x="4643438" y="4983163"/>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5860" name="Rectangle 19"/>
          <p:cNvSpPr>
            <a:spLocks noChangeArrowheads="1"/>
          </p:cNvSpPr>
          <p:nvPr/>
        </p:nvSpPr>
        <p:spPr bwMode="auto">
          <a:xfrm>
            <a:off x="5100638" y="4983163"/>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23</a:t>
            </a:r>
          </a:p>
        </p:txBody>
      </p:sp>
      <p:sp>
        <p:nvSpPr>
          <p:cNvPr id="35861" name="Rectangle 20"/>
          <p:cNvSpPr>
            <a:spLocks noChangeArrowheads="1"/>
          </p:cNvSpPr>
          <p:nvPr/>
        </p:nvSpPr>
        <p:spPr bwMode="auto">
          <a:xfrm>
            <a:off x="5557838" y="4983163"/>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7</a:t>
            </a:r>
          </a:p>
          <a:p>
            <a:pPr algn="ctr" eaLnBrk="0" hangingPunct="0">
              <a:lnSpc>
                <a:spcPct val="150000"/>
              </a:lnSpc>
            </a:pPr>
            <a:r>
              <a:rPr lang="en-US" i="1">
                <a:latin typeface="Helvetica" pitchFamily="34" charset="0"/>
                <a:sym typeface="Symbol" pitchFamily="18" charset="2"/>
              </a:rPr>
              <a:t>10</a:t>
            </a:r>
          </a:p>
        </p:txBody>
      </p:sp>
      <p:sp>
        <p:nvSpPr>
          <p:cNvPr id="22"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33</a:t>
            </a:fld>
            <a:endParaRPr 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6867" name="Rectangle 2"/>
          <p:cNvSpPr>
            <a:spLocks noGrp="1" noChangeArrowheads="1"/>
          </p:cNvSpPr>
          <p:nvPr>
            <p:ph type="title"/>
          </p:nvPr>
        </p:nvSpPr>
        <p:spPr/>
        <p:txBody>
          <a:bodyPr/>
          <a:lstStyle/>
          <a:p>
            <a:pPr eaLnBrk="1" hangingPunct="1"/>
            <a:r>
              <a:rPr lang="en-US" smtClean="0"/>
              <a:t>Select Operation</a:t>
            </a:r>
          </a:p>
        </p:txBody>
      </p:sp>
      <p:sp>
        <p:nvSpPr>
          <p:cNvPr id="36868" name="Rectangle 3"/>
          <p:cNvSpPr>
            <a:spLocks noGrp="1" noChangeArrowheads="1"/>
          </p:cNvSpPr>
          <p:nvPr>
            <p:ph type="body" idx="1"/>
          </p:nvPr>
        </p:nvSpPr>
        <p:spPr/>
        <p:txBody>
          <a:bodyPr/>
          <a:lstStyle/>
          <a:p>
            <a:pPr eaLnBrk="1" hangingPunct="1">
              <a:lnSpc>
                <a:spcPct val="90000"/>
              </a:lnSpc>
              <a:tabLst>
                <a:tab pos="1658938" algn="l"/>
                <a:tab pos="3149600" algn="ctr"/>
                <a:tab pos="3425825" algn="l"/>
              </a:tabLst>
            </a:pPr>
            <a:r>
              <a:rPr lang="en-US" dirty="0" smtClean="0"/>
              <a:t>Notation:  </a:t>
            </a:r>
            <a:r>
              <a:rPr lang="en-US" i="1" dirty="0" smtClean="0">
                <a:sym typeface="Symbol" pitchFamily="18" charset="2"/>
              </a:rPr>
              <a:t></a:t>
            </a:r>
            <a:r>
              <a:rPr lang="en-US" dirty="0" smtClean="0">
                <a:sym typeface="Symbol" pitchFamily="18" charset="2"/>
              </a:rPr>
              <a:t> </a:t>
            </a:r>
            <a:r>
              <a:rPr lang="en-US" i="1" baseline="-25000" dirty="0" smtClean="0">
                <a:sym typeface="Symbol" pitchFamily="18" charset="2"/>
              </a:rPr>
              <a:t>p</a:t>
            </a:r>
            <a:r>
              <a:rPr lang="en-US" dirty="0" smtClean="0">
                <a:sym typeface="Symbol" pitchFamily="18" charset="2"/>
              </a:rPr>
              <a:t>(</a:t>
            </a:r>
            <a:r>
              <a:rPr lang="en-US" i="1" dirty="0" smtClean="0">
                <a:sym typeface="Symbol" pitchFamily="18" charset="2"/>
              </a:rPr>
              <a:t>r</a:t>
            </a:r>
            <a:r>
              <a:rPr lang="en-US" dirty="0" smtClean="0">
                <a:sym typeface="Symbol" pitchFamily="18" charset="2"/>
              </a:rPr>
              <a:t>)</a:t>
            </a:r>
          </a:p>
          <a:p>
            <a:pPr eaLnBrk="1" hangingPunct="1">
              <a:lnSpc>
                <a:spcPct val="90000"/>
              </a:lnSpc>
              <a:tabLst>
                <a:tab pos="1658938" algn="l"/>
                <a:tab pos="3149600" algn="ctr"/>
                <a:tab pos="3425825" algn="l"/>
              </a:tabLst>
            </a:pPr>
            <a:r>
              <a:rPr lang="en-US" i="1" dirty="0" smtClean="0">
                <a:sym typeface="Symbol" pitchFamily="18" charset="2"/>
              </a:rPr>
              <a:t>p</a:t>
            </a:r>
            <a:r>
              <a:rPr lang="en-US" dirty="0" smtClean="0">
                <a:sym typeface="Symbol" pitchFamily="18" charset="2"/>
              </a:rPr>
              <a:t> is called the </a:t>
            </a:r>
            <a:r>
              <a:rPr lang="en-US" b="1" dirty="0" smtClean="0">
                <a:solidFill>
                  <a:schemeClr val="tx2"/>
                </a:solidFill>
                <a:sym typeface="Symbol" pitchFamily="18" charset="2"/>
              </a:rPr>
              <a:t>selection predicate</a:t>
            </a:r>
            <a:endParaRPr lang="en-US" b="1" i="1" dirty="0" smtClean="0">
              <a:solidFill>
                <a:schemeClr val="tx2"/>
              </a:solidFill>
              <a:sym typeface="Symbol" pitchFamily="18" charset="2"/>
            </a:endParaRPr>
          </a:p>
          <a:p>
            <a:pPr eaLnBrk="1" hangingPunct="1">
              <a:lnSpc>
                <a:spcPct val="90000"/>
              </a:lnSpc>
              <a:tabLst>
                <a:tab pos="1658938" algn="l"/>
                <a:tab pos="3149600" algn="ctr"/>
                <a:tab pos="3425825" algn="l"/>
              </a:tabLst>
            </a:pPr>
            <a:r>
              <a:rPr lang="en-US" dirty="0" smtClean="0"/>
              <a:t>Defined as:</a:t>
            </a:r>
            <a:br>
              <a:rPr lang="en-US" dirty="0" smtClean="0"/>
            </a:br>
            <a:r>
              <a:rPr lang="en-US" dirty="0" smtClean="0"/>
              <a:t/>
            </a:r>
            <a:br>
              <a:rPr lang="en-US" dirty="0" smtClean="0"/>
            </a:br>
            <a:r>
              <a:rPr lang="en-US" dirty="0" smtClean="0"/>
              <a:t>	 </a:t>
            </a:r>
            <a:r>
              <a:rPr lang="en-US" i="1" dirty="0" smtClean="0">
                <a:sym typeface="Symbol" pitchFamily="18" charset="2"/>
              </a:rPr>
              <a:t></a:t>
            </a:r>
            <a:r>
              <a:rPr lang="en-US" i="1" baseline="-25000" dirty="0" smtClean="0">
                <a:sym typeface="Symbol" pitchFamily="18" charset="2"/>
              </a:rPr>
              <a:t>p</a:t>
            </a:r>
            <a:r>
              <a:rPr lang="en-US" dirty="0" smtClean="0">
                <a:sym typeface="Symbol" pitchFamily="18" charset="2"/>
              </a:rPr>
              <a:t>(</a:t>
            </a:r>
            <a:r>
              <a:rPr lang="en-US" b="1" i="1" dirty="0" smtClean="0">
                <a:sym typeface="Symbol" pitchFamily="18" charset="2"/>
              </a:rPr>
              <a:t>r</a:t>
            </a:r>
            <a:r>
              <a:rPr lang="en-US" dirty="0" smtClean="0">
                <a:sym typeface="Symbol" pitchFamily="18" charset="2"/>
              </a:rPr>
              <a:t>) = {</a:t>
            </a:r>
            <a:r>
              <a:rPr lang="en-US" i="1" dirty="0" smtClean="0">
                <a:sym typeface="Symbol" pitchFamily="18" charset="2"/>
              </a:rPr>
              <a:t>t</a:t>
            </a:r>
            <a:r>
              <a:rPr lang="en-US" dirty="0" smtClean="0">
                <a:sym typeface="Symbol" pitchFamily="18" charset="2"/>
              </a:rPr>
              <a:t> | </a:t>
            </a:r>
            <a:r>
              <a:rPr lang="en-US" i="1" dirty="0" smtClean="0">
                <a:sym typeface="Symbol" pitchFamily="18" charset="2"/>
              </a:rPr>
              <a:t>t</a:t>
            </a:r>
            <a:r>
              <a:rPr lang="en-US" dirty="0" smtClean="0">
                <a:sym typeface="Symbol" pitchFamily="18" charset="2"/>
              </a:rPr>
              <a:t>  </a:t>
            </a:r>
            <a:r>
              <a:rPr lang="en-US" i="1" dirty="0" smtClean="0">
                <a:sym typeface="Symbol" pitchFamily="18" charset="2"/>
              </a:rPr>
              <a:t>r</a:t>
            </a:r>
            <a:r>
              <a:rPr lang="en-US" dirty="0" smtClean="0">
                <a:sym typeface="Symbol" pitchFamily="18" charset="2"/>
              </a:rPr>
              <a:t> </a:t>
            </a:r>
            <a:r>
              <a:rPr lang="en-US" b="1" dirty="0" smtClean="0">
                <a:sym typeface="Symbol" pitchFamily="18" charset="2"/>
              </a:rPr>
              <a:t>and </a:t>
            </a:r>
            <a:r>
              <a:rPr lang="en-US" i="1" dirty="0" smtClean="0">
                <a:sym typeface="Symbol" pitchFamily="18" charset="2"/>
              </a:rPr>
              <a:t>p(t)</a:t>
            </a:r>
            <a:r>
              <a:rPr lang="en-US" dirty="0" smtClean="0">
                <a:sym typeface="Symbol" pitchFamily="18" charset="2"/>
              </a:rPr>
              <a:t>}</a:t>
            </a:r>
            <a:br>
              <a:rPr lang="en-US" dirty="0" smtClean="0">
                <a:sym typeface="Symbol" pitchFamily="18" charset="2"/>
              </a:rPr>
            </a:br>
            <a:endParaRPr lang="en-US" dirty="0" smtClean="0">
              <a:sym typeface="Symbol" pitchFamily="18" charset="2"/>
            </a:endParaRPr>
          </a:p>
          <a:p>
            <a:pPr eaLnBrk="1" hangingPunct="1">
              <a:lnSpc>
                <a:spcPct val="90000"/>
              </a:lnSpc>
              <a:buFont typeface="Wingdings" pitchFamily="2" charset="2"/>
              <a:buNone/>
              <a:tabLst>
                <a:tab pos="1658938" algn="l"/>
                <a:tab pos="3149600" algn="ctr"/>
                <a:tab pos="3425825" algn="l"/>
              </a:tabLst>
            </a:pPr>
            <a:r>
              <a:rPr lang="en-US" dirty="0" smtClean="0">
                <a:sym typeface="Symbol" pitchFamily="18" charset="2"/>
              </a:rPr>
              <a:t>	Where</a:t>
            </a:r>
            <a:r>
              <a:rPr lang="en-US" i="1" dirty="0" smtClean="0">
                <a:sym typeface="Symbol" pitchFamily="18" charset="2"/>
              </a:rPr>
              <a:t> p</a:t>
            </a:r>
            <a:r>
              <a:rPr lang="en-US" dirty="0" smtClean="0">
                <a:sym typeface="Symbol" pitchFamily="18" charset="2"/>
              </a:rPr>
              <a:t> is a formula in propositional calculus consisting of </a:t>
            </a:r>
            <a:r>
              <a:rPr lang="en-US" b="1" dirty="0" smtClean="0">
                <a:solidFill>
                  <a:schemeClr val="tx2"/>
                </a:solidFill>
                <a:sym typeface="Symbol" pitchFamily="18" charset="2"/>
              </a:rPr>
              <a:t>terms</a:t>
            </a:r>
            <a:r>
              <a:rPr lang="en-US" dirty="0" smtClean="0">
                <a:solidFill>
                  <a:schemeClr val="tx2"/>
                </a:solidFill>
                <a:sym typeface="Symbol" pitchFamily="18" charset="2"/>
              </a:rPr>
              <a:t> </a:t>
            </a:r>
            <a:r>
              <a:rPr lang="en-US" dirty="0" smtClean="0">
                <a:sym typeface="Symbol" pitchFamily="18" charset="2"/>
              </a:rPr>
              <a:t>connected by :  (</a:t>
            </a:r>
            <a:r>
              <a:rPr lang="en-US" b="1" dirty="0" smtClean="0">
                <a:sym typeface="Symbol" pitchFamily="18" charset="2"/>
              </a:rPr>
              <a:t>and</a:t>
            </a:r>
            <a:r>
              <a:rPr lang="en-US" dirty="0" smtClean="0">
                <a:sym typeface="Symbol" pitchFamily="18" charset="2"/>
              </a:rPr>
              <a:t>),  (</a:t>
            </a:r>
            <a:r>
              <a:rPr lang="en-US" b="1" dirty="0" smtClean="0">
                <a:sym typeface="Symbol" pitchFamily="18" charset="2"/>
              </a:rPr>
              <a:t>or</a:t>
            </a:r>
            <a:r>
              <a:rPr lang="en-US" dirty="0" smtClean="0">
                <a:sym typeface="Symbol" pitchFamily="18" charset="2"/>
              </a:rPr>
              <a:t>),  (</a:t>
            </a:r>
            <a:r>
              <a:rPr lang="en-US" b="1" dirty="0" smtClean="0">
                <a:sym typeface="Symbol" pitchFamily="18" charset="2"/>
              </a:rPr>
              <a:t>not</a:t>
            </a:r>
            <a:r>
              <a:rPr lang="en-US" dirty="0" smtClean="0">
                <a:sym typeface="Symbol" pitchFamily="18" charset="2"/>
              </a:rPr>
              <a:t>)</a:t>
            </a:r>
            <a:br>
              <a:rPr lang="en-US" dirty="0" smtClean="0">
                <a:sym typeface="Symbol" pitchFamily="18" charset="2"/>
              </a:rPr>
            </a:br>
            <a:endParaRPr lang="en-US" dirty="0" smtClean="0">
              <a:sym typeface="Symbol" pitchFamily="18" charset="2"/>
            </a:endParaRP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34</a:t>
            </a:fld>
            <a:endParaRPr 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7891" name="Rectangle 2"/>
          <p:cNvSpPr>
            <a:spLocks noGrp="1" noChangeArrowheads="1"/>
          </p:cNvSpPr>
          <p:nvPr>
            <p:ph type="title"/>
          </p:nvPr>
        </p:nvSpPr>
        <p:spPr/>
        <p:txBody>
          <a:bodyPr/>
          <a:lstStyle/>
          <a:p>
            <a:pPr eaLnBrk="1" hangingPunct="1"/>
            <a:r>
              <a:rPr lang="en-US" smtClean="0"/>
              <a:t>Select Operation</a:t>
            </a:r>
            <a:endParaRPr lang="en-IE" smtClean="0"/>
          </a:p>
        </p:txBody>
      </p:sp>
      <p:sp>
        <p:nvSpPr>
          <p:cNvPr id="37892" name="Rectangle 3"/>
          <p:cNvSpPr>
            <a:spLocks noGrp="1" noChangeArrowheads="1"/>
          </p:cNvSpPr>
          <p:nvPr>
            <p:ph type="body" idx="1"/>
          </p:nvPr>
        </p:nvSpPr>
        <p:spPr/>
        <p:txBody>
          <a:bodyPr/>
          <a:lstStyle/>
          <a:p>
            <a:pPr lvl="1" eaLnBrk="1" hangingPunct="1">
              <a:buFont typeface="Wingdings" pitchFamily="2" charset="2"/>
              <a:buNone/>
            </a:pPr>
            <a:r>
              <a:rPr lang="en-US" dirty="0" smtClean="0">
                <a:sym typeface="Symbol" pitchFamily="18" charset="2"/>
              </a:rPr>
              <a:t>Each </a:t>
            </a:r>
            <a:r>
              <a:rPr lang="en-US" b="1" dirty="0" smtClean="0">
                <a:solidFill>
                  <a:schemeClr val="tx2"/>
                </a:solidFill>
                <a:sym typeface="Symbol" pitchFamily="18" charset="2"/>
              </a:rPr>
              <a:t>term</a:t>
            </a:r>
            <a:r>
              <a:rPr lang="en-US" dirty="0" smtClean="0">
                <a:sym typeface="Symbol" pitchFamily="18" charset="2"/>
              </a:rPr>
              <a:t> is one of:</a:t>
            </a:r>
          </a:p>
          <a:p>
            <a:pPr eaLnBrk="1" hangingPunct="1">
              <a:lnSpc>
                <a:spcPct val="110000"/>
              </a:lnSpc>
              <a:buFont typeface="Wingdings" pitchFamily="2" charset="2"/>
              <a:buNone/>
            </a:pPr>
            <a:r>
              <a:rPr lang="en-US" dirty="0" smtClean="0">
                <a:sym typeface="Symbol" pitchFamily="18" charset="2"/>
              </a:rPr>
              <a:t>		&lt;attribute&gt;	</a:t>
            </a:r>
            <a:r>
              <a:rPr lang="en-US" i="1" dirty="0" smtClean="0">
                <a:sym typeface="Symbol" pitchFamily="18" charset="2"/>
              </a:rPr>
              <a:t>op</a:t>
            </a:r>
            <a:r>
              <a:rPr lang="en-US" dirty="0" smtClean="0">
                <a:sym typeface="Symbol" pitchFamily="18" charset="2"/>
              </a:rPr>
              <a:t>  &lt;attribute&gt; or &lt;constant&gt;</a:t>
            </a:r>
          </a:p>
          <a:p>
            <a:pPr eaLnBrk="1" hangingPunct="1">
              <a:buFont typeface="Wingdings" pitchFamily="2" charset="2"/>
              <a:buNone/>
            </a:pPr>
            <a:r>
              <a:rPr lang="en-US" dirty="0" smtClean="0">
                <a:sym typeface="Symbol" pitchFamily="18" charset="2"/>
              </a:rPr>
              <a:t>     where </a:t>
            </a:r>
            <a:r>
              <a:rPr lang="en-US" i="1" dirty="0" smtClean="0">
                <a:sym typeface="Symbol" pitchFamily="18" charset="2"/>
              </a:rPr>
              <a:t>op</a:t>
            </a:r>
            <a:r>
              <a:rPr lang="en-US" dirty="0" smtClean="0">
                <a:sym typeface="Symbol" pitchFamily="18" charset="2"/>
              </a:rPr>
              <a:t> is one of:  =, , &gt;, . &lt;. </a:t>
            </a:r>
          </a:p>
          <a:p>
            <a:pPr eaLnBrk="1" hangingPunct="1">
              <a:buFont typeface="Wingdings" pitchFamily="2" charset="2"/>
              <a:buNone/>
            </a:pPr>
            <a:endParaRPr lang="en-US" dirty="0" smtClean="0">
              <a:sym typeface="Symbol" pitchFamily="18" charset="2"/>
            </a:endParaRPr>
          </a:p>
          <a:p>
            <a:pPr eaLnBrk="1" hangingPunct="1"/>
            <a:r>
              <a:rPr lang="en-US" dirty="0" smtClean="0">
                <a:sym typeface="Symbol" pitchFamily="18" charset="2"/>
              </a:rPr>
              <a:t>Example of selection:</a:t>
            </a:r>
            <a:br>
              <a:rPr lang="en-US" dirty="0" smtClean="0">
                <a:sym typeface="Symbol" pitchFamily="18" charset="2"/>
              </a:rPr>
            </a:br>
            <a:r>
              <a:rPr lang="en-US" dirty="0" smtClean="0">
                <a:sym typeface="Symbol" pitchFamily="18" charset="2"/>
              </a:rPr>
              <a:t/>
            </a:r>
            <a:br>
              <a:rPr lang="en-US" dirty="0" smtClean="0">
                <a:sym typeface="Symbol" pitchFamily="18" charset="2"/>
              </a:rPr>
            </a:br>
            <a:r>
              <a:rPr lang="en-US" dirty="0" smtClean="0">
                <a:sym typeface="Symbol" pitchFamily="18" charset="2"/>
              </a:rPr>
              <a:t>  	</a:t>
            </a:r>
            <a:r>
              <a:rPr lang="en-US" i="1" dirty="0" smtClean="0">
                <a:sym typeface="Symbol" pitchFamily="18" charset="2"/>
              </a:rPr>
              <a:t></a:t>
            </a:r>
            <a:r>
              <a:rPr lang="en-US" dirty="0" smtClean="0">
                <a:sym typeface="Symbol" pitchFamily="18" charset="2"/>
              </a:rPr>
              <a:t> </a:t>
            </a:r>
            <a:r>
              <a:rPr lang="en-US" i="1" baseline="-25000" dirty="0" err="1" smtClean="0">
                <a:sym typeface="Symbol" pitchFamily="18" charset="2"/>
              </a:rPr>
              <a:t>branch_name</a:t>
            </a:r>
            <a:r>
              <a:rPr lang="en-US" i="1" baseline="-25000" dirty="0" smtClean="0">
                <a:sym typeface="Symbol" pitchFamily="18" charset="2"/>
              </a:rPr>
              <a:t> = “</a:t>
            </a:r>
            <a:r>
              <a:rPr lang="en-US" i="1" baseline="-25000" dirty="0" err="1" smtClean="0">
                <a:sym typeface="Symbol" pitchFamily="18" charset="2"/>
              </a:rPr>
              <a:t>Perryridge</a:t>
            </a:r>
            <a:r>
              <a:rPr lang="en-US" i="1" baseline="-25000" dirty="0" smtClean="0">
                <a:sym typeface="Symbol" pitchFamily="18" charset="2"/>
              </a:rPr>
              <a:t>” </a:t>
            </a:r>
            <a:r>
              <a:rPr lang="en-US" dirty="0" smtClean="0">
                <a:sym typeface="Symbol" pitchFamily="18" charset="2"/>
              </a:rPr>
              <a:t>(</a:t>
            </a:r>
            <a:r>
              <a:rPr lang="en-US" i="1" dirty="0" smtClean="0">
                <a:sym typeface="Symbol" pitchFamily="18" charset="2"/>
              </a:rPr>
              <a:t>account</a:t>
            </a:r>
            <a:r>
              <a:rPr lang="en-US" dirty="0" smtClean="0">
                <a:sym typeface="Symbol" pitchFamily="18" charset="2"/>
              </a:rPr>
              <a:t>)</a:t>
            </a:r>
          </a:p>
          <a:p>
            <a:pPr eaLnBrk="1" hangingPunct="1"/>
            <a:endParaRPr lang="en-IE"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35</a:t>
            </a:fld>
            <a:endParaRPr 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8915" name="Rectangle 2"/>
          <p:cNvSpPr>
            <a:spLocks noGrp="1" noChangeArrowheads="1"/>
          </p:cNvSpPr>
          <p:nvPr>
            <p:ph type="title"/>
          </p:nvPr>
        </p:nvSpPr>
        <p:spPr/>
        <p:txBody>
          <a:bodyPr/>
          <a:lstStyle/>
          <a:p>
            <a:pPr eaLnBrk="1" hangingPunct="1"/>
            <a:r>
              <a:rPr lang="en-US" smtClean="0"/>
              <a:t>Project Operation – Example</a:t>
            </a:r>
          </a:p>
        </p:txBody>
      </p:sp>
      <p:sp>
        <p:nvSpPr>
          <p:cNvPr id="38916" name="Rectangle 3"/>
          <p:cNvSpPr>
            <a:spLocks noGrp="1" noChangeArrowheads="1"/>
          </p:cNvSpPr>
          <p:nvPr>
            <p:ph type="body" idx="1"/>
          </p:nvPr>
        </p:nvSpPr>
        <p:spPr>
          <a:xfrm>
            <a:off x="1258888" y="1060450"/>
            <a:ext cx="6861175" cy="423863"/>
          </a:xfrm>
        </p:spPr>
        <p:txBody>
          <a:bodyPr/>
          <a:lstStyle/>
          <a:p>
            <a:pPr eaLnBrk="1" hangingPunct="1"/>
            <a:r>
              <a:rPr lang="en-US" smtClean="0"/>
              <a:t>Relation</a:t>
            </a:r>
            <a:r>
              <a:rPr lang="en-US" i="1" smtClean="0"/>
              <a:t> r</a:t>
            </a:r>
            <a:r>
              <a:rPr lang="en-US" smtClean="0"/>
              <a:t>:</a:t>
            </a:r>
          </a:p>
        </p:txBody>
      </p:sp>
      <p:sp>
        <p:nvSpPr>
          <p:cNvPr id="38917" name="Rectangle 4"/>
          <p:cNvSpPr>
            <a:spLocks noChangeArrowheads="1"/>
          </p:cNvSpPr>
          <p:nvPr/>
        </p:nvSpPr>
        <p:spPr bwMode="auto">
          <a:xfrm>
            <a:off x="3533775" y="1092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8918" name="Rectangle 5"/>
          <p:cNvSpPr>
            <a:spLocks noChangeArrowheads="1"/>
          </p:cNvSpPr>
          <p:nvPr/>
        </p:nvSpPr>
        <p:spPr bwMode="auto">
          <a:xfrm>
            <a:off x="3990975" y="1092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8919" name="Rectangle 6"/>
          <p:cNvSpPr>
            <a:spLocks noChangeArrowheads="1"/>
          </p:cNvSpPr>
          <p:nvPr/>
        </p:nvSpPr>
        <p:spPr bwMode="auto">
          <a:xfrm>
            <a:off x="4448175" y="1092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38920" name="Rectangle 7"/>
          <p:cNvSpPr>
            <a:spLocks noChangeArrowheads="1"/>
          </p:cNvSpPr>
          <p:nvPr/>
        </p:nvSpPr>
        <p:spPr bwMode="auto">
          <a:xfrm>
            <a:off x="3533775" y="1625600"/>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8921" name="Rectangle 8"/>
          <p:cNvSpPr>
            <a:spLocks noChangeArrowheads="1"/>
          </p:cNvSpPr>
          <p:nvPr/>
        </p:nvSpPr>
        <p:spPr bwMode="auto">
          <a:xfrm>
            <a:off x="3990975" y="1625600"/>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10</a:t>
            </a:r>
          </a:p>
          <a:p>
            <a:pPr algn="ctr" eaLnBrk="0" hangingPunct="0">
              <a:lnSpc>
                <a:spcPct val="150000"/>
              </a:lnSpc>
            </a:pPr>
            <a:r>
              <a:rPr lang="en-US" i="1">
                <a:latin typeface="Helvetica" pitchFamily="34" charset="0"/>
                <a:sym typeface="Symbol" pitchFamily="18" charset="2"/>
              </a:rPr>
              <a:t>20</a:t>
            </a:r>
          </a:p>
          <a:p>
            <a:pPr algn="ctr" eaLnBrk="0" hangingPunct="0">
              <a:lnSpc>
                <a:spcPct val="150000"/>
              </a:lnSpc>
            </a:pPr>
            <a:r>
              <a:rPr lang="en-US" i="1">
                <a:latin typeface="Helvetica" pitchFamily="34" charset="0"/>
                <a:sym typeface="Symbol" pitchFamily="18" charset="2"/>
              </a:rPr>
              <a:t>30</a:t>
            </a:r>
          </a:p>
          <a:p>
            <a:pPr algn="ctr" eaLnBrk="0" hangingPunct="0">
              <a:lnSpc>
                <a:spcPct val="150000"/>
              </a:lnSpc>
            </a:pPr>
            <a:r>
              <a:rPr lang="en-US" i="1">
                <a:latin typeface="Helvetica" pitchFamily="34" charset="0"/>
                <a:sym typeface="Symbol" pitchFamily="18" charset="2"/>
              </a:rPr>
              <a:t>40</a:t>
            </a:r>
          </a:p>
        </p:txBody>
      </p:sp>
      <p:sp>
        <p:nvSpPr>
          <p:cNvPr id="38922" name="Rectangle 9"/>
          <p:cNvSpPr>
            <a:spLocks noChangeArrowheads="1"/>
          </p:cNvSpPr>
          <p:nvPr/>
        </p:nvSpPr>
        <p:spPr bwMode="auto">
          <a:xfrm>
            <a:off x="4448175" y="1625600"/>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p:txBody>
      </p:sp>
      <p:sp>
        <p:nvSpPr>
          <p:cNvPr id="38923" name="Rectangle 10"/>
          <p:cNvSpPr>
            <a:spLocks noChangeArrowheads="1"/>
          </p:cNvSpPr>
          <p:nvPr/>
        </p:nvSpPr>
        <p:spPr bwMode="auto">
          <a:xfrm>
            <a:off x="990600" y="4114800"/>
            <a:ext cx="7029450" cy="409575"/>
          </a:xfrm>
          <a:prstGeom prst="rect">
            <a:avLst/>
          </a:prstGeom>
          <a:noFill/>
          <a:ln w="9525">
            <a:noFill/>
            <a:miter lim="800000"/>
            <a:headEnd/>
            <a:tailEnd/>
          </a:ln>
        </p:spPr>
        <p:txBody>
          <a:bodyPr/>
          <a:lstStyle/>
          <a:p>
            <a:pPr eaLnBrk="0" hangingPunct="0"/>
            <a:endParaRPr lang="en-US" sz="2400">
              <a:latin typeface="Times New Roman" pitchFamily="18" charset="0"/>
            </a:endParaRPr>
          </a:p>
        </p:txBody>
      </p:sp>
      <p:sp>
        <p:nvSpPr>
          <p:cNvPr id="38924" name="Rectangle 11"/>
          <p:cNvSpPr>
            <a:spLocks noChangeArrowheads="1"/>
          </p:cNvSpPr>
          <p:nvPr/>
        </p:nvSpPr>
        <p:spPr bwMode="auto">
          <a:xfrm>
            <a:off x="914400" y="3962400"/>
            <a:ext cx="7029450" cy="409575"/>
          </a:xfrm>
          <a:prstGeom prst="rect">
            <a:avLst/>
          </a:prstGeom>
          <a:noFill/>
          <a:ln w="9525">
            <a:noFill/>
            <a:miter lim="800000"/>
            <a:headEnd/>
            <a:tailEnd/>
          </a:ln>
        </p:spPr>
        <p:txBody>
          <a:bodyPr/>
          <a:lstStyle/>
          <a:p>
            <a:pPr eaLnBrk="0" hangingPunct="0"/>
            <a:endParaRPr lang="en-US" sz="2400">
              <a:latin typeface="Times New Roman" pitchFamily="18" charset="0"/>
            </a:endParaRPr>
          </a:p>
        </p:txBody>
      </p:sp>
      <p:sp>
        <p:nvSpPr>
          <p:cNvPr id="38925" name="Rectangle 12"/>
          <p:cNvSpPr>
            <a:spLocks noChangeArrowheads="1"/>
          </p:cNvSpPr>
          <p:nvPr/>
        </p:nvSpPr>
        <p:spPr bwMode="auto">
          <a:xfrm>
            <a:off x="533400" y="4114800"/>
            <a:ext cx="7029450" cy="4095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endParaRPr kumimoji="1" lang="en-US" sz="2000">
              <a:latin typeface="Times New Roman" pitchFamily="18" charset="0"/>
            </a:endParaRPr>
          </a:p>
        </p:txBody>
      </p:sp>
      <p:sp>
        <p:nvSpPr>
          <p:cNvPr id="38926" name="Rectangle 13"/>
          <p:cNvSpPr>
            <a:spLocks noChangeArrowheads="1"/>
          </p:cNvSpPr>
          <p:nvPr/>
        </p:nvSpPr>
        <p:spPr bwMode="auto">
          <a:xfrm>
            <a:off x="3000375" y="3848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8927" name="Rectangle 14"/>
          <p:cNvSpPr>
            <a:spLocks noChangeArrowheads="1"/>
          </p:cNvSpPr>
          <p:nvPr/>
        </p:nvSpPr>
        <p:spPr bwMode="auto">
          <a:xfrm>
            <a:off x="3457575" y="3848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38928" name="Rectangle 15"/>
          <p:cNvSpPr>
            <a:spLocks noChangeArrowheads="1"/>
          </p:cNvSpPr>
          <p:nvPr/>
        </p:nvSpPr>
        <p:spPr bwMode="auto">
          <a:xfrm>
            <a:off x="3000375" y="4381500"/>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8929" name="Rectangle 16"/>
          <p:cNvSpPr>
            <a:spLocks noChangeArrowheads="1"/>
          </p:cNvSpPr>
          <p:nvPr/>
        </p:nvSpPr>
        <p:spPr bwMode="auto">
          <a:xfrm>
            <a:off x="3457575" y="4381500"/>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p:txBody>
      </p:sp>
      <p:sp>
        <p:nvSpPr>
          <p:cNvPr id="38930" name="Text Box 17"/>
          <p:cNvSpPr txBox="1">
            <a:spLocks noChangeArrowheads="1"/>
          </p:cNvSpPr>
          <p:nvPr/>
        </p:nvSpPr>
        <p:spPr bwMode="auto">
          <a:xfrm>
            <a:off x="4067175" y="4838700"/>
            <a:ext cx="317500" cy="366713"/>
          </a:xfrm>
          <a:prstGeom prst="rect">
            <a:avLst/>
          </a:prstGeom>
          <a:solidFill>
            <a:schemeClr val="accent1"/>
          </a:solid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a:t>
            </a:r>
          </a:p>
        </p:txBody>
      </p:sp>
      <p:sp>
        <p:nvSpPr>
          <p:cNvPr id="38931" name="Rectangle 18"/>
          <p:cNvSpPr>
            <a:spLocks noChangeArrowheads="1"/>
          </p:cNvSpPr>
          <p:nvPr/>
        </p:nvSpPr>
        <p:spPr bwMode="auto">
          <a:xfrm>
            <a:off x="4524375" y="3848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8932" name="Rectangle 19"/>
          <p:cNvSpPr>
            <a:spLocks noChangeArrowheads="1"/>
          </p:cNvSpPr>
          <p:nvPr/>
        </p:nvSpPr>
        <p:spPr bwMode="auto">
          <a:xfrm>
            <a:off x="4981575" y="3848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38933" name="Rectangle 20"/>
          <p:cNvSpPr>
            <a:spLocks noChangeArrowheads="1"/>
          </p:cNvSpPr>
          <p:nvPr/>
        </p:nvSpPr>
        <p:spPr bwMode="auto">
          <a:xfrm>
            <a:off x="4524375" y="4381500"/>
            <a:ext cx="457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8934" name="Rectangle 21"/>
          <p:cNvSpPr>
            <a:spLocks noChangeArrowheads="1"/>
          </p:cNvSpPr>
          <p:nvPr/>
        </p:nvSpPr>
        <p:spPr bwMode="auto">
          <a:xfrm>
            <a:off x="4981575" y="4381500"/>
            <a:ext cx="457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p:txBody>
      </p:sp>
      <p:sp>
        <p:nvSpPr>
          <p:cNvPr id="38935" name="Rectangle 22"/>
          <p:cNvSpPr>
            <a:spLocks noChangeArrowheads="1"/>
          </p:cNvSpPr>
          <p:nvPr/>
        </p:nvSpPr>
        <p:spPr bwMode="auto">
          <a:xfrm>
            <a:off x="407988" y="4140200"/>
            <a:ext cx="7029450" cy="409575"/>
          </a:xfrm>
          <a:prstGeom prst="rect">
            <a:avLst/>
          </a:prstGeom>
          <a:noFill/>
          <a:ln w="9525">
            <a:noFill/>
            <a:miter lim="800000"/>
            <a:headEnd/>
            <a:tailEnd/>
          </a:ln>
        </p:spPr>
        <p:txBody>
          <a:bodyPr/>
          <a:lstStyle/>
          <a:p>
            <a:pPr eaLnBrk="0" hangingPunct="0"/>
            <a:endParaRPr lang="en-US" sz="2400">
              <a:latin typeface="Times New Roman" pitchFamily="18" charset="0"/>
            </a:endParaRPr>
          </a:p>
        </p:txBody>
      </p:sp>
      <p:sp>
        <p:nvSpPr>
          <p:cNvPr id="38936" name="Rectangle 23"/>
          <p:cNvSpPr>
            <a:spLocks noChangeArrowheads="1"/>
          </p:cNvSpPr>
          <p:nvPr/>
        </p:nvSpPr>
        <p:spPr bwMode="auto">
          <a:xfrm>
            <a:off x="1258888" y="3860800"/>
            <a:ext cx="7029450" cy="409575"/>
          </a:xfrm>
          <a:prstGeom prst="rect">
            <a:avLst/>
          </a:prstGeom>
          <a:noFill/>
          <a:ln w="9525">
            <a:noFill/>
            <a:miter lim="800000"/>
            <a:headEnd/>
            <a:tailEnd/>
          </a:ln>
        </p:spPr>
        <p:txBody>
          <a:bodyPr/>
          <a:lstStyle/>
          <a:p>
            <a:pPr eaLnBrk="0" hangingPunct="0"/>
            <a:r>
              <a:rPr lang="en-US" sz="2400" dirty="0">
                <a:latin typeface="Times New Roman" pitchFamily="18" charset="0"/>
                <a:sym typeface="Symbol" pitchFamily="18" charset="2"/>
              </a:rPr>
              <a:t></a:t>
            </a:r>
            <a:r>
              <a:rPr lang="en-US" sz="2000" baseline="-25000" dirty="0">
                <a:latin typeface="Times New Roman" pitchFamily="18" charset="0"/>
              </a:rPr>
              <a:t>A,C</a:t>
            </a:r>
            <a:r>
              <a:rPr lang="en-US" sz="2400" dirty="0">
                <a:latin typeface="Times New Roman" pitchFamily="18" charset="0"/>
              </a:rPr>
              <a:t> (</a:t>
            </a:r>
            <a:r>
              <a:rPr lang="en-US" sz="2400" i="1" dirty="0">
                <a:latin typeface="Times New Roman" pitchFamily="18" charset="0"/>
              </a:rPr>
              <a:t>r</a:t>
            </a:r>
            <a:r>
              <a:rPr lang="en-US" sz="2400" dirty="0">
                <a:latin typeface="Times New Roman" pitchFamily="18" charset="0"/>
              </a:rPr>
              <a:t>)</a:t>
            </a:r>
          </a:p>
        </p:txBody>
      </p:sp>
      <p:sp>
        <p:nvSpPr>
          <p:cNvPr id="2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36</a:t>
            </a:fld>
            <a:endParaRPr 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mtClean="0"/>
              <a:t>Project Operation</a:t>
            </a:r>
          </a:p>
        </p:txBody>
      </p:sp>
      <p:sp>
        <p:nvSpPr>
          <p:cNvPr id="1029" name="Rectangle 3"/>
          <p:cNvSpPr>
            <a:spLocks noGrp="1" noChangeArrowheads="1"/>
          </p:cNvSpPr>
          <p:nvPr>
            <p:ph type="body" idx="1"/>
          </p:nvPr>
        </p:nvSpPr>
        <p:spPr>
          <a:xfrm>
            <a:off x="250825" y="1412875"/>
            <a:ext cx="8642350" cy="4397375"/>
          </a:xfrm>
        </p:spPr>
        <p:txBody>
          <a:bodyPr/>
          <a:lstStyle/>
          <a:p>
            <a:pPr eaLnBrk="1" hangingPunct="1">
              <a:lnSpc>
                <a:spcPct val="120000"/>
              </a:lnSpc>
              <a:tabLst>
                <a:tab pos="3257550" algn="ctr"/>
              </a:tabLst>
            </a:pPr>
            <a:r>
              <a:rPr lang="en-US" dirty="0" smtClean="0"/>
              <a:t>Notation:</a:t>
            </a:r>
          </a:p>
          <a:p>
            <a:pPr eaLnBrk="1" hangingPunct="1">
              <a:lnSpc>
                <a:spcPct val="120000"/>
              </a:lnSpc>
              <a:buFont typeface="Wingdings" pitchFamily="2" charset="2"/>
              <a:buNone/>
              <a:tabLst>
                <a:tab pos="3257550" algn="ctr"/>
              </a:tabLst>
            </a:pPr>
            <a:r>
              <a:rPr lang="en-US" dirty="0" smtClean="0"/>
              <a:t>	where </a:t>
            </a:r>
            <a:r>
              <a:rPr lang="en-US" i="1" dirty="0" smtClean="0"/>
              <a:t>A</a:t>
            </a:r>
            <a:r>
              <a:rPr lang="en-US" i="1" baseline="-25000" dirty="0" smtClean="0"/>
              <a:t>1</a:t>
            </a:r>
            <a:r>
              <a:rPr lang="en-US" i="1" dirty="0" smtClean="0"/>
              <a:t>, A</a:t>
            </a:r>
            <a:r>
              <a:rPr lang="en-US" i="1" baseline="-25000" dirty="0" smtClean="0"/>
              <a:t>2</a:t>
            </a:r>
            <a:r>
              <a:rPr lang="en-US" dirty="0" smtClean="0"/>
              <a:t> are attribute names and </a:t>
            </a:r>
            <a:r>
              <a:rPr lang="en-US" i="1" dirty="0" smtClean="0"/>
              <a:t>r</a:t>
            </a:r>
            <a:r>
              <a:rPr lang="en-US" dirty="0" smtClean="0"/>
              <a:t> is a relation name.</a:t>
            </a:r>
          </a:p>
          <a:p>
            <a:pPr eaLnBrk="1" hangingPunct="1">
              <a:tabLst>
                <a:tab pos="3257550" algn="ctr"/>
              </a:tabLst>
            </a:pPr>
            <a:r>
              <a:rPr lang="en-US" dirty="0" smtClean="0"/>
              <a:t>The result is defined as the relation of </a:t>
            </a:r>
            <a:r>
              <a:rPr lang="en-US" i="1" dirty="0" smtClean="0"/>
              <a:t>k</a:t>
            </a:r>
            <a:r>
              <a:rPr lang="en-US" dirty="0" smtClean="0"/>
              <a:t> columns obtained by erasing the columns that are not listed</a:t>
            </a:r>
          </a:p>
          <a:p>
            <a:pPr eaLnBrk="1" hangingPunct="1">
              <a:tabLst>
                <a:tab pos="3257550" algn="ctr"/>
              </a:tabLst>
            </a:pPr>
            <a:r>
              <a:rPr lang="en-US" dirty="0" smtClean="0"/>
              <a:t>Duplicate rows removed from result, since relations are sets</a:t>
            </a:r>
          </a:p>
          <a:p>
            <a:pPr eaLnBrk="1" hangingPunct="1">
              <a:tabLst>
                <a:tab pos="3257550" algn="ctr"/>
              </a:tabLst>
            </a:pPr>
            <a:r>
              <a:rPr lang="en-US" dirty="0" smtClean="0"/>
              <a:t>Example: To eliminate the </a:t>
            </a:r>
            <a:r>
              <a:rPr lang="en-US" i="1" dirty="0" err="1" smtClean="0"/>
              <a:t>student_street</a:t>
            </a:r>
            <a:r>
              <a:rPr lang="en-US" i="1" dirty="0" smtClean="0"/>
              <a:t> </a:t>
            </a:r>
            <a:r>
              <a:rPr lang="en-US" dirty="0" smtClean="0"/>
              <a:t>attribute of </a:t>
            </a:r>
            <a:r>
              <a:rPr lang="en-US" i="1" dirty="0" smtClean="0"/>
              <a:t>student</a:t>
            </a:r>
            <a:r>
              <a:rPr lang="en-US" dirty="0" smtClean="0"/>
              <a:t/>
            </a:r>
            <a:br>
              <a:rPr lang="en-US" dirty="0" smtClean="0"/>
            </a:br>
            <a:r>
              <a:rPr lang="en-US" dirty="0" smtClean="0"/>
              <a:t>         	 </a:t>
            </a:r>
            <a:r>
              <a:rPr lang="en-US" dirty="0" smtClean="0">
                <a:sym typeface="Symbol" pitchFamily="18" charset="2"/>
              </a:rPr>
              <a:t></a:t>
            </a:r>
            <a:r>
              <a:rPr lang="en-US" i="1" baseline="-25000" dirty="0" err="1" smtClean="0"/>
              <a:t>student_name</a:t>
            </a:r>
            <a:r>
              <a:rPr lang="en-US" i="1" baseline="-25000" dirty="0" smtClean="0"/>
              <a:t>, </a:t>
            </a:r>
            <a:r>
              <a:rPr lang="en-US" i="1" baseline="-25000" dirty="0" err="1" smtClean="0"/>
              <a:t>student_city</a:t>
            </a:r>
            <a:r>
              <a:rPr lang="en-US" dirty="0" smtClean="0"/>
              <a:t> (</a:t>
            </a:r>
            <a:r>
              <a:rPr lang="en-US" i="1" dirty="0" smtClean="0"/>
              <a:t>student</a:t>
            </a:r>
            <a:r>
              <a:rPr lang="en-US" dirty="0" smtClean="0"/>
              <a:t>) </a:t>
            </a:r>
            <a:br>
              <a:rPr lang="en-US" dirty="0" smtClean="0"/>
            </a:br>
            <a:endParaRPr lang="en-US" dirty="0" smtClean="0"/>
          </a:p>
        </p:txBody>
      </p:sp>
      <p:graphicFrame>
        <p:nvGraphicFramePr>
          <p:cNvPr id="1026" name="Object 4"/>
          <p:cNvGraphicFramePr>
            <a:graphicFrameLocks noChangeAspect="1"/>
          </p:cNvGraphicFramePr>
          <p:nvPr/>
        </p:nvGraphicFramePr>
        <p:xfrm>
          <a:off x="2411413" y="1557338"/>
          <a:ext cx="1806575" cy="461962"/>
        </p:xfrm>
        <a:graphic>
          <a:graphicData uri="http://schemas.openxmlformats.org/presentationml/2006/ole">
            <mc:AlternateContent xmlns:mc="http://schemas.openxmlformats.org/markup-compatibility/2006">
              <mc:Choice xmlns:v="urn:schemas-microsoft-com:vml" Requires="v">
                <p:oleObj spid="_x0000_s1034" name="Equation" r:id="rId4" imgW="1294838" imgH="355446" progId="Equation.3">
                  <p:embed/>
                </p:oleObj>
              </mc:Choice>
              <mc:Fallback>
                <p:oleObj name="Equation" r:id="rId4" imgW="1294838" imgH="355446"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557338"/>
                        <a:ext cx="180657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37</a:t>
            </a:fld>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9939" name="Rectangle 2"/>
          <p:cNvSpPr>
            <a:spLocks noGrp="1" noChangeArrowheads="1"/>
          </p:cNvSpPr>
          <p:nvPr>
            <p:ph type="title"/>
          </p:nvPr>
        </p:nvSpPr>
        <p:spPr/>
        <p:txBody>
          <a:bodyPr/>
          <a:lstStyle/>
          <a:p>
            <a:pPr eaLnBrk="1" hangingPunct="1"/>
            <a:r>
              <a:rPr lang="en-US" smtClean="0"/>
              <a:t>Union Operation – Example</a:t>
            </a:r>
          </a:p>
        </p:txBody>
      </p:sp>
      <p:sp>
        <p:nvSpPr>
          <p:cNvPr id="39940" name="Rectangle 3"/>
          <p:cNvSpPr>
            <a:spLocks noGrp="1" noChangeArrowheads="1"/>
          </p:cNvSpPr>
          <p:nvPr>
            <p:ph type="body" idx="1"/>
          </p:nvPr>
        </p:nvSpPr>
        <p:spPr>
          <a:xfrm>
            <a:off x="900113" y="1109663"/>
            <a:ext cx="6861175" cy="344487"/>
          </a:xfrm>
        </p:spPr>
        <p:txBody>
          <a:bodyPr/>
          <a:lstStyle/>
          <a:p>
            <a:pPr eaLnBrk="1" hangingPunct="1">
              <a:lnSpc>
                <a:spcPct val="90000"/>
              </a:lnSpc>
            </a:pPr>
            <a:r>
              <a:rPr lang="en-US" smtClean="0"/>
              <a:t>Relations </a:t>
            </a:r>
            <a:r>
              <a:rPr lang="en-US" i="1" smtClean="0"/>
              <a:t>r, s:</a:t>
            </a:r>
            <a:endParaRPr lang="en-US" smtClean="0"/>
          </a:p>
        </p:txBody>
      </p:sp>
      <p:sp>
        <p:nvSpPr>
          <p:cNvPr id="39941" name="Rectangle 4"/>
          <p:cNvSpPr>
            <a:spLocks noChangeArrowheads="1"/>
          </p:cNvSpPr>
          <p:nvPr/>
        </p:nvSpPr>
        <p:spPr bwMode="auto">
          <a:xfrm>
            <a:off x="900113" y="4365625"/>
            <a:ext cx="7029450" cy="333375"/>
          </a:xfrm>
          <a:prstGeom prst="rect">
            <a:avLst/>
          </a:prstGeom>
          <a:noFill/>
          <a:ln w="9525">
            <a:noFill/>
            <a:miter lim="800000"/>
            <a:headEnd/>
            <a:tailEnd/>
          </a:ln>
        </p:spPr>
        <p:txBody>
          <a:bodyPr/>
          <a:lstStyle/>
          <a:p>
            <a:pPr marL="342900" indent="-342900" eaLnBrk="0" hangingPunct="0">
              <a:lnSpc>
                <a:spcPct val="90000"/>
              </a:lnSpc>
              <a:spcBef>
                <a:spcPct val="35000"/>
              </a:spcBef>
              <a:buClr>
                <a:schemeClr val="tx2"/>
              </a:buClr>
              <a:buSzPct val="90000"/>
              <a:buFont typeface="Monotype Sorts" pitchFamily="2" charset="2"/>
              <a:buChar char="n"/>
            </a:pPr>
            <a:r>
              <a:rPr kumimoji="1" lang="en-US" dirty="0">
                <a:latin typeface="Helvetica" pitchFamily="34" charset="0"/>
              </a:rPr>
              <a:t>r </a:t>
            </a:r>
            <a:r>
              <a:rPr kumimoji="1" lang="en-US" dirty="0">
                <a:latin typeface="Helvetica" pitchFamily="34" charset="0"/>
                <a:sym typeface="Symbol" pitchFamily="18" charset="2"/>
              </a:rPr>
              <a:t> s</a:t>
            </a:r>
            <a:r>
              <a:rPr kumimoji="1" lang="en-US" dirty="0">
                <a:latin typeface="Helvetica" pitchFamily="34" charset="0"/>
              </a:rPr>
              <a:t>:</a:t>
            </a:r>
          </a:p>
        </p:txBody>
      </p:sp>
      <p:sp>
        <p:nvSpPr>
          <p:cNvPr id="39942" name="Rectangle 5"/>
          <p:cNvSpPr>
            <a:spLocks noChangeArrowheads="1"/>
          </p:cNvSpPr>
          <p:nvPr/>
        </p:nvSpPr>
        <p:spPr bwMode="auto">
          <a:xfrm>
            <a:off x="3513138" y="12795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9943" name="Rectangle 6"/>
          <p:cNvSpPr>
            <a:spLocks noChangeArrowheads="1"/>
          </p:cNvSpPr>
          <p:nvPr/>
        </p:nvSpPr>
        <p:spPr bwMode="auto">
          <a:xfrm>
            <a:off x="3970338" y="12795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9944" name="Rectangle 7"/>
          <p:cNvSpPr>
            <a:spLocks noChangeArrowheads="1"/>
          </p:cNvSpPr>
          <p:nvPr/>
        </p:nvSpPr>
        <p:spPr bwMode="auto">
          <a:xfrm>
            <a:off x="3513138" y="1812925"/>
            <a:ext cx="457200" cy="1295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9945" name="Rectangle 8"/>
          <p:cNvSpPr>
            <a:spLocks noChangeArrowheads="1"/>
          </p:cNvSpPr>
          <p:nvPr/>
        </p:nvSpPr>
        <p:spPr bwMode="auto">
          <a:xfrm>
            <a:off x="3970338" y="1812925"/>
            <a:ext cx="457200" cy="1295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a:p>
            <a:pPr algn="ctr" eaLnBrk="0" hangingPunct="0">
              <a:lnSpc>
                <a:spcPct val="150000"/>
              </a:lnSpc>
            </a:pPr>
            <a:r>
              <a:rPr lang="en-US" i="1">
                <a:latin typeface="Helvetica" pitchFamily="34" charset="0"/>
                <a:sym typeface="Symbol" pitchFamily="18" charset="2"/>
              </a:rPr>
              <a:t>1</a:t>
            </a:r>
          </a:p>
        </p:txBody>
      </p:sp>
      <p:sp>
        <p:nvSpPr>
          <p:cNvPr id="39946" name="Rectangle 9"/>
          <p:cNvSpPr>
            <a:spLocks noChangeArrowheads="1"/>
          </p:cNvSpPr>
          <p:nvPr/>
        </p:nvSpPr>
        <p:spPr bwMode="auto">
          <a:xfrm>
            <a:off x="5321300" y="12795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9947" name="Rectangle 10"/>
          <p:cNvSpPr>
            <a:spLocks noChangeArrowheads="1"/>
          </p:cNvSpPr>
          <p:nvPr/>
        </p:nvSpPr>
        <p:spPr bwMode="auto">
          <a:xfrm>
            <a:off x="5778500" y="12795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9948" name="Rectangle 11"/>
          <p:cNvSpPr>
            <a:spLocks noChangeArrowheads="1"/>
          </p:cNvSpPr>
          <p:nvPr/>
        </p:nvSpPr>
        <p:spPr bwMode="auto">
          <a:xfrm>
            <a:off x="5321300" y="1812925"/>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9949" name="Rectangle 12"/>
          <p:cNvSpPr>
            <a:spLocks noChangeArrowheads="1"/>
          </p:cNvSpPr>
          <p:nvPr/>
        </p:nvSpPr>
        <p:spPr bwMode="auto">
          <a:xfrm>
            <a:off x="5778500" y="1812925"/>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2</a:t>
            </a:r>
          </a:p>
          <a:p>
            <a:pPr algn="ctr" eaLnBrk="0" hangingPunct="0">
              <a:lnSpc>
                <a:spcPct val="150000"/>
              </a:lnSpc>
            </a:pPr>
            <a:r>
              <a:rPr lang="en-US" i="1">
                <a:latin typeface="Helvetica" pitchFamily="34" charset="0"/>
                <a:sym typeface="Symbol" pitchFamily="18" charset="2"/>
              </a:rPr>
              <a:t>3</a:t>
            </a:r>
          </a:p>
        </p:txBody>
      </p:sp>
      <p:sp>
        <p:nvSpPr>
          <p:cNvPr id="39950" name="Text Box 13"/>
          <p:cNvSpPr txBox="1">
            <a:spLocks noChangeArrowheads="1"/>
          </p:cNvSpPr>
          <p:nvPr/>
        </p:nvSpPr>
        <p:spPr bwMode="auto">
          <a:xfrm>
            <a:off x="3840163" y="3057525"/>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39951" name="Text Box 14"/>
          <p:cNvSpPr txBox="1">
            <a:spLocks noChangeArrowheads="1"/>
          </p:cNvSpPr>
          <p:nvPr/>
        </p:nvSpPr>
        <p:spPr bwMode="auto">
          <a:xfrm>
            <a:off x="5607050" y="2803525"/>
            <a:ext cx="2984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sp>
        <p:nvSpPr>
          <p:cNvPr id="39952" name="Rectangle 15"/>
          <p:cNvSpPr>
            <a:spLocks noChangeArrowheads="1"/>
          </p:cNvSpPr>
          <p:nvPr/>
        </p:nvSpPr>
        <p:spPr bwMode="auto">
          <a:xfrm>
            <a:off x="4254500" y="37687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39953" name="Rectangle 16"/>
          <p:cNvSpPr>
            <a:spLocks noChangeArrowheads="1"/>
          </p:cNvSpPr>
          <p:nvPr/>
        </p:nvSpPr>
        <p:spPr bwMode="auto">
          <a:xfrm>
            <a:off x="4711700" y="3768725"/>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39954" name="Rectangle 17"/>
          <p:cNvSpPr>
            <a:spLocks noChangeArrowheads="1"/>
          </p:cNvSpPr>
          <p:nvPr/>
        </p:nvSpPr>
        <p:spPr bwMode="auto">
          <a:xfrm>
            <a:off x="4254500" y="4302125"/>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39955" name="Rectangle 18"/>
          <p:cNvSpPr>
            <a:spLocks noChangeArrowheads="1"/>
          </p:cNvSpPr>
          <p:nvPr/>
        </p:nvSpPr>
        <p:spPr bwMode="auto">
          <a:xfrm>
            <a:off x="4711700" y="4302125"/>
            <a:ext cx="457200" cy="1676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3</a:t>
            </a:r>
          </a:p>
        </p:txBody>
      </p:sp>
      <p:sp>
        <p:nvSpPr>
          <p:cNvPr id="20"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38</a:t>
            </a:fld>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0963" name="Rectangle 2"/>
          <p:cNvSpPr>
            <a:spLocks noGrp="1" noChangeArrowheads="1"/>
          </p:cNvSpPr>
          <p:nvPr>
            <p:ph type="title"/>
          </p:nvPr>
        </p:nvSpPr>
        <p:spPr/>
        <p:txBody>
          <a:bodyPr/>
          <a:lstStyle/>
          <a:p>
            <a:pPr eaLnBrk="1" hangingPunct="1"/>
            <a:r>
              <a:rPr lang="en-US" smtClean="0"/>
              <a:t>Union Operation</a:t>
            </a:r>
          </a:p>
        </p:txBody>
      </p:sp>
      <p:sp>
        <p:nvSpPr>
          <p:cNvPr id="40964" name="Rectangle 3"/>
          <p:cNvSpPr>
            <a:spLocks noGrp="1" noChangeArrowheads="1"/>
          </p:cNvSpPr>
          <p:nvPr>
            <p:ph type="body" idx="1"/>
          </p:nvPr>
        </p:nvSpPr>
        <p:spPr>
          <a:xfrm>
            <a:off x="798513" y="1077913"/>
            <a:ext cx="7848600" cy="4876800"/>
          </a:xfrm>
        </p:spPr>
        <p:txBody>
          <a:bodyPr/>
          <a:lstStyle/>
          <a:p>
            <a:pPr eaLnBrk="1" hangingPunct="1">
              <a:tabLst>
                <a:tab pos="2965450" algn="ctr"/>
              </a:tabLst>
            </a:pPr>
            <a:r>
              <a:rPr lang="en-US" smtClean="0"/>
              <a:t>Notation:  </a:t>
            </a:r>
            <a:r>
              <a:rPr lang="en-US" i="1" smtClean="0"/>
              <a:t>r</a:t>
            </a:r>
            <a:r>
              <a:rPr lang="en-US" smtClean="0"/>
              <a:t> </a:t>
            </a:r>
            <a:r>
              <a:rPr lang="en-US" smtClean="0">
                <a:sym typeface="Symbol" pitchFamily="18" charset="2"/>
              </a:rPr>
              <a:t> </a:t>
            </a:r>
            <a:r>
              <a:rPr lang="en-US" i="1" smtClean="0">
                <a:sym typeface="Symbol" pitchFamily="18" charset="2"/>
              </a:rPr>
              <a:t>s</a:t>
            </a:r>
          </a:p>
          <a:p>
            <a:pPr eaLnBrk="1" hangingPunct="1">
              <a:tabLst>
                <a:tab pos="2965450" algn="ctr"/>
              </a:tabLst>
            </a:pPr>
            <a:r>
              <a:rPr lang="en-US" smtClean="0">
                <a:sym typeface="Symbol" pitchFamily="18" charset="2"/>
              </a:rPr>
              <a:t>Defined as: </a:t>
            </a:r>
          </a:p>
          <a:p>
            <a:pPr eaLnBrk="1" hangingPunct="1">
              <a:buFont typeface="Wingdings" pitchFamily="2" charset="2"/>
              <a:buNone/>
              <a:tabLst>
                <a:tab pos="2965450" algn="ctr"/>
              </a:tabLst>
            </a:pPr>
            <a:r>
              <a:rPr lang="en-US" smtClean="0"/>
              <a:t>		</a:t>
            </a:r>
            <a:r>
              <a:rPr lang="en-US" i="1" smtClean="0"/>
              <a:t>r</a:t>
            </a:r>
            <a:r>
              <a:rPr lang="en-US" smtClean="0"/>
              <a:t>  </a:t>
            </a:r>
            <a:r>
              <a:rPr lang="en-US" smtClean="0">
                <a:sym typeface="Symbol" pitchFamily="18" charset="2"/>
              </a:rPr>
              <a:t> </a:t>
            </a:r>
            <a:r>
              <a:rPr lang="en-US" i="1" smtClean="0">
                <a:sym typeface="Symbol" pitchFamily="18" charset="2"/>
              </a:rPr>
              <a:t>s</a:t>
            </a:r>
            <a:r>
              <a:rPr lang="en-US" smtClean="0">
                <a:sym typeface="Symbol" pitchFamily="18" charset="2"/>
              </a:rPr>
              <a:t> = {</a:t>
            </a:r>
            <a:r>
              <a:rPr lang="en-US" i="1" smtClean="0">
                <a:sym typeface="Symbol" pitchFamily="18" charset="2"/>
              </a:rPr>
              <a:t>t</a:t>
            </a:r>
            <a:r>
              <a:rPr lang="en-US" smtClean="0">
                <a:sym typeface="Symbol" pitchFamily="18" charset="2"/>
              </a:rPr>
              <a:t> | </a:t>
            </a:r>
            <a:r>
              <a:rPr lang="en-US" i="1" smtClean="0">
                <a:sym typeface="Symbol" pitchFamily="18" charset="2"/>
              </a:rPr>
              <a:t>t</a:t>
            </a:r>
            <a:r>
              <a:rPr lang="en-US" smtClean="0">
                <a:sym typeface="Symbol" pitchFamily="18" charset="2"/>
              </a:rPr>
              <a:t>  </a:t>
            </a:r>
            <a:r>
              <a:rPr lang="en-US" i="1" smtClean="0">
                <a:sym typeface="Symbol" pitchFamily="18" charset="2"/>
              </a:rPr>
              <a:t>r</a:t>
            </a:r>
            <a:r>
              <a:rPr lang="en-US" smtClean="0">
                <a:sym typeface="Symbol" pitchFamily="18" charset="2"/>
              </a:rPr>
              <a:t> or</a:t>
            </a:r>
            <a:r>
              <a:rPr lang="en-US" i="1" smtClean="0">
                <a:sym typeface="Symbol" pitchFamily="18" charset="2"/>
              </a:rPr>
              <a:t> t</a:t>
            </a:r>
            <a:r>
              <a:rPr lang="en-US" smtClean="0">
                <a:sym typeface="Symbol" pitchFamily="18" charset="2"/>
              </a:rPr>
              <a:t>  </a:t>
            </a:r>
            <a:r>
              <a:rPr lang="en-US" i="1" smtClean="0">
                <a:sym typeface="Symbol" pitchFamily="18" charset="2"/>
              </a:rPr>
              <a:t>s</a:t>
            </a:r>
            <a:r>
              <a:rPr lang="en-US" smtClean="0">
                <a:sym typeface="Symbol" pitchFamily="18" charset="2"/>
              </a:rPr>
              <a:t>}</a:t>
            </a:r>
          </a:p>
          <a:p>
            <a:pPr eaLnBrk="1" hangingPunct="1">
              <a:tabLst>
                <a:tab pos="2965450" algn="ctr"/>
              </a:tabLst>
            </a:pPr>
            <a:r>
              <a:rPr lang="en-US" smtClean="0">
                <a:sym typeface="Symbol" pitchFamily="18" charset="2"/>
              </a:rPr>
              <a:t>For </a:t>
            </a:r>
            <a:r>
              <a:rPr lang="en-US" i="1" smtClean="0"/>
              <a:t>r</a:t>
            </a:r>
            <a:r>
              <a:rPr lang="en-US" smtClean="0"/>
              <a:t> </a:t>
            </a:r>
            <a:r>
              <a:rPr lang="en-US" smtClean="0">
                <a:sym typeface="Symbol" pitchFamily="18" charset="2"/>
              </a:rPr>
              <a:t> </a:t>
            </a:r>
            <a:r>
              <a:rPr lang="en-US" i="1" smtClean="0">
                <a:sym typeface="Symbol" pitchFamily="18" charset="2"/>
              </a:rPr>
              <a:t>s</a:t>
            </a:r>
            <a:r>
              <a:rPr lang="en-US" smtClean="0">
                <a:sym typeface="Symbol" pitchFamily="18" charset="2"/>
              </a:rPr>
              <a:t> to be valid.</a:t>
            </a:r>
          </a:p>
          <a:p>
            <a:pPr eaLnBrk="1" hangingPunct="1">
              <a:buFont typeface="Wingdings" pitchFamily="2" charset="2"/>
              <a:buNone/>
              <a:tabLst>
                <a:tab pos="2965450" algn="ctr"/>
              </a:tabLst>
            </a:pPr>
            <a:r>
              <a:rPr lang="en-US" i="1" smtClean="0">
                <a:sym typeface="Symbol" pitchFamily="18" charset="2"/>
              </a:rPr>
              <a:t>	</a:t>
            </a:r>
            <a:r>
              <a:rPr lang="en-US" smtClean="0">
                <a:sym typeface="Symbol" pitchFamily="18" charset="2"/>
              </a:rPr>
              <a:t>1.  </a:t>
            </a:r>
            <a:r>
              <a:rPr lang="en-US" i="1" smtClean="0">
                <a:sym typeface="Symbol" pitchFamily="18" charset="2"/>
              </a:rPr>
              <a:t>r,</a:t>
            </a:r>
            <a:r>
              <a:rPr lang="en-US" smtClean="0">
                <a:sym typeface="Symbol" pitchFamily="18" charset="2"/>
              </a:rPr>
              <a:t> </a:t>
            </a:r>
            <a:r>
              <a:rPr lang="en-US" i="1" smtClean="0">
                <a:sym typeface="Symbol" pitchFamily="18" charset="2"/>
              </a:rPr>
              <a:t>s</a:t>
            </a:r>
            <a:r>
              <a:rPr lang="en-US" smtClean="0">
                <a:sym typeface="Symbol" pitchFamily="18" charset="2"/>
              </a:rPr>
              <a:t> must have the </a:t>
            </a:r>
            <a:r>
              <a:rPr lang="en-US" i="1" smtClean="0">
                <a:sym typeface="Symbol" pitchFamily="18" charset="2"/>
              </a:rPr>
              <a:t>same </a:t>
            </a:r>
            <a:r>
              <a:rPr lang="en-US" b="1" smtClean="0">
                <a:solidFill>
                  <a:schemeClr val="tx2"/>
                </a:solidFill>
                <a:sym typeface="Symbol" pitchFamily="18" charset="2"/>
              </a:rPr>
              <a:t>arity</a:t>
            </a:r>
            <a:r>
              <a:rPr lang="en-US" smtClean="0">
                <a:sym typeface="Symbol" pitchFamily="18" charset="2"/>
              </a:rPr>
              <a:t> (same number of attributes)</a:t>
            </a:r>
          </a:p>
          <a:p>
            <a:pPr eaLnBrk="1" hangingPunct="1">
              <a:buFont typeface="Wingdings" pitchFamily="2" charset="2"/>
              <a:buNone/>
              <a:tabLst>
                <a:tab pos="2965450" algn="ctr"/>
              </a:tabLst>
            </a:pPr>
            <a:r>
              <a:rPr lang="en-US" smtClean="0">
                <a:sym typeface="Symbol" pitchFamily="18" charset="2"/>
              </a:rPr>
              <a:t>	2.  The attribute domains must be </a:t>
            </a:r>
            <a:r>
              <a:rPr lang="en-US" b="1" smtClean="0">
                <a:solidFill>
                  <a:schemeClr val="tx2"/>
                </a:solidFill>
                <a:sym typeface="Symbol" pitchFamily="18" charset="2"/>
              </a:rPr>
              <a:t>compatible</a:t>
            </a:r>
            <a:r>
              <a:rPr lang="en-US" smtClean="0">
                <a:sym typeface="Symbol" pitchFamily="18" charset="2"/>
              </a:rPr>
              <a:t> (example: 2</a:t>
            </a:r>
            <a:r>
              <a:rPr lang="en-US" baseline="30000" smtClean="0">
                <a:sym typeface="Symbol" pitchFamily="18" charset="2"/>
              </a:rPr>
              <a:t>nd</a:t>
            </a:r>
            <a:r>
              <a:rPr lang="en-US" smtClean="0">
                <a:sym typeface="Symbol" pitchFamily="18" charset="2"/>
              </a:rPr>
              <a:t> column of </a:t>
            </a:r>
            <a:r>
              <a:rPr lang="en-US" i="1" smtClean="0">
                <a:sym typeface="Symbol" pitchFamily="18" charset="2"/>
              </a:rPr>
              <a:t>r</a:t>
            </a:r>
            <a:r>
              <a:rPr lang="en-US" smtClean="0">
                <a:sym typeface="Symbol" pitchFamily="18" charset="2"/>
              </a:rPr>
              <a:t> deals with the same type of values as does the 2</a:t>
            </a:r>
            <a:r>
              <a:rPr lang="en-US" baseline="30000" smtClean="0">
                <a:sym typeface="Symbol" pitchFamily="18" charset="2"/>
              </a:rPr>
              <a:t>nd </a:t>
            </a:r>
            <a:r>
              <a:rPr lang="en-US" smtClean="0">
                <a:sym typeface="Symbol" pitchFamily="18" charset="2"/>
              </a:rPr>
              <a:t> column of </a:t>
            </a:r>
            <a:r>
              <a:rPr lang="en-US" i="1" smtClean="0">
                <a:sym typeface="Symbol" pitchFamily="18" charset="2"/>
              </a:rPr>
              <a:t>s</a:t>
            </a:r>
            <a:r>
              <a:rPr lang="en-US" smtClean="0">
                <a:sym typeface="Symbol" pitchFamily="18" charset="2"/>
              </a:rPr>
              <a:t>)</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39</a:t>
            </a:fld>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2291" name="Rectangle 2"/>
          <p:cNvSpPr>
            <a:spLocks noGrp="1" noChangeArrowheads="1"/>
          </p:cNvSpPr>
          <p:nvPr>
            <p:ph type="title"/>
          </p:nvPr>
        </p:nvSpPr>
        <p:spPr/>
        <p:txBody>
          <a:bodyPr/>
          <a:lstStyle/>
          <a:p>
            <a:pPr eaLnBrk="1" hangingPunct="1"/>
            <a:r>
              <a:rPr lang="en-US" sz="3600" smtClean="0"/>
              <a:t>A Logical View of Data</a:t>
            </a:r>
          </a:p>
        </p:txBody>
      </p:sp>
      <p:sp>
        <p:nvSpPr>
          <p:cNvPr id="12292" name="Rectangle 3"/>
          <p:cNvSpPr>
            <a:spLocks noGrp="1" noChangeArrowheads="1"/>
          </p:cNvSpPr>
          <p:nvPr>
            <p:ph type="body" idx="4294967295"/>
          </p:nvPr>
        </p:nvSpPr>
        <p:spPr>
          <a:xfrm>
            <a:off x="687388" y="1295400"/>
            <a:ext cx="7772400" cy="4800600"/>
          </a:xfrm>
        </p:spPr>
        <p:txBody>
          <a:bodyPr/>
          <a:lstStyle/>
          <a:p>
            <a:pPr eaLnBrk="1" hangingPunct="1"/>
            <a:r>
              <a:rPr lang="en-US" smtClean="0"/>
              <a:t>Relational model</a:t>
            </a:r>
            <a:r>
              <a:rPr lang="en-US" sz="2400" smtClean="0"/>
              <a:t> </a:t>
            </a:r>
          </a:p>
          <a:p>
            <a:pPr lvl="1" eaLnBrk="1" hangingPunct="1"/>
            <a:r>
              <a:rPr lang="en-US" smtClean="0"/>
              <a:t>Enables us to view data </a:t>
            </a:r>
            <a:r>
              <a:rPr lang="en-US" i="1" smtClean="0"/>
              <a:t>logically </a:t>
            </a:r>
            <a:r>
              <a:rPr lang="en-US" smtClean="0"/>
              <a:t>rather than </a:t>
            </a:r>
            <a:r>
              <a:rPr lang="en-US" i="1" smtClean="0"/>
              <a:t>physically</a:t>
            </a:r>
            <a:endParaRPr lang="en-US" smtClean="0"/>
          </a:p>
          <a:p>
            <a:pPr lvl="1" eaLnBrk="1" hangingPunct="1"/>
            <a:r>
              <a:rPr lang="en-US" smtClean="0"/>
              <a:t>Reminds us of simpler file concept of data storage</a:t>
            </a:r>
          </a:p>
          <a:p>
            <a:pPr eaLnBrk="1" hangingPunct="1"/>
            <a:r>
              <a:rPr lang="en-US" smtClean="0"/>
              <a:t>Table</a:t>
            </a:r>
            <a:r>
              <a:rPr lang="en-US" sz="2400" smtClean="0"/>
              <a:t> </a:t>
            </a:r>
          </a:p>
          <a:p>
            <a:pPr lvl="1" eaLnBrk="1" hangingPunct="1"/>
            <a:r>
              <a:rPr lang="en-US" smtClean="0"/>
              <a:t>Has advantages of structural and data independence</a:t>
            </a:r>
          </a:p>
          <a:p>
            <a:pPr lvl="1" eaLnBrk="1" hangingPunct="1"/>
            <a:r>
              <a:rPr lang="en-US" smtClean="0"/>
              <a:t>Resembles a file from conceptual point of view</a:t>
            </a:r>
          </a:p>
          <a:p>
            <a:pPr lvl="1" eaLnBrk="1" hangingPunct="1"/>
            <a:r>
              <a:rPr lang="en-US" smtClean="0"/>
              <a:t>Easier to understand than its hierarchical and network database predecessors</a:t>
            </a:r>
          </a:p>
          <a:p>
            <a:pPr eaLnBrk="1" hangingPunct="1"/>
            <a:endParaRPr lang="en-US"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3011" name="Rectangle 2"/>
          <p:cNvSpPr>
            <a:spLocks noGrp="1" noChangeArrowheads="1"/>
          </p:cNvSpPr>
          <p:nvPr>
            <p:ph type="title"/>
          </p:nvPr>
        </p:nvSpPr>
        <p:spPr/>
        <p:txBody>
          <a:bodyPr/>
          <a:lstStyle/>
          <a:p>
            <a:pPr eaLnBrk="1" hangingPunct="1"/>
            <a:r>
              <a:rPr lang="en-US" smtClean="0"/>
              <a:t>Set Difference Operation – Example</a:t>
            </a:r>
          </a:p>
        </p:txBody>
      </p:sp>
      <p:sp>
        <p:nvSpPr>
          <p:cNvPr id="43012" name="Rectangle 3"/>
          <p:cNvSpPr>
            <a:spLocks noGrp="1" noChangeArrowheads="1"/>
          </p:cNvSpPr>
          <p:nvPr>
            <p:ph type="body" idx="4294967295"/>
          </p:nvPr>
        </p:nvSpPr>
        <p:spPr>
          <a:xfrm>
            <a:off x="1187450" y="1347788"/>
            <a:ext cx="6861175" cy="346075"/>
          </a:xfrm>
          <a:noFill/>
        </p:spPr>
        <p:txBody>
          <a:bodyPr/>
          <a:lstStyle/>
          <a:p>
            <a:pPr eaLnBrk="1" hangingPunct="1">
              <a:lnSpc>
                <a:spcPct val="90000"/>
              </a:lnSpc>
            </a:pPr>
            <a:r>
              <a:rPr lang="en-US" smtClean="0"/>
              <a:t>Relations </a:t>
            </a:r>
            <a:r>
              <a:rPr lang="en-US" i="1" smtClean="0"/>
              <a:t>r</a:t>
            </a:r>
            <a:r>
              <a:rPr lang="en-US" smtClean="0"/>
              <a:t>, </a:t>
            </a:r>
            <a:r>
              <a:rPr lang="en-US" i="1" smtClean="0"/>
              <a:t>s</a:t>
            </a:r>
            <a:r>
              <a:rPr lang="en-US" smtClean="0"/>
              <a:t>:</a:t>
            </a:r>
          </a:p>
        </p:txBody>
      </p:sp>
      <p:sp>
        <p:nvSpPr>
          <p:cNvPr id="43013" name="Rectangle 4"/>
          <p:cNvSpPr>
            <a:spLocks noChangeArrowheads="1"/>
          </p:cNvSpPr>
          <p:nvPr/>
        </p:nvSpPr>
        <p:spPr bwMode="auto">
          <a:xfrm>
            <a:off x="1482725" y="4000500"/>
            <a:ext cx="7029450" cy="333375"/>
          </a:xfrm>
          <a:prstGeom prst="rect">
            <a:avLst/>
          </a:prstGeom>
          <a:noFill/>
          <a:ln w="9525">
            <a:noFill/>
            <a:miter lim="800000"/>
            <a:headEnd/>
            <a:tailEnd/>
          </a:ln>
        </p:spPr>
        <p:txBody>
          <a:bodyPr/>
          <a:lstStyle/>
          <a:p>
            <a:pPr marL="342900" indent="-342900" eaLnBrk="0" hangingPunct="0">
              <a:lnSpc>
                <a:spcPct val="90000"/>
              </a:lnSpc>
              <a:spcBef>
                <a:spcPct val="35000"/>
              </a:spcBef>
              <a:buClr>
                <a:schemeClr val="tx2"/>
              </a:buClr>
              <a:buSzPct val="90000"/>
              <a:buFont typeface="Monotype Sorts" pitchFamily="2" charset="2"/>
              <a:buChar char="n"/>
            </a:pPr>
            <a:r>
              <a:rPr kumimoji="1" lang="en-US" i="1">
                <a:latin typeface="Helvetica" pitchFamily="34" charset="0"/>
              </a:rPr>
              <a:t>r  </a:t>
            </a:r>
            <a:r>
              <a:rPr kumimoji="1" lang="en-US" i="1">
                <a:latin typeface="Helvetica" pitchFamily="34" charset="0"/>
                <a:sym typeface="Symbol" pitchFamily="18" charset="2"/>
              </a:rPr>
              <a:t>– s</a:t>
            </a:r>
            <a:r>
              <a:rPr kumimoji="1" lang="en-US" i="1">
                <a:latin typeface="Helvetica" pitchFamily="34" charset="0"/>
              </a:rPr>
              <a:t>:</a:t>
            </a:r>
          </a:p>
        </p:txBody>
      </p:sp>
      <p:sp>
        <p:nvSpPr>
          <p:cNvPr id="43014" name="Rectangle 5"/>
          <p:cNvSpPr>
            <a:spLocks noChangeArrowheads="1"/>
          </p:cNvSpPr>
          <p:nvPr/>
        </p:nvSpPr>
        <p:spPr bwMode="auto">
          <a:xfrm>
            <a:off x="3808413" y="13589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43015" name="Rectangle 6"/>
          <p:cNvSpPr>
            <a:spLocks noChangeArrowheads="1"/>
          </p:cNvSpPr>
          <p:nvPr/>
        </p:nvSpPr>
        <p:spPr bwMode="auto">
          <a:xfrm>
            <a:off x="4265613" y="13589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43016" name="Rectangle 7"/>
          <p:cNvSpPr>
            <a:spLocks noChangeArrowheads="1"/>
          </p:cNvSpPr>
          <p:nvPr/>
        </p:nvSpPr>
        <p:spPr bwMode="auto">
          <a:xfrm>
            <a:off x="3808413" y="1892300"/>
            <a:ext cx="457200" cy="1295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43017" name="Rectangle 8"/>
          <p:cNvSpPr>
            <a:spLocks noChangeArrowheads="1"/>
          </p:cNvSpPr>
          <p:nvPr/>
        </p:nvSpPr>
        <p:spPr bwMode="auto">
          <a:xfrm>
            <a:off x="4265613" y="1892300"/>
            <a:ext cx="457200" cy="1295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a:p>
            <a:pPr algn="ctr" eaLnBrk="0" hangingPunct="0">
              <a:lnSpc>
                <a:spcPct val="150000"/>
              </a:lnSpc>
            </a:pPr>
            <a:r>
              <a:rPr lang="en-US" i="1">
                <a:latin typeface="Helvetica" pitchFamily="34" charset="0"/>
                <a:sym typeface="Symbol" pitchFamily="18" charset="2"/>
              </a:rPr>
              <a:t>1</a:t>
            </a:r>
          </a:p>
        </p:txBody>
      </p:sp>
      <p:sp>
        <p:nvSpPr>
          <p:cNvPr id="43018" name="Rectangle 9"/>
          <p:cNvSpPr>
            <a:spLocks noChangeArrowheads="1"/>
          </p:cNvSpPr>
          <p:nvPr/>
        </p:nvSpPr>
        <p:spPr bwMode="auto">
          <a:xfrm>
            <a:off x="5942013" y="13589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43019" name="Rectangle 10"/>
          <p:cNvSpPr>
            <a:spLocks noChangeArrowheads="1"/>
          </p:cNvSpPr>
          <p:nvPr/>
        </p:nvSpPr>
        <p:spPr bwMode="auto">
          <a:xfrm>
            <a:off x="6399213" y="13589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43020" name="Rectangle 11"/>
          <p:cNvSpPr>
            <a:spLocks noChangeArrowheads="1"/>
          </p:cNvSpPr>
          <p:nvPr/>
        </p:nvSpPr>
        <p:spPr bwMode="auto">
          <a:xfrm>
            <a:off x="5942013" y="1892300"/>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43021" name="Rectangle 12"/>
          <p:cNvSpPr>
            <a:spLocks noChangeArrowheads="1"/>
          </p:cNvSpPr>
          <p:nvPr/>
        </p:nvSpPr>
        <p:spPr bwMode="auto">
          <a:xfrm>
            <a:off x="6399213" y="1892300"/>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2</a:t>
            </a:r>
          </a:p>
          <a:p>
            <a:pPr algn="ctr" eaLnBrk="0" hangingPunct="0">
              <a:lnSpc>
                <a:spcPct val="150000"/>
              </a:lnSpc>
            </a:pPr>
            <a:r>
              <a:rPr lang="en-US" i="1">
                <a:latin typeface="Helvetica" pitchFamily="34" charset="0"/>
                <a:sym typeface="Symbol" pitchFamily="18" charset="2"/>
              </a:rPr>
              <a:t>3</a:t>
            </a:r>
          </a:p>
        </p:txBody>
      </p:sp>
      <p:sp>
        <p:nvSpPr>
          <p:cNvPr id="43022" name="Text Box 13"/>
          <p:cNvSpPr txBox="1">
            <a:spLocks noChangeArrowheads="1"/>
          </p:cNvSpPr>
          <p:nvPr/>
        </p:nvSpPr>
        <p:spPr bwMode="auto">
          <a:xfrm>
            <a:off x="4135438" y="3187700"/>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43023" name="Text Box 14"/>
          <p:cNvSpPr txBox="1">
            <a:spLocks noChangeArrowheads="1"/>
          </p:cNvSpPr>
          <p:nvPr/>
        </p:nvSpPr>
        <p:spPr bwMode="auto">
          <a:xfrm>
            <a:off x="6227763" y="2882900"/>
            <a:ext cx="2984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sp>
        <p:nvSpPr>
          <p:cNvPr id="43024" name="Rectangle 15"/>
          <p:cNvSpPr>
            <a:spLocks noChangeArrowheads="1"/>
          </p:cNvSpPr>
          <p:nvPr/>
        </p:nvSpPr>
        <p:spPr bwMode="auto">
          <a:xfrm>
            <a:off x="4875213" y="4102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43025" name="Rectangle 16"/>
          <p:cNvSpPr>
            <a:spLocks noChangeArrowheads="1"/>
          </p:cNvSpPr>
          <p:nvPr/>
        </p:nvSpPr>
        <p:spPr bwMode="auto">
          <a:xfrm>
            <a:off x="5332413" y="41021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43026" name="Rectangle 17"/>
          <p:cNvSpPr>
            <a:spLocks noChangeArrowheads="1"/>
          </p:cNvSpPr>
          <p:nvPr/>
        </p:nvSpPr>
        <p:spPr bwMode="auto">
          <a:xfrm>
            <a:off x="4875213" y="4635500"/>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43027" name="Rectangle 18"/>
          <p:cNvSpPr>
            <a:spLocks noChangeArrowheads="1"/>
          </p:cNvSpPr>
          <p:nvPr/>
        </p:nvSpPr>
        <p:spPr bwMode="auto">
          <a:xfrm>
            <a:off x="5332413" y="4635500"/>
            <a:ext cx="457200" cy="9144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1</a:t>
            </a:r>
          </a:p>
        </p:txBody>
      </p:sp>
      <p:sp>
        <p:nvSpPr>
          <p:cNvPr id="20"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40</a:t>
            </a:fld>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4035" name="Rectangle 2"/>
          <p:cNvSpPr>
            <a:spLocks noGrp="1" noChangeArrowheads="1"/>
          </p:cNvSpPr>
          <p:nvPr>
            <p:ph type="title"/>
          </p:nvPr>
        </p:nvSpPr>
        <p:spPr/>
        <p:txBody>
          <a:bodyPr/>
          <a:lstStyle/>
          <a:p>
            <a:pPr eaLnBrk="1" hangingPunct="1"/>
            <a:r>
              <a:rPr lang="en-US" smtClean="0"/>
              <a:t>Set Difference Operation</a:t>
            </a:r>
          </a:p>
        </p:txBody>
      </p:sp>
      <p:sp>
        <p:nvSpPr>
          <p:cNvPr id="44036" name="Rectangle 3"/>
          <p:cNvSpPr>
            <a:spLocks noGrp="1" noChangeArrowheads="1"/>
          </p:cNvSpPr>
          <p:nvPr>
            <p:ph type="body" idx="1"/>
          </p:nvPr>
        </p:nvSpPr>
        <p:spPr>
          <a:xfrm>
            <a:off x="798513" y="1179513"/>
            <a:ext cx="7878762" cy="4694237"/>
          </a:xfrm>
        </p:spPr>
        <p:txBody>
          <a:bodyPr/>
          <a:lstStyle/>
          <a:p>
            <a:pPr eaLnBrk="1" hangingPunct="1">
              <a:spcBef>
                <a:spcPct val="60000"/>
              </a:spcBef>
            </a:pPr>
            <a:r>
              <a:rPr lang="en-US" smtClean="0"/>
              <a:t>Notation </a:t>
            </a:r>
            <a:r>
              <a:rPr lang="en-US" i="1" smtClean="0"/>
              <a:t>r – s</a:t>
            </a:r>
          </a:p>
          <a:p>
            <a:pPr eaLnBrk="1" hangingPunct="1"/>
            <a:r>
              <a:rPr lang="en-US" smtClean="0"/>
              <a:t>Defined as:</a:t>
            </a:r>
          </a:p>
          <a:p>
            <a:pPr eaLnBrk="1" hangingPunct="1">
              <a:buFont typeface="Wingdings" pitchFamily="2" charset="2"/>
              <a:buNone/>
            </a:pPr>
            <a:r>
              <a:rPr lang="en-US" smtClean="0"/>
              <a:t>		 </a:t>
            </a:r>
            <a:r>
              <a:rPr lang="en-US" i="1" smtClean="0"/>
              <a:t>r – s</a:t>
            </a:r>
            <a:r>
              <a:rPr lang="en-US" smtClean="0"/>
              <a:t>  = {</a:t>
            </a:r>
            <a:r>
              <a:rPr lang="en-US" i="1" smtClean="0"/>
              <a:t>t</a:t>
            </a:r>
            <a:r>
              <a:rPr lang="en-US" smtClean="0"/>
              <a:t> | </a:t>
            </a:r>
            <a:r>
              <a:rPr lang="en-US" i="1" smtClean="0"/>
              <a:t>t</a:t>
            </a:r>
            <a:r>
              <a:rPr lang="en-US" smtClean="0"/>
              <a:t> </a:t>
            </a:r>
            <a:r>
              <a:rPr lang="en-US" smtClean="0">
                <a:sym typeface="Symbol" pitchFamily="18" charset="2"/>
              </a:rPr>
              <a:t> </a:t>
            </a:r>
            <a:r>
              <a:rPr lang="en-US" i="1" smtClean="0">
                <a:sym typeface="Symbol" pitchFamily="18" charset="2"/>
              </a:rPr>
              <a:t>r</a:t>
            </a:r>
            <a:r>
              <a:rPr lang="en-US" smtClean="0">
                <a:sym typeface="Symbol" pitchFamily="18" charset="2"/>
              </a:rPr>
              <a:t> </a:t>
            </a:r>
            <a:r>
              <a:rPr lang="en-US" b="1" smtClean="0">
                <a:sym typeface="Symbol" pitchFamily="18" charset="2"/>
              </a:rPr>
              <a:t>and</a:t>
            </a:r>
            <a:r>
              <a:rPr lang="en-US" smtClean="0">
                <a:sym typeface="Symbol" pitchFamily="18" charset="2"/>
              </a:rPr>
              <a:t> t  </a:t>
            </a:r>
            <a:r>
              <a:rPr lang="en-US" i="1" smtClean="0">
                <a:sym typeface="Symbol" pitchFamily="18" charset="2"/>
              </a:rPr>
              <a:t>s</a:t>
            </a:r>
            <a:r>
              <a:rPr lang="en-US" smtClean="0">
                <a:sym typeface="Symbol" pitchFamily="18" charset="2"/>
              </a:rPr>
              <a:t>}</a:t>
            </a:r>
          </a:p>
          <a:p>
            <a:pPr eaLnBrk="1" hangingPunct="1">
              <a:buFont typeface="Wingdings" pitchFamily="2" charset="2"/>
              <a:buNone/>
            </a:pPr>
            <a:endParaRPr lang="en-US" i="1" smtClean="0"/>
          </a:p>
          <a:p>
            <a:pPr eaLnBrk="1" hangingPunct="1"/>
            <a:r>
              <a:rPr lang="en-US" smtClean="0"/>
              <a:t>Set differences must be taken between </a:t>
            </a:r>
            <a:r>
              <a:rPr lang="en-US" b="1" smtClean="0">
                <a:solidFill>
                  <a:schemeClr val="tx2"/>
                </a:solidFill>
              </a:rPr>
              <a:t>compatible</a:t>
            </a:r>
            <a:r>
              <a:rPr lang="en-US" smtClean="0"/>
              <a:t> relations.</a:t>
            </a:r>
          </a:p>
          <a:p>
            <a:pPr lvl="1" eaLnBrk="1" hangingPunct="1"/>
            <a:r>
              <a:rPr lang="en-US" i="1" smtClean="0"/>
              <a:t>r</a:t>
            </a:r>
            <a:r>
              <a:rPr lang="en-US" smtClean="0"/>
              <a:t> and </a:t>
            </a:r>
            <a:r>
              <a:rPr lang="en-US" i="1" smtClean="0"/>
              <a:t>s</a:t>
            </a:r>
            <a:r>
              <a:rPr lang="en-US" smtClean="0"/>
              <a:t> must have the </a:t>
            </a:r>
            <a:r>
              <a:rPr lang="en-US" smtClean="0">
                <a:solidFill>
                  <a:schemeClr val="tx2"/>
                </a:solidFill>
              </a:rPr>
              <a:t>same</a:t>
            </a:r>
            <a:r>
              <a:rPr lang="en-US" smtClean="0"/>
              <a:t> arity</a:t>
            </a:r>
          </a:p>
          <a:p>
            <a:pPr lvl="1" eaLnBrk="1" hangingPunct="1"/>
            <a:r>
              <a:rPr lang="en-US" smtClean="0"/>
              <a:t>attribute domains of </a:t>
            </a:r>
            <a:r>
              <a:rPr lang="en-US" i="1" smtClean="0"/>
              <a:t>r </a:t>
            </a:r>
            <a:r>
              <a:rPr lang="en-US" smtClean="0"/>
              <a:t>and </a:t>
            </a:r>
            <a:r>
              <a:rPr lang="en-US" i="1" smtClean="0"/>
              <a:t>s </a:t>
            </a:r>
            <a:r>
              <a:rPr lang="en-US" smtClean="0"/>
              <a:t>must be compatible</a:t>
            </a:r>
            <a:endParaRPr lang="en-US" smtClean="0">
              <a:sym typeface="Symbol" pitchFamily="18" charset="2"/>
            </a:endParaRP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41</a:t>
            </a:fld>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5059" name="Rectangle 2"/>
          <p:cNvSpPr>
            <a:spLocks noGrp="1" noChangeArrowheads="1"/>
          </p:cNvSpPr>
          <p:nvPr>
            <p:ph type="title"/>
          </p:nvPr>
        </p:nvSpPr>
        <p:spPr>
          <a:xfrm>
            <a:off x="815975" y="277813"/>
            <a:ext cx="7870825" cy="630237"/>
          </a:xfrm>
        </p:spPr>
        <p:txBody>
          <a:bodyPr/>
          <a:lstStyle/>
          <a:p>
            <a:pPr eaLnBrk="1" hangingPunct="1"/>
            <a:r>
              <a:rPr lang="en-US" sz="3200" smtClean="0"/>
              <a:t>Cartesian-Product Operation –  Example</a:t>
            </a:r>
          </a:p>
        </p:txBody>
      </p:sp>
      <p:sp>
        <p:nvSpPr>
          <p:cNvPr id="45060" name="Rectangle 3"/>
          <p:cNvSpPr>
            <a:spLocks noChangeArrowheads="1"/>
          </p:cNvSpPr>
          <p:nvPr/>
        </p:nvSpPr>
        <p:spPr bwMode="auto">
          <a:xfrm>
            <a:off x="755650" y="1412875"/>
            <a:ext cx="702945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tabLst>
                <a:tab pos="3149600" algn="ctr"/>
              </a:tabLst>
            </a:pPr>
            <a:r>
              <a:rPr kumimoji="1" lang="en-US">
                <a:latin typeface="Helvetica" pitchFamily="34" charset="0"/>
              </a:rPr>
              <a:t>Relations </a:t>
            </a:r>
            <a:r>
              <a:rPr kumimoji="1" lang="en-US" i="1">
                <a:latin typeface="Helvetica" pitchFamily="34" charset="0"/>
              </a:rPr>
              <a:t>r, s</a:t>
            </a:r>
            <a:r>
              <a:rPr kumimoji="1" lang="en-US">
                <a:latin typeface="Helvetica" pitchFamily="34" charset="0"/>
              </a:rPr>
              <a:t>:</a:t>
            </a:r>
          </a:p>
        </p:txBody>
      </p:sp>
      <p:sp>
        <p:nvSpPr>
          <p:cNvPr id="45061" name="Rectangle 4"/>
          <p:cNvSpPr>
            <a:spLocks noChangeArrowheads="1"/>
          </p:cNvSpPr>
          <p:nvPr/>
        </p:nvSpPr>
        <p:spPr bwMode="auto">
          <a:xfrm>
            <a:off x="798513" y="3135313"/>
            <a:ext cx="702945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tabLst>
                <a:tab pos="3149600" algn="ctr"/>
              </a:tabLst>
            </a:pPr>
            <a:r>
              <a:rPr kumimoji="1" lang="en-US" i="1">
                <a:latin typeface="Helvetica" pitchFamily="34" charset="0"/>
              </a:rPr>
              <a:t>r</a:t>
            </a:r>
            <a:r>
              <a:rPr kumimoji="1" lang="en-US">
                <a:latin typeface="Helvetica" pitchFamily="34" charset="0"/>
              </a:rPr>
              <a:t> x</a:t>
            </a:r>
            <a:r>
              <a:rPr kumimoji="1" lang="en-US">
                <a:latin typeface="Helvetica" pitchFamily="34" charset="0"/>
                <a:sym typeface="Symbol" pitchFamily="18" charset="2"/>
              </a:rPr>
              <a:t> </a:t>
            </a:r>
            <a:r>
              <a:rPr kumimoji="1" lang="en-US" i="1">
                <a:latin typeface="Helvetica" pitchFamily="34" charset="0"/>
                <a:sym typeface="Symbol" pitchFamily="18" charset="2"/>
              </a:rPr>
              <a:t>s</a:t>
            </a:r>
            <a:r>
              <a:rPr kumimoji="1" lang="en-US">
                <a:latin typeface="Helvetica" pitchFamily="34" charset="0"/>
              </a:rPr>
              <a:t>:</a:t>
            </a:r>
          </a:p>
        </p:txBody>
      </p:sp>
      <p:sp>
        <p:nvSpPr>
          <p:cNvPr id="45062" name="Rectangle 5"/>
          <p:cNvSpPr>
            <a:spLocks noChangeArrowheads="1"/>
          </p:cNvSpPr>
          <p:nvPr/>
        </p:nvSpPr>
        <p:spPr bwMode="auto">
          <a:xfrm>
            <a:off x="2895600" y="1219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45063" name="Rectangle 6"/>
          <p:cNvSpPr>
            <a:spLocks noChangeArrowheads="1"/>
          </p:cNvSpPr>
          <p:nvPr/>
        </p:nvSpPr>
        <p:spPr bwMode="auto">
          <a:xfrm>
            <a:off x="3352800" y="1219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45064" name="Rectangle 7"/>
          <p:cNvSpPr>
            <a:spLocks noChangeArrowheads="1"/>
          </p:cNvSpPr>
          <p:nvPr/>
        </p:nvSpPr>
        <p:spPr bwMode="auto">
          <a:xfrm>
            <a:off x="2895600" y="1752600"/>
            <a:ext cx="457200" cy="762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45065" name="Rectangle 8"/>
          <p:cNvSpPr>
            <a:spLocks noChangeArrowheads="1"/>
          </p:cNvSpPr>
          <p:nvPr/>
        </p:nvSpPr>
        <p:spPr bwMode="auto">
          <a:xfrm>
            <a:off x="3352800" y="1752600"/>
            <a:ext cx="457200" cy="762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p:txBody>
      </p:sp>
      <p:sp>
        <p:nvSpPr>
          <p:cNvPr id="45066" name="Rectangle 9"/>
          <p:cNvSpPr>
            <a:spLocks noChangeArrowheads="1"/>
          </p:cNvSpPr>
          <p:nvPr/>
        </p:nvSpPr>
        <p:spPr bwMode="auto">
          <a:xfrm>
            <a:off x="2819400" y="33655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45067" name="Rectangle 10"/>
          <p:cNvSpPr>
            <a:spLocks noChangeArrowheads="1"/>
          </p:cNvSpPr>
          <p:nvPr/>
        </p:nvSpPr>
        <p:spPr bwMode="auto">
          <a:xfrm>
            <a:off x="3276600" y="33655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45068" name="Rectangle 11"/>
          <p:cNvSpPr>
            <a:spLocks noChangeArrowheads="1"/>
          </p:cNvSpPr>
          <p:nvPr/>
        </p:nvSpPr>
        <p:spPr bwMode="auto">
          <a:xfrm>
            <a:off x="2819400" y="3975100"/>
            <a:ext cx="457200" cy="2133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45069" name="Rectangle 12"/>
          <p:cNvSpPr>
            <a:spLocks noChangeArrowheads="1"/>
          </p:cNvSpPr>
          <p:nvPr/>
        </p:nvSpPr>
        <p:spPr bwMode="auto">
          <a:xfrm>
            <a:off x="3276600" y="3975100"/>
            <a:ext cx="457200" cy="2133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p:txBody>
      </p:sp>
      <p:sp>
        <p:nvSpPr>
          <p:cNvPr id="45070" name="Rectangle 13"/>
          <p:cNvSpPr>
            <a:spLocks noChangeArrowheads="1"/>
          </p:cNvSpPr>
          <p:nvPr/>
        </p:nvSpPr>
        <p:spPr bwMode="auto">
          <a:xfrm>
            <a:off x="3733800" y="33655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45071" name="Rectangle 14"/>
          <p:cNvSpPr>
            <a:spLocks noChangeArrowheads="1"/>
          </p:cNvSpPr>
          <p:nvPr/>
        </p:nvSpPr>
        <p:spPr bwMode="auto">
          <a:xfrm>
            <a:off x="4191000" y="33655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45072" name="Rectangle 15"/>
          <p:cNvSpPr>
            <a:spLocks noChangeArrowheads="1"/>
          </p:cNvSpPr>
          <p:nvPr/>
        </p:nvSpPr>
        <p:spPr bwMode="auto">
          <a:xfrm>
            <a:off x="3733800" y="3975100"/>
            <a:ext cx="457200" cy="2133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 </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45073" name="Rectangle 16"/>
          <p:cNvSpPr>
            <a:spLocks noChangeArrowheads="1"/>
          </p:cNvSpPr>
          <p:nvPr/>
        </p:nvSpPr>
        <p:spPr bwMode="auto">
          <a:xfrm>
            <a:off x="4191000" y="3975100"/>
            <a:ext cx="457200" cy="2133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20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20</a:t>
            </a:r>
          </a:p>
          <a:p>
            <a:pPr algn="ctr" eaLnBrk="0" hangingPunct="0"/>
            <a:r>
              <a:rPr lang="en-US" i="1">
                <a:latin typeface="Helvetica" pitchFamily="34" charset="0"/>
                <a:sym typeface="Symbol" pitchFamily="18" charset="2"/>
              </a:rPr>
              <a:t>10</a:t>
            </a:r>
          </a:p>
        </p:txBody>
      </p:sp>
      <p:sp>
        <p:nvSpPr>
          <p:cNvPr id="45074" name="Rectangle 17"/>
          <p:cNvSpPr>
            <a:spLocks noChangeArrowheads="1"/>
          </p:cNvSpPr>
          <p:nvPr/>
        </p:nvSpPr>
        <p:spPr bwMode="auto">
          <a:xfrm>
            <a:off x="4648200" y="33655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45075" name="Rectangle 18"/>
          <p:cNvSpPr>
            <a:spLocks noChangeArrowheads="1"/>
          </p:cNvSpPr>
          <p:nvPr/>
        </p:nvSpPr>
        <p:spPr bwMode="auto">
          <a:xfrm>
            <a:off x="4648200" y="3975100"/>
            <a:ext cx="457200" cy="2133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b</a:t>
            </a:r>
          </a:p>
        </p:txBody>
      </p:sp>
      <p:sp>
        <p:nvSpPr>
          <p:cNvPr id="45076" name="Rectangle 19"/>
          <p:cNvSpPr>
            <a:spLocks noChangeArrowheads="1"/>
          </p:cNvSpPr>
          <p:nvPr/>
        </p:nvSpPr>
        <p:spPr bwMode="auto">
          <a:xfrm>
            <a:off x="4648200" y="1219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45077" name="Rectangle 20"/>
          <p:cNvSpPr>
            <a:spLocks noChangeArrowheads="1"/>
          </p:cNvSpPr>
          <p:nvPr/>
        </p:nvSpPr>
        <p:spPr bwMode="auto">
          <a:xfrm>
            <a:off x="5105400" y="1219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45078" name="Rectangle 21"/>
          <p:cNvSpPr>
            <a:spLocks noChangeArrowheads="1"/>
          </p:cNvSpPr>
          <p:nvPr/>
        </p:nvSpPr>
        <p:spPr bwMode="auto">
          <a:xfrm>
            <a:off x="4648200" y="1752600"/>
            <a:ext cx="457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45079" name="Rectangle 22"/>
          <p:cNvSpPr>
            <a:spLocks noChangeArrowheads="1"/>
          </p:cNvSpPr>
          <p:nvPr/>
        </p:nvSpPr>
        <p:spPr bwMode="auto">
          <a:xfrm>
            <a:off x="5105400" y="1752600"/>
            <a:ext cx="457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20</a:t>
            </a:r>
          </a:p>
          <a:p>
            <a:pPr algn="ctr" eaLnBrk="0" hangingPunct="0"/>
            <a:r>
              <a:rPr lang="en-US" i="1">
                <a:latin typeface="Helvetica" pitchFamily="34" charset="0"/>
                <a:sym typeface="Symbol" pitchFamily="18" charset="2"/>
              </a:rPr>
              <a:t>10</a:t>
            </a:r>
          </a:p>
        </p:txBody>
      </p:sp>
      <p:sp>
        <p:nvSpPr>
          <p:cNvPr id="45080" name="Rectangle 23"/>
          <p:cNvSpPr>
            <a:spLocks noChangeArrowheads="1"/>
          </p:cNvSpPr>
          <p:nvPr/>
        </p:nvSpPr>
        <p:spPr bwMode="auto">
          <a:xfrm>
            <a:off x="5562600" y="12192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45081" name="Rectangle 24"/>
          <p:cNvSpPr>
            <a:spLocks noChangeArrowheads="1"/>
          </p:cNvSpPr>
          <p:nvPr/>
        </p:nvSpPr>
        <p:spPr bwMode="auto">
          <a:xfrm>
            <a:off x="5562600" y="1752600"/>
            <a:ext cx="457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b</a:t>
            </a:r>
          </a:p>
        </p:txBody>
      </p:sp>
      <p:sp>
        <p:nvSpPr>
          <p:cNvPr id="45082" name="Text Box 25"/>
          <p:cNvSpPr txBox="1">
            <a:spLocks noChangeArrowheads="1"/>
          </p:cNvSpPr>
          <p:nvPr/>
        </p:nvSpPr>
        <p:spPr bwMode="auto">
          <a:xfrm>
            <a:off x="3200400" y="2514600"/>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45083" name="Text Box 26"/>
          <p:cNvSpPr txBox="1">
            <a:spLocks noChangeArrowheads="1"/>
          </p:cNvSpPr>
          <p:nvPr/>
        </p:nvSpPr>
        <p:spPr bwMode="auto">
          <a:xfrm>
            <a:off x="5238750" y="2971800"/>
            <a:ext cx="2984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sp>
        <p:nvSpPr>
          <p:cNvPr id="2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42</a:t>
            </a:fld>
            <a:endParaRPr lang="en-US"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308304" y="2996952"/>
            <a:ext cx="136815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084" name="Rectangle 3"/>
          <p:cNvSpPr>
            <a:spLocks noGrp="1" noChangeArrowheads="1"/>
          </p:cNvSpPr>
          <p:nvPr>
            <p:ph type="body" idx="1"/>
          </p:nvPr>
        </p:nvSpPr>
        <p:spPr>
          <a:xfrm>
            <a:off x="798513" y="1077913"/>
            <a:ext cx="7848600" cy="4876800"/>
          </a:xfrm>
        </p:spPr>
        <p:txBody>
          <a:bodyPr/>
          <a:lstStyle/>
          <a:p>
            <a:pPr eaLnBrk="1" hangingPunct="1">
              <a:tabLst>
                <a:tab pos="3149600" algn="ctr"/>
              </a:tabLst>
            </a:pPr>
            <a:r>
              <a:rPr lang="en-US" dirty="0" smtClean="0"/>
              <a:t>Notation</a:t>
            </a:r>
            <a:r>
              <a:rPr lang="en-US" i="1" dirty="0" smtClean="0"/>
              <a:t> r </a:t>
            </a:r>
            <a:r>
              <a:rPr lang="en-US" dirty="0" smtClean="0"/>
              <a:t>x</a:t>
            </a:r>
            <a:r>
              <a:rPr lang="en-US" i="1" dirty="0" smtClean="0"/>
              <a:t> s</a:t>
            </a:r>
            <a:endParaRPr lang="en-US" dirty="0" smtClean="0"/>
          </a:p>
          <a:p>
            <a:pPr eaLnBrk="1" hangingPunct="1">
              <a:tabLst>
                <a:tab pos="3149600" algn="ctr"/>
              </a:tabLst>
            </a:pPr>
            <a:r>
              <a:rPr lang="en-US" dirty="0" smtClean="0"/>
              <a:t>Defined as:</a:t>
            </a:r>
          </a:p>
          <a:p>
            <a:pPr eaLnBrk="1" hangingPunct="1">
              <a:buFont typeface="Wingdings" pitchFamily="2" charset="2"/>
              <a:buNone/>
              <a:tabLst>
                <a:tab pos="3149600" algn="ctr"/>
              </a:tabLst>
            </a:pPr>
            <a:r>
              <a:rPr lang="en-US" dirty="0" smtClean="0"/>
              <a:t>		</a:t>
            </a:r>
            <a:r>
              <a:rPr lang="en-US" i="1" dirty="0" smtClean="0"/>
              <a:t>r</a:t>
            </a:r>
            <a:r>
              <a:rPr lang="en-US" dirty="0" smtClean="0"/>
              <a:t> x </a:t>
            </a:r>
            <a:r>
              <a:rPr lang="en-US" i="1" dirty="0" smtClean="0"/>
              <a:t>s</a:t>
            </a:r>
            <a:r>
              <a:rPr lang="en-US" dirty="0" smtClean="0"/>
              <a:t> = {</a:t>
            </a:r>
            <a:r>
              <a:rPr lang="en-US" i="1" dirty="0" smtClean="0"/>
              <a:t>t q </a:t>
            </a:r>
            <a:r>
              <a:rPr lang="en-US" dirty="0" smtClean="0"/>
              <a:t>|</a:t>
            </a:r>
            <a:r>
              <a:rPr lang="en-US" i="1" dirty="0" smtClean="0"/>
              <a:t> t </a:t>
            </a:r>
            <a:r>
              <a:rPr lang="en-US" dirty="0" smtClean="0">
                <a:sym typeface="Symbol" pitchFamily="18" charset="2"/>
              </a:rPr>
              <a:t></a:t>
            </a:r>
            <a:r>
              <a:rPr lang="en-US" i="1" dirty="0" smtClean="0">
                <a:sym typeface="Symbol" pitchFamily="18" charset="2"/>
              </a:rPr>
              <a:t> r </a:t>
            </a:r>
            <a:r>
              <a:rPr lang="en-US" b="1" dirty="0" smtClean="0">
                <a:sym typeface="Symbol" pitchFamily="18" charset="2"/>
              </a:rPr>
              <a:t>and </a:t>
            </a:r>
            <a:r>
              <a:rPr lang="en-US" i="1" dirty="0" smtClean="0">
                <a:sym typeface="Symbol" pitchFamily="18" charset="2"/>
              </a:rPr>
              <a:t>q </a:t>
            </a:r>
            <a:r>
              <a:rPr lang="en-US" dirty="0" smtClean="0">
                <a:sym typeface="Symbol" pitchFamily="18" charset="2"/>
              </a:rPr>
              <a:t> </a:t>
            </a:r>
            <a:r>
              <a:rPr lang="en-US" i="1" dirty="0" smtClean="0">
                <a:sym typeface="Symbol" pitchFamily="18" charset="2"/>
              </a:rPr>
              <a:t>s</a:t>
            </a:r>
            <a:r>
              <a:rPr lang="en-US" dirty="0" smtClean="0">
                <a:sym typeface="Symbol" pitchFamily="18" charset="2"/>
              </a:rPr>
              <a:t>}</a:t>
            </a:r>
            <a:br>
              <a:rPr lang="en-US" dirty="0" smtClean="0">
                <a:sym typeface="Symbol" pitchFamily="18" charset="2"/>
              </a:rPr>
            </a:br>
            <a:endParaRPr lang="en-US" dirty="0" smtClean="0">
              <a:sym typeface="Symbol" pitchFamily="18" charset="2"/>
            </a:endParaRPr>
          </a:p>
          <a:p>
            <a:pPr eaLnBrk="1" hangingPunct="1">
              <a:tabLst>
                <a:tab pos="3149600" algn="ctr"/>
              </a:tabLst>
            </a:pPr>
            <a:r>
              <a:rPr lang="en-US" dirty="0" smtClean="0">
                <a:sym typeface="Symbol" pitchFamily="18" charset="2"/>
              </a:rPr>
              <a:t>Assume that attributes of r(R) and s(S) are disjoint. (That is, </a:t>
            </a:r>
            <a:r>
              <a:rPr lang="en-US" i="1" dirty="0" smtClean="0">
                <a:sym typeface="Symbol" pitchFamily="18" charset="2"/>
              </a:rPr>
              <a:t>R</a:t>
            </a:r>
            <a:r>
              <a:rPr lang="en-US" dirty="0" smtClean="0">
                <a:sym typeface="Symbol" pitchFamily="18" charset="2"/>
              </a:rPr>
              <a:t> </a:t>
            </a:r>
            <a:r>
              <a:rPr lang="en-US" i="1" dirty="0" smtClean="0">
                <a:sym typeface="Symbol" pitchFamily="18" charset="2"/>
              </a:rPr>
              <a:t> S</a:t>
            </a:r>
            <a:r>
              <a:rPr lang="en-US" dirty="0" smtClean="0">
                <a:sym typeface="Symbol" pitchFamily="18" charset="2"/>
              </a:rPr>
              <a:t> = </a:t>
            </a:r>
            <a:r>
              <a:rPr lang="en-US" i="1" dirty="0" smtClean="0">
                <a:sym typeface="Symbol" pitchFamily="18" charset="2"/>
              </a:rPr>
              <a:t></a:t>
            </a:r>
            <a:r>
              <a:rPr lang="en-US" dirty="0" smtClean="0">
                <a:sym typeface="Symbol" pitchFamily="18" charset="2"/>
              </a:rPr>
              <a:t>).</a:t>
            </a:r>
          </a:p>
          <a:p>
            <a:pPr eaLnBrk="1" hangingPunct="1">
              <a:tabLst>
                <a:tab pos="3149600" algn="ctr"/>
              </a:tabLst>
            </a:pPr>
            <a:r>
              <a:rPr lang="en-US" dirty="0" smtClean="0">
                <a:sym typeface="Symbol" pitchFamily="18" charset="2"/>
              </a:rPr>
              <a:t>If attributes of </a:t>
            </a:r>
            <a:r>
              <a:rPr lang="en-US" i="1" dirty="0" smtClean="0">
                <a:sym typeface="Symbol" pitchFamily="18" charset="2"/>
              </a:rPr>
              <a:t>r(R)</a:t>
            </a:r>
            <a:r>
              <a:rPr lang="en-US" dirty="0" smtClean="0">
                <a:sym typeface="Symbol" pitchFamily="18" charset="2"/>
              </a:rPr>
              <a:t> and </a:t>
            </a:r>
            <a:r>
              <a:rPr lang="en-US" i="1" dirty="0" smtClean="0">
                <a:sym typeface="Symbol" pitchFamily="18" charset="2"/>
              </a:rPr>
              <a:t>s(S</a:t>
            </a:r>
            <a:r>
              <a:rPr lang="en-US" dirty="0" smtClean="0">
                <a:sym typeface="Symbol" pitchFamily="18" charset="2"/>
              </a:rPr>
              <a:t>) are not disjoint, then renaming must be used.</a:t>
            </a:r>
          </a:p>
        </p:txBody>
      </p:sp>
      <p:sp>
        <p:nvSpPr>
          <p:cNvPr id="4608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6083" name="Rectangle 2"/>
          <p:cNvSpPr>
            <a:spLocks noGrp="1" noChangeArrowheads="1"/>
          </p:cNvSpPr>
          <p:nvPr>
            <p:ph type="title"/>
          </p:nvPr>
        </p:nvSpPr>
        <p:spPr/>
        <p:txBody>
          <a:bodyPr/>
          <a:lstStyle/>
          <a:p>
            <a:pPr eaLnBrk="1" hangingPunct="1"/>
            <a:r>
              <a:rPr lang="en-US" smtClean="0"/>
              <a:t>Cartesian-Product Operation</a:t>
            </a:r>
          </a:p>
        </p:txBody>
      </p:sp>
      <p:cxnSp>
        <p:nvCxnSpPr>
          <p:cNvPr id="7" name="Straight Connector 6"/>
          <p:cNvCxnSpPr/>
          <p:nvPr/>
        </p:nvCxnSpPr>
        <p:spPr>
          <a:xfrm rot="5400000" flipH="1" flipV="1">
            <a:off x="6732240" y="3933056"/>
            <a:ext cx="1440160"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5085184"/>
            <a:ext cx="3531736" cy="369332"/>
          </a:xfrm>
          <a:prstGeom prst="rect">
            <a:avLst/>
          </a:prstGeom>
          <a:noFill/>
          <a:ln>
            <a:solidFill>
              <a:schemeClr val="accent1"/>
            </a:solidFill>
          </a:ln>
        </p:spPr>
        <p:txBody>
          <a:bodyPr wrap="none" rtlCol="0">
            <a:spAutoFit/>
          </a:bodyPr>
          <a:lstStyle/>
          <a:p>
            <a:r>
              <a:rPr lang="en-IE" b="1" dirty="0" smtClean="0">
                <a:solidFill>
                  <a:srgbClr val="FF0000"/>
                </a:solidFill>
              </a:rPr>
              <a:t>Having no element in common</a:t>
            </a:r>
            <a:endParaRPr lang="en-IE" b="1" dirty="0">
              <a:solidFill>
                <a:srgbClr val="FF0000"/>
              </a:solidFill>
            </a:endParaRPr>
          </a:p>
        </p:txBody>
      </p:sp>
      <p:sp>
        <p:nvSpPr>
          <p:cNvPr id="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43</a:t>
            </a:fld>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2052" name="Rectangle 2"/>
          <p:cNvSpPr>
            <a:spLocks noGrp="1" noChangeArrowheads="1"/>
          </p:cNvSpPr>
          <p:nvPr>
            <p:ph type="title"/>
          </p:nvPr>
        </p:nvSpPr>
        <p:spPr/>
        <p:txBody>
          <a:bodyPr/>
          <a:lstStyle/>
          <a:p>
            <a:pPr eaLnBrk="1" hangingPunct="1"/>
            <a:r>
              <a:rPr lang="en-US" smtClean="0"/>
              <a:t>Composition of Operations</a:t>
            </a:r>
          </a:p>
        </p:txBody>
      </p:sp>
      <p:sp>
        <p:nvSpPr>
          <p:cNvPr id="2053" name="Rectangle 3"/>
          <p:cNvSpPr>
            <a:spLocks noGrp="1" noChangeArrowheads="1"/>
          </p:cNvSpPr>
          <p:nvPr>
            <p:ph type="body" idx="1"/>
          </p:nvPr>
        </p:nvSpPr>
        <p:spPr>
          <a:xfrm>
            <a:off x="457200" y="1123950"/>
            <a:ext cx="8229600" cy="4929188"/>
          </a:xfrm>
        </p:spPr>
        <p:txBody>
          <a:bodyPr/>
          <a:lstStyle/>
          <a:p>
            <a:pPr eaLnBrk="1" hangingPunct="1"/>
            <a:r>
              <a:rPr lang="en-US" smtClean="0"/>
              <a:t>Can build expressions using multiple operations</a:t>
            </a:r>
          </a:p>
          <a:p>
            <a:pPr eaLnBrk="1" hangingPunct="1"/>
            <a:r>
              <a:rPr lang="en-US" smtClean="0"/>
              <a:t>Example:  </a:t>
            </a:r>
            <a:r>
              <a:rPr lang="en-US" smtClean="0">
                <a:sym typeface="Symbol" pitchFamily="18" charset="2"/>
              </a:rPr>
              <a:t></a:t>
            </a:r>
            <a:r>
              <a:rPr lang="en-US" baseline="-25000" smtClean="0">
                <a:sym typeface="Symbol" pitchFamily="18" charset="2"/>
              </a:rPr>
              <a:t>A=C</a:t>
            </a:r>
            <a:r>
              <a:rPr lang="en-US" smtClean="0">
                <a:sym typeface="Symbol" pitchFamily="18" charset="2"/>
              </a:rPr>
              <a:t>(</a:t>
            </a:r>
            <a:r>
              <a:rPr lang="en-US" i="1" smtClean="0">
                <a:sym typeface="Symbol" pitchFamily="18" charset="2"/>
              </a:rPr>
              <a:t>r x s</a:t>
            </a:r>
            <a:r>
              <a:rPr lang="en-US" smtClean="0">
                <a:sym typeface="Symbol" pitchFamily="18" charset="2"/>
              </a:rPr>
              <a:t>)</a:t>
            </a:r>
          </a:p>
          <a:p>
            <a:pPr eaLnBrk="1" hangingPunct="1"/>
            <a:r>
              <a:rPr lang="en-US" i="1" smtClean="0">
                <a:sym typeface="Symbol" pitchFamily="18" charset="2"/>
              </a:rPr>
              <a:t>r x s</a:t>
            </a:r>
          </a:p>
          <a:p>
            <a:pPr eaLnBrk="1" hangingPunct="1"/>
            <a:endParaRPr lang="en-US" i="1" smtClean="0">
              <a:sym typeface="Symbol" pitchFamily="18" charset="2"/>
            </a:endParaRPr>
          </a:p>
          <a:p>
            <a:pPr eaLnBrk="1" hangingPunct="1"/>
            <a:endParaRPr lang="en-US" i="1" smtClean="0">
              <a:sym typeface="Symbol" pitchFamily="18" charset="2"/>
            </a:endParaRPr>
          </a:p>
          <a:p>
            <a:pPr eaLnBrk="1" hangingPunct="1"/>
            <a:endParaRPr lang="en-US" i="1" smtClean="0">
              <a:sym typeface="Symbol" pitchFamily="18" charset="2"/>
            </a:endParaRPr>
          </a:p>
          <a:p>
            <a:pPr eaLnBrk="1" hangingPunct="1"/>
            <a:endParaRPr lang="en-US" i="1" smtClean="0">
              <a:sym typeface="Symbol" pitchFamily="18" charset="2"/>
            </a:endParaRPr>
          </a:p>
          <a:p>
            <a:pPr eaLnBrk="1" hangingPunct="1"/>
            <a:r>
              <a:rPr lang="en-US" smtClean="0">
                <a:sym typeface="Symbol" pitchFamily="18" charset="2"/>
              </a:rPr>
              <a:t></a:t>
            </a:r>
            <a:r>
              <a:rPr lang="en-US" baseline="-25000" smtClean="0">
                <a:sym typeface="Symbol" pitchFamily="18" charset="2"/>
              </a:rPr>
              <a:t>A=C</a:t>
            </a:r>
            <a:r>
              <a:rPr lang="en-US" smtClean="0">
                <a:sym typeface="Symbol" pitchFamily="18" charset="2"/>
              </a:rPr>
              <a:t>(</a:t>
            </a:r>
            <a:r>
              <a:rPr lang="en-US" i="1" smtClean="0">
                <a:sym typeface="Symbol" pitchFamily="18" charset="2"/>
              </a:rPr>
              <a:t>r x s</a:t>
            </a:r>
            <a:r>
              <a:rPr lang="en-US" smtClean="0">
                <a:sym typeface="Symbol" pitchFamily="18" charset="2"/>
              </a:rPr>
              <a:t>)</a:t>
            </a:r>
          </a:p>
        </p:txBody>
      </p:sp>
      <p:graphicFrame>
        <p:nvGraphicFramePr>
          <p:cNvPr id="2050" name="Object 4"/>
          <p:cNvGraphicFramePr>
            <a:graphicFrameLocks noChangeAspect="1"/>
          </p:cNvGraphicFramePr>
          <p:nvPr/>
        </p:nvGraphicFramePr>
        <p:xfrm>
          <a:off x="5902325" y="2584450"/>
          <a:ext cx="139700" cy="295275"/>
        </p:xfrm>
        <a:graphic>
          <a:graphicData uri="http://schemas.openxmlformats.org/presentationml/2006/ole">
            <mc:AlternateContent xmlns:mc="http://schemas.openxmlformats.org/markup-compatibility/2006">
              <mc:Choice xmlns:v="urn:schemas-microsoft-com:vml" Requires="v">
                <p:oleObj spid="_x0000_s2058" name="Equation" r:id="rId4" imgW="139639" imgH="291973" progId="Equation.3">
                  <p:embed/>
                </p:oleObj>
              </mc:Choice>
              <mc:Fallback>
                <p:oleObj name="Equation" r:id="rId4" imgW="139639" imgH="291973"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2325" y="2584450"/>
                        <a:ext cx="139700" cy="295275"/>
                      </a:xfrm>
                      <a:prstGeom prst="rect">
                        <a:avLst/>
                      </a:prstGeom>
                      <a:solidFill>
                        <a:schemeClr val="accent1"/>
                      </a:solidFill>
                    </p:spPr>
                  </p:pic>
                </p:oleObj>
              </mc:Fallback>
            </mc:AlternateContent>
          </a:graphicData>
        </a:graphic>
      </p:graphicFrame>
      <p:sp>
        <p:nvSpPr>
          <p:cNvPr id="2054" name="Rectangle 5"/>
          <p:cNvSpPr>
            <a:spLocks noChangeArrowheads="1"/>
          </p:cNvSpPr>
          <p:nvPr/>
        </p:nvSpPr>
        <p:spPr bwMode="auto">
          <a:xfrm>
            <a:off x="4787900" y="1620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2055" name="Rectangle 6"/>
          <p:cNvSpPr>
            <a:spLocks noChangeArrowheads="1"/>
          </p:cNvSpPr>
          <p:nvPr/>
        </p:nvSpPr>
        <p:spPr bwMode="auto">
          <a:xfrm>
            <a:off x="5245100" y="1620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2056" name="Rectangle 7"/>
          <p:cNvSpPr>
            <a:spLocks noChangeArrowheads="1"/>
          </p:cNvSpPr>
          <p:nvPr/>
        </p:nvSpPr>
        <p:spPr bwMode="auto">
          <a:xfrm>
            <a:off x="4787900" y="2205038"/>
            <a:ext cx="457200" cy="21669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2057" name="Rectangle 8"/>
          <p:cNvSpPr>
            <a:spLocks noChangeArrowheads="1"/>
          </p:cNvSpPr>
          <p:nvPr/>
        </p:nvSpPr>
        <p:spPr bwMode="auto">
          <a:xfrm>
            <a:off x="5245100" y="2205038"/>
            <a:ext cx="457200" cy="21669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p:txBody>
      </p:sp>
      <p:sp>
        <p:nvSpPr>
          <p:cNvPr id="2058" name="Rectangle 9"/>
          <p:cNvSpPr>
            <a:spLocks noChangeArrowheads="1"/>
          </p:cNvSpPr>
          <p:nvPr/>
        </p:nvSpPr>
        <p:spPr bwMode="auto">
          <a:xfrm>
            <a:off x="5702300" y="1620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2059" name="Rectangle 10"/>
          <p:cNvSpPr>
            <a:spLocks noChangeArrowheads="1"/>
          </p:cNvSpPr>
          <p:nvPr/>
        </p:nvSpPr>
        <p:spPr bwMode="auto">
          <a:xfrm>
            <a:off x="6159500" y="1620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2060" name="Rectangle 11"/>
          <p:cNvSpPr>
            <a:spLocks noChangeArrowheads="1"/>
          </p:cNvSpPr>
          <p:nvPr/>
        </p:nvSpPr>
        <p:spPr bwMode="auto">
          <a:xfrm>
            <a:off x="5702300" y="2205038"/>
            <a:ext cx="457200" cy="21669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 </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 </a:t>
            </a:r>
            <a:br>
              <a:rPr lang="en-US" i="1">
                <a:latin typeface="Helvetica" pitchFamily="34" charset="0"/>
                <a:sym typeface="Symbol" pitchFamily="18" charset="2"/>
              </a:rPr>
            </a:br>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2061" name="Rectangle 12"/>
          <p:cNvSpPr>
            <a:spLocks noChangeArrowheads="1"/>
          </p:cNvSpPr>
          <p:nvPr/>
        </p:nvSpPr>
        <p:spPr bwMode="auto">
          <a:xfrm>
            <a:off x="6159500" y="2205038"/>
            <a:ext cx="457200" cy="21669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20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10</a:t>
            </a:r>
          </a:p>
          <a:p>
            <a:pPr algn="ctr" eaLnBrk="0" hangingPunct="0"/>
            <a:r>
              <a:rPr lang="en-US" i="1">
                <a:latin typeface="Helvetica" pitchFamily="34" charset="0"/>
                <a:sym typeface="Symbol" pitchFamily="18" charset="2"/>
              </a:rPr>
              <a:t>20</a:t>
            </a:r>
          </a:p>
          <a:p>
            <a:pPr algn="ctr" eaLnBrk="0" hangingPunct="0"/>
            <a:r>
              <a:rPr lang="en-US" i="1">
                <a:latin typeface="Helvetica" pitchFamily="34" charset="0"/>
                <a:sym typeface="Symbol" pitchFamily="18" charset="2"/>
              </a:rPr>
              <a:t>10</a:t>
            </a:r>
          </a:p>
        </p:txBody>
      </p:sp>
      <p:sp>
        <p:nvSpPr>
          <p:cNvPr id="2062" name="Rectangle 13"/>
          <p:cNvSpPr>
            <a:spLocks noChangeArrowheads="1"/>
          </p:cNvSpPr>
          <p:nvPr/>
        </p:nvSpPr>
        <p:spPr bwMode="auto">
          <a:xfrm>
            <a:off x="6616700" y="1620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2063" name="Rectangle 14"/>
          <p:cNvSpPr>
            <a:spLocks noChangeArrowheads="1"/>
          </p:cNvSpPr>
          <p:nvPr/>
        </p:nvSpPr>
        <p:spPr bwMode="auto">
          <a:xfrm>
            <a:off x="6616700" y="2205038"/>
            <a:ext cx="457200" cy="21669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a:p>
            <a:pPr algn="ctr" eaLnBrk="0" hangingPunct="0"/>
            <a:r>
              <a:rPr lang="en-US" i="1">
                <a:latin typeface="Helvetica" pitchFamily="34" charset="0"/>
                <a:sym typeface="Symbol" pitchFamily="18" charset="2"/>
              </a:rPr>
              <a:t>b</a:t>
            </a:r>
          </a:p>
        </p:txBody>
      </p:sp>
      <p:sp>
        <p:nvSpPr>
          <p:cNvPr id="2064" name="Rectangle 15"/>
          <p:cNvSpPr>
            <a:spLocks noChangeArrowheads="1"/>
          </p:cNvSpPr>
          <p:nvPr/>
        </p:nvSpPr>
        <p:spPr bwMode="auto">
          <a:xfrm>
            <a:off x="4813300" y="4541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2065" name="Rectangle 16"/>
          <p:cNvSpPr>
            <a:spLocks noChangeArrowheads="1"/>
          </p:cNvSpPr>
          <p:nvPr/>
        </p:nvSpPr>
        <p:spPr bwMode="auto">
          <a:xfrm>
            <a:off x="5270500" y="4541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2066" name="Rectangle 17"/>
          <p:cNvSpPr>
            <a:spLocks noChangeArrowheads="1"/>
          </p:cNvSpPr>
          <p:nvPr/>
        </p:nvSpPr>
        <p:spPr bwMode="auto">
          <a:xfrm>
            <a:off x="5727700" y="4541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2067" name="Rectangle 18"/>
          <p:cNvSpPr>
            <a:spLocks noChangeArrowheads="1"/>
          </p:cNvSpPr>
          <p:nvPr/>
        </p:nvSpPr>
        <p:spPr bwMode="auto">
          <a:xfrm>
            <a:off x="6184900" y="4541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2068" name="Rectangle 19"/>
          <p:cNvSpPr>
            <a:spLocks noChangeArrowheads="1"/>
          </p:cNvSpPr>
          <p:nvPr/>
        </p:nvSpPr>
        <p:spPr bwMode="auto">
          <a:xfrm>
            <a:off x="6642100" y="4541838"/>
            <a:ext cx="457200" cy="54133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2069" name="Rectangle 20"/>
          <p:cNvSpPr>
            <a:spLocks noChangeArrowheads="1"/>
          </p:cNvSpPr>
          <p:nvPr/>
        </p:nvSpPr>
        <p:spPr bwMode="auto">
          <a:xfrm>
            <a:off x="4813300" y="5118100"/>
            <a:ext cx="482600" cy="975196"/>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70000"/>
              </a:lnSpc>
            </a:pPr>
            <a:endParaRPr lang="en-US" i="1">
              <a:latin typeface="Helvetica" pitchFamily="34" charset="0"/>
              <a:sym typeface="Symbol" pitchFamily="18" charset="2"/>
            </a:endParaRPr>
          </a:p>
        </p:txBody>
      </p:sp>
      <p:sp>
        <p:nvSpPr>
          <p:cNvPr id="2070" name="Rectangle 21"/>
          <p:cNvSpPr>
            <a:spLocks noChangeArrowheads="1"/>
          </p:cNvSpPr>
          <p:nvPr/>
        </p:nvSpPr>
        <p:spPr bwMode="auto">
          <a:xfrm>
            <a:off x="5270500" y="5118100"/>
            <a:ext cx="457200" cy="975196"/>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i="1">
              <a:latin typeface="Helvetica" pitchFamily="34" charset="0"/>
              <a:sym typeface="Symbol" pitchFamily="18" charset="2"/>
            </a:endParaRPr>
          </a:p>
        </p:txBody>
      </p:sp>
      <p:sp>
        <p:nvSpPr>
          <p:cNvPr id="2071" name="Rectangle 22"/>
          <p:cNvSpPr>
            <a:spLocks noChangeArrowheads="1"/>
          </p:cNvSpPr>
          <p:nvPr/>
        </p:nvSpPr>
        <p:spPr bwMode="auto">
          <a:xfrm>
            <a:off x="5727700" y="5118100"/>
            <a:ext cx="430213" cy="975196"/>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i="1">
              <a:latin typeface="Helvetica" pitchFamily="34" charset="0"/>
              <a:sym typeface="Symbol" pitchFamily="18" charset="2"/>
            </a:endParaRPr>
          </a:p>
        </p:txBody>
      </p:sp>
      <p:sp>
        <p:nvSpPr>
          <p:cNvPr id="2072" name="Rectangle 23"/>
          <p:cNvSpPr>
            <a:spLocks noChangeArrowheads="1"/>
          </p:cNvSpPr>
          <p:nvPr/>
        </p:nvSpPr>
        <p:spPr bwMode="auto">
          <a:xfrm>
            <a:off x="6159500" y="5118100"/>
            <a:ext cx="481013" cy="975196"/>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i="1">
              <a:latin typeface="Helvetica" pitchFamily="34" charset="0"/>
              <a:sym typeface="Symbol" pitchFamily="18" charset="2"/>
            </a:endParaRPr>
          </a:p>
        </p:txBody>
      </p:sp>
      <p:sp>
        <p:nvSpPr>
          <p:cNvPr id="2073" name="Rectangle 24"/>
          <p:cNvSpPr>
            <a:spLocks noChangeArrowheads="1"/>
          </p:cNvSpPr>
          <p:nvPr/>
        </p:nvSpPr>
        <p:spPr bwMode="auto">
          <a:xfrm>
            <a:off x="6627813" y="5118100"/>
            <a:ext cx="457200" cy="975195"/>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i="1">
              <a:latin typeface="Helvetica" pitchFamily="34" charset="0"/>
              <a:sym typeface="Symbol" pitchFamily="18" charset="2"/>
            </a:endParaRPr>
          </a:p>
        </p:txBody>
      </p:sp>
      <p:sp>
        <p:nvSpPr>
          <p:cNvPr id="2074" name="Text Box 25"/>
          <p:cNvSpPr txBox="1">
            <a:spLocks noChangeArrowheads="1"/>
          </p:cNvSpPr>
          <p:nvPr/>
        </p:nvSpPr>
        <p:spPr bwMode="auto">
          <a:xfrm>
            <a:off x="4889500" y="5276850"/>
            <a:ext cx="184150" cy="366713"/>
          </a:xfrm>
          <a:prstGeom prst="rect">
            <a:avLst/>
          </a:prstGeom>
          <a:solidFill>
            <a:schemeClr val="accent1"/>
          </a:solidFill>
          <a:ln w="9525">
            <a:noFill/>
            <a:miter lim="800000"/>
            <a:headEnd/>
            <a:tailEnd/>
          </a:ln>
        </p:spPr>
        <p:txBody>
          <a:bodyPr wrap="none">
            <a:spAutoFit/>
          </a:bodyPr>
          <a:lstStyle/>
          <a:p>
            <a:pPr algn="ctr" eaLnBrk="0" hangingPunct="0"/>
            <a:endParaRPr lang="en-US">
              <a:latin typeface="Helvetica" pitchFamily="34" charset="0"/>
            </a:endParaRPr>
          </a:p>
        </p:txBody>
      </p:sp>
      <p:sp>
        <p:nvSpPr>
          <p:cNvPr id="2075" name="Text Box 26"/>
          <p:cNvSpPr txBox="1">
            <a:spLocks noChangeArrowheads="1"/>
          </p:cNvSpPr>
          <p:nvPr/>
        </p:nvSpPr>
        <p:spPr bwMode="auto">
          <a:xfrm>
            <a:off x="4845050" y="5157788"/>
            <a:ext cx="328613" cy="915987"/>
          </a:xfrm>
          <a:prstGeom prst="rect">
            <a:avLst/>
          </a:prstGeom>
          <a:solidFill>
            <a:schemeClr val="accent1"/>
          </a:solidFill>
          <a:ln w="9525">
            <a:noFill/>
            <a:miter lim="800000"/>
            <a:headEnd/>
            <a:tailEnd/>
          </a:ln>
        </p:spPr>
        <p:txBody>
          <a:bodyPr>
            <a:spAutoFit/>
          </a:bodyP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2076" name="Text Box 27"/>
          <p:cNvSpPr txBox="1">
            <a:spLocks noChangeArrowheads="1"/>
          </p:cNvSpPr>
          <p:nvPr/>
        </p:nvSpPr>
        <p:spPr bwMode="auto">
          <a:xfrm>
            <a:off x="5329238" y="5126038"/>
            <a:ext cx="311150" cy="923330"/>
          </a:xfrm>
          <a:prstGeom prst="rect">
            <a:avLst/>
          </a:prstGeom>
          <a:solidFill>
            <a:schemeClr val="accent1"/>
          </a:solidFill>
          <a:ln w="9525">
            <a:noFill/>
            <a:miter lim="800000"/>
            <a:headEnd/>
            <a:tailEnd/>
          </a:ln>
        </p:spPr>
        <p:txBody>
          <a:bodyPr wrap="square">
            <a:spAutoFit/>
          </a:bodyP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2</a:t>
            </a:r>
          </a:p>
        </p:txBody>
      </p:sp>
      <p:sp>
        <p:nvSpPr>
          <p:cNvPr id="2077" name="Text Box 28"/>
          <p:cNvSpPr txBox="1">
            <a:spLocks noChangeArrowheads="1"/>
          </p:cNvSpPr>
          <p:nvPr/>
        </p:nvSpPr>
        <p:spPr bwMode="auto">
          <a:xfrm>
            <a:off x="5807075" y="5157788"/>
            <a:ext cx="328613" cy="915987"/>
          </a:xfrm>
          <a:prstGeom prst="rect">
            <a:avLst/>
          </a:prstGeom>
          <a:solidFill>
            <a:schemeClr val="accent1"/>
          </a:solidFill>
          <a:ln w="9525">
            <a:noFill/>
            <a:miter lim="800000"/>
            <a:headEnd/>
            <a:tailEnd/>
          </a:ln>
        </p:spPr>
        <p:txBody>
          <a:bodyPr>
            <a:spAutoFit/>
          </a:bodyP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2078" name="Text Box 29"/>
          <p:cNvSpPr txBox="1">
            <a:spLocks noChangeArrowheads="1"/>
          </p:cNvSpPr>
          <p:nvPr/>
        </p:nvSpPr>
        <p:spPr bwMode="auto">
          <a:xfrm>
            <a:off x="6145213" y="5176838"/>
            <a:ext cx="519112" cy="916458"/>
          </a:xfrm>
          <a:prstGeom prst="rect">
            <a:avLst/>
          </a:prstGeom>
          <a:solidFill>
            <a:schemeClr val="accent1"/>
          </a:solidFill>
          <a:ln w="9525">
            <a:noFill/>
            <a:miter lim="800000"/>
            <a:headEnd/>
            <a:tailEnd/>
          </a:ln>
        </p:spPr>
        <p:txBody>
          <a:bodyPr wrap="square">
            <a:spAutoFit/>
          </a:bodyPr>
          <a:lstStyle/>
          <a:p>
            <a:pPr algn="ctr" eaLnBrk="0" hangingPunct="0"/>
            <a:r>
              <a:rPr lang="en-US" i="1" dirty="0">
                <a:latin typeface="Helvetica" pitchFamily="34" charset="0"/>
                <a:sym typeface="Symbol" pitchFamily="18" charset="2"/>
              </a:rPr>
              <a:t>10</a:t>
            </a:r>
          </a:p>
          <a:p>
            <a:pPr algn="ctr" eaLnBrk="0" hangingPunct="0"/>
            <a:r>
              <a:rPr lang="en-US" i="1" dirty="0">
                <a:latin typeface="Helvetica" pitchFamily="34" charset="0"/>
                <a:sym typeface="Symbol" pitchFamily="18" charset="2"/>
              </a:rPr>
              <a:t>10</a:t>
            </a:r>
          </a:p>
          <a:p>
            <a:pPr algn="ctr" eaLnBrk="0" hangingPunct="0"/>
            <a:r>
              <a:rPr lang="en-US" i="1" dirty="0">
                <a:latin typeface="Helvetica" pitchFamily="34" charset="0"/>
                <a:sym typeface="Symbol" pitchFamily="18" charset="2"/>
              </a:rPr>
              <a:t>20</a:t>
            </a:r>
          </a:p>
        </p:txBody>
      </p:sp>
      <p:sp>
        <p:nvSpPr>
          <p:cNvPr id="2079" name="Text Box 30"/>
          <p:cNvSpPr txBox="1">
            <a:spLocks noChangeArrowheads="1"/>
          </p:cNvSpPr>
          <p:nvPr/>
        </p:nvSpPr>
        <p:spPr bwMode="auto">
          <a:xfrm>
            <a:off x="6696075" y="5176838"/>
            <a:ext cx="311150" cy="915987"/>
          </a:xfrm>
          <a:prstGeom prst="rect">
            <a:avLst/>
          </a:prstGeom>
          <a:solidFill>
            <a:schemeClr val="accent1"/>
          </a:solidFill>
          <a:ln w="9525">
            <a:noFill/>
            <a:miter lim="800000"/>
            <a:headEnd/>
            <a:tailEnd/>
          </a:ln>
        </p:spPr>
        <p:txBody>
          <a:bodyPr>
            <a:spAutoFit/>
          </a:bodyPr>
          <a:lstStyle/>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a</a:t>
            </a:r>
          </a:p>
          <a:p>
            <a:pPr algn="ctr" eaLnBrk="0" hangingPunct="0"/>
            <a:r>
              <a:rPr lang="en-US" i="1">
                <a:latin typeface="Helvetica" pitchFamily="34" charset="0"/>
                <a:sym typeface="Symbol" pitchFamily="18" charset="2"/>
              </a:rPr>
              <a:t>b</a:t>
            </a:r>
          </a:p>
        </p:txBody>
      </p:sp>
      <p:sp>
        <p:nvSpPr>
          <p:cNvPr id="32"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44</a:t>
            </a:fld>
            <a:endParaRPr lang="en-US"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3076" name="Rectangle 2"/>
          <p:cNvSpPr>
            <a:spLocks noGrp="1" noChangeArrowheads="1"/>
          </p:cNvSpPr>
          <p:nvPr>
            <p:ph type="title"/>
          </p:nvPr>
        </p:nvSpPr>
        <p:spPr/>
        <p:txBody>
          <a:bodyPr/>
          <a:lstStyle/>
          <a:p>
            <a:pPr eaLnBrk="1" hangingPunct="1"/>
            <a:r>
              <a:rPr lang="en-US" smtClean="0"/>
              <a:t>Rename Operation</a:t>
            </a:r>
          </a:p>
        </p:txBody>
      </p:sp>
      <p:sp>
        <p:nvSpPr>
          <p:cNvPr id="3077" name="Rectangle 3"/>
          <p:cNvSpPr>
            <a:spLocks noGrp="1" noChangeArrowheads="1"/>
          </p:cNvSpPr>
          <p:nvPr>
            <p:ph type="body" idx="1"/>
          </p:nvPr>
        </p:nvSpPr>
        <p:spPr>
          <a:xfrm>
            <a:off x="395288" y="1216025"/>
            <a:ext cx="8251825" cy="4876800"/>
          </a:xfrm>
        </p:spPr>
        <p:txBody>
          <a:bodyPr/>
          <a:lstStyle/>
          <a:p>
            <a:pPr eaLnBrk="1" hangingPunct="1"/>
            <a:r>
              <a:rPr lang="en-US" dirty="0" smtClean="0"/>
              <a:t>Allows us to name, and therefore to refer to, the results of relational-algebra expressions.</a:t>
            </a:r>
          </a:p>
          <a:p>
            <a:pPr eaLnBrk="1" hangingPunct="1"/>
            <a:r>
              <a:rPr lang="en-US" dirty="0" smtClean="0"/>
              <a:t>Allows us to refer to a relation by more than one name.</a:t>
            </a:r>
          </a:p>
          <a:p>
            <a:pPr eaLnBrk="1" hangingPunct="1"/>
            <a:r>
              <a:rPr lang="en-US" dirty="0" smtClean="0"/>
              <a:t>Example:</a:t>
            </a:r>
          </a:p>
          <a:p>
            <a:pPr eaLnBrk="1" hangingPunct="1">
              <a:buFont typeface="Wingdings" pitchFamily="2" charset="2"/>
              <a:buNone/>
            </a:pPr>
            <a:r>
              <a:rPr lang="en-US" dirty="0" smtClean="0"/>
              <a:t> 				</a:t>
            </a:r>
            <a:r>
              <a:rPr lang="en-US" sz="3200" i="1" dirty="0" smtClean="0">
                <a:sym typeface="Symbol" pitchFamily="18" charset="2"/>
              </a:rPr>
              <a:t></a:t>
            </a:r>
            <a:r>
              <a:rPr lang="en-US" i="1" dirty="0" smtClean="0"/>
              <a:t> </a:t>
            </a:r>
            <a:r>
              <a:rPr lang="en-US" sz="3600" i="1" baseline="-25000" dirty="0" smtClean="0"/>
              <a:t>x</a:t>
            </a:r>
            <a:r>
              <a:rPr lang="en-US" dirty="0" smtClean="0"/>
              <a:t> (</a:t>
            </a:r>
            <a:r>
              <a:rPr lang="en-US" i="1" dirty="0" smtClean="0"/>
              <a:t>E</a:t>
            </a:r>
            <a:r>
              <a:rPr lang="en-US" dirty="0" smtClean="0"/>
              <a:t>)</a:t>
            </a:r>
            <a:br>
              <a:rPr lang="en-US" dirty="0" smtClean="0"/>
            </a:b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	returns the expression </a:t>
            </a:r>
            <a:r>
              <a:rPr lang="en-US" i="1" dirty="0" smtClean="0"/>
              <a:t>E</a:t>
            </a:r>
            <a:r>
              <a:rPr lang="en-US" dirty="0" smtClean="0"/>
              <a:t> under the name </a:t>
            </a:r>
            <a:r>
              <a:rPr lang="en-US" i="1" dirty="0" smtClean="0"/>
              <a:t>X</a:t>
            </a:r>
            <a:endParaRPr lang="en-US" dirty="0" smtClean="0"/>
          </a:p>
          <a:p>
            <a:pPr eaLnBrk="1" hangingPunct="1"/>
            <a:endParaRPr lang="en-US" dirty="0" smtClean="0"/>
          </a:p>
        </p:txBody>
      </p:sp>
      <p:graphicFrame>
        <p:nvGraphicFramePr>
          <p:cNvPr id="3074" name="Object 4"/>
          <p:cNvGraphicFramePr>
            <a:graphicFrameLocks noChangeAspect="1"/>
          </p:cNvGraphicFramePr>
          <p:nvPr/>
        </p:nvGraphicFramePr>
        <p:xfrm>
          <a:off x="2895600" y="4114800"/>
          <a:ext cx="2068513" cy="409575"/>
        </p:xfrm>
        <a:graphic>
          <a:graphicData uri="http://schemas.openxmlformats.org/presentationml/2006/ole">
            <mc:AlternateContent xmlns:mc="http://schemas.openxmlformats.org/markup-compatibility/2006">
              <mc:Choice xmlns:v="urn:schemas-microsoft-com:vml" Requires="v">
                <p:oleObj spid="_x0000_s3082" name="Equation" r:id="rId4" imgW="1447172" imgH="355446" progId="Equation.3">
                  <p:embed/>
                </p:oleObj>
              </mc:Choice>
              <mc:Fallback>
                <p:oleObj name="Equation" r:id="rId4" imgW="1447172" imgH="355446"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14800"/>
                        <a:ext cx="20685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45</a:t>
            </a:fld>
            <a:endParaRPr lang="en-US"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47107" name="Rectangle 2"/>
          <p:cNvSpPr>
            <a:spLocks noGrp="1" noChangeArrowheads="1"/>
          </p:cNvSpPr>
          <p:nvPr>
            <p:ph type="title"/>
          </p:nvPr>
        </p:nvSpPr>
        <p:spPr/>
        <p:txBody>
          <a:bodyPr/>
          <a:lstStyle/>
          <a:p>
            <a:pPr eaLnBrk="1" hangingPunct="1"/>
            <a:r>
              <a:rPr lang="en-US" smtClean="0"/>
              <a:t>Rename Operation</a:t>
            </a:r>
            <a:endParaRPr lang="en-IE" smtClean="0"/>
          </a:p>
        </p:txBody>
      </p:sp>
      <p:sp>
        <p:nvSpPr>
          <p:cNvPr id="47108" name="Rectangle 3"/>
          <p:cNvSpPr>
            <a:spLocks noGrp="1" noChangeArrowheads="1"/>
          </p:cNvSpPr>
          <p:nvPr>
            <p:ph type="body" idx="1"/>
          </p:nvPr>
        </p:nvSpPr>
        <p:spPr>
          <a:xfrm>
            <a:off x="457200" y="1423988"/>
            <a:ext cx="8229600" cy="4706937"/>
          </a:xfrm>
        </p:spPr>
        <p:txBody>
          <a:bodyPr/>
          <a:lstStyle/>
          <a:p>
            <a:pPr eaLnBrk="1" hangingPunct="1"/>
            <a:r>
              <a:rPr lang="en-US" smtClean="0"/>
              <a:t>If a relational-algebra expression </a:t>
            </a:r>
            <a:r>
              <a:rPr lang="en-US" i="1" smtClean="0"/>
              <a:t>E</a:t>
            </a:r>
            <a:r>
              <a:rPr lang="en-US" smtClean="0"/>
              <a:t> has arity </a:t>
            </a:r>
            <a:r>
              <a:rPr lang="en-US" i="1" smtClean="0"/>
              <a:t>n</a:t>
            </a:r>
            <a:r>
              <a:rPr lang="en-US" smtClean="0"/>
              <a:t>, then </a:t>
            </a:r>
          </a:p>
          <a:p>
            <a:pPr eaLnBrk="1" hangingPunct="1">
              <a:buFont typeface="Wingdings" pitchFamily="2" charset="2"/>
              <a:buNone/>
            </a:pPr>
            <a:r>
              <a:rPr lang="en-US" smtClean="0"/>
              <a:t>    returns the result of expression </a:t>
            </a:r>
            <a:r>
              <a:rPr lang="en-US" i="1" smtClean="0"/>
              <a:t>E</a:t>
            </a:r>
            <a:r>
              <a:rPr lang="en-US" smtClean="0"/>
              <a:t> under the name </a:t>
            </a:r>
            <a:r>
              <a:rPr lang="en-US" i="1" smtClean="0"/>
              <a:t>X</a:t>
            </a:r>
            <a:r>
              <a:rPr lang="en-US" smtClean="0"/>
              <a:t>, and with the attributes renamed to </a:t>
            </a:r>
            <a:r>
              <a:rPr lang="en-US" i="1" smtClean="0"/>
              <a:t>A</a:t>
            </a:r>
            <a:r>
              <a:rPr lang="en-US" sz="2400" i="1" baseline="-25000" smtClean="0"/>
              <a:t>1 </a:t>
            </a:r>
            <a:r>
              <a:rPr lang="en-US" i="1" smtClean="0"/>
              <a:t>, A</a:t>
            </a:r>
            <a:r>
              <a:rPr lang="en-US" i="1" baseline="-25000" smtClean="0"/>
              <a:t>2 </a:t>
            </a:r>
            <a:r>
              <a:rPr lang="en-US" i="1" smtClean="0"/>
              <a:t>, …., A</a:t>
            </a:r>
            <a:r>
              <a:rPr lang="en-US" i="1" baseline="-25000" smtClean="0"/>
              <a:t>n </a:t>
            </a:r>
            <a:r>
              <a:rPr lang="en-US" smtClean="0"/>
              <a:t>.</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46</a:t>
            </a:fld>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5299" name="Rectangle 2"/>
          <p:cNvSpPr>
            <a:spLocks noGrp="1" noChangeArrowheads="1"/>
          </p:cNvSpPr>
          <p:nvPr>
            <p:ph type="title"/>
          </p:nvPr>
        </p:nvSpPr>
        <p:spPr/>
        <p:txBody>
          <a:bodyPr/>
          <a:lstStyle/>
          <a:p>
            <a:pPr eaLnBrk="1" hangingPunct="1"/>
            <a:r>
              <a:rPr lang="en-US" dirty="0" smtClean="0"/>
              <a:t>Formal Definition</a:t>
            </a:r>
            <a:endParaRPr lang="en-IE" dirty="0" smtClean="0"/>
          </a:p>
        </p:txBody>
      </p:sp>
      <p:sp>
        <p:nvSpPr>
          <p:cNvPr id="55300" name="Rectangle 3"/>
          <p:cNvSpPr>
            <a:spLocks noGrp="1" noChangeArrowheads="1"/>
          </p:cNvSpPr>
          <p:nvPr>
            <p:ph type="body" idx="1"/>
          </p:nvPr>
        </p:nvSpPr>
        <p:spPr/>
        <p:txBody>
          <a:bodyPr/>
          <a:lstStyle/>
          <a:p>
            <a:pPr eaLnBrk="1" hangingPunct="1">
              <a:lnSpc>
                <a:spcPct val="110000"/>
              </a:lnSpc>
            </a:pPr>
            <a:r>
              <a:rPr lang="en-US" sz="2400" dirty="0"/>
              <a:t>A basic expression in the relational algebra consists of either one of the following:</a:t>
            </a:r>
          </a:p>
          <a:p>
            <a:pPr lvl="1" eaLnBrk="1" hangingPunct="1">
              <a:lnSpc>
                <a:spcPct val="110000"/>
              </a:lnSpc>
            </a:pPr>
            <a:r>
              <a:rPr lang="en-US" sz="2000" dirty="0"/>
              <a:t>A relation in the database</a:t>
            </a:r>
          </a:p>
          <a:p>
            <a:pPr lvl="1" eaLnBrk="1" hangingPunct="1">
              <a:lnSpc>
                <a:spcPct val="110000"/>
              </a:lnSpc>
            </a:pPr>
            <a:r>
              <a:rPr lang="en-US" sz="2000" dirty="0"/>
              <a:t>A constant </a:t>
            </a:r>
            <a:r>
              <a:rPr lang="en-US" sz="2000" dirty="0" smtClean="0"/>
              <a:t>relation</a:t>
            </a:r>
          </a:p>
          <a:p>
            <a:pPr eaLnBrk="1" hangingPunct="1">
              <a:lnSpc>
                <a:spcPct val="110000"/>
              </a:lnSpc>
            </a:pPr>
            <a:r>
              <a:rPr lang="en-US" sz="2000" dirty="0" smtClean="0"/>
              <a:t>Let </a:t>
            </a:r>
            <a:r>
              <a:rPr lang="en-US" sz="2000" i="1" dirty="0" smtClean="0"/>
              <a:t>E</a:t>
            </a:r>
            <a:r>
              <a:rPr lang="en-US" sz="2000" i="1" baseline="-25000" dirty="0" smtClean="0"/>
              <a:t>1</a:t>
            </a:r>
            <a:r>
              <a:rPr lang="en-US" sz="2000" dirty="0" smtClean="0"/>
              <a:t> and </a:t>
            </a:r>
            <a:r>
              <a:rPr lang="en-US" sz="2000" i="1" dirty="0" smtClean="0"/>
              <a:t>E</a:t>
            </a:r>
            <a:r>
              <a:rPr lang="en-US" sz="2000" i="1" baseline="-25000" dirty="0" smtClean="0"/>
              <a:t>2</a:t>
            </a:r>
            <a:r>
              <a:rPr lang="en-US" sz="2000" dirty="0" smtClean="0"/>
              <a:t>  be relational-algebra expressions; the following are all relational-algebra expressions:</a:t>
            </a:r>
          </a:p>
          <a:p>
            <a:pPr lvl="1" eaLnBrk="1" hangingPunct="1">
              <a:lnSpc>
                <a:spcPct val="110000"/>
              </a:lnSpc>
            </a:pPr>
            <a:r>
              <a:rPr lang="en-US" sz="1800" i="1" dirty="0" smtClean="0"/>
              <a:t>E</a:t>
            </a:r>
            <a:r>
              <a:rPr lang="en-US" i="1" baseline="-25000" dirty="0" smtClean="0"/>
              <a:t>1</a:t>
            </a:r>
            <a:r>
              <a:rPr lang="en-US" sz="1800" dirty="0" smtClean="0"/>
              <a:t> </a:t>
            </a:r>
            <a:r>
              <a:rPr lang="en-US" sz="1800" dirty="0" smtClean="0">
                <a:sym typeface="Symbol" pitchFamily="18" charset="2"/>
              </a:rPr>
              <a:t> </a:t>
            </a:r>
            <a:r>
              <a:rPr lang="en-US" sz="1800" i="1" dirty="0" smtClean="0">
                <a:sym typeface="Symbol" pitchFamily="18" charset="2"/>
              </a:rPr>
              <a:t>E</a:t>
            </a:r>
            <a:r>
              <a:rPr lang="en-US" i="1" baseline="-25000" dirty="0" smtClean="0">
                <a:sym typeface="Symbol" pitchFamily="18" charset="2"/>
              </a:rPr>
              <a:t>2</a:t>
            </a:r>
            <a:endParaRPr lang="en-US" dirty="0" smtClean="0">
              <a:sym typeface="Symbol" pitchFamily="18" charset="2"/>
            </a:endParaRPr>
          </a:p>
          <a:p>
            <a:pPr lvl="1" eaLnBrk="1" hangingPunct="1">
              <a:lnSpc>
                <a:spcPct val="110000"/>
              </a:lnSpc>
            </a:pPr>
            <a:r>
              <a:rPr lang="en-US" sz="1800" i="1" dirty="0" smtClean="0">
                <a:sym typeface="Symbol" pitchFamily="18" charset="2"/>
              </a:rPr>
              <a:t>E</a:t>
            </a:r>
            <a:r>
              <a:rPr lang="en-US" i="1" baseline="-25000" dirty="0" smtClean="0">
                <a:sym typeface="Symbol" pitchFamily="18" charset="2"/>
              </a:rPr>
              <a:t>1</a:t>
            </a:r>
            <a:r>
              <a:rPr lang="en-US" sz="1800" dirty="0" smtClean="0">
                <a:sym typeface="Symbol" pitchFamily="18" charset="2"/>
              </a:rPr>
              <a:t> </a:t>
            </a:r>
            <a:r>
              <a:rPr lang="en-US" sz="1800" dirty="0" smtClean="0"/>
              <a:t>–</a:t>
            </a:r>
            <a:r>
              <a:rPr lang="en-US" sz="1800" dirty="0" smtClean="0">
                <a:sym typeface="Symbol" pitchFamily="18" charset="2"/>
              </a:rPr>
              <a:t> </a:t>
            </a:r>
            <a:r>
              <a:rPr lang="en-US" sz="1800" i="1" dirty="0" smtClean="0">
                <a:sym typeface="Symbol" pitchFamily="18" charset="2"/>
              </a:rPr>
              <a:t>E</a:t>
            </a:r>
            <a:r>
              <a:rPr lang="en-US" i="1" baseline="-25000" dirty="0" smtClean="0">
                <a:sym typeface="Symbol" pitchFamily="18" charset="2"/>
              </a:rPr>
              <a:t>2</a:t>
            </a:r>
            <a:endParaRPr lang="en-US" dirty="0" smtClean="0"/>
          </a:p>
          <a:p>
            <a:pPr lvl="1" eaLnBrk="1" hangingPunct="1">
              <a:lnSpc>
                <a:spcPct val="110000"/>
              </a:lnSpc>
            </a:pPr>
            <a:r>
              <a:rPr lang="en-US" sz="1800" i="1" dirty="0" smtClean="0"/>
              <a:t>E</a:t>
            </a:r>
            <a:r>
              <a:rPr lang="en-US" i="1" baseline="-25000" dirty="0" smtClean="0"/>
              <a:t>1</a:t>
            </a:r>
            <a:r>
              <a:rPr lang="en-US" sz="1800" dirty="0" smtClean="0"/>
              <a:t> x </a:t>
            </a:r>
            <a:r>
              <a:rPr lang="en-US" sz="1800" i="1" dirty="0" smtClean="0"/>
              <a:t>E</a:t>
            </a:r>
            <a:r>
              <a:rPr lang="en-US" i="1" baseline="-25000" dirty="0" smtClean="0"/>
              <a:t>2</a:t>
            </a:r>
            <a:endParaRPr lang="en-US" dirty="0" smtClean="0"/>
          </a:p>
          <a:p>
            <a:pPr lvl="1" eaLnBrk="1" hangingPunct="1">
              <a:lnSpc>
                <a:spcPct val="110000"/>
              </a:lnSpc>
            </a:pPr>
            <a:r>
              <a:rPr lang="en-US" sz="1800" i="1" dirty="0" smtClean="0">
                <a:sym typeface="Symbol" pitchFamily="18" charset="2"/>
              </a:rPr>
              <a:t></a:t>
            </a:r>
            <a:r>
              <a:rPr lang="en-US" i="1" baseline="-25000" dirty="0" smtClean="0">
                <a:sym typeface="Symbol" pitchFamily="18" charset="2"/>
              </a:rPr>
              <a:t>p</a:t>
            </a:r>
            <a:r>
              <a:rPr lang="en-US" sz="1800" dirty="0" smtClean="0">
                <a:sym typeface="Symbol" pitchFamily="18" charset="2"/>
              </a:rPr>
              <a:t> (</a:t>
            </a:r>
            <a:r>
              <a:rPr lang="en-US" sz="1800" i="1" dirty="0" smtClean="0">
                <a:sym typeface="Symbol" pitchFamily="18" charset="2"/>
              </a:rPr>
              <a:t>E</a:t>
            </a:r>
            <a:r>
              <a:rPr lang="en-US" i="1" baseline="-25000" dirty="0" smtClean="0">
                <a:sym typeface="Symbol" pitchFamily="18" charset="2"/>
              </a:rPr>
              <a:t>1</a:t>
            </a:r>
            <a:r>
              <a:rPr lang="en-US" sz="1800" dirty="0" smtClean="0">
                <a:sym typeface="Symbol" pitchFamily="18" charset="2"/>
              </a:rPr>
              <a:t>), </a:t>
            </a:r>
            <a:r>
              <a:rPr lang="en-US" sz="1800" i="1" dirty="0" smtClean="0">
                <a:sym typeface="Symbol" pitchFamily="18" charset="2"/>
              </a:rPr>
              <a:t>P</a:t>
            </a:r>
            <a:r>
              <a:rPr lang="en-US" sz="1800" dirty="0" smtClean="0">
                <a:sym typeface="Symbol" pitchFamily="18" charset="2"/>
              </a:rPr>
              <a:t> is a predicate on attributes in </a:t>
            </a:r>
            <a:r>
              <a:rPr lang="en-US" sz="1800" i="1" dirty="0" smtClean="0">
                <a:sym typeface="Symbol" pitchFamily="18" charset="2"/>
              </a:rPr>
              <a:t>E</a:t>
            </a:r>
            <a:r>
              <a:rPr lang="en-US" i="1" baseline="-25000" dirty="0" smtClean="0">
                <a:sym typeface="Symbol" pitchFamily="18" charset="2"/>
              </a:rPr>
              <a:t>1</a:t>
            </a:r>
            <a:endParaRPr lang="en-US" dirty="0" smtClean="0">
              <a:sym typeface="Symbol" pitchFamily="18" charset="2"/>
            </a:endParaRPr>
          </a:p>
          <a:p>
            <a:pPr lvl="1" eaLnBrk="1" hangingPunct="1">
              <a:lnSpc>
                <a:spcPct val="110000"/>
              </a:lnSpc>
            </a:pPr>
            <a:r>
              <a:rPr lang="en-US" sz="1800" dirty="0" smtClean="0">
                <a:sym typeface="Symbol" pitchFamily="18" charset="2"/>
              </a:rPr>
              <a:t></a:t>
            </a:r>
            <a:r>
              <a:rPr lang="en-US" i="1" baseline="-25000" dirty="0" smtClean="0">
                <a:sym typeface="Symbol" pitchFamily="18" charset="2"/>
              </a:rPr>
              <a:t>s</a:t>
            </a:r>
            <a:r>
              <a:rPr lang="en-US" sz="1800" dirty="0" smtClean="0">
                <a:sym typeface="Symbol" pitchFamily="18" charset="2"/>
              </a:rPr>
              <a:t>(</a:t>
            </a:r>
            <a:r>
              <a:rPr lang="en-US" sz="1800" i="1" dirty="0" smtClean="0">
                <a:sym typeface="Symbol" pitchFamily="18" charset="2"/>
              </a:rPr>
              <a:t>E</a:t>
            </a:r>
            <a:r>
              <a:rPr lang="en-US" i="1" baseline="-25000" dirty="0" smtClean="0">
                <a:sym typeface="Symbol" pitchFamily="18" charset="2"/>
              </a:rPr>
              <a:t>1</a:t>
            </a:r>
            <a:r>
              <a:rPr lang="en-US" sz="1800" dirty="0" smtClean="0">
                <a:sym typeface="Symbol" pitchFamily="18" charset="2"/>
              </a:rPr>
              <a:t>), </a:t>
            </a:r>
            <a:r>
              <a:rPr lang="en-US" sz="1800" i="1" dirty="0" smtClean="0">
                <a:sym typeface="Symbol" pitchFamily="18" charset="2"/>
              </a:rPr>
              <a:t>S</a:t>
            </a:r>
            <a:r>
              <a:rPr lang="en-US" sz="1800" dirty="0" smtClean="0">
                <a:sym typeface="Symbol" pitchFamily="18" charset="2"/>
              </a:rPr>
              <a:t> is a list consisting of some of the attributes in </a:t>
            </a:r>
            <a:r>
              <a:rPr lang="en-US" sz="1800" i="1" dirty="0" smtClean="0">
                <a:sym typeface="Symbol" pitchFamily="18" charset="2"/>
              </a:rPr>
              <a:t>E</a:t>
            </a:r>
            <a:r>
              <a:rPr lang="en-US" i="1" baseline="-25000" dirty="0" smtClean="0">
                <a:sym typeface="Symbol" pitchFamily="18" charset="2"/>
              </a:rPr>
              <a:t>1</a:t>
            </a:r>
            <a:endParaRPr lang="en-US" dirty="0" smtClean="0">
              <a:sym typeface="Symbol" pitchFamily="18" charset="2"/>
            </a:endParaRPr>
          </a:p>
          <a:p>
            <a:pPr lvl="1" eaLnBrk="1" hangingPunct="1">
              <a:lnSpc>
                <a:spcPct val="110000"/>
              </a:lnSpc>
            </a:pPr>
            <a:r>
              <a:rPr lang="en-US" sz="2000" i="1" dirty="0" smtClean="0">
                <a:sym typeface="Symbol" pitchFamily="18" charset="2"/>
              </a:rPr>
              <a:t></a:t>
            </a:r>
            <a:r>
              <a:rPr lang="en-US" sz="1800" i="1" dirty="0" smtClean="0">
                <a:sym typeface="Symbol" pitchFamily="18" charset="2"/>
              </a:rPr>
              <a:t> </a:t>
            </a:r>
            <a:r>
              <a:rPr lang="en-US" i="1" baseline="-25000" dirty="0" smtClean="0">
                <a:sym typeface="Symbol" pitchFamily="18" charset="2"/>
              </a:rPr>
              <a:t>x</a:t>
            </a:r>
            <a:r>
              <a:rPr lang="en-US" sz="1800" i="1" dirty="0" smtClean="0">
                <a:sym typeface="Symbol" pitchFamily="18" charset="2"/>
              </a:rPr>
              <a:t> </a:t>
            </a:r>
            <a:r>
              <a:rPr lang="en-US" sz="1800" dirty="0" smtClean="0">
                <a:sym typeface="Symbol" pitchFamily="18" charset="2"/>
              </a:rPr>
              <a:t>(</a:t>
            </a:r>
            <a:r>
              <a:rPr lang="en-US" sz="1800" i="1" dirty="0" smtClean="0">
                <a:sym typeface="Symbol" pitchFamily="18" charset="2"/>
              </a:rPr>
              <a:t>E</a:t>
            </a:r>
            <a:r>
              <a:rPr lang="en-US" i="1" baseline="-25000" dirty="0" smtClean="0">
                <a:sym typeface="Symbol" pitchFamily="18" charset="2"/>
              </a:rPr>
              <a:t>1</a:t>
            </a:r>
            <a:r>
              <a:rPr lang="en-US" sz="1800" dirty="0" smtClean="0">
                <a:sym typeface="Symbol" pitchFamily="18" charset="2"/>
              </a:rPr>
              <a:t>), x is the new name for the result of </a:t>
            </a:r>
            <a:r>
              <a:rPr lang="en-US" sz="1800" i="1" dirty="0" smtClean="0">
                <a:sym typeface="Symbol" pitchFamily="18" charset="2"/>
              </a:rPr>
              <a:t>E</a:t>
            </a:r>
            <a:r>
              <a:rPr lang="en-US" i="1" baseline="-25000" dirty="0" smtClean="0">
                <a:sym typeface="Symbol" pitchFamily="18" charset="2"/>
              </a:rPr>
              <a:t>1</a:t>
            </a:r>
            <a:endParaRPr lang="en-IE" sz="1800" dirty="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47</a:t>
            </a:fld>
            <a:endParaRPr lang="en-US"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6323" name="Rectangle 2"/>
          <p:cNvSpPr>
            <a:spLocks noGrp="1" noChangeArrowheads="1"/>
          </p:cNvSpPr>
          <p:nvPr>
            <p:ph type="title"/>
          </p:nvPr>
        </p:nvSpPr>
        <p:spPr/>
        <p:txBody>
          <a:bodyPr/>
          <a:lstStyle/>
          <a:p>
            <a:pPr eaLnBrk="1" hangingPunct="1"/>
            <a:r>
              <a:rPr lang="en-US" smtClean="0"/>
              <a:t>Additional Operations</a:t>
            </a:r>
          </a:p>
        </p:txBody>
      </p:sp>
      <p:sp>
        <p:nvSpPr>
          <p:cNvPr id="56324" name="Rectangle 3"/>
          <p:cNvSpPr>
            <a:spLocks noGrp="1" noChangeArrowheads="1"/>
          </p:cNvSpPr>
          <p:nvPr>
            <p:ph type="body" idx="1"/>
          </p:nvPr>
        </p:nvSpPr>
        <p:spPr>
          <a:xfrm>
            <a:off x="457200" y="1274763"/>
            <a:ext cx="8229600" cy="4856162"/>
          </a:xfrm>
        </p:spPr>
        <p:txBody>
          <a:bodyPr/>
          <a:lstStyle/>
          <a:p>
            <a:pPr eaLnBrk="1" hangingPunct="1">
              <a:buFont typeface="Wingdings" pitchFamily="2" charset="2"/>
              <a:buNone/>
            </a:pPr>
            <a:r>
              <a:rPr lang="en-US" smtClean="0"/>
              <a:t>We define additional operations that do not add any</a:t>
            </a:r>
          </a:p>
          <a:p>
            <a:pPr eaLnBrk="1" hangingPunct="1">
              <a:buFont typeface="Wingdings" pitchFamily="2" charset="2"/>
              <a:buNone/>
            </a:pPr>
            <a:r>
              <a:rPr lang="en-US" smtClean="0"/>
              <a:t>power to the relational algebra, but that simplify</a:t>
            </a:r>
          </a:p>
          <a:p>
            <a:pPr eaLnBrk="1" hangingPunct="1">
              <a:buFont typeface="Wingdings" pitchFamily="2" charset="2"/>
              <a:buNone/>
            </a:pPr>
            <a:r>
              <a:rPr lang="en-US" smtClean="0"/>
              <a:t>common queries.</a:t>
            </a:r>
          </a:p>
          <a:p>
            <a:pPr eaLnBrk="1" hangingPunct="1">
              <a:lnSpc>
                <a:spcPct val="160000"/>
              </a:lnSpc>
            </a:pPr>
            <a:r>
              <a:rPr lang="en-US" smtClean="0"/>
              <a:t>Set intersection</a:t>
            </a:r>
          </a:p>
          <a:p>
            <a:pPr eaLnBrk="1" hangingPunct="1"/>
            <a:r>
              <a:rPr lang="en-US" smtClean="0"/>
              <a:t>Natural join</a:t>
            </a:r>
          </a:p>
          <a:p>
            <a:pPr eaLnBrk="1" hangingPunct="1"/>
            <a:r>
              <a:rPr lang="en-US" smtClean="0"/>
              <a:t>Division</a:t>
            </a:r>
          </a:p>
          <a:p>
            <a:pPr eaLnBrk="1" hangingPunct="1"/>
            <a:r>
              <a:rPr lang="en-US" smtClean="0"/>
              <a:t>Assignment</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48</a:t>
            </a:fld>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7347" name="Rectangle 2"/>
          <p:cNvSpPr>
            <a:spLocks noGrp="1" noChangeArrowheads="1"/>
          </p:cNvSpPr>
          <p:nvPr>
            <p:ph type="title"/>
          </p:nvPr>
        </p:nvSpPr>
        <p:spPr/>
        <p:txBody>
          <a:bodyPr/>
          <a:lstStyle/>
          <a:p>
            <a:pPr eaLnBrk="1" hangingPunct="1"/>
            <a:r>
              <a:rPr lang="en-US" smtClean="0"/>
              <a:t>Set-Intersection Operation</a:t>
            </a:r>
          </a:p>
        </p:txBody>
      </p:sp>
      <p:sp>
        <p:nvSpPr>
          <p:cNvPr id="57348" name="Rectangle 3"/>
          <p:cNvSpPr>
            <a:spLocks noGrp="1" noChangeArrowheads="1"/>
          </p:cNvSpPr>
          <p:nvPr>
            <p:ph type="body" idx="1"/>
          </p:nvPr>
        </p:nvSpPr>
        <p:spPr>
          <a:xfrm>
            <a:off x="1042988" y="1423988"/>
            <a:ext cx="7345362" cy="4276725"/>
          </a:xfrm>
        </p:spPr>
        <p:txBody>
          <a:bodyPr/>
          <a:lstStyle/>
          <a:p>
            <a:pPr eaLnBrk="1" hangingPunct="1"/>
            <a:r>
              <a:rPr lang="en-US" smtClean="0"/>
              <a:t>Notation: </a:t>
            </a:r>
            <a:r>
              <a:rPr lang="en-US" i="1" smtClean="0"/>
              <a:t>r</a:t>
            </a:r>
            <a:r>
              <a:rPr lang="en-US" smtClean="0"/>
              <a:t> </a:t>
            </a:r>
            <a:r>
              <a:rPr lang="en-US" smtClean="0">
                <a:sym typeface="Symbol" pitchFamily="18" charset="2"/>
              </a:rPr>
              <a:t> </a:t>
            </a:r>
            <a:r>
              <a:rPr lang="en-US" i="1" smtClean="0"/>
              <a:t>s</a:t>
            </a:r>
            <a:endParaRPr lang="en-US" smtClean="0"/>
          </a:p>
          <a:p>
            <a:pPr eaLnBrk="1" hangingPunct="1"/>
            <a:r>
              <a:rPr lang="en-US" smtClean="0"/>
              <a:t>Defined as:</a:t>
            </a:r>
          </a:p>
          <a:p>
            <a:pPr eaLnBrk="1" hangingPunct="1"/>
            <a:r>
              <a:rPr lang="en-US" i="1" smtClean="0"/>
              <a:t>r</a:t>
            </a:r>
            <a:r>
              <a:rPr lang="en-US" smtClean="0"/>
              <a:t> </a:t>
            </a:r>
            <a:r>
              <a:rPr lang="en-US" smtClean="0">
                <a:sym typeface="Symbol" pitchFamily="18" charset="2"/>
              </a:rPr>
              <a:t></a:t>
            </a:r>
            <a:r>
              <a:rPr lang="en-US" smtClean="0"/>
              <a:t> </a:t>
            </a:r>
            <a:r>
              <a:rPr lang="en-US" i="1" smtClean="0"/>
              <a:t>s</a:t>
            </a:r>
            <a:r>
              <a:rPr lang="en-US" smtClean="0"/>
              <a:t> = { </a:t>
            </a:r>
            <a:r>
              <a:rPr lang="en-US" i="1" smtClean="0"/>
              <a:t>t </a:t>
            </a:r>
            <a:r>
              <a:rPr lang="en-US" smtClean="0"/>
              <a:t>| </a:t>
            </a:r>
            <a:r>
              <a:rPr lang="en-US" i="1" smtClean="0"/>
              <a:t>t</a:t>
            </a:r>
            <a:r>
              <a:rPr lang="en-US" smtClean="0"/>
              <a:t> </a:t>
            </a:r>
            <a:r>
              <a:rPr lang="en-US" smtClean="0">
                <a:sym typeface="Symbol" pitchFamily="18" charset="2"/>
              </a:rPr>
              <a:t></a:t>
            </a:r>
            <a:r>
              <a:rPr lang="en-US" smtClean="0"/>
              <a:t> </a:t>
            </a:r>
            <a:r>
              <a:rPr lang="en-US" i="1" smtClean="0"/>
              <a:t>r</a:t>
            </a:r>
            <a:r>
              <a:rPr lang="en-US" smtClean="0"/>
              <a:t> </a:t>
            </a:r>
            <a:r>
              <a:rPr lang="en-US" b="1" smtClean="0"/>
              <a:t>and</a:t>
            </a:r>
            <a:r>
              <a:rPr lang="en-US" smtClean="0"/>
              <a:t> </a:t>
            </a:r>
            <a:r>
              <a:rPr lang="en-US" i="1" smtClean="0"/>
              <a:t>t</a:t>
            </a:r>
            <a:r>
              <a:rPr lang="en-US" smtClean="0"/>
              <a:t> </a:t>
            </a:r>
            <a:r>
              <a:rPr lang="en-US" smtClean="0">
                <a:sym typeface="Symbol" pitchFamily="18" charset="2"/>
              </a:rPr>
              <a:t></a:t>
            </a:r>
            <a:r>
              <a:rPr lang="en-US" smtClean="0"/>
              <a:t> </a:t>
            </a:r>
            <a:r>
              <a:rPr lang="en-US" i="1" smtClean="0"/>
              <a:t>s</a:t>
            </a:r>
            <a:r>
              <a:rPr lang="en-US" smtClean="0"/>
              <a:t> }</a:t>
            </a:r>
          </a:p>
          <a:p>
            <a:pPr eaLnBrk="1" hangingPunct="1"/>
            <a:r>
              <a:rPr lang="en-US" smtClean="0"/>
              <a:t>Assume: </a:t>
            </a:r>
          </a:p>
          <a:p>
            <a:pPr lvl="1" eaLnBrk="1" hangingPunct="1"/>
            <a:r>
              <a:rPr lang="en-US" i="1" smtClean="0"/>
              <a:t>r</a:t>
            </a:r>
            <a:r>
              <a:rPr lang="en-US" smtClean="0"/>
              <a:t>, </a:t>
            </a:r>
            <a:r>
              <a:rPr lang="en-US" i="1" smtClean="0"/>
              <a:t>s</a:t>
            </a:r>
            <a:r>
              <a:rPr lang="en-US" smtClean="0"/>
              <a:t> have the </a:t>
            </a:r>
            <a:r>
              <a:rPr lang="en-US" i="1" smtClean="0"/>
              <a:t>same arity</a:t>
            </a:r>
            <a:r>
              <a:rPr lang="en-US" smtClean="0"/>
              <a:t> </a:t>
            </a:r>
          </a:p>
          <a:p>
            <a:pPr lvl="1" eaLnBrk="1" hangingPunct="1"/>
            <a:r>
              <a:rPr lang="en-US" smtClean="0"/>
              <a:t>attributes of </a:t>
            </a:r>
            <a:r>
              <a:rPr lang="en-US" i="1" smtClean="0"/>
              <a:t>r</a:t>
            </a:r>
            <a:r>
              <a:rPr lang="en-US" smtClean="0"/>
              <a:t> and </a:t>
            </a:r>
            <a:r>
              <a:rPr lang="en-US" i="1" smtClean="0"/>
              <a:t>s</a:t>
            </a:r>
            <a:r>
              <a:rPr lang="en-US" smtClean="0"/>
              <a:t> are compatible</a:t>
            </a:r>
          </a:p>
          <a:p>
            <a:pPr eaLnBrk="1" hangingPunct="1"/>
            <a:r>
              <a:rPr lang="en-US" smtClean="0"/>
              <a:t>Note: </a:t>
            </a:r>
            <a:r>
              <a:rPr lang="en-US" i="1" smtClean="0"/>
              <a:t>r</a:t>
            </a:r>
            <a:r>
              <a:rPr lang="en-US" smtClean="0"/>
              <a:t> </a:t>
            </a:r>
            <a:r>
              <a:rPr lang="en-US" smtClean="0">
                <a:sym typeface="Symbol" pitchFamily="18" charset="2"/>
              </a:rPr>
              <a:t></a:t>
            </a:r>
            <a:r>
              <a:rPr lang="en-US" smtClean="0"/>
              <a:t> </a:t>
            </a:r>
            <a:r>
              <a:rPr lang="en-US" i="1" smtClean="0"/>
              <a:t>s</a:t>
            </a:r>
            <a:r>
              <a:rPr lang="en-US" smtClean="0"/>
              <a:t> = </a:t>
            </a:r>
            <a:r>
              <a:rPr lang="en-US" i="1" smtClean="0"/>
              <a:t>r</a:t>
            </a:r>
            <a:r>
              <a:rPr lang="en-US" smtClean="0"/>
              <a:t> – (</a:t>
            </a:r>
            <a:r>
              <a:rPr lang="en-US" i="1" smtClean="0"/>
              <a:t>r</a:t>
            </a:r>
            <a:r>
              <a:rPr lang="en-US" smtClean="0"/>
              <a:t> – </a:t>
            </a:r>
            <a:r>
              <a:rPr lang="en-US" i="1" smtClean="0"/>
              <a:t>s</a:t>
            </a:r>
            <a:r>
              <a:rPr lang="en-US" smtClean="0"/>
              <a:t>)</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49</a:t>
            </a:fld>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3315" name="Rectangle 2"/>
          <p:cNvSpPr>
            <a:spLocks noGrp="1" noChangeArrowheads="1"/>
          </p:cNvSpPr>
          <p:nvPr>
            <p:ph type="title"/>
          </p:nvPr>
        </p:nvSpPr>
        <p:spPr/>
        <p:txBody>
          <a:bodyPr/>
          <a:lstStyle/>
          <a:p>
            <a:pPr eaLnBrk="1" hangingPunct="1"/>
            <a:r>
              <a:rPr lang="en-US" smtClean="0"/>
              <a:t>Tables and Their Characteristics</a:t>
            </a:r>
          </a:p>
        </p:txBody>
      </p:sp>
      <p:sp>
        <p:nvSpPr>
          <p:cNvPr id="13316" name="Rectangle 3"/>
          <p:cNvSpPr>
            <a:spLocks noGrp="1" noChangeArrowheads="1"/>
          </p:cNvSpPr>
          <p:nvPr>
            <p:ph type="body" idx="1"/>
          </p:nvPr>
        </p:nvSpPr>
        <p:spPr>
          <a:xfrm>
            <a:off x="457200" y="1555750"/>
            <a:ext cx="8229600" cy="3313113"/>
          </a:xfrm>
        </p:spPr>
        <p:txBody>
          <a:bodyPr/>
          <a:lstStyle/>
          <a:p>
            <a:pPr eaLnBrk="1" hangingPunct="1">
              <a:spcBef>
                <a:spcPct val="80000"/>
              </a:spcBef>
            </a:pPr>
            <a:r>
              <a:rPr lang="en-US" b="1" smtClean="0"/>
              <a:t>Table</a:t>
            </a:r>
            <a:r>
              <a:rPr lang="en-US" smtClean="0"/>
              <a:t>: two-dimensional structure composed of rows and columns</a:t>
            </a:r>
          </a:p>
          <a:p>
            <a:pPr eaLnBrk="1" hangingPunct="1">
              <a:spcBef>
                <a:spcPct val="80000"/>
              </a:spcBef>
            </a:pPr>
            <a:r>
              <a:rPr lang="en-US" smtClean="0"/>
              <a:t>Contains group of related entities</a:t>
            </a:r>
            <a:r>
              <a:rPr lang="en-US" smtClean="0">
                <a:sym typeface="Wingdings" pitchFamily="2" charset="2"/>
              </a:rPr>
              <a:t> </a:t>
            </a:r>
            <a:r>
              <a:rPr lang="en-US" smtClean="0"/>
              <a:t>an entity set</a:t>
            </a:r>
          </a:p>
          <a:p>
            <a:pPr lvl="1" eaLnBrk="1" hangingPunct="1">
              <a:spcBef>
                <a:spcPct val="80000"/>
              </a:spcBef>
            </a:pPr>
            <a:r>
              <a:rPr lang="en-US" smtClean="0"/>
              <a:t>Terms </a:t>
            </a:r>
            <a:r>
              <a:rPr lang="en-US" i="1" smtClean="0"/>
              <a:t>entity set </a:t>
            </a:r>
            <a:r>
              <a:rPr lang="en-US" smtClean="0"/>
              <a:t>and </a:t>
            </a:r>
            <a:r>
              <a:rPr lang="en-US" i="1" smtClean="0"/>
              <a:t>table </a:t>
            </a:r>
            <a:r>
              <a:rPr lang="en-US" smtClean="0"/>
              <a:t>are often used interchangeably</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a:t>
            </a:fld>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8371" name="Rectangle 2"/>
          <p:cNvSpPr>
            <a:spLocks noGrp="1" noChangeArrowheads="1"/>
          </p:cNvSpPr>
          <p:nvPr>
            <p:ph type="title"/>
          </p:nvPr>
        </p:nvSpPr>
        <p:spPr>
          <a:xfrm>
            <a:off x="457200" y="277813"/>
            <a:ext cx="8507413" cy="630237"/>
          </a:xfrm>
        </p:spPr>
        <p:txBody>
          <a:bodyPr/>
          <a:lstStyle/>
          <a:p>
            <a:pPr eaLnBrk="1" hangingPunct="1"/>
            <a:r>
              <a:rPr lang="en-US" smtClean="0"/>
              <a:t>Set-Intersection Operation – Example</a:t>
            </a:r>
          </a:p>
        </p:txBody>
      </p:sp>
      <p:sp>
        <p:nvSpPr>
          <p:cNvPr id="58372" name="Rectangle 3"/>
          <p:cNvSpPr>
            <a:spLocks noGrp="1" noChangeArrowheads="1"/>
          </p:cNvSpPr>
          <p:nvPr>
            <p:ph type="body" idx="1"/>
          </p:nvPr>
        </p:nvSpPr>
        <p:spPr/>
        <p:txBody>
          <a:bodyPr/>
          <a:lstStyle/>
          <a:p>
            <a:pPr eaLnBrk="1" hangingPunct="1"/>
            <a:r>
              <a:rPr lang="en-US" smtClean="0"/>
              <a:t>Relation </a:t>
            </a:r>
            <a:r>
              <a:rPr lang="en-US" i="1" smtClean="0"/>
              <a:t>r, s</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 typeface="Wingdings" pitchFamily="2" charset="2"/>
              <a:buNone/>
            </a:pPr>
            <a:endParaRPr lang="en-US" smtClean="0"/>
          </a:p>
          <a:p>
            <a:pPr eaLnBrk="1" hangingPunct="1"/>
            <a:r>
              <a:rPr lang="en-US" i="1" smtClean="0"/>
              <a:t>r</a:t>
            </a:r>
            <a:r>
              <a:rPr lang="en-US" smtClean="0"/>
              <a:t> </a:t>
            </a:r>
            <a:r>
              <a:rPr lang="en-US" smtClean="0">
                <a:sym typeface="Symbol" pitchFamily="18" charset="2"/>
              </a:rPr>
              <a:t> </a:t>
            </a:r>
            <a:r>
              <a:rPr lang="en-US" i="1" smtClean="0">
                <a:sym typeface="Symbol" pitchFamily="18" charset="2"/>
              </a:rPr>
              <a:t>s</a:t>
            </a:r>
            <a:endParaRPr lang="en-US" i="1" smtClean="0"/>
          </a:p>
        </p:txBody>
      </p:sp>
      <p:sp>
        <p:nvSpPr>
          <p:cNvPr id="58373" name="Rectangle 4"/>
          <p:cNvSpPr>
            <a:spLocks noChangeArrowheads="1"/>
          </p:cNvSpPr>
          <p:nvPr/>
        </p:nvSpPr>
        <p:spPr bwMode="auto">
          <a:xfrm>
            <a:off x="3030538" y="1768475"/>
            <a:ext cx="1046162" cy="4381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74" name="Text Box 5"/>
          <p:cNvSpPr txBox="1">
            <a:spLocks noChangeArrowheads="1"/>
          </p:cNvSpPr>
          <p:nvPr/>
        </p:nvSpPr>
        <p:spPr bwMode="auto">
          <a:xfrm>
            <a:off x="3036888" y="1828800"/>
            <a:ext cx="933450" cy="366713"/>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rPr>
              <a:t>A       B</a:t>
            </a:r>
          </a:p>
        </p:txBody>
      </p:sp>
      <p:sp>
        <p:nvSpPr>
          <p:cNvPr id="58375" name="Line 6"/>
          <p:cNvSpPr>
            <a:spLocks noChangeShapeType="1"/>
          </p:cNvSpPr>
          <p:nvPr/>
        </p:nvSpPr>
        <p:spPr bwMode="auto">
          <a:xfrm>
            <a:off x="3436938" y="1778000"/>
            <a:ext cx="0" cy="422275"/>
          </a:xfrm>
          <a:prstGeom prst="line">
            <a:avLst/>
          </a:prstGeom>
          <a:noFill/>
          <a:ln w="9525">
            <a:solidFill>
              <a:schemeClr val="tx1"/>
            </a:solidFill>
            <a:round/>
            <a:headEnd/>
            <a:tailEnd/>
          </a:ln>
        </p:spPr>
        <p:txBody>
          <a:bodyPr wrap="none" anchor="ctr"/>
          <a:lstStyle/>
          <a:p>
            <a:endParaRPr lang="en-IE"/>
          </a:p>
        </p:txBody>
      </p:sp>
      <p:sp>
        <p:nvSpPr>
          <p:cNvPr id="58376" name="Rectangle 7"/>
          <p:cNvSpPr>
            <a:spLocks noChangeArrowheads="1"/>
          </p:cNvSpPr>
          <p:nvPr/>
        </p:nvSpPr>
        <p:spPr bwMode="auto">
          <a:xfrm>
            <a:off x="3048000" y="2230438"/>
            <a:ext cx="1046163" cy="9683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77" name="Line 8"/>
          <p:cNvSpPr>
            <a:spLocks noChangeShapeType="1"/>
          </p:cNvSpPr>
          <p:nvPr/>
        </p:nvSpPr>
        <p:spPr bwMode="auto">
          <a:xfrm>
            <a:off x="3427413" y="2254250"/>
            <a:ext cx="1587" cy="952500"/>
          </a:xfrm>
          <a:prstGeom prst="line">
            <a:avLst/>
          </a:prstGeom>
          <a:noFill/>
          <a:ln w="9525">
            <a:solidFill>
              <a:schemeClr val="tx1"/>
            </a:solidFill>
            <a:round/>
            <a:headEnd/>
            <a:tailEnd/>
          </a:ln>
        </p:spPr>
        <p:txBody>
          <a:bodyPr wrap="none" anchor="ctr"/>
          <a:lstStyle/>
          <a:p>
            <a:endParaRPr lang="en-IE"/>
          </a:p>
        </p:txBody>
      </p:sp>
      <p:sp>
        <p:nvSpPr>
          <p:cNvPr id="58378" name="Text Box 9"/>
          <p:cNvSpPr txBox="1">
            <a:spLocks noChangeArrowheads="1"/>
          </p:cNvSpPr>
          <p:nvPr/>
        </p:nvSpPr>
        <p:spPr bwMode="auto">
          <a:xfrm>
            <a:off x="3091259" y="2252663"/>
            <a:ext cx="328613" cy="915987"/>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sym typeface="Symbol" pitchFamily="18" charset="2"/>
              </a:rPr>
              <a:t></a:t>
            </a:r>
          </a:p>
          <a:p>
            <a:pPr algn="ctr" eaLnBrk="0" hangingPunct="0"/>
            <a:r>
              <a:rPr lang="en-US">
                <a:latin typeface="Helvetica" pitchFamily="34" charset="0"/>
                <a:sym typeface="Symbol" pitchFamily="18" charset="2"/>
              </a:rPr>
              <a:t></a:t>
            </a:r>
          </a:p>
          <a:p>
            <a:pPr algn="ctr" eaLnBrk="0" hangingPunct="0"/>
            <a:r>
              <a:rPr lang="en-US">
                <a:latin typeface="Helvetica" pitchFamily="34" charset="0"/>
                <a:sym typeface="Symbol" pitchFamily="18" charset="2"/>
              </a:rPr>
              <a:t></a:t>
            </a:r>
          </a:p>
        </p:txBody>
      </p:sp>
      <p:sp>
        <p:nvSpPr>
          <p:cNvPr id="58379" name="Text Box 10"/>
          <p:cNvSpPr txBox="1">
            <a:spLocks noChangeArrowheads="1"/>
          </p:cNvSpPr>
          <p:nvPr/>
        </p:nvSpPr>
        <p:spPr bwMode="auto">
          <a:xfrm>
            <a:off x="3492500" y="2276475"/>
            <a:ext cx="311150" cy="915988"/>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rPr>
              <a:t>1</a:t>
            </a:r>
          </a:p>
          <a:p>
            <a:pPr algn="ctr" eaLnBrk="0" hangingPunct="0"/>
            <a:r>
              <a:rPr lang="en-US">
                <a:latin typeface="Helvetica" pitchFamily="34" charset="0"/>
              </a:rPr>
              <a:t>2</a:t>
            </a:r>
          </a:p>
          <a:p>
            <a:pPr algn="ctr" eaLnBrk="0" hangingPunct="0"/>
            <a:r>
              <a:rPr lang="en-US">
                <a:latin typeface="Helvetica" pitchFamily="34" charset="0"/>
              </a:rPr>
              <a:t>1</a:t>
            </a:r>
          </a:p>
        </p:txBody>
      </p:sp>
      <p:sp>
        <p:nvSpPr>
          <p:cNvPr id="58380" name="Rectangle 11"/>
          <p:cNvSpPr>
            <a:spLocks noChangeArrowheads="1"/>
          </p:cNvSpPr>
          <p:nvPr/>
        </p:nvSpPr>
        <p:spPr bwMode="auto">
          <a:xfrm>
            <a:off x="5241925" y="1839913"/>
            <a:ext cx="1046163" cy="4381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81" name="Text Box 12"/>
          <p:cNvSpPr txBox="1">
            <a:spLocks noChangeArrowheads="1"/>
          </p:cNvSpPr>
          <p:nvPr/>
        </p:nvSpPr>
        <p:spPr bwMode="auto">
          <a:xfrm>
            <a:off x="5235575" y="1900238"/>
            <a:ext cx="933450" cy="366712"/>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rPr>
              <a:t>A       B</a:t>
            </a:r>
          </a:p>
        </p:txBody>
      </p:sp>
      <p:sp>
        <p:nvSpPr>
          <p:cNvPr id="58382" name="Line 13"/>
          <p:cNvSpPr>
            <a:spLocks noChangeShapeType="1"/>
          </p:cNvSpPr>
          <p:nvPr/>
        </p:nvSpPr>
        <p:spPr bwMode="auto">
          <a:xfrm>
            <a:off x="5721350" y="1849438"/>
            <a:ext cx="0" cy="422275"/>
          </a:xfrm>
          <a:prstGeom prst="line">
            <a:avLst/>
          </a:prstGeom>
          <a:noFill/>
          <a:ln w="9525">
            <a:solidFill>
              <a:schemeClr val="tx1"/>
            </a:solidFill>
            <a:round/>
            <a:headEnd/>
            <a:tailEnd/>
          </a:ln>
        </p:spPr>
        <p:txBody>
          <a:bodyPr wrap="none" anchor="ctr"/>
          <a:lstStyle/>
          <a:p>
            <a:endParaRPr lang="en-IE"/>
          </a:p>
        </p:txBody>
      </p:sp>
      <p:sp>
        <p:nvSpPr>
          <p:cNvPr id="58383" name="Rectangle 14"/>
          <p:cNvSpPr>
            <a:spLocks noChangeArrowheads="1"/>
          </p:cNvSpPr>
          <p:nvPr/>
        </p:nvSpPr>
        <p:spPr bwMode="auto">
          <a:xfrm>
            <a:off x="5232400" y="2343150"/>
            <a:ext cx="1046163" cy="7016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84" name="Line 15"/>
          <p:cNvSpPr>
            <a:spLocks noChangeShapeType="1"/>
          </p:cNvSpPr>
          <p:nvPr/>
        </p:nvSpPr>
        <p:spPr bwMode="auto">
          <a:xfrm>
            <a:off x="5738813" y="2352675"/>
            <a:ext cx="1587" cy="685800"/>
          </a:xfrm>
          <a:prstGeom prst="line">
            <a:avLst/>
          </a:prstGeom>
          <a:noFill/>
          <a:ln w="9525">
            <a:solidFill>
              <a:schemeClr val="tx1"/>
            </a:solidFill>
            <a:round/>
            <a:headEnd/>
            <a:tailEnd/>
          </a:ln>
        </p:spPr>
        <p:txBody>
          <a:bodyPr wrap="none" anchor="ctr"/>
          <a:lstStyle/>
          <a:p>
            <a:endParaRPr lang="en-IE"/>
          </a:p>
        </p:txBody>
      </p:sp>
      <p:sp>
        <p:nvSpPr>
          <p:cNvPr id="58385" name="Text Box 16"/>
          <p:cNvSpPr txBox="1">
            <a:spLocks noChangeArrowheads="1"/>
          </p:cNvSpPr>
          <p:nvPr/>
        </p:nvSpPr>
        <p:spPr bwMode="auto">
          <a:xfrm>
            <a:off x="5321300" y="2351088"/>
            <a:ext cx="328613" cy="641350"/>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sym typeface="Symbol" pitchFamily="18" charset="2"/>
              </a:rPr>
              <a:t></a:t>
            </a:r>
          </a:p>
          <a:p>
            <a:pPr algn="ctr" eaLnBrk="0" hangingPunct="0"/>
            <a:r>
              <a:rPr lang="en-US">
                <a:latin typeface="Helvetica" pitchFamily="34" charset="0"/>
                <a:sym typeface="Symbol" pitchFamily="18" charset="2"/>
              </a:rPr>
              <a:t></a:t>
            </a:r>
          </a:p>
        </p:txBody>
      </p:sp>
      <p:sp>
        <p:nvSpPr>
          <p:cNvPr id="58386" name="Text Box 17"/>
          <p:cNvSpPr txBox="1">
            <a:spLocks noChangeArrowheads="1"/>
          </p:cNvSpPr>
          <p:nvPr/>
        </p:nvSpPr>
        <p:spPr bwMode="auto">
          <a:xfrm>
            <a:off x="5803900" y="2374900"/>
            <a:ext cx="311150" cy="641350"/>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rPr>
              <a:t>2</a:t>
            </a:r>
          </a:p>
          <a:p>
            <a:pPr algn="ctr" eaLnBrk="0" hangingPunct="0"/>
            <a:r>
              <a:rPr lang="en-US">
                <a:latin typeface="Helvetica" pitchFamily="34" charset="0"/>
              </a:rPr>
              <a:t>3</a:t>
            </a:r>
          </a:p>
        </p:txBody>
      </p:sp>
      <p:sp>
        <p:nvSpPr>
          <p:cNvPr id="58387" name="Text Box 18"/>
          <p:cNvSpPr txBox="1">
            <a:spLocks noChangeArrowheads="1"/>
          </p:cNvSpPr>
          <p:nvPr/>
        </p:nvSpPr>
        <p:spPr bwMode="auto">
          <a:xfrm>
            <a:off x="3279775" y="3338513"/>
            <a:ext cx="260350" cy="366712"/>
          </a:xfrm>
          <a:prstGeom prst="rect">
            <a:avLst/>
          </a:prstGeom>
          <a:solidFill>
            <a:schemeClr val="accent1"/>
          </a:solidFill>
          <a:ln w="9525">
            <a:noFill/>
            <a:miter lim="800000"/>
            <a:headEnd/>
            <a:tailEnd/>
          </a:ln>
        </p:spPr>
        <p:txBody>
          <a:bodyPr wrap="none">
            <a:spAutoFit/>
          </a:bodyPr>
          <a:lstStyle/>
          <a:p>
            <a:pPr algn="ctr" eaLnBrk="0" hangingPunct="0"/>
            <a:r>
              <a:rPr lang="en-US" i="1">
                <a:latin typeface="Helvetica" pitchFamily="34" charset="0"/>
              </a:rPr>
              <a:t>r</a:t>
            </a:r>
            <a:endParaRPr lang="en-US">
              <a:latin typeface="Helvetica" pitchFamily="34" charset="0"/>
            </a:endParaRPr>
          </a:p>
        </p:txBody>
      </p:sp>
      <p:sp>
        <p:nvSpPr>
          <p:cNvPr id="58388" name="Text Box 19"/>
          <p:cNvSpPr txBox="1">
            <a:spLocks noChangeArrowheads="1"/>
          </p:cNvSpPr>
          <p:nvPr/>
        </p:nvSpPr>
        <p:spPr bwMode="auto">
          <a:xfrm>
            <a:off x="5545138" y="3338513"/>
            <a:ext cx="298450" cy="366712"/>
          </a:xfrm>
          <a:prstGeom prst="rect">
            <a:avLst/>
          </a:prstGeom>
          <a:solidFill>
            <a:schemeClr val="accent1"/>
          </a:solidFill>
          <a:ln w="9525">
            <a:noFill/>
            <a:miter lim="800000"/>
            <a:headEnd/>
            <a:tailEnd/>
          </a:ln>
        </p:spPr>
        <p:txBody>
          <a:bodyPr wrap="none">
            <a:spAutoFit/>
          </a:bodyPr>
          <a:lstStyle/>
          <a:p>
            <a:pPr algn="ctr" eaLnBrk="0" hangingPunct="0"/>
            <a:r>
              <a:rPr lang="en-US" i="1">
                <a:latin typeface="Helvetica" pitchFamily="34" charset="0"/>
              </a:rPr>
              <a:t>s</a:t>
            </a:r>
            <a:endParaRPr lang="en-US">
              <a:latin typeface="Helvetica" pitchFamily="34" charset="0"/>
            </a:endParaRPr>
          </a:p>
        </p:txBody>
      </p:sp>
      <p:sp>
        <p:nvSpPr>
          <p:cNvPr id="58389" name="Rectangle 20"/>
          <p:cNvSpPr>
            <a:spLocks noChangeArrowheads="1"/>
          </p:cNvSpPr>
          <p:nvPr/>
        </p:nvSpPr>
        <p:spPr bwMode="auto">
          <a:xfrm>
            <a:off x="2847975" y="4286250"/>
            <a:ext cx="1046163" cy="4381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90" name="Text Box 21"/>
          <p:cNvSpPr txBox="1">
            <a:spLocks noChangeArrowheads="1"/>
          </p:cNvSpPr>
          <p:nvPr/>
        </p:nvSpPr>
        <p:spPr bwMode="auto">
          <a:xfrm>
            <a:off x="2841625" y="4346575"/>
            <a:ext cx="933450" cy="366713"/>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rPr>
              <a:t>A       B</a:t>
            </a:r>
          </a:p>
        </p:txBody>
      </p:sp>
      <p:sp>
        <p:nvSpPr>
          <p:cNvPr id="58391" name="Line 22"/>
          <p:cNvSpPr>
            <a:spLocks noChangeShapeType="1"/>
          </p:cNvSpPr>
          <p:nvPr/>
        </p:nvSpPr>
        <p:spPr bwMode="auto">
          <a:xfrm>
            <a:off x="3327400" y="4295775"/>
            <a:ext cx="0" cy="422275"/>
          </a:xfrm>
          <a:prstGeom prst="line">
            <a:avLst/>
          </a:prstGeom>
          <a:noFill/>
          <a:ln w="9525">
            <a:solidFill>
              <a:schemeClr val="tx1"/>
            </a:solidFill>
            <a:round/>
            <a:headEnd/>
            <a:tailEnd/>
          </a:ln>
        </p:spPr>
        <p:txBody>
          <a:bodyPr wrap="none" anchor="ctr"/>
          <a:lstStyle/>
          <a:p>
            <a:endParaRPr lang="en-IE"/>
          </a:p>
        </p:txBody>
      </p:sp>
      <p:sp>
        <p:nvSpPr>
          <p:cNvPr id="58392" name="Rectangle 23"/>
          <p:cNvSpPr>
            <a:spLocks noChangeArrowheads="1"/>
          </p:cNvSpPr>
          <p:nvPr/>
        </p:nvSpPr>
        <p:spPr bwMode="auto">
          <a:xfrm>
            <a:off x="2865438" y="4789488"/>
            <a:ext cx="1046162" cy="4381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93" name="Text Box 24"/>
          <p:cNvSpPr txBox="1">
            <a:spLocks noChangeArrowheads="1"/>
          </p:cNvSpPr>
          <p:nvPr/>
        </p:nvSpPr>
        <p:spPr bwMode="auto">
          <a:xfrm>
            <a:off x="2908300" y="4845050"/>
            <a:ext cx="836613" cy="366713"/>
          </a:xfrm>
          <a:prstGeom prst="rect">
            <a:avLst/>
          </a:prstGeom>
          <a:solidFill>
            <a:schemeClr val="accent1"/>
          </a:solidFill>
          <a:ln w="9525">
            <a:noFill/>
            <a:miter lim="800000"/>
            <a:headEnd/>
            <a:tailEnd/>
          </a:ln>
        </p:spPr>
        <p:txBody>
          <a:bodyPr wrap="none">
            <a:spAutoFit/>
          </a:bodyPr>
          <a:lstStyle/>
          <a:p>
            <a:pPr algn="ctr" eaLnBrk="0" hangingPunct="0"/>
            <a:r>
              <a:rPr lang="en-US">
                <a:latin typeface="Helvetica" pitchFamily="34" charset="0"/>
                <a:sym typeface="Symbol" pitchFamily="18" charset="2"/>
              </a:rPr>
              <a:t>      2</a:t>
            </a:r>
            <a:endParaRPr lang="en-US">
              <a:latin typeface="Helvetica" pitchFamily="34" charset="0"/>
            </a:endParaRPr>
          </a:p>
        </p:txBody>
      </p:sp>
      <p:sp>
        <p:nvSpPr>
          <p:cNvPr id="58394" name="Line 25"/>
          <p:cNvSpPr>
            <a:spLocks noChangeShapeType="1"/>
          </p:cNvSpPr>
          <p:nvPr/>
        </p:nvSpPr>
        <p:spPr bwMode="auto">
          <a:xfrm>
            <a:off x="3344863" y="4799013"/>
            <a:ext cx="0" cy="422275"/>
          </a:xfrm>
          <a:prstGeom prst="line">
            <a:avLst/>
          </a:prstGeom>
          <a:noFill/>
          <a:ln w="9525">
            <a:solidFill>
              <a:schemeClr val="tx1"/>
            </a:solidFill>
            <a:round/>
            <a:headEnd/>
            <a:tailEnd/>
          </a:ln>
        </p:spPr>
        <p:txBody>
          <a:bodyPr wrap="none" anchor="ctr"/>
          <a:lstStyle/>
          <a:p>
            <a:endParaRPr lang="en-IE"/>
          </a:p>
        </p:txBody>
      </p:sp>
      <p:sp>
        <p:nvSpPr>
          <p:cNvPr id="27"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50</a:t>
            </a:fld>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9395" name="Text Box 2"/>
          <p:cNvSpPr txBox="1">
            <a:spLocks noChangeArrowheads="1"/>
          </p:cNvSpPr>
          <p:nvPr/>
        </p:nvSpPr>
        <p:spPr bwMode="auto">
          <a:xfrm>
            <a:off x="798513" y="1103313"/>
            <a:ext cx="2141537" cy="366712"/>
          </a:xfrm>
          <a:prstGeom prst="rect">
            <a:avLst/>
          </a:prstGeom>
          <a:noFill/>
          <a:ln w="9525">
            <a:noFill/>
            <a:miter lim="800000"/>
            <a:headEnd/>
            <a:tailEnd/>
          </a:ln>
        </p:spPr>
        <p:txBody>
          <a:bodyPr wrap="none">
            <a:spAutoFit/>
          </a:bodyPr>
          <a:lstStyle/>
          <a:p>
            <a:pPr eaLnBrk="0" hangingPunct="0">
              <a:spcBef>
                <a:spcPct val="35000"/>
              </a:spcBef>
              <a:buClr>
                <a:schemeClr val="tx2"/>
              </a:buClr>
              <a:buSzPct val="90000"/>
              <a:buFont typeface="Monotype Sorts" pitchFamily="2" charset="2"/>
              <a:buChar char="n"/>
            </a:pPr>
            <a:r>
              <a:rPr kumimoji="1" lang="en-US">
                <a:latin typeface="Helvetica" pitchFamily="34" charset="0"/>
              </a:rPr>
              <a:t>    Notation:  r     s</a:t>
            </a:r>
            <a:endParaRPr kumimoji="1" lang="en-US" i="1">
              <a:latin typeface="Helvetica" pitchFamily="34" charset="0"/>
              <a:sym typeface="Symbol" pitchFamily="18" charset="2"/>
            </a:endParaRPr>
          </a:p>
        </p:txBody>
      </p:sp>
      <p:sp>
        <p:nvSpPr>
          <p:cNvPr id="59396" name="Rectangle 3"/>
          <p:cNvSpPr>
            <a:spLocks noGrp="1" noChangeArrowheads="1"/>
          </p:cNvSpPr>
          <p:nvPr>
            <p:ph type="title"/>
          </p:nvPr>
        </p:nvSpPr>
        <p:spPr/>
        <p:txBody>
          <a:bodyPr/>
          <a:lstStyle/>
          <a:p>
            <a:pPr eaLnBrk="1" hangingPunct="1"/>
            <a:r>
              <a:rPr lang="en-US" smtClean="0"/>
              <a:t>Natural-Join Operation</a:t>
            </a:r>
          </a:p>
        </p:txBody>
      </p:sp>
      <p:sp>
        <p:nvSpPr>
          <p:cNvPr id="59397" name="Rectangle 4"/>
          <p:cNvSpPr>
            <a:spLocks noGrp="1" noChangeArrowheads="1"/>
          </p:cNvSpPr>
          <p:nvPr>
            <p:ph type="body" idx="1"/>
          </p:nvPr>
        </p:nvSpPr>
        <p:spPr>
          <a:xfrm>
            <a:off x="798513" y="1495425"/>
            <a:ext cx="8215312" cy="5207000"/>
          </a:xfrm>
        </p:spPr>
        <p:txBody>
          <a:bodyPr/>
          <a:lstStyle/>
          <a:p>
            <a:pPr eaLnBrk="1" hangingPunct="1"/>
            <a:r>
              <a:rPr lang="en-US" smtClean="0"/>
              <a:t>Let </a:t>
            </a:r>
            <a:r>
              <a:rPr lang="en-US" i="1" smtClean="0"/>
              <a:t>r</a:t>
            </a:r>
            <a:r>
              <a:rPr lang="en-US" smtClean="0"/>
              <a:t> and </a:t>
            </a:r>
            <a:r>
              <a:rPr lang="en-US" i="1" smtClean="0"/>
              <a:t>s</a:t>
            </a:r>
            <a:r>
              <a:rPr lang="en-US" smtClean="0"/>
              <a:t> be relations on schemas </a:t>
            </a:r>
            <a:r>
              <a:rPr lang="en-US" i="1" smtClean="0"/>
              <a:t>R</a:t>
            </a:r>
            <a:r>
              <a:rPr lang="en-US" smtClean="0"/>
              <a:t> and </a:t>
            </a:r>
            <a:r>
              <a:rPr lang="en-US" i="1" smtClean="0"/>
              <a:t>S</a:t>
            </a:r>
            <a:r>
              <a:rPr lang="en-US" smtClean="0"/>
              <a:t> respectively. </a:t>
            </a:r>
            <a:br>
              <a:rPr lang="en-US" smtClean="0"/>
            </a:br>
            <a:r>
              <a:rPr lang="en-US" smtClean="0"/>
              <a:t>Then,  r     s  is a relation on schema </a:t>
            </a:r>
            <a:r>
              <a:rPr lang="en-US" i="1" smtClean="0"/>
              <a:t>R </a:t>
            </a:r>
            <a:r>
              <a:rPr lang="en-US" smtClean="0">
                <a:sym typeface="Symbol" pitchFamily="18" charset="2"/>
              </a:rPr>
              <a:t></a:t>
            </a:r>
            <a:r>
              <a:rPr lang="en-US" smtClean="0"/>
              <a:t> </a:t>
            </a:r>
            <a:r>
              <a:rPr lang="en-US" i="1" smtClean="0"/>
              <a:t>S</a:t>
            </a:r>
            <a:r>
              <a:rPr lang="en-US" smtClean="0"/>
              <a:t> obtained as follows:</a:t>
            </a:r>
          </a:p>
          <a:p>
            <a:pPr lvl="1" eaLnBrk="1" hangingPunct="1"/>
            <a:r>
              <a:rPr lang="en-US" smtClean="0"/>
              <a:t>Consider each pair of tuples </a:t>
            </a:r>
            <a:r>
              <a:rPr lang="en-US" i="1" smtClean="0"/>
              <a:t>t</a:t>
            </a:r>
            <a:r>
              <a:rPr lang="en-US" sz="3600" i="1" baseline="-25000" smtClean="0"/>
              <a:t>r</a:t>
            </a:r>
            <a:r>
              <a:rPr lang="en-US" smtClean="0"/>
              <a:t> from </a:t>
            </a:r>
            <a:r>
              <a:rPr lang="en-US" i="1" smtClean="0"/>
              <a:t>r</a:t>
            </a:r>
            <a:r>
              <a:rPr lang="en-US" smtClean="0"/>
              <a:t> and </a:t>
            </a:r>
            <a:r>
              <a:rPr lang="en-US" i="1" smtClean="0"/>
              <a:t>t</a:t>
            </a:r>
            <a:r>
              <a:rPr lang="en-US" sz="3600" i="1" baseline="-25000" smtClean="0"/>
              <a:t>s</a:t>
            </a:r>
            <a:r>
              <a:rPr lang="en-US" smtClean="0"/>
              <a:t> from </a:t>
            </a:r>
            <a:r>
              <a:rPr lang="en-US" i="1" smtClean="0"/>
              <a:t>s</a:t>
            </a:r>
            <a:r>
              <a:rPr lang="en-US" smtClean="0"/>
              <a:t>.  </a:t>
            </a:r>
          </a:p>
          <a:p>
            <a:pPr lvl="1" eaLnBrk="1" hangingPunct="1"/>
            <a:r>
              <a:rPr lang="en-US" smtClean="0"/>
              <a:t>If </a:t>
            </a:r>
            <a:r>
              <a:rPr lang="en-US" i="1" smtClean="0"/>
              <a:t>t</a:t>
            </a:r>
            <a:r>
              <a:rPr lang="en-US" sz="3200" i="1" baseline="-25000" smtClean="0"/>
              <a:t>r</a:t>
            </a:r>
            <a:r>
              <a:rPr lang="en-US" smtClean="0"/>
              <a:t> and </a:t>
            </a:r>
            <a:r>
              <a:rPr lang="en-US" i="1" smtClean="0"/>
              <a:t>t</a:t>
            </a:r>
            <a:r>
              <a:rPr lang="en-US" sz="3200" i="1" baseline="-25000" smtClean="0"/>
              <a:t>s</a:t>
            </a:r>
            <a:r>
              <a:rPr lang="en-US" smtClean="0"/>
              <a:t> have the same value on each of the attributes in </a:t>
            </a:r>
            <a:r>
              <a:rPr lang="en-US" i="1" smtClean="0"/>
              <a:t>R</a:t>
            </a:r>
            <a:r>
              <a:rPr lang="en-US" smtClean="0"/>
              <a:t> </a:t>
            </a:r>
            <a:r>
              <a:rPr lang="en-US" smtClean="0">
                <a:sym typeface="Symbol" pitchFamily="18" charset="2"/>
              </a:rPr>
              <a:t></a:t>
            </a:r>
            <a:r>
              <a:rPr lang="en-US" smtClean="0"/>
              <a:t> </a:t>
            </a:r>
            <a:r>
              <a:rPr lang="en-US" i="1" smtClean="0"/>
              <a:t>S</a:t>
            </a:r>
            <a:r>
              <a:rPr lang="en-US" smtClean="0"/>
              <a:t>, add a tuple </a:t>
            </a:r>
            <a:r>
              <a:rPr lang="en-US" i="1" smtClean="0"/>
              <a:t>t</a:t>
            </a:r>
            <a:r>
              <a:rPr lang="en-US" smtClean="0"/>
              <a:t>  to the result, where</a:t>
            </a:r>
          </a:p>
          <a:p>
            <a:pPr marL="1085850" lvl="2" eaLnBrk="1" hangingPunct="1"/>
            <a:r>
              <a:rPr lang="en-US" i="1" smtClean="0"/>
              <a:t>t</a:t>
            </a:r>
            <a:r>
              <a:rPr lang="en-US" smtClean="0"/>
              <a:t> has the same value as </a:t>
            </a:r>
            <a:r>
              <a:rPr lang="en-US" i="1" smtClean="0"/>
              <a:t>t</a:t>
            </a:r>
            <a:r>
              <a:rPr lang="en-US" sz="3600" i="1" baseline="-25000" smtClean="0"/>
              <a:t>r</a:t>
            </a:r>
            <a:r>
              <a:rPr lang="en-US" smtClean="0"/>
              <a:t> on </a:t>
            </a:r>
            <a:r>
              <a:rPr lang="en-US" i="1" smtClean="0"/>
              <a:t>r</a:t>
            </a:r>
            <a:endParaRPr lang="en-US" smtClean="0"/>
          </a:p>
          <a:p>
            <a:pPr marL="1085850" lvl="2" eaLnBrk="1" hangingPunct="1"/>
            <a:r>
              <a:rPr lang="en-US" i="1" smtClean="0"/>
              <a:t>t</a:t>
            </a:r>
            <a:r>
              <a:rPr lang="en-US" smtClean="0"/>
              <a:t> has the same value as </a:t>
            </a:r>
            <a:r>
              <a:rPr lang="en-US" i="1" smtClean="0"/>
              <a:t>t</a:t>
            </a:r>
            <a:r>
              <a:rPr lang="en-US" sz="3600" i="1" baseline="-25000" smtClean="0"/>
              <a:t>s</a:t>
            </a:r>
            <a:r>
              <a:rPr lang="en-US" smtClean="0"/>
              <a:t> on </a:t>
            </a:r>
            <a:r>
              <a:rPr lang="en-US" i="1" smtClean="0"/>
              <a:t>s</a:t>
            </a:r>
            <a:endParaRPr lang="en-US" smtClean="0"/>
          </a:p>
        </p:txBody>
      </p:sp>
      <p:sp>
        <p:nvSpPr>
          <p:cNvPr id="59398" name="AutoShape 5"/>
          <p:cNvSpPr>
            <a:spLocks noChangeArrowheads="1"/>
          </p:cNvSpPr>
          <p:nvPr/>
        </p:nvSpPr>
        <p:spPr bwMode="auto">
          <a:xfrm rot="16200000" flipV="1">
            <a:off x="2514600" y="1219200"/>
            <a:ext cx="152400" cy="152400"/>
          </a:xfrm>
          <a:prstGeom prst="flowChartCollate">
            <a:avLst/>
          </a:prstGeom>
          <a:noFill/>
          <a:ln w="9525">
            <a:solidFill>
              <a:schemeClr val="tx1"/>
            </a:solidFill>
            <a:miter lim="800000"/>
            <a:headEnd/>
            <a:tailEnd/>
          </a:ln>
        </p:spPr>
        <p:txBody>
          <a:bodyPr wrap="none" anchor="ctr"/>
          <a:lstStyle/>
          <a:p>
            <a:endParaRPr lang="en-US"/>
          </a:p>
        </p:txBody>
      </p:sp>
      <p:sp>
        <p:nvSpPr>
          <p:cNvPr id="59399" name="AutoShape 6"/>
          <p:cNvSpPr>
            <a:spLocks noChangeArrowheads="1"/>
          </p:cNvSpPr>
          <p:nvPr/>
        </p:nvSpPr>
        <p:spPr bwMode="auto">
          <a:xfrm rot="16200000" flipV="1">
            <a:off x="2484438" y="2565400"/>
            <a:ext cx="152400" cy="152400"/>
          </a:xfrm>
          <a:prstGeom prst="flowChartCollate">
            <a:avLst/>
          </a:prstGeom>
          <a:noFill/>
          <a:ln w="9525">
            <a:solidFill>
              <a:schemeClr val="tx1"/>
            </a:solidFill>
            <a:miter lim="800000"/>
            <a:headEnd/>
            <a:tailEnd/>
          </a:ln>
        </p:spPr>
        <p:txBody>
          <a:bodyPr wrap="none" anchor="ctr"/>
          <a:lstStyle/>
          <a:p>
            <a:endParaRPr lang="en-US"/>
          </a:p>
        </p:txBody>
      </p:sp>
      <p:sp>
        <p:nvSpPr>
          <p:cNvPr id="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51</a:t>
            </a:fld>
            <a:endParaRPr 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0419" name="Rectangle 2"/>
          <p:cNvSpPr>
            <a:spLocks noGrp="1" noChangeArrowheads="1"/>
          </p:cNvSpPr>
          <p:nvPr>
            <p:ph type="title"/>
          </p:nvPr>
        </p:nvSpPr>
        <p:spPr/>
        <p:txBody>
          <a:bodyPr/>
          <a:lstStyle/>
          <a:p>
            <a:pPr eaLnBrk="1" hangingPunct="1"/>
            <a:r>
              <a:rPr lang="en-US" smtClean="0"/>
              <a:t>Natural-Join Operation</a:t>
            </a:r>
            <a:endParaRPr lang="en-IE" smtClean="0"/>
          </a:p>
        </p:txBody>
      </p:sp>
      <p:sp>
        <p:nvSpPr>
          <p:cNvPr id="60420" name="Rectangle 3"/>
          <p:cNvSpPr>
            <a:spLocks noGrp="1" noChangeArrowheads="1"/>
          </p:cNvSpPr>
          <p:nvPr>
            <p:ph type="body" idx="1"/>
          </p:nvPr>
        </p:nvSpPr>
        <p:spPr/>
        <p:txBody>
          <a:bodyPr/>
          <a:lstStyle/>
          <a:p>
            <a:pPr eaLnBrk="1" hangingPunct="1"/>
            <a:r>
              <a:rPr lang="en-US" smtClean="0"/>
              <a:t>Example:</a:t>
            </a:r>
          </a:p>
          <a:p>
            <a:pPr lvl="1" eaLnBrk="1" hangingPunct="1">
              <a:buFont typeface="Wingdings" pitchFamily="2" charset="2"/>
              <a:buNone/>
            </a:pPr>
            <a:r>
              <a:rPr lang="en-US" i="1" smtClean="0"/>
              <a:t>R</a:t>
            </a:r>
            <a:r>
              <a:rPr lang="en-US" smtClean="0"/>
              <a:t> = (</a:t>
            </a:r>
            <a:r>
              <a:rPr lang="en-US" i="1" smtClean="0"/>
              <a:t>A, B, C, D</a:t>
            </a:r>
            <a:r>
              <a:rPr lang="en-US" smtClean="0"/>
              <a:t>)</a:t>
            </a:r>
          </a:p>
          <a:p>
            <a:pPr lvl="1" eaLnBrk="1" hangingPunct="1">
              <a:buFont typeface="Wingdings" pitchFamily="2" charset="2"/>
              <a:buNone/>
            </a:pPr>
            <a:r>
              <a:rPr lang="en-US" i="1" smtClean="0"/>
              <a:t>S</a:t>
            </a:r>
            <a:r>
              <a:rPr lang="en-US" smtClean="0"/>
              <a:t> = (</a:t>
            </a:r>
            <a:r>
              <a:rPr lang="en-US" i="1" smtClean="0"/>
              <a:t>E, B, D</a:t>
            </a:r>
            <a:r>
              <a:rPr lang="en-US" smtClean="0"/>
              <a:t>)</a:t>
            </a:r>
          </a:p>
          <a:p>
            <a:pPr lvl="1" eaLnBrk="1" hangingPunct="1"/>
            <a:r>
              <a:rPr lang="en-US" smtClean="0"/>
              <a:t>Result schema = (</a:t>
            </a:r>
            <a:r>
              <a:rPr lang="en-US" i="1" smtClean="0"/>
              <a:t>A, B, C, D, E</a:t>
            </a:r>
            <a:r>
              <a:rPr lang="en-US" smtClean="0"/>
              <a:t>)</a:t>
            </a:r>
          </a:p>
          <a:p>
            <a:pPr lvl="1" eaLnBrk="1" hangingPunct="1">
              <a:lnSpc>
                <a:spcPct val="110000"/>
              </a:lnSpc>
              <a:spcBef>
                <a:spcPct val="30000"/>
              </a:spcBef>
              <a:spcAft>
                <a:spcPct val="10000"/>
              </a:spcAft>
            </a:pPr>
            <a:r>
              <a:rPr lang="en-US" i="1" smtClean="0"/>
              <a:t>r</a:t>
            </a:r>
            <a:r>
              <a:rPr lang="en-US" smtClean="0"/>
              <a:t>     </a:t>
            </a:r>
            <a:r>
              <a:rPr lang="en-US" i="1" smtClean="0"/>
              <a:t>s</a:t>
            </a:r>
            <a:r>
              <a:rPr lang="en-US" smtClean="0"/>
              <a:t> is defined as:</a:t>
            </a:r>
            <a:br>
              <a:rPr lang="en-US" smtClean="0"/>
            </a:br>
            <a:r>
              <a:rPr lang="en-US" smtClean="0"/>
              <a:t>   </a:t>
            </a:r>
            <a:r>
              <a:rPr lang="en-US" smtClean="0">
                <a:sym typeface="Symbol" pitchFamily="18" charset="2"/>
              </a:rPr>
              <a:t></a:t>
            </a:r>
            <a:r>
              <a:rPr lang="en-US" sz="3200" i="1" baseline="-25000" smtClean="0"/>
              <a:t>r.A, r.B, r.C, r.D, s.E</a:t>
            </a:r>
            <a:r>
              <a:rPr lang="en-US" smtClean="0"/>
              <a:t> (</a:t>
            </a:r>
            <a:r>
              <a:rPr lang="en-US" sz="3200" smtClean="0">
                <a:sym typeface="Symbol" pitchFamily="18" charset="2"/>
              </a:rPr>
              <a:t></a:t>
            </a:r>
            <a:r>
              <a:rPr lang="en-US" sz="3200" i="1" baseline="-25000" smtClean="0"/>
              <a:t>r.B = s.B </a:t>
            </a:r>
            <a:r>
              <a:rPr lang="en-US" smtClean="0">
                <a:sym typeface="Symbol" pitchFamily="18" charset="2"/>
              </a:rPr>
              <a:t></a:t>
            </a:r>
            <a:r>
              <a:rPr lang="en-US" sz="3200" i="1" baseline="-25000" smtClean="0"/>
              <a:t> r.D = s.D</a:t>
            </a:r>
            <a:r>
              <a:rPr lang="en-US" smtClean="0"/>
              <a:t> (</a:t>
            </a:r>
            <a:r>
              <a:rPr lang="en-US" i="1" smtClean="0"/>
              <a:t>r </a:t>
            </a:r>
            <a:r>
              <a:rPr lang="en-US" smtClean="0"/>
              <a:t> x  </a:t>
            </a:r>
            <a:r>
              <a:rPr lang="en-US" i="1" smtClean="0"/>
              <a:t>s</a:t>
            </a:r>
            <a:r>
              <a:rPr lang="en-US" smtClean="0"/>
              <a:t>))</a:t>
            </a:r>
          </a:p>
          <a:p>
            <a:pPr eaLnBrk="1" hangingPunct="1"/>
            <a:endParaRPr lang="en-IE" smtClean="0"/>
          </a:p>
        </p:txBody>
      </p:sp>
      <p:sp>
        <p:nvSpPr>
          <p:cNvPr id="60421" name="AutoShape 4"/>
          <p:cNvSpPr>
            <a:spLocks noChangeArrowheads="1"/>
          </p:cNvSpPr>
          <p:nvPr/>
        </p:nvSpPr>
        <p:spPr bwMode="auto">
          <a:xfrm rot="16200000" flipV="1">
            <a:off x="1539875" y="3132138"/>
            <a:ext cx="152400" cy="152400"/>
          </a:xfrm>
          <a:prstGeom prst="flowChartCollate">
            <a:avLst/>
          </a:prstGeom>
          <a:noFill/>
          <a:ln w="9525">
            <a:solidFill>
              <a:schemeClr val="tx1"/>
            </a:solidFill>
            <a:miter lim="800000"/>
            <a:headEnd/>
            <a:tailEnd/>
          </a:ln>
        </p:spPr>
        <p:txBody>
          <a:bodyPr wrap="none" anchor="ctr"/>
          <a:lstStyle/>
          <a:p>
            <a:endParaRPr lang="en-US"/>
          </a:p>
        </p:txBody>
      </p:sp>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52</a:t>
            </a:fld>
            <a:endParaRPr lang="en-US"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1443" name="Rectangle 2"/>
          <p:cNvSpPr>
            <a:spLocks noGrp="1" noChangeArrowheads="1"/>
          </p:cNvSpPr>
          <p:nvPr>
            <p:ph type="title"/>
          </p:nvPr>
        </p:nvSpPr>
        <p:spPr/>
        <p:txBody>
          <a:bodyPr/>
          <a:lstStyle/>
          <a:p>
            <a:pPr eaLnBrk="1" hangingPunct="1"/>
            <a:r>
              <a:rPr lang="en-US" smtClean="0"/>
              <a:t>Natural Join Operation – Example</a:t>
            </a:r>
          </a:p>
        </p:txBody>
      </p:sp>
      <p:sp>
        <p:nvSpPr>
          <p:cNvPr id="61444" name="Rectangle 3"/>
          <p:cNvSpPr>
            <a:spLocks noGrp="1" noChangeArrowheads="1"/>
          </p:cNvSpPr>
          <p:nvPr>
            <p:ph type="body" idx="1"/>
          </p:nvPr>
        </p:nvSpPr>
        <p:spPr>
          <a:xfrm>
            <a:off x="798513" y="1077913"/>
            <a:ext cx="6843712" cy="382587"/>
          </a:xfrm>
        </p:spPr>
        <p:txBody>
          <a:bodyPr/>
          <a:lstStyle/>
          <a:p>
            <a:pPr eaLnBrk="1" hangingPunct="1"/>
            <a:r>
              <a:rPr lang="en-US" smtClean="0"/>
              <a:t>Relations r, s:</a:t>
            </a:r>
          </a:p>
        </p:txBody>
      </p:sp>
      <p:sp>
        <p:nvSpPr>
          <p:cNvPr id="61445" name="Rectangle 4"/>
          <p:cNvSpPr>
            <a:spLocks noChangeArrowheads="1"/>
          </p:cNvSpPr>
          <p:nvPr/>
        </p:nvSpPr>
        <p:spPr bwMode="auto">
          <a:xfrm>
            <a:off x="1676400" y="16764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1446" name="Rectangle 5"/>
          <p:cNvSpPr>
            <a:spLocks noChangeArrowheads="1"/>
          </p:cNvSpPr>
          <p:nvPr/>
        </p:nvSpPr>
        <p:spPr bwMode="auto">
          <a:xfrm>
            <a:off x="2133600" y="16764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1447" name="Rectangle 6"/>
          <p:cNvSpPr>
            <a:spLocks noChangeArrowheads="1"/>
          </p:cNvSpPr>
          <p:nvPr/>
        </p:nvSpPr>
        <p:spPr bwMode="auto">
          <a:xfrm>
            <a:off x="1676400" y="2286000"/>
            <a:ext cx="4572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48" name="Rectangle 7"/>
          <p:cNvSpPr>
            <a:spLocks noChangeArrowheads="1"/>
          </p:cNvSpPr>
          <p:nvPr/>
        </p:nvSpPr>
        <p:spPr bwMode="auto">
          <a:xfrm>
            <a:off x="2133600" y="2286000"/>
            <a:ext cx="4572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4</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p:txBody>
      </p:sp>
      <p:sp>
        <p:nvSpPr>
          <p:cNvPr id="61449" name="Rectangle 8"/>
          <p:cNvSpPr>
            <a:spLocks noChangeArrowheads="1"/>
          </p:cNvSpPr>
          <p:nvPr/>
        </p:nvSpPr>
        <p:spPr bwMode="auto">
          <a:xfrm>
            <a:off x="2590800" y="16764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61450" name="Rectangle 9"/>
          <p:cNvSpPr>
            <a:spLocks noChangeArrowheads="1"/>
          </p:cNvSpPr>
          <p:nvPr/>
        </p:nvSpPr>
        <p:spPr bwMode="auto">
          <a:xfrm>
            <a:off x="3048000" y="16764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61451" name="Rectangle 10"/>
          <p:cNvSpPr>
            <a:spLocks noChangeArrowheads="1"/>
          </p:cNvSpPr>
          <p:nvPr/>
        </p:nvSpPr>
        <p:spPr bwMode="auto">
          <a:xfrm>
            <a:off x="2590800" y="2286000"/>
            <a:ext cx="4572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52" name="Rectangle 11"/>
          <p:cNvSpPr>
            <a:spLocks noChangeArrowheads="1"/>
          </p:cNvSpPr>
          <p:nvPr/>
        </p:nvSpPr>
        <p:spPr bwMode="auto">
          <a:xfrm>
            <a:off x="3048000" y="2286000"/>
            <a:ext cx="4572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p:txBody>
      </p:sp>
      <p:sp>
        <p:nvSpPr>
          <p:cNvPr id="61453" name="Rectangle 12"/>
          <p:cNvSpPr>
            <a:spLocks noChangeArrowheads="1"/>
          </p:cNvSpPr>
          <p:nvPr/>
        </p:nvSpPr>
        <p:spPr bwMode="auto">
          <a:xfrm>
            <a:off x="5181600" y="1600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1454" name="Rectangle 13"/>
          <p:cNvSpPr>
            <a:spLocks noChangeArrowheads="1"/>
          </p:cNvSpPr>
          <p:nvPr/>
        </p:nvSpPr>
        <p:spPr bwMode="auto">
          <a:xfrm>
            <a:off x="5181600" y="2209800"/>
            <a:ext cx="4572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3</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3</a:t>
            </a:r>
          </a:p>
        </p:txBody>
      </p:sp>
      <p:sp>
        <p:nvSpPr>
          <p:cNvPr id="61455" name="Rectangle 14"/>
          <p:cNvSpPr>
            <a:spLocks noChangeArrowheads="1"/>
          </p:cNvSpPr>
          <p:nvPr/>
        </p:nvSpPr>
        <p:spPr bwMode="auto">
          <a:xfrm>
            <a:off x="5638800" y="1600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61456" name="Rectangle 15"/>
          <p:cNvSpPr>
            <a:spLocks noChangeArrowheads="1"/>
          </p:cNvSpPr>
          <p:nvPr/>
        </p:nvSpPr>
        <p:spPr bwMode="auto">
          <a:xfrm>
            <a:off x="5638800" y="2209800"/>
            <a:ext cx="4572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a:p>
            <a:pPr algn="ctr" eaLnBrk="0" hangingPunct="0"/>
            <a:r>
              <a:rPr lang="en-US">
                <a:latin typeface="Helvetica" pitchFamily="34" charset="0"/>
                <a:sym typeface="Symbol" pitchFamily="18" charset="2"/>
              </a:rPr>
              <a:t>b</a:t>
            </a:r>
          </a:p>
        </p:txBody>
      </p:sp>
      <p:sp>
        <p:nvSpPr>
          <p:cNvPr id="61457" name="Rectangle 16"/>
          <p:cNvSpPr>
            <a:spLocks noChangeArrowheads="1"/>
          </p:cNvSpPr>
          <p:nvPr/>
        </p:nvSpPr>
        <p:spPr bwMode="auto">
          <a:xfrm>
            <a:off x="6096000" y="1600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61458" name="Rectangle 17"/>
          <p:cNvSpPr>
            <a:spLocks noChangeArrowheads="1"/>
          </p:cNvSpPr>
          <p:nvPr/>
        </p:nvSpPr>
        <p:spPr bwMode="auto">
          <a:xfrm>
            <a:off x="6096000" y="2209800"/>
            <a:ext cx="4572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endParaRPr lang="en-US" b="1" i="1">
              <a:latin typeface="Helvetica" pitchFamily="34" charset="0"/>
              <a:sym typeface="Symbol" pitchFamily="18" charset="2"/>
            </a:endParaRP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59" name="Text Box 18"/>
          <p:cNvSpPr txBox="1">
            <a:spLocks noChangeArrowheads="1"/>
          </p:cNvSpPr>
          <p:nvPr/>
        </p:nvSpPr>
        <p:spPr bwMode="auto">
          <a:xfrm>
            <a:off x="2362200" y="3657600"/>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61460" name="Rectangle 19"/>
          <p:cNvSpPr>
            <a:spLocks noChangeArrowheads="1"/>
          </p:cNvSpPr>
          <p:nvPr/>
        </p:nvSpPr>
        <p:spPr bwMode="auto">
          <a:xfrm>
            <a:off x="2981325" y="4084638"/>
            <a:ext cx="434975" cy="49688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1461" name="Rectangle 20"/>
          <p:cNvSpPr>
            <a:spLocks noChangeArrowheads="1"/>
          </p:cNvSpPr>
          <p:nvPr/>
        </p:nvSpPr>
        <p:spPr bwMode="auto">
          <a:xfrm>
            <a:off x="3416300" y="4084638"/>
            <a:ext cx="434975" cy="49688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1462" name="Rectangle 21"/>
          <p:cNvSpPr>
            <a:spLocks noChangeArrowheads="1"/>
          </p:cNvSpPr>
          <p:nvPr/>
        </p:nvSpPr>
        <p:spPr bwMode="auto">
          <a:xfrm>
            <a:off x="2981325" y="4652963"/>
            <a:ext cx="434975" cy="1350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63" name="Rectangle 22"/>
          <p:cNvSpPr>
            <a:spLocks noChangeArrowheads="1"/>
          </p:cNvSpPr>
          <p:nvPr/>
        </p:nvSpPr>
        <p:spPr bwMode="auto">
          <a:xfrm>
            <a:off x="3416300" y="4652963"/>
            <a:ext cx="434975" cy="1350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p:txBody>
      </p:sp>
      <p:sp>
        <p:nvSpPr>
          <p:cNvPr id="61464" name="Rectangle 23"/>
          <p:cNvSpPr>
            <a:spLocks noChangeArrowheads="1"/>
          </p:cNvSpPr>
          <p:nvPr/>
        </p:nvSpPr>
        <p:spPr bwMode="auto">
          <a:xfrm>
            <a:off x="3851275" y="4084638"/>
            <a:ext cx="436563" cy="49688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61465" name="Rectangle 24"/>
          <p:cNvSpPr>
            <a:spLocks noChangeArrowheads="1"/>
          </p:cNvSpPr>
          <p:nvPr/>
        </p:nvSpPr>
        <p:spPr bwMode="auto">
          <a:xfrm>
            <a:off x="4287838" y="4084638"/>
            <a:ext cx="434975" cy="49688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61466" name="Rectangle 25"/>
          <p:cNvSpPr>
            <a:spLocks noChangeArrowheads="1"/>
          </p:cNvSpPr>
          <p:nvPr/>
        </p:nvSpPr>
        <p:spPr bwMode="auto">
          <a:xfrm>
            <a:off x="3851275" y="4652963"/>
            <a:ext cx="436563" cy="1350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67" name="Rectangle 26"/>
          <p:cNvSpPr>
            <a:spLocks noChangeArrowheads="1"/>
          </p:cNvSpPr>
          <p:nvPr/>
        </p:nvSpPr>
        <p:spPr bwMode="auto">
          <a:xfrm>
            <a:off x="4287838" y="4652963"/>
            <a:ext cx="434975" cy="1350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p:txBody>
      </p:sp>
      <p:sp>
        <p:nvSpPr>
          <p:cNvPr id="61468" name="Rectangle 27"/>
          <p:cNvSpPr>
            <a:spLocks noChangeArrowheads="1"/>
          </p:cNvSpPr>
          <p:nvPr/>
        </p:nvSpPr>
        <p:spPr bwMode="auto">
          <a:xfrm>
            <a:off x="4722813" y="4084638"/>
            <a:ext cx="434975" cy="496887"/>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61469" name="Rectangle 28"/>
          <p:cNvSpPr>
            <a:spLocks noChangeArrowheads="1"/>
          </p:cNvSpPr>
          <p:nvPr/>
        </p:nvSpPr>
        <p:spPr bwMode="auto">
          <a:xfrm>
            <a:off x="4722813" y="4652963"/>
            <a:ext cx="434975" cy="1350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1470" name="Text Box 29"/>
          <p:cNvSpPr txBox="1">
            <a:spLocks noChangeArrowheads="1"/>
          </p:cNvSpPr>
          <p:nvPr/>
        </p:nvSpPr>
        <p:spPr bwMode="auto">
          <a:xfrm>
            <a:off x="5715000" y="3657600"/>
            <a:ext cx="2984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grpSp>
        <p:nvGrpSpPr>
          <p:cNvPr id="61471" name="Group 30"/>
          <p:cNvGrpSpPr>
            <a:grpSpLocks/>
          </p:cNvGrpSpPr>
          <p:nvPr/>
        </p:nvGrpSpPr>
        <p:grpSpPr bwMode="auto">
          <a:xfrm>
            <a:off x="819150" y="4241800"/>
            <a:ext cx="7029450" cy="409575"/>
            <a:chOff x="288" y="2688"/>
            <a:chExt cx="4428" cy="258"/>
          </a:xfrm>
        </p:grpSpPr>
        <p:sp>
          <p:nvSpPr>
            <p:cNvPr id="61473" name="Rectangle 31"/>
            <p:cNvSpPr>
              <a:spLocks noChangeArrowheads="1"/>
            </p:cNvSpPr>
            <p:nvPr/>
          </p:nvSpPr>
          <p:spPr bwMode="auto">
            <a:xfrm>
              <a:off x="288" y="2688"/>
              <a:ext cx="4428" cy="258"/>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a:latin typeface="Helvetica" pitchFamily="34" charset="0"/>
                </a:rPr>
                <a:t>r     s</a:t>
              </a:r>
            </a:p>
          </p:txBody>
        </p:sp>
        <p:sp>
          <p:nvSpPr>
            <p:cNvPr id="61474" name="AutoShape 32"/>
            <p:cNvSpPr>
              <a:spLocks noChangeArrowheads="1"/>
            </p:cNvSpPr>
            <p:nvPr/>
          </p:nvSpPr>
          <p:spPr bwMode="auto">
            <a:xfrm rot="16200000" flipV="1">
              <a:off x="470" y="2784"/>
              <a:ext cx="96" cy="96"/>
            </a:xfrm>
            <a:prstGeom prst="flowChartCollate">
              <a:avLst/>
            </a:prstGeom>
            <a:noFill/>
            <a:ln w="9525">
              <a:noFill/>
              <a:miter lim="800000"/>
              <a:headEnd/>
              <a:tailEnd/>
            </a:ln>
          </p:spPr>
          <p:txBody>
            <a:bodyPr/>
            <a:lstStyle/>
            <a:p>
              <a:endParaRPr lang="en-US"/>
            </a:p>
          </p:txBody>
        </p:sp>
      </p:grpSp>
      <p:sp>
        <p:nvSpPr>
          <p:cNvPr id="61472" name="AutoShape 33"/>
          <p:cNvSpPr>
            <a:spLocks noChangeArrowheads="1"/>
          </p:cNvSpPr>
          <p:nvPr/>
        </p:nvSpPr>
        <p:spPr bwMode="auto">
          <a:xfrm rot="16200000" flipV="1">
            <a:off x="1428750" y="4343400"/>
            <a:ext cx="152400" cy="152400"/>
          </a:xfrm>
          <a:prstGeom prst="flowChartCollate">
            <a:avLst/>
          </a:prstGeom>
          <a:noFill/>
          <a:ln w="9525">
            <a:solidFill>
              <a:schemeClr val="tx1"/>
            </a:solidFill>
            <a:miter lim="800000"/>
            <a:headEnd/>
            <a:tailEnd/>
          </a:ln>
        </p:spPr>
        <p:txBody>
          <a:bodyPr wrap="none" anchor="ctr"/>
          <a:lstStyle/>
          <a:p>
            <a:endParaRPr lang="en-US"/>
          </a:p>
        </p:txBody>
      </p:sp>
      <p:sp>
        <p:nvSpPr>
          <p:cNvPr id="3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53</a:t>
            </a:fld>
            <a:endParaRPr lang="en-US"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2467" name="Rectangle 2"/>
          <p:cNvSpPr>
            <a:spLocks noGrp="1" noChangeArrowheads="1"/>
          </p:cNvSpPr>
          <p:nvPr>
            <p:ph type="title"/>
          </p:nvPr>
        </p:nvSpPr>
        <p:spPr/>
        <p:txBody>
          <a:bodyPr/>
          <a:lstStyle/>
          <a:p>
            <a:pPr eaLnBrk="1" hangingPunct="1"/>
            <a:r>
              <a:rPr lang="en-US" smtClean="0"/>
              <a:t>Division Operation</a:t>
            </a:r>
          </a:p>
        </p:txBody>
      </p:sp>
      <p:sp>
        <p:nvSpPr>
          <p:cNvPr id="62468" name="Rectangle 3"/>
          <p:cNvSpPr>
            <a:spLocks noGrp="1" noChangeArrowheads="1"/>
          </p:cNvSpPr>
          <p:nvPr>
            <p:ph type="body" idx="1"/>
          </p:nvPr>
        </p:nvSpPr>
        <p:spPr>
          <a:xfrm>
            <a:off x="1066800" y="1231900"/>
            <a:ext cx="7537450" cy="4495800"/>
          </a:xfrm>
        </p:spPr>
        <p:txBody>
          <a:bodyPr/>
          <a:lstStyle/>
          <a:p>
            <a:pPr eaLnBrk="1" hangingPunct="1"/>
            <a:r>
              <a:rPr lang="en-US" smtClean="0"/>
              <a:t>Notation: </a:t>
            </a:r>
            <a:r>
              <a:rPr lang="en-US" b="1" i="1" smtClean="0">
                <a:sym typeface="Symbol" pitchFamily="18" charset="2"/>
              </a:rPr>
              <a:t>r  s</a:t>
            </a:r>
            <a:r>
              <a:rPr lang="en-US" smtClean="0">
                <a:sym typeface="Symbol" pitchFamily="18" charset="2"/>
              </a:rPr>
              <a:t> </a:t>
            </a:r>
            <a:endParaRPr lang="en-US" smtClean="0"/>
          </a:p>
          <a:p>
            <a:pPr eaLnBrk="1" hangingPunct="1"/>
            <a:r>
              <a:rPr lang="en-US" smtClean="0"/>
              <a:t>Suited to queries that include the phrase “for all”.</a:t>
            </a:r>
          </a:p>
          <a:p>
            <a:pPr eaLnBrk="1" hangingPunct="1">
              <a:lnSpc>
                <a:spcPct val="120000"/>
              </a:lnSpc>
            </a:pPr>
            <a:r>
              <a:rPr lang="en-US" smtClean="0"/>
              <a:t>Let </a:t>
            </a:r>
            <a:r>
              <a:rPr lang="en-US" i="1" smtClean="0"/>
              <a:t>r</a:t>
            </a:r>
            <a:r>
              <a:rPr lang="en-US" smtClean="0"/>
              <a:t> and </a:t>
            </a:r>
            <a:r>
              <a:rPr lang="en-US" i="1" smtClean="0"/>
              <a:t>s</a:t>
            </a:r>
            <a:r>
              <a:rPr lang="en-US" smtClean="0"/>
              <a:t> be relations on schemas </a:t>
            </a:r>
            <a:r>
              <a:rPr lang="en-US" i="1" smtClean="0"/>
              <a:t>R</a:t>
            </a:r>
            <a:r>
              <a:rPr lang="en-US" smtClean="0"/>
              <a:t> and </a:t>
            </a:r>
            <a:r>
              <a:rPr lang="en-US" i="1" smtClean="0"/>
              <a:t>S</a:t>
            </a:r>
            <a:r>
              <a:rPr lang="en-US" smtClean="0"/>
              <a:t> respectively where</a:t>
            </a:r>
          </a:p>
          <a:p>
            <a:pPr lvl="1" eaLnBrk="1" hangingPunct="1">
              <a:lnSpc>
                <a:spcPct val="110000"/>
              </a:lnSpc>
            </a:pPr>
            <a:r>
              <a:rPr lang="en-US" i="1" smtClean="0"/>
              <a:t>R</a:t>
            </a:r>
            <a:r>
              <a:rPr lang="en-US" smtClean="0"/>
              <a:t> = (</a:t>
            </a:r>
            <a:r>
              <a:rPr lang="en-US" i="1" smtClean="0"/>
              <a:t>A</a:t>
            </a:r>
            <a:r>
              <a:rPr lang="en-US" baseline="-25000" smtClean="0"/>
              <a:t>1</a:t>
            </a:r>
            <a:r>
              <a:rPr lang="en-US" smtClean="0"/>
              <a:t>, …, </a:t>
            </a:r>
            <a:r>
              <a:rPr lang="en-US" i="1" smtClean="0"/>
              <a:t>A</a:t>
            </a:r>
            <a:r>
              <a:rPr lang="en-US" i="1" baseline="-25000" smtClean="0"/>
              <a:t>m </a:t>
            </a:r>
            <a:r>
              <a:rPr lang="en-US" smtClean="0"/>
              <a:t>, </a:t>
            </a:r>
            <a:r>
              <a:rPr lang="en-US" i="1" smtClean="0"/>
              <a:t>B</a:t>
            </a:r>
            <a:r>
              <a:rPr lang="en-US" baseline="-25000" smtClean="0"/>
              <a:t>1</a:t>
            </a:r>
            <a:r>
              <a:rPr lang="en-US" smtClean="0"/>
              <a:t>, …, </a:t>
            </a:r>
            <a:r>
              <a:rPr lang="en-US" i="1" smtClean="0"/>
              <a:t>B</a:t>
            </a:r>
            <a:r>
              <a:rPr lang="en-US" i="1" baseline="-25000" smtClean="0"/>
              <a:t>n </a:t>
            </a:r>
            <a:r>
              <a:rPr lang="en-US" smtClean="0"/>
              <a:t>)</a:t>
            </a:r>
          </a:p>
          <a:p>
            <a:pPr lvl="1" eaLnBrk="1" hangingPunct="1">
              <a:lnSpc>
                <a:spcPct val="110000"/>
              </a:lnSpc>
            </a:pPr>
            <a:r>
              <a:rPr lang="en-US" i="1" smtClean="0"/>
              <a:t>S</a:t>
            </a:r>
            <a:r>
              <a:rPr lang="en-US" smtClean="0"/>
              <a:t> = (</a:t>
            </a:r>
            <a:r>
              <a:rPr lang="en-US" i="1" smtClean="0"/>
              <a:t>B</a:t>
            </a:r>
            <a:r>
              <a:rPr lang="en-US" baseline="-25000" smtClean="0"/>
              <a:t>1</a:t>
            </a:r>
            <a:r>
              <a:rPr lang="en-US" smtClean="0"/>
              <a:t>, …, </a:t>
            </a:r>
            <a:r>
              <a:rPr lang="en-US" i="1" smtClean="0"/>
              <a:t>B</a:t>
            </a:r>
            <a:r>
              <a:rPr lang="en-US" i="1" baseline="-25000" smtClean="0"/>
              <a:t>n</a:t>
            </a:r>
            <a:r>
              <a:rPr lang="en-US" smtClean="0"/>
              <a:t>)</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54</a:t>
            </a:fld>
            <a:endParaRPr lang="en-US"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3491" name="Rectangle 2"/>
          <p:cNvSpPr>
            <a:spLocks noGrp="1" noChangeArrowheads="1"/>
          </p:cNvSpPr>
          <p:nvPr>
            <p:ph type="title"/>
          </p:nvPr>
        </p:nvSpPr>
        <p:spPr/>
        <p:txBody>
          <a:bodyPr/>
          <a:lstStyle/>
          <a:p>
            <a:pPr eaLnBrk="1" hangingPunct="1"/>
            <a:r>
              <a:rPr lang="en-US" smtClean="0"/>
              <a:t>Division Operation</a:t>
            </a:r>
            <a:endParaRPr lang="en-IE" smtClean="0"/>
          </a:p>
        </p:txBody>
      </p:sp>
      <p:sp>
        <p:nvSpPr>
          <p:cNvPr id="63492" name="Rectangle 3"/>
          <p:cNvSpPr>
            <a:spLocks noGrp="1" noChangeArrowheads="1"/>
          </p:cNvSpPr>
          <p:nvPr>
            <p:ph type="body" idx="1"/>
          </p:nvPr>
        </p:nvSpPr>
        <p:spPr>
          <a:xfrm>
            <a:off x="457200" y="1347788"/>
            <a:ext cx="8229600" cy="4783137"/>
          </a:xfrm>
        </p:spPr>
        <p:txBody>
          <a:bodyPr/>
          <a:lstStyle/>
          <a:p>
            <a:pPr lvl="1" eaLnBrk="1" hangingPunct="1">
              <a:lnSpc>
                <a:spcPct val="110000"/>
              </a:lnSpc>
              <a:buFont typeface="Wingdings" pitchFamily="2" charset="2"/>
              <a:buNone/>
            </a:pPr>
            <a:r>
              <a:rPr lang="en-US" smtClean="0"/>
              <a:t>The result of  r </a:t>
            </a:r>
            <a:r>
              <a:rPr lang="en-US" smtClean="0">
                <a:sym typeface="Symbol" pitchFamily="18" charset="2"/>
              </a:rPr>
              <a:t> s is a relation on schema</a:t>
            </a:r>
          </a:p>
          <a:p>
            <a:pPr lvl="1" eaLnBrk="1" hangingPunct="1">
              <a:lnSpc>
                <a:spcPct val="110000"/>
              </a:lnSpc>
              <a:buFont typeface="Wingdings" pitchFamily="2" charset="2"/>
              <a:buNone/>
            </a:pPr>
            <a:r>
              <a:rPr lang="en-US" i="1" smtClean="0">
                <a:sym typeface="Symbol" pitchFamily="18" charset="2"/>
              </a:rPr>
              <a:t>R</a:t>
            </a:r>
            <a:r>
              <a:rPr lang="en-US" smtClean="0">
                <a:sym typeface="Symbol" pitchFamily="18" charset="2"/>
              </a:rPr>
              <a:t> – </a:t>
            </a:r>
            <a:r>
              <a:rPr lang="en-US" i="1" smtClean="0">
                <a:sym typeface="Symbol" pitchFamily="18" charset="2"/>
              </a:rPr>
              <a:t>S </a:t>
            </a:r>
            <a:r>
              <a:rPr lang="en-US" smtClean="0">
                <a:sym typeface="Symbol" pitchFamily="18" charset="2"/>
              </a:rPr>
              <a:t>= (</a:t>
            </a:r>
            <a:r>
              <a:rPr lang="en-US" i="1" smtClean="0">
                <a:sym typeface="Symbol" pitchFamily="18" charset="2"/>
              </a:rPr>
              <a:t>A</a:t>
            </a:r>
            <a:r>
              <a:rPr lang="en-US" baseline="-25000" smtClean="0">
                <a:sym typeface="Symbol" pitchFamily="18" charset="2"/>
              </a:rPr>
              <a:t>1</a:t>
            </a:r>
            <a:r>
              <a:rPr lang="en-US" smtClean="0">
                <a:sym typeface="Symbol" pitchFamily="18" charset="2"/>
              </a:rPr>
              <a:t>, …, </a:t>
            </a:r>
            <a:r>
              <a:rPr lang="en-US" i="1" smtClean="0">
                <a:sym typeface="Symbol" pitchFamily="18" charset="2"/>
              </a:rPr>
              <a:t>A</a:t>
            </a:r>
            <a:r>
              <a:rPr lang="en-US" i="1" baseline="-25000" smtClean="0">
                <a:sym typeface="Symbol" pitchFamily="18" charset="2"/>
              </a:rPr>
              <a:t>m</a:t>
            </a:r>
            <a:r>
              <a:rPr lang="en-US" smtClean="0">
                <a:sym typeface="Symbol" pitchFamily="18" charset="2"/>
              </a:rPr>
              <a:t>)</a:t>
            </a:r>
          </a:p>
          <a:p>
            <a:pPr lvl="1" eaLnBrk="1" hangingPunct="1">
              <a:lnSpc>
                <a:spcPct val="130000"/>
              </a:lnSpc>
              <a:buFont typeface="Wingdings" pitchFamily="2" charset="2"/>
              <a:buNone/>
            </a:pPr>
            <a:r>
              <a:rPr lang="en-US" smtClean="0">
                <a:sym typeface="Symbol" pitchFamily="18" charset="2"/>
              </a:rPr>
              <a:t>		</a:t>
            </a:r>
            <a:r>
              <a:rPr lang="en-US" i="1" smtClean="0">
                <a:sym typeface="Symbol" pitchFamily="18" charset="2"/>
              </a:rPr>
              <a:t>r </a:t>
            </a:r>
            <a:r>
              <a:rPr lang="en-US" smtClean="0">
                <a:sym typeface="Symbol" pitchFamily="18" charset="2"/>
              </a:rPr>
              <a:t> </a:t>
            </a:r>
            <a:r>
              <a:rPr lang="en-US" i="1" smtClean="0">
                <a:sym typeface="Symbol" pitchFamily="18" charset="2"/>
              </a:rPr>
              <a:t>s</a:t>
            </a:r>
            <a:r>
              <a:rPr lang="en-US" smtClean="0">
                <a:sym typeface="Symbol" pitchFamily="18" charset="2"/>
              </a:rPr>
              <a:t> = { </a:t>
            </a:r>
            <a:r>
              <a:rPr lang="en-US" i="1" smtClean="0">
                <a:sym typeface="Symbol" pitchFamily="18" charset="2"/>
              </a:rPr>
              <a:t>t</a:t>
            </a:r>
            <a:r>
              <a:rPr lang="en-US" smtClean="0">
                <a:sym typeface="Symbol" pitchFamily="18" charset="2"/>
              </a:rPr>
              <a:t>  |  </a:t>
            </a:r>
            <a:r>
              <a:rPr lang="en-US" i="1" smtClean="0">
                <a:sym typeface="Symbol" pitchFamily="18" charset="2"/>
              </a:rPr>
              <a:t>t </a:t>
            </a:r>
            <a:r>
              <a:rPr lang="en-US" smtClean="0">
                <a:sym typeface="Symbol" pitchFamily="18" charset="2"/>
              </a:rPr>
              <a:t>  </a:t>
            </a:r>
            <a:r>
              <a:rPr lang="en-US" i="1" baseline="-25000" smtClean="0">
                <a:sym typeface="Symbol" pitchFamily="18" charset="2"/>
              </a:rPr>
              <a:t>R-S </a:t>
            </a:r>
            <a:r>
              <a:rPr lang="en-US" smtClean="0">
                <a:sym typeface="Symbol" pitchFamily="18" charset="2"/>
              </a:rPr>
              <a:t>(</a:t>
            </a:r>
            <a:r>
              <a:rPr lang="en-US" i="1" smtClean="0">
                <a:sym typeface="Symbol" pitchFamily="18" charset="2"/>
              </a:rPr>
              <a:t>r</a:t>
            </a:r>
            <a:r>
              <a:rPr lang="en-US" smtClean="0">
                <a:sym typeface="Symbol" pitchFamily="18" charset="2"/>
              </a:rPr>
              <a:t>)   </a:t>
            </a:r>
            <a:r>
              <a:rPr lang="en-US" i="1" smtClean="0">
                <a:sym typeface="Symbol" pitchFamily="18" charset="2"/>
              </a:rPr>
              <a:t>u </a:t>
            </a:r>
            <a:r>
              <a:rPr lang="en-US" smtClean="0">
                <a:sym typeface="Symbol" pitchFamily="18" charset="2"/>
              </a:rPr>
              <a:t> </a:t>
            </a:r>
            <a:r>
              <a:rPr lang="en-US" i="1" smtClean="0">
                <a:sym typeface="Symbol" pitchFamily="18" charset="2"/>
              </a:rPr>
              <a:t>s </a:t>
            </a:r>
            <a:r>
              <a:rPr lang="en-US" smtClean="0">
                <a:sym typeface="Symbol" pitchFamily="18" charset="2"/>
              </a:rPr>
              <a:t>( </a:t>
            </a:r>
            <a:r>
              <a:rPr lang="en-US" i="1" smtClean="0">
                <a:sym typeface="Symbol" pitchFamily="18" charset="2"/>
              </a:rPr>
              <a:t>tu</a:t>
            </a:r>
            <a:r>
              <a:rPr lang="en-US" smtClean="0">
                <a:sym typeface="Symbol" pitchFamily="18" charset="2"/>
              </a:rPr>
              <a:t> </a:t>
            </a:r>
            <a:r>
              <a:rPr lang="en-US" i="1" smtClean="0">
                <a:sym typeface="Symbol" pitchFamily="18" charset="2"/>
              </a:rPr>
              <a:t> r </a:t>
            </a:r>
            <a:r>
              <a:rPr lang="en-US" smtClean="0">
                <a:sym typeface="Symbol" pitchFamily="18" charset="2"/>
              </a:rPr>
              <a:t>) } </a:t>
            </a:r>
          </a:p>
          <a:p>
            <a:pPr lvl="1" eaLnBrk="1" hangingPunct="1">
              <a:lnSpc>
                <a:spcPct val="130000"/>
              </a:lnSpc>
              <a:buFont typeface="Wingdings" pitchFamily="2" charset="2"/>
              <a:buNone/>
            </a:pPr>
            <a:r>
              <a:rPr lang="en-US" smtClean="0">
                <a:sym typeface="Symbol" pitchFamily="18" charset="2"/>
              </a:rPr>
              <a:t>Where </a:t>
            </a:r>
            <a:r>
              <a:rPr lang="en-US" i="1" smtClean="0">
                <a:sym typeface="Symbol" pitchFamily="18" charset="2"/>
              </a:rPr>
              <a:t>tu</a:t>
            </a:r>
            <a:r>
              <a:rPr lang="en-US" smtClean="0">
                <a:sym typeface="Symbol" pitchFamily="18" charset="2"/>
              </a:rPr>
              <a:t> means the concatenation of tuples </a:t>
            </a:r>
            <a:r>
              <a:rPr lang="en-US" i="1" smtClean="0">
                <a:sym typeface="Symbol" pitchFamily="18" charset="2"/>
              </a:rPr>
              <a:t>t</a:t>
            </a:r>
            <a:r>
              <a:rPr lang="en-US" smtClean="0">
                <a:sym typeface="Symbol" pitchFamily="18" charset="2"/>
              </a:rPr>
              <a:t> and </a:t>
            </a:r>
            <a:r>
              <a:rPr lang="en-US" i="1" smtClean="0">
                <a:sym typeface="Symbol" pitchFamily="18" charset="2"/>
              </a:rPr>
              <a:t>u</a:t>
            </a:r>
            <a:r>
              <a:rPr lang="en-US" smtClean="0">
                <a:sym typeface="Symbol" pitchFamily="18" charset="2"/>
              </a:rPr>
              <a:t> to produce a single tuple</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55</a:t>
            </a:fld>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4515" name="Rectangle 2"/>
          <p:cNvSpPr>
            <a:spLocks noGrp="1" noChangeArrowheads="1"/>
          </p:cNvSpPr>
          <p:nvPr>
            <p:ph type="title"/>
          </p:nvPr>
        </p:nvSpPr>
        <p:spPr/>
        <p:txBody>
          <a:bodyPr/>
          <a:lstStyle/>
          <a:p>
            <a:pPr eaLnBrk="1" hangingPunct="1"/>
            <a:r>
              <a:rPr lang="en-US" smtClean="0"/>
              <a:t>Division Operation – Example</a:t>
            </a:r>
          </a:p>
        </p:txBody>
      </p:sp>
      <p:sp>
        <p:nvSpPr>
          <p:cNvPr id="64516" name="Rectangle 3"/>
          <p:cNvSpPr>
            <a:spLocks noChangeArrowheads="1"/>
          </p:cNvSpPr>
          <p:nvPr/>
        </p:nvSpPr>
        <p:spPr bwMode="auto">
          <a:xfrm>
            <a:off x="827088" y="1341438"/>
            <a:ext cx="702945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pPr>
            <a:r>
              <a:rPr kumimoji="1" lang="en-US">
                <a:latin typeface="Helvetica" pitchFamily="34" charset="0"/>
              </a:rPr>
              <a:t>Relations </a:t>
            </a:r>
            <a:r>
              <a:rPr kumimoji="1" lang="en-US" i="1">
                <a:latin typeface="Helvetica" pitchFamily="34" charset="0"/>
              </a:rPr>
              <a:t>r, s</a:t>
            </a:r>
            <a:r>
              <a:rPr kumimoji="1" lang="en-US">
                <a:latin typeface="Helvetica" pitchFamily="34" charset="0"/>
              </a:rPr>
              <a:t>:</a:t>
            </a:r>
          </a:p>
        </p:txBody>
      </p:sp>
      <p:sp>
        <p:nvSpPr>
          <p:cNvPr id="64517" name="Rectangle 4"/>
          <p:cNvSpPr>
            <a:spLocks noChangeArrowheads="1"/>
          </p:cNvSpPr>
          <p:nvPr/>
        </p:nvSpPr>
        <p:spPr bwMode="auto">
          <a:xfrm>
            <a:off x="838200" y="4876800"/>
            <a:ext cx="702945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pPr>
            <a:r>
              <a:rPr kumimoji="1" lang="en-US" i="1">
                <a:latin typeface="Helvetica" pitchFamily="34" charset="0"/>
              </a:rPr>
              <a:t>r</a:t>
            </a:r>
            <a:r>
              <a:rPr kumimoji="1" lang="en-US">
                <a:latin typeface="Helvetica" pitchFamily="34" charset="0"/>
              </a:rPr>
              <a:t> </a:t>
            </a:r>
            <a:r>
              <a:rPr kumimoji="1" lang="en-US">
                <a:latin typeface="Helvetica" pitchFamily="34" charset="0"/>
                <a:sym typeface="Symbol" pitchFamily="18" charset="2"/>
              </a:rPr>
              <a:t> </a:t>
            </a:r>
            <a:r>
              <a:rPr kumimoji="1" lang="en-US" i="1">
                <a:latin typeface="Helvetica" pitchFamily="34" charset="0"/>
                <a:sym typeface="Symbol" pitchFamily="18" charset="2"/>
              </a:rPr>
              <a:t>s</a:t>
            </a:r>
            <a:r>
              <a:rPr kumimoji="1" lang="en-US">
                <a:latin typeface="Helvetica" pitchFamily="34" charset="0"/>
              </a:rPr>
              <a:t>:</a:t>
            </a:r>
          </a:p>
        </p:txBody>
      </p:sp>
      <p:sp>
        <p:nvSpPr>
          <p:cNvPr id="64518" name="Rectangle 5"/>
          <p:cNvSpPr>
            <a:spLocks noChangeArrowheads="1"/>
          </p:cNvSpPr>
          <p:nvPr/>
        </p:nvSpPr>
        <p:spPr bwMode="auto">
          <a:xfrm>
            <a:off x="2555875" y="4724400"/>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4519" name="Rectangle 6"/>
          <p:cNvSpPr>
            <a:spLocks noChangeArrowheads="1"/>
          </p:cNvSpPr>
          <p:nvPr/>
        </p:nvSpPr>
        <p:spPr bwMode="auto">
          <a:xfrm>
            <a:off x="5292725" y="1239838"/>
            <a:ext cx="457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4520" name="Rectangle 7"/>
          <p:cNvSpPr>
            <a:spLocks noChangeArrowheads="1"/>
          </p:cNvSpPr>
          <p:nvPr/>
        </p:nvSpPr>
        <p:spPr bwMode="auto">
          <a:xfrm>
            <a:off x="2555875" y="5243513"/>
            <a:ext cx="457200" cy="762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a:t>
            </a:r>
          </a:p>
          <a:p>
            <a:pPr algn="ctr" eaLnBrk="0" hangingPunct="0">
              <a:lnSpc>
                <a:spcPct val="150000"/>
              </a:lnSpc>
            </a:pPr>
            <a:r>
              <a:rPr lang="en-US" i="1">
                <a:latin typeface="Helvetica" pitchFamily="34" charset="0"/>
                <a:sym typeface="Symbol" pitchFamily="18" charset="2"/>
              </a:rPr>
              <a:t></a:t>
            </a:r>
          </a:p>
        </p:txBody>
      </p:sp>
      <p:sp>
        <p:nvSpPr>
          <p:cNvPr id="64521" name="Rectangle 8"/>
          <p:cNvSpPr>
            <a:spLocks noChangeArrowheads="1"/>
          </p:cNvSpPr>
          <p:nvPr/>
        </p:nvSpPr>
        <p:spPr bwMode="auto">
          <a:xfrm>
            <a:off x="5292725" y="1773238"/>
            <a:ext cx="457200" cy="762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50000"/>
              </a:lnSpc>
            </a:pPr>
            <a:r>
              <a:rPr lang="en-US" i="1">
                <a:latin typeface="Helvetica" pitchFamily="34" charset="0"/>
                <a:sym typeface="Symbol" pitchFamily="18" charset="2"/>
              </a:rPr>
              <a:t>1</a:t>
            </a:r>
          </a:p>
          <a:p>
            <a:pPr algn="ctr" eaLnBrk="0" hangingPunct="0">
              <a:lnSpc>
                <a:spcPct val="150000"/>
              </a:lnSpc>
            </a:pPr>
            <a:r>
              <a:rPr lang="en-US" i="1">
                <a:latin typeface="Helvetica" pitchFamily="34" charset="0"/>
                <a:sym typeface="Symbol" pitchFamily="18" charset="2"/>
              </a:rPr>
              <a:t>2</a:t>
            </a:r>
          </a:p>
        </p:txBody>
      </p:sp>
      <p:sp>
        <p:nvSpPr>
          <p:cNvPr id="64522" name="Rectangle 9"/>
          <p:cNvSpPr>
            <a:spLocks noChangeArrowheads="1"/>
          </p:cNvSpPr>
          <p:nvPr/>
        </p:nvSpPr>
        <p:spPr bwMode="auto">
          <a:xfrm>
            <a:off x="3467100" y="1219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4523" name="Rectangle 10"/>
          <p:cNvSpPr>
            <a:spLocks noChangeArrowheads="1"/>
          </p:cNvSpPr>
          <p:nvPr/>
        </p:nvSpPr>
        <p:spPr bwMode="auto">
          <a:xfrm>
            <a:off x="3924300" y="1219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4524" name="Rectangle 11"/>
          <p:cNvSpPr>
            <a:spLocks noChangeArrowheads="1"/>
          </p:cNvSpPr>
          <p:nvPr/>
        </p:nvSpPr>
        <p:spPr bwMode="auto">
          <a:xfrm>
            <a:off x="3467100" y="1828800"/>
            <a:ext cx="457200" cy="3124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4525" name="Rectangle 12"/>
          <p:cNvSpPr>
            <a:spLocks noChangeArrowheads="1"/>
          </p:cNvSpPr>
          <p:nvPr/>
        </p:nvSpPr>
        <p:spPr bwMode="auto">
          <a:xfrm>
            <a:off x="3924300" y="1828800"/>
            <a:ext cx="457200" cy="3124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a:p>
            <a:pPr algn="ctr" eaLnBrk="0" hangingPunct="0"/>
            <a:r>
              <a:rPr lang="en-US" i="1">
                <a:latin typeface="Helvetica" pitchFamily="34" charset="0"/>
                <a:sym typeface="Symbol" pitchFamily="18" charset="2"/>
              </a:rPr>
              <a:t>3</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3</a:t>
            </a:r>
          </a:p>
          <a:p>
            <a:pPr algn="ctr" eaLnBrk="0" hangingPunct="0"/>
            <a:r>
              <a:rPr lang="en-US" i="1">
                <a:latin typeface="Helvetica" pitchFamily="34" charset="0"/>
                <a:sym typeface="Symbol" pitchFamily="18" charset="2"/>
              </a:rPr>
              <a:t>4</a:t>
            </a:r>
          </a:p>
          <a:p>
            <a:pPr algn="ctr" eaLnBrk="0" hangingPunct="0"/>
            <a:r>
              <a:rPr lang="en-US" i="1">
                <a:latin typeface="Helvetica" pitchFamily="34" charset="0"/>
                <a:sym typeface="Symbol" pitchFamily="18" charset="2"/>
              </a:rPr>
              <a:t>6</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2</a:t>
            </a:r>
          </a:p>
        </p:txBody>
      </p:sp>
      <p:sp>
        <p:nvSpPr>
          <p:cNvPr id="64526" name="Text Box 13"/>
          <p:cNvSpPr txBox="1">
            <a:spLocks noChangeArrowheads="1"/>
          </p:cNvSpPr>
          <p:nvPr/>
        </p:nvSpPr>
        <p:spPr bwMode="auto">
          <a:xfrm>
            <a:off x="3771900" y="4953000"/>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64527" name="Text Box 14"/>
          <p:cNvSpPr txBox="1">
            <a:spLocks noChangeArrowheads="1"/>
          </p:cNvSpPr>
          <p:nvPr/>
        </p:nvSpPr>
        <p:spPr bwMode="auto">
          <a:xfrm>
            <a:off x="5368925" y="2611438"/>
            <a:ext cx="298450" cy="366712"/>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sp>
        <p:nvSpPr>
          <p:cNvPr id="1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56</a:t>
            </a:fld>
            <a:endParaRPr lang="en-US"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5539" name="Rectangle 2"/>
          <p:cNvSpPr>
            <a:spLocks noGrp="1" noChangeArrowheads="1"/>
          </p:cNvSpPr>
          <p:nvPr>
            <p:ph type="title"/>
          </p:nvPr>
        </p:nvSpPr>
        <p:spPr/>
        <p:txBody>
          <a:bodyPr/>
          <a:lstStyle/>
          <a:p>
            <a:pPr eaLnBrk="1" hangingPunct="1"/>
            <a:r>
              <a:rPr lang="en-US" smtClean="0"/>
              <a:t>Another Division Example</a:t>
            </a:r>
          </a:p>
        </p:txBody>
      </p:sp>
      <p:sp>
        <p:nvSpPr>
          <p:cNvPr id="65540" name="Rectangle 3"/>
          <p:cNvSpPr>
            <a:spLocks noChangeArrowheads="1"/>
          </p:cNvSpPr>
          <p:nvPr/>
        </p:nvSpPr>
        <p:spPr bwMode="auto">
          <a:xfrm>
            <a:off x="27051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5541" name="Rectangle 4"/>
          <p:cNvSpPr>
            <a:spLocks noChangeArrowheads="1"/>
          </p:cNvSpPr>
          <p:nvPr/>
        </p:nvSpPr>
        <p:spPr bwMode="auto">
          <a:xfrm>
            <a:off x="31623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5542" name="Rectangle 5"/>
          <p:cNvSpPr>
            <a:spLocks noChangeArrowheads="1"/>
          </p:cNvSpPr>
          <p:nvPr/>
        </p:nvSpPr>
        <p:spPr bwMode="auto">
          <a:xfrm>
            <a:off x="2705100" y="1981200"/>
            <a:ext cx="457200" cy="2209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5543" name="Rectangle 6"/>
          <p:cNvSpPr>
            <a:spLocks noChangeArrowheads="1"/>
          </p:cNvSpPr>
          <p:nvPr/>
        </p:nvSpPr>
        <p:spPr bwMode="auto">
          <a:xfrm>
            <a:off x="3162300" y="1981200"/>
            <a:ext cx="457200" cy="2209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endParaRPr lang="en-US" i="1">
              <a:latin typeface="Helvetica" pitchFamily="34" charset="0"/>
              <a:sym typeface="Symbol" pitchFamily="18" charset="2"/>
            </a:endParaRPr>
          </a:p>
        </p:txBody>
      </p:sp>
      <p:sp>
        <p:nvSpPr>
          <p:cNvPr id="65544" name="Rectangle 7"/>
          <p:cNvSpPr>
            <a:spLocks noChangeArrowheads="1"/>
          </p:cNvSpPr>
          <p:nvPr/>
        </p:nvSpPr>
        <p:spPr bwMode="auto">
          <a:xfrm>
            <a:off x="36195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65545" name="Rectangle 8"/>
          <p:cNvSpPr>
            <a:spLocks noChangeArrowheads="1"/>
          </p:cNvSpPr>
          <p:nvPr/>
        </p:nvSpPr>
        <p:spPr bwMode="auto">
          <a:xfrm>
            <a:off x="40767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65546" name="Rectangle 9"/>
          <p:cNvSpPr>
            <a:spLocks noChangeArrowheads="1"/>
          </p:cNvSpPr>
          <p:nvPr/>
        </p:nvSpPr>
        <p:spPr bwMode="auto">
          <a:xfrm>
            <a:off x="3619500" y="1981200"/>
            <a:ext cx="457200" cy="2209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5547" name="Rectangle 10"/>
          <p:cNvSpPr>
            <a:spLocks noChangeArrowheads="1"/>
          </p:cNvSpPr>
          <p:nvPr/>
        </p:nvSpPr>
        <p:spPr bwMode="auto">
          <a:xfrm>
            <a:off x="4076700" y="1981200"/>
            <a:ext cx="457200" cy="2209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p>
          <a:p>
            <a:pPr algn="ctr" eaLnBrk="0" hangingPunct="0"/>
            <a:r>
              <a:rPr lang="en-US">
                <a:latin typeface="Helvetica" pitchFamily="34" charset="0"/>
                <a:sym typeface="Symbol" pitchFamily="18" charset="2"/>
              </a:rPr>
              <a:t>b</a:t>
            </a:r>
            <a:endParaRPr lang="en-US" i="1">
              <a:latin typeface="Helvetica" pitchFamily="34" charset="0"/>
              <a:sym typeface="Symbol" pitchFamily="18" charset="2"/>
            </a:endParaRPr>
          </a:p>
        </p:txBody>
      </p:sp>
      <p:sp>
        <p:nvSpPr>
          <p:cNvPr id="65548" name="Rectangle 11"/>
          <p:cNvSpPr>
            <a:spLocks noChangeArrowheads="1"/>
          </p:cNvSpPr>
          <p:nvPr/>
        </p:nvSpPr>
        <p:spPr bwMode="auto">
          <a:xfrm>
            <a:off x="45339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65549" name="Rectangle 12"/>
          <p:cNvSpPr>
            <a:spLocks noChangeArrowheads="1"/>
          </p:cNvSpPr>
          <p:nvPr/>
        </p:nvSpPr>
        <p:spPr bwMode="auto">
          <a:xfrm>
            <a:off x="4533900" y="1981200"/>
            <a:ext cx="457200" cy="2209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3</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p:txBody>
      </p:sp>
      <p:sp>
        <p:nvSpPr>
          <p:cNvPr id="65550" name="Rectangle 13"/>
          <p:cNvSpPr>
            <a:spLocks noChangeArrowheads="1"/>
          </p:cNvSpPr>
          <p:nvPr/>
        </p:nvSpPr>
        <p:spPr bwMode="auto">
          <a:xfrm>
            <a:off x="827088" y="1412875"/>
            <a:ext cx="213360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pPr>
            <a:r>
              <a:rPr kumimoji="1" lang="en-US">
                <a:latin typeface="Helvetica" pitchFamily="34" charset="0"/>
              </a:rPr>
              <a:t>Relations </a:t>
            </a:r>
            <a:r>
              <a:rPr kumimoji="1" lang="en-US" i="1">
                <a:latin typeface="Helvetica" pitchFamily="34" charset="0"/>
              </a:rPr>
              <a:t>r, s</a:t>
            </a:r>
            <a:r>
              <a:rPr kumimoji="1" lang="en-US">
                <a:latin typeface="Helvetica" pitchFamily="34" charset="0"/>
              </a:rPr>
              <a:t>:</a:t>
            </a:r>
          </a:p>
        </p:txBody>
      </p:sp>
      <p:sp>
        <p:nvSpPr>
          <p:cNvPr id="65551" name="Rectangle 14"/>
          <p:cNvSpPr>
            <a:spLocks noChangeArrowheads="1"/>
          </p:cNvSpPr>
          <p:nvPr/>
        </p:nvSpPr>
        <p:spPr bwMode="auto">
          <a:xfrm>
            <a:off x="838200" y="4660900"/>
            <a:ext cx="1295400" cy="3333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Char char="n"/>
            </a:pPr>
            <a:r>
              <a:rPr kumimoji="1" lang="en-US" i="1">
                <a:latin typeface="Helvetica" pitchFamily="34" charset="0"/>
              </a:rPr>
              <a:t>r</a:t>
            </a:r>
            <a:r>
              <a:rPr kumimoji="1" lang="en-US">
                <a:latin typeface="Helvetica" pitchFamily="34" charset="0"/>
              </a:rPr>
              <a:t> </a:t>
            </a:r>
            <a:r>
              <a:rPr kumimoji="1" lang="en-US">
                <a:latin typeface="Helvetica" pitchFamily="34" charset="0"/>
                <a:sym typeface="Symbol" pitchFamily="18" charset="2"/>
              </a:rPr>
              <a:t> </a:t>
            </a:r>
            <a:r>
              <a:rPr kumimoji="1" lang="en-US" i="1">
                <a:latin typeface="Helvetica" pitchFamily="34" charset="0"/>
                <a:sym typeface="Symbol" pitchFamily="18" charset="2"/>
              </a:rPr>
              <a:t>s</a:t>
            </a:r>
            <a:r>
              <a:rPr kumimoji="1" lang="en-US">
                <a:latin typeface="Helvetica" pitchFamily="34" charset="0"/>
              </a:rPr>
              <a:t>:</a:t>
            </a:r>
          </a:p>
        </p:txBody>
      </p:sp>
      <p:sp>
        <p:nvSpPr>
          <p:cNvPr id="65552" name="Rectangle 15"/>
          <p:cNvSpPr>
            <a:spLocks noChangeArrowheads="1"/>
          </p:cNvSpPr>
          <p:nvPr/>
        </p:nvSpPr>
        <p:spPr bwMode="auto">
          <a:xfrm>
            <a:off x="60960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D</a:t>
            </a:r>
          </a:p>
        </p:txBody>
      </p:sp>
      <p:sp>
        <p:nvSpPr>
          <p:cNvPr id="65553" name="Rectangle 16"/>
          <p:cNvSpPr>
            <a:spLocks noChangeArrowheads="1"/>
          </p:cNvSpPr>
          <p:nvPr/>
        </p:nvSpPr>
        <p:spPr bwMode="auto">
          <a:xfrm>
            <a:off x="6096000" y="1981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b</a:t>
            </a:r>
            <a:endParaRPr lang="en-US" i="1">
              <a:latin typeface="Helvetica" pitchFamily="34" charset="0"/>
              <a:sym typeface="Symbol" pitchFamily="18" charset="2"/>
            </a:endParaRPr>
          </a:p>
        </p:txBody>
      </p:sp>
      <p:sp>
        <p:nvSpPr>
          <p:cNvPr id="65554" name="Rectangle 17"/>
          <p:cNvSpPr>
            <a:spLocks noChangeArrowheads="1"/>
          </p:cNvSpPr>
          <p:nvPr/>
        </p:nvSpPr>
        <p:spPr bwMode="auto">
          <a:xfrm>
            <a:off x="6553200" y="1371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E</a:t>
            </a:r>
          </a:p>
        </p:txBody>
      </p:sp>
      <p:sp>
        <p:nvSpPr>
          <p:cNvPr id="65555" name="Rectangle 18"/>
          <p:cNvSpPr>
            <a:spLocks noChangeArrowheads="1"/>
          </p:cNvSpPr>
          <p:nvPr/>
        </p:nvSpPr>
        <p:spPr bwMode="auto">
          <a:xfrm>
            <a:off x="6553200" y="19812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1</a:t>
            </a:r>
          </a:p>
          <a:p>
            <a:pPr algn="ctr" eaLnBrk="0" hangingPunct="0"/>
            <a:r>
              <a:rPr lang="en-US" i="1">
                <a:latin typeface="Helvetica" pitchFamily="34" charset="0"/>
                <a:sym typeface="Symbol" pitchFamily="18" charset="2"/>
              </a:rPr>
              <a:t>1</a:t>
            </a:r>
          </a:p>
        </p:txBody>
      </p:sp>
      <p:sp>
        <p:nvSpPr>
          <p:cNvPr id="65556" name="Rectangle 19"/>
          <p:cNvSpPr>
            <a:spLocks noChangeArrowheads="1"/>
          </p:cNvSpPr>
          <p:nvPr/>
        </p:nvSpPr>
        <p:spPr bwMode="auto">
          <a:xfrm>
            <a:off x="3505200" y="4800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65557" name="Rectangle 20"/>
          <p:cNvSpPr>
            <a:spLocks noChangeArrowheads="1"/>
          </p:cNvSpPr>
          <p:nvPr/>
        </p:nvSpPr>
        <p:spPr bwMode="auto">
          <a:xfrm>
            <a:off x="3962400" y="4800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65558" name="Rectangle 21"/>
          <p:cNvSpPr>
            <a:spLocks noChangeArrowheads="1"/>
          </p:cNvSpPr>
          <p:nvPr/>
        </p:nvSpPr>
        <p:spPr bwMode="auto">
          <a:xfrm>
            <a:off x="3505200" y="5410200"/>
            <a:ext cx="457200" cy="609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5559" name="Rectangle 22"/>
          <p:cNvSpPr>
            <a:spLocks noChangeArrowheads="1"/>
          </p:cNvSpPr>
          <p:nvPr/>
        </p:nvSpPr>
        <p:spPr bwMode="auto">
          <a:xfrm>
            <a:off x="3962400" y="5410200"/>
            <a:ext cx="457200" cy="609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sym typeface="Symbol" pitchFamily="18" charset="2"/>
              </a:rPr>
              <a:t>a</a:t>
            </a:r>
          </a:p>
          <a:p>
            <a:pPr algn="ctr" eaLnBrk="0" hangingPunct="0"/>
            <a:r>
              <a:rPr lang="en-US">
                <a:latin typeface="Helvetica" pitchFamily="34" charset="0"/>
                <a:sym typeface="Symbol" pitchFamily="18" charset="2"/>
              </a:rPr>
              <a:t>a</a:t>
            </a:r>
            <a:endParaRPr lang="en-US" i="1">
              <a:latin typeface="Helvetica" pitchFamily="34" charset="0"/>
              <a:sym typeface="Symbol" pitchFamily="18" charset="2"/>
            </a:endParaRPr>
          </a:p>
        </p:txBody>
      </p:sp>
      <p:sp>
        <p:nvSpPr>
          <p:cNvPr id="65560" name="Rectangle 23"/>
          <p:cNvSpPr>
            <a:spLocks noChangeArrowheads="1"/>
          </p:cNvSpPr>
          <p:nvPr/>
        </p:nvSpPr>
        <p:spPr bwMode="auto">
          <a:xfrm>
            <a:off x="4419600" y="4800600"/>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sp>
        <p:nvSpPr>
          <p:cNvPr id="65561" name="Rectangle 24"/>
          <p:cNvSpPr>
            <a:spLocks noChangeArrowheads="1"/>
          </p:cNvSpPr>
          <p:nvPr/>
        </p:nvSpPr>
        <p:spPr bwMode="auto">
          <a:xfrm>
            <a:off x="4419600" y="5410200"/>
            <a:ext cx="457200" cy="609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sym typeface="Symbol" pitchFamily="18" charset="2"/>
              </a:rPr>
              <a:t></a:t>
            </a:r>
          </a:p>
          <a:p>
            <a:pPr algn="ctr" eaLnBrk="0" hangingPunct="0"/>
            <a:r>
              <a:rPr lang="en-US" i="1">
                <a:latin typeface="Helvetica" pitchFamily="34" charset="0"/>
                <a:sym typeface="Symbol" pitchFamily="18" charset="2"/>
              </a:rPr>
              <a:t></a:t>
            </a:r>
          </a:p>
        </p:txBody>
      </p:sp>
      <p:sp>
        <p:nvSpPr>
          <p:cNvPr id="65562" name="Text Box 25"/>
          <p:cNvSpPr txBox="1">
            <a:spLocks noChangeArrowheads="1"/>
          </p:cNvSpPr>
          <p:nvPr/>
        </p:nvSpPr>
        <p:spPr bwMode="auto">
          <a:xfrm>
            <a:off x="3619500" y="4203700"/>
            <a:ext cx="260350" cy="366713"/>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r</a:t>
            </a:r>
          </a:p>
        </p:txBody>
      </p:sp>
      <p:sp>
        <p:nvSpPr>
          <p:cNvPr id="65563" name="Text Box 26"/>
          <p:cNvSpPr txBox="1">
            <a:spLocks noChangeArrowheads="1"/>
          </p:cNvSpPr>
          <p:nvPr/>
        </p:nvSpPr>
        <p:spPr bwMode="auto">
          <a:xfrm>
            <a:off x="6400800" y="2528888"/>
            <a:ext cx="298450" cy="366712"/>
          </a:xfrm>
          <a:prstGeom prst="rect">
            <a:avLst/>
          </a:prstGeom>
          <a:noFill/>
          <a:ln w="9525">
            <a:noFill/>
            <a:miter lim="800000"/>
            <a:headEnd/>
            <a:tailEnd/>
          </a:ln>
        </p:spPr>
        <p:txBody>
          <a:bodyPr wrap="none" anchor="ctr">
            <a:spAutoFit/>
          </a:bodyPr>
          <a:lstStyle/>
          <a:p>
            <a:pPr algn="ctr" eaLnBrk="0" hangingPunct="0">
              <a:spcBef>
                <a:spcPct val="50000"/>
              </a:spcBef>
            </a:pPr>
            <a:r>
              <a:rPr lang="en-US" i="1">
                <a:latin typeface="Helvetica" pitchFamily="34" charset="0"/>
              </a:rPr>
              <a:t>s</a:t>
            </a:r>
          </a:p>
        </p:txBody>
      </p:sp>
      <p:sp>
        <p:nvSpPr>
          <p:cNvPr id="2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57</a:t>
            </a:fld>
            <a:endParaRPr 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6563" name="Rectangle 2"/>
          <p:cNvSpPr>
            <a:spLocks noGrp="1" noChangeArrowheads="1"/>
          </p:cNvSpPr>
          <p:nvPr>
            <p:ph type="title"/>
          </p:nvPr>
        </p:nvSpPr>
        <p:spPr/>
        <p:txBody>
          <a:bodyPr/>
          <a:lstStyle/>
          <a:p>
            <a:pPr eaLnBrk="1" hangingPunct="1"/>
            <a:r>
              <a:rPr lang="en-US" smtClean="0"/>
              <a:t>Division Operation (Cont.)</a:t>
            </a:r>
          </a:p>
        </p:txBody>
      </p:sp>
      <p:sp>
        <p:nvSpPr>
          <p:cNvPr id="66564" name="Rectangle 3"/>
          <p:cNvSpPr>
            <a:spLocks noGrp="1" noChangeArrowheads="1"/>
          </p:cNvSpPr>
          <p:nvPr>
            <p:ph type="body" idx="1"/>
          </p:nvPr>
        </p:nvSpPr>
        <p:spPr/>
        <p:txBody>
          <a:bodyPr/>
          <a:lstStyle/>
          <a:p>
            <a:pPr eaLnBrk="1" hangingPunct="1">
              <a:tabLst>
                <a:tab pos="1092200" algn="l"/>
              </a:tabLst>
            </a:pPr>
            <a:r>
              <a:rPr lang="en-US" smtClean="0"/>
              <a:t>Property </a:t>
            </a:r>
          </a:p>
          <a:p>
            <a:pPr lvl="1" eaLnBrk="1" hangingPunct="1">
              <a:tabLst>
                <a:tab pos="1092200" algn="l"/>
              </a:tabLst>
            </a:pPr>
            <a:r>
              <a:rPr lang="en-US" smtClean="0"/>
              <a:t>Let </a:t>
            </a:r>
            <a:r>
              <a:rPr lang="en-US" i="1" smtClean="0"/>
              <a:t>q = r </a:t>
            </a:r>
            <a:r>
              <a:rPr lang="en-US" i="1" smtClean="0">
                <a:sym typeface="Symbol" pitchFamily="18" charset="2"/>
              </a:rPr>
              <a:t> </a:t>
            </a:r>
            <a:r>
              <a:rPr lang="en-US" smtClean="0">
                <a:sym typeface="Symbol" pitchFamily="18" charset="2"/>
              </a:rPr>
              <a:t></a:t>
            </a:r>
            <a:r>
              <a:rPr lang="en-US" i="1" smtClean="0"/>
              <a:t> s</a:t>
            </a:r>
            <a:endParaRPr lang="en-US" smtClean="0"/>
          </a:p>
          <a:p>
            <a:pPr lvl="1" eaLnBrk="1" hangingPunct="1">
              <a:tabLst>
                <a:tab pos="1092200" algn="l"/>
              </a:tabLst>
            </a:pPr>
            <a:r>
              <a:rPr lang="en-US" smtClean="0"/>
              <a:t>Then </a:t>
            </a:r>
            <a:r>
              <a:rPr lang="en-US" i="1" smtClean="0"/>
              <a:t>q</a:t>
            </a:r>
            <a:r>
              <a:rPr lang="en-US" smtClean="0"/>
              <a:t> is the largest relation satisfying </a:t>
            </a:r>
            <a:r>
              <a:rPr lang="en-US" i="1" smtClean="0"/>
              <a:t>q</a:t>
            </a:r>
            <a:r>
              <a:rPr lang="en-US" smtClean="0"/>
              <a:t> x </a:t>
            </a:r>
            <a:r>
              <a:rPr lang="en-US" i="1" smtClean="0"/>
              <a:t>s</a:t>
            </a:r>
            <a:r>
              <a:rPr lang="en-US" smtClean="0"/>
              <a:t>  </a:t>
            </a:r>
            <a:r>
              <a:rPr lang="en-US" smtClean="0">
                <a:sym typeface="Symbol" pitchFamily="18" charset="2"/>
              </a:rPr>
              <a:t> </a:t>
            </a:r>
            <a:r>
              <a:rPr lang="en-US" i="1" smtClean="0">
                <a:sym typeface="Symbol" pitchFamily="18" charset="2"/>
              </a:rPr>
              <a:t>r</a:t>
            </a:r>
            <a:endParaRPr lang="en-US" smtClean="0">
              <a:sym typeface="Symbol" pitchFamily="18" charset="2"/>
            </a:endParaRPr>
          </a:p>
          <a:p>
            <a:pPr eaLnBrk="1" hangingPunct="1">
              <a:lnSpc>
                <a:spcPct val="120000"/>
              </a:lnSpc>
              <a:tabLst>
                <a:tab pos="1092200" algn="l"/>
              </a:tabLst>
            </a:pPr>
            <a:r>
              <a:rPr lang="en-US" smtClean="0"/>
              <a:t>Definition in terms of the basic algebra operation</a:t>
            </a:r>
            <a:br>
              <a:rPr lang="en-US" smtClean="0"/>
            </a:br>
            <a:r>
              <a:rPr lang="en-US" smtClean="0"/>
              <a:t>Let </a:t>
            </a:r>
            <a:r>
              <a:rPr lang="en-US" i="1" smtClean="0"/>
              <a:t>r(R)</a:t>
            </a:r>
            <a:r>
              <a:rPr lang="en-US" smtClean="0"/>
              <a:t> and </a:t>
            </a:r>
            <a:r>
              <a:rPr lang="en-US" i="1" smtClean="0"/>
              <a:t>s(S)</a:t>
            </a:r>
            <a:r>
              <a:rPr lang="en-US" smtClean="0"/>
              <a:t> be relations, and let </a:t>
            </a:r>
            <a:r>
              <a:rPr lang="en-US" i="1" smtClean="0"/>
              <a:t>S </a:t>
            </a:r>
            <a:r>
              <a:rPr lang="en-US" smtClean="0"/>
              <a:t> </a:t>
            </a:r>
            <a:r>
              <a:rPr lang="en-US" smtClean="0">
                <a:sym typeface="Symbol" pitchFamily="18" charset="2"/>
              </a:rPr>
              <a:t> </a:t>
            </a:r>
            <a:r>
              <a:rPr lang="en-US" i="1" smtClean="0">
                <a:sym typeface="Symbol" pitchFamily="18" charset="2"/>
              </a:rPr>
              <a:t>R</a:t>
            </a:r>
            <a:br>
              <a:rPr lang="en-US" i="1" smtClean="0">
                <a:sym typeface="Symbol" pitchFamily="18" charset="2"/>
              </a:rPr>
            </a:br>
            <a:endParaRPr lang="en-US" smtClean="0">
              <a:sym typeface="Symbol" pitchFamily="18" charset="2"/>
            </a:endParaRPr>
          </a:p>
          <a:p>
            <a:pPr eaLnBrk="1" hangingPunct="1">
              <a:buFont typeface="Wingdings" pitchFamily="2" charset="2"/>
              <a:buNone/>
              <a:tabLst>
                <a:tab pos="1092200" algn="l"/>
              </a:tabLst>
            </a:pPr>
            <a:r>
              <a:rPr lang="en-US" smtClean="0">
                <a:sym typeface="Symbol" pitchFamily="18" charset="2"/>
              </a:rPr>
              <a:t>	</a:t>
            </a:r>
            <a:r>
              <a:rPr lang="en-US" i="1" smtClean="0">
                <a:sym typeface="Symbol" pitchFamily="18" charset="2"/>
              </a:rPr>
              <a:t>r</a:t>
            </a:r>
            <a:r>
              <a:rPr lang="en-US" smtClean="0">
                <a:sym typeface="Symbol" pitchFamily="18" charset="2"/>
              </a:rPr>
              <a:t>  </a:t>
            </a:r>
            <a:r>
              <a:rPr lang="en-US" i="1" smtClean="0">
                <a:sym typeface="Symbol" pitchFamily="18" charset="2"/>
              </a:rPr>
              <a:t>s</a:t>
            </a:r>
            <a:r>
              <a:rPr lang="en-US" smtClean="0">
                <a:sym typeface="Symbol" pitchFamily="18" charset="2"/>
              </a:rPr>
              <a:t> = </a:t>
            </a:r>
            <a:r>
              <a:rPr lang="en-US" i="1" baseline="-25000" smtClean="0">
                <a:sym typeface="Symbol" pitchFamily="18" charset="2"/>
              </a:rPr>
              <a:t>R-S</a:t>
            </a:r>
            <a:r>
              <a:rPr lang="en-US" smtClean="0">
                <a:sym typeface="Symbol" pitchFamily="18" charset="2"/>
              </a:rPr>
              <a:t> (</a:t>
            </a:r>
            <a:r>
              <a:rPr lang="en-US" i="1" smtClean="0">
                <a:sym typeface="Symbol" pitchFamily="18" charset="2"/>
              </a:rPr>
              <a:t>r </a:t>
            </a:r>
            <a:r>
              <a:rPr lang="en-US" smtClean="0">
                <a:sym typeface="Symbol" pitchFamily="18" charset="2"/>
              </a:rPr>
              <a:t>)</a:t>
            </a:r>
            <a:r>
              <a:rPr lang="en-US" smtClean="0"/>
              <a:t> – </a:t>
            </a:r>
            <a:r>
              <a:rPr lang="en-US" smtClean="0">
                <a:sym typeface="Symbol" pitchFamily="18" charset="2"/>
              </a:rPr>
              <a:t></a:t>
            </a:r>
            <a:r>
              <a:rPr lang="en-US" i="1" baseline="-25000" smtClean="0">
                <a:sym typeface="Symbol" pitchFamily="18" charset="2"/>
              </a:rPr>
              <a:t>R-S</a:t>
            </a:r>
            <a:r>
              <a:rPr lang="en-US" smtClean="0">
                <a:sym typeface="Symbol" pitchFamily="18" charset="2"/>
              </a:rPr>
              <a:t> ( ( </a:t>
            </a:r>
            <a:r>
              <a:rPr lang="en-US" i="1" baseline="-25000" smtClean="0">
                <a:sym typeface="Symbol" pitchFamily="18" charset="2"/>
              </a:rPr>
              <a:t>R-S</a:t>
            </a:r>
            <a:r>
              <a:rPr lang="en-US" i="1" smtClean="0">
                <a:sym typeface="Symbol" pitchFamily="18" charset="2"/>
              </a:rPr>
              <a:t> </a:t>
            </a:r>
            <a:r>
              <a:rPr lang="en-US" smtClean="0">
                <a:sym typeface="Symbol" pitchFamily="18" charset="2"/>
              </a:rPr>
              <a:t>(</a:t>
            </a:r>
            <a:r>
              <a:rPr lang="en-US" i="1" smtClean="0">
                <a:sym typeface="Symbol" pitchFamily="18" charset="2"/>
              </a:rPr>
              <a:t>r </a:t>
            </a:r>
            <a:r>
              <a:rPr lang="en-US" smtClean="0">
                <a:sym typeface="Symbol" pitchFamily="18" charset="2"/>
              </a:rPr>
              <a:t>)</a:t>
            </a:r>
            <a:r>
              <a:rPr lang="en-US" smtClean="0"/>
              <a:t> x </a:t>
            </a:r>
            <a:r>
              <a:rPr lang="en-US" i="1" smtClean="0"/>
              <a:t>s </a:t>
            </a:r>
            <a:r>
              <a:rPr lang="en-US" smtClean="0"/>
              <a:t>) – </a:t>
            </a:r>
            <a:r>
              <a:rPr lang="en-US" smtClean="0">
                <a:sym typeface="Symbol" pitchFamily="18" charset="2"/>
              </a:rPr>
              <a:t></a:t>
            </a:r>
            <a:r>
              <a:rPr lang="en-US" i="1" baseline="-25000" smtClean="0">
                <a:sym typeface="Symbol" pitchFamily="18" charset="2"/>
              </a:rPr>
              <a:t>R-S,S</a:t>
            </a:r>
            <a:r>
              <a:rPr lang="en-US" smtClean="0">
                <a:sym typeface="Symbol" pitchFamily="18" charset="2"/>
              </a:rPr>
              <a:t>(</a:t>
            </a:r>
            <a:r>
              <a:rPr lang="en-US" i="1" smtClean="0">
                <a:sym typeface="Symbol" pitchFamily="18" charset="2"/>
              </a:rPr>
              <a:t>r </a:t>
            </a:r>
            <a:r>
              <a:rPr lang="en-US" smtClean="0">
                <a:sym typeface="Symbol" pitchFamily="18" charset="2"/>
              </a:rPr>
              <a:t>))</a:t>
            </a:r>
            <a:r>
              <a:rPr lang="en-US" sz="2400" smtClean="0">
                <a:sym typeface="Symbol" pitchFamily="18" charset="2"/>
              </a:rPr>
              <a:t/>
            </a:r>
            <a:br>
              <a:rPr lang="en-US" sz="2400" smtClean="0">
                <a:sym typeface="Symbol" pitchFamily="18" charset="2"/>
              </a:rPr>
            </a:br>
            <a:endParaRPr lang="en-US" sz="2400" smtClean="0">
              <a:sym typeface="Symbol" pitchFamily="18" charset="2"/>
            </a:endParaRPr>
          </a:p>
          <a:p>
            <a:pPr eaLnBrk="1" hangingPunct="1">
              <a:lnSpc>
                <a:spcPct val="130000"/>
              </a:lnSpc>
              <a:buFont typeface="Wingdings" pitchFamily="2" charset="2"/>
              <a:buNone/>
              <a:tabLst>
                <a:tab pos="1092200" algn="l"/>
              </a:tabLst>
            </a:pPr>
            <a:r>
              <a:rPr lang="en-US" sz="2400" smtClean="0">
                <a:sym typeface="Symbol" pitchFamily="18" charset="2"/>
              </a:rPr>
              <a:t>	</a:t>
            </a:r>
            <a:endParaRPr lang="en-US" sz="240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58</a:t>
            </a:fld>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7587" name="Rectangle 2"/>
          <p:cNvSpPr>
            <a:spLocks noGrp="1" noChangeArrowheads="1"/>
          </p:cNvSpPr>
          <p:nvPr>
            <p:ph type="title"/>
          </p:nvPr>
        </p:nvSpPr>
        <p:spPr/>
        <p:txBody>
          <a:bodyPr/>
          <a:lstStyle/>
          <a:p>
            <a:pPr eaLnBrk="1" hangingPunct="1"/>
            <a:r>
              <a:rPr lang="en-US" smtClean="0"/>
              <a:t>Division Operation (Cont.)</a:t>
            </a:r>
            <a:endParaRPr lang="en-IE" smtClean="0"/>
          </a:p>
        </p:txBody>
      </p:sp>
      <p:sp>
        <p:nvSpPr>
          <p:cNvPr id="67588" name="Rectangle 3"/>
          <p:cNvSpPr>
            <a:spLocks noGrp="1" noChangeArrowheads="1"/>
          </p:cNvSpPr>
          <p:nvPr>
            <p:ph type="body" idx="1"/>
          </p:nvPr>
        </p:nvSpPr>
        <p:spPr>
          <a:xfrm>
            <a:off x="612775" y="1196975"/>
            <a:ext cx="8280400" cy="4824413"/>
          </a:xfrm>
        </p:spPr>
        <p:txBody>
          <a:bodyPr/>
          <a:lstStyle/>
          <a:p>
            <a:pPr eaLnBrk="1" hangingPunct="1">
              <a:lnSpc>
                <a:spcPct val="115000"/>
              </a:lnSpc>
              <a:spcAft>
                <a:spcPct val="10000"/>
              </a:spcAft>
              <a:buFont typeface="Wingdings" pitchFamily="2" charset="2"/>
              <a:buNone/>
            </a:pPr>
            <a:r>
              <a:rPr lang="en-US" smtClean="0">
                <a:sym typeface="Symbol" pitchFamily="18" charset="2"/>
              </a:rPr>
              <a:t>To see why</a:t>
            </a:r>
          </a:p>
          <a:p>
            <a:pPr lvl="1" eaLnBrk="1" hangingPunct="1">
              <a:lnSpc>
                <a:spcPct val="115000"/>
              </a:lnSpc>
              <a:spcAft>
                <a:spcPct val="10000"/>
              </a:spcAft>
            </a:pPr>
            <a:r>
              <a:rPr lang="en-US" smtClean="0">
                <a:sym typeface="Symbol" pitchFamily="18" charset="2"/>
              </a:rPr>
              <a:t></a:t>
            </a:r>
            <a:r>
              <a:rPr lang="en-US" sz="3200" i="1" baseline="-25000" smtClean="0">
                <a:sym typeface="Symbol" pitchFamily="18" charset="2"/>
              </a:rPr>
              <a:t>R-S,S </a:t>
            </a:r>
            <a:r>
              <a:rPr lang="en-US" smtClean="0">
                <a:sym typeface="Symbol" pitchFamily="18" charset="2"/>
              </a:rPr>
              <a:t>(</a:t>
            </a:r>
            <a:r>
              <a:rPr lang="en-US" i="1" smtClean="0">
                <a:sym typeface="Symbol" pitchFamily="18" charset="2"/>
              </a:rPr>
              <a:t>r</a:t>
            </a:r>
            <a:r>
              <a:rPr lang="en-US" smtClean="0">
                <a:sym typeface="Symbol" pitchFamily="18" charset="2"/>
              </a:rPr>
              <a:t>) simply reorders attributes of </a:t>
            </a:r>
            <a:r>
              <a:rPr lang="en-US" i="1" smtClean="0">
                <a:sym typeface="Symbol" pitchFamily="18" charset="2"/>
              </a:rPr>
              <a:t>r</a:t>
            </a:r>
            <a:br>
              <a:rPr lang="en-US" i="1" smtClean="0">
                <a:sym typeface="Symbol" pitchFamily="18" charset="2"/>
              </a:rPr>
            </a:br>
            <a:endParaRPr lang="en-US" i="1" smtClean="0">
              <a:sym typeface="Symbol" pitchFamily="18" charset="2"/>
            </a:endParaRPr>
          </a:p>
          <a:p>
            <a:pPr lvl="1" eaLnBrk="1" hangingPunct="1">
              <a:lnSpc>
                <a:spcPct val="115000"/>
              </a:lnSpc>
              <a:spcAft>
                <a:spcPct val="10000"/>
              </a:spcAft>
            </a:pPr>
            <a:r>
              <a:rPr lang="en-US" smtClean="0">
                <a:sym typeface="Symbol" pitchFamily="18" charset="2"/>
              </a:rPr>
              <a:t></a:t>
            </a:r>
            <a:r>
              <a:rPr lang="en-US" sz="3200" i="1" baseline="-25000" smtClean="0">
                <a:sym typeface="Symbol" pitchFamily="18" charset="2"/>
              </a:rPr>
              <a:t>R-S </a:t>
            </a:r>
            <a:r>
              <a:rPr lang="en-US" smtClean="0">
                <a:sym typeface="Symbol" pitchFamily="18" charset="2"/>
              </a:rPr>
              <a:t>(</a:t>
            </a:r>
            <a:r>
              <a:rPr lang="en-US" sz="3200" i="1" baseline="-25000" smtClean="0">
                <a:sym typeface="Symbol" pitchFamily="18" charset="2"/>
              </a:rPr>
              <a:t>R-S</a:t>
            </a:r>
            <a:r>
              <a:rPr lang="en-US" i="1" smtClean="0">
                <a:sym typeface="Symbol" pitchFamily="18" charset="2"/>
              </a:rPr>
              <a:t> </a:t>
            </a:r>
            <a:r>
              <a:rPr lang="en-US" smtClean="0">
                <a:sym typeface="Symbol" pitchFamily="18" charset="2"/>
              </a:rPr>
              <a:t>(</a:t>
            </a:r>
            <a:r>
              <a:rPr lang="en-US" i="1" smtClean="0">
                <a:sym typeface="Symbol" pitchFamily="18" charset="2"/>
              </a:rPr>
              <a:t>r </a:t>
            </a:r>
            <a:r>
              <a:rPr lang="en-US" smtClean="0">
                <a:sym typeface="Symbol" pitchFamily="18" charset="2"/>
              </a:rPr>
              <a:t>)</a:t>
            </a:r>
            <a:r>
              <a:rPr lang="en-US" smtClean="0"/>
              <a:t> x </a:t>
            </a:r>
            <a:r>
              <a:rPr lang="en-US" i="1" smtClean="0"/>
              <a:t>s </a:t>
            </a:r>
            <a:r>
              <a:rPr lang="en-US" smtClean="0"/>
              <a:t>) – </a:t>
            </a:r>
            <a:r>
              <a:rPr lang="en-US" smtClean="0">
                <a:sym typeface="Symbol" pitchFamily="18" charset="2"/>
              </a:rPr>
              <a:t></a:t>
            </a:r>
            <a:r>
              <a:rPr lang="en-US" sz="3200" i="1" baseline="-25000" smtClean="0">
                <a:sym typeface="Symbol" pitchFamily="18" charset="2"/>
              </a:rPr>
              <a:t>R-S, S</a:t>
            </a:r>
            <a:r>
              <a:rPr lang="en-US" smtClean="0">
                <a:sym typeface="Symbol" pitchFamily="18" charset="2"/>
              </a:rPr>
              <a:t>(</a:t>
            </a:r>
            <a:r>
              <a:rPr lang="en-US" i="1" smtClean="0">
                <a:sym typeface="Symbol" pitchFamily="18" charset="2"/>
              </a:rPr>
              <a:t>r</a:t>
            </a:r>
            <a:r>
              <a:rPr lang="en-US" smtClean="0">
                <a:sym typeface="Symbol" pitchFamily="18" charset="2"/>
              </a:rPr>
              <a:t>) ) gives those tuples t in </a:t>
            </a:r>
            <a:br>
              <a:rPr lang="en-US" smtClean="0">
                <a:sym typeface="Symbol" pitchFamily="18" charset="2"/>
              </a:rPr>
            </a:br>
            <a:r>
              <a:rPr lang="en-US" smtClean="0">
                <a:sym typeface="Symbol" pitchFamily="18" charset="2"/>
              </a:rPr>
              <a:t/>
            </a:r>
            <a:br>
              <a:rPr lang="en-US" smtClean="0">
                <a:sym typeface="Symbol" pitchFamily="18" charset="2"/>
              </a:rPr>
            </a:br>
            <a:r>
              <a:rPr lang="en-US" smtClean="0">
                <a:sym typeface="Symbol" pitchFamily="18" charset="2"/>
              </a:rPr>
              <a:t> </a:t>
            </a:r>
            <a:r>
              <a:rPr lang="en-US" sz="3200" i="1" baseline="-25000" smtClean="0">
                <a:sym typeface="Symbol" pitchFamily="18" charset="2"/>
              </a:rPr>
              <a:t>R-S</a:t>
            </a:r>
            <a:r>
              <a:rPr lang="en-US" i="1" smtClean="0">
                <a:sym typeface="Symbol" pitchFamily="18" charset="2"/>
              </a:rPr>
              <a:t> </a:t>
            </a:r>
            <a:r>
              <a:rPr lang="en-US" smtClean="0">
                <a:sym typeface="Symbol" pitchFamily="18" charset="2"/>
              </a:rPr>
              <a:t>(</a:t>
            </a:r>
            <a:r>
              <a:rPr lang="en-US" i="1" smtClean="0">
                <a:sym typeface="Symbol" pitchFamily="18" charset="2"/>
              </a:rPr>
              <a:t>r </a:t>
            </a:r>
            <a:r>
              <a:rPr lang="en-US" smtClean="0">
                <a:sym typeface="Symbol" pitchFamily="18" charset="2"/>
              </a:rPr>
              <a:t>)</a:t>
            </a:r>
            <a:r>
              <a:rPr lang="en-US" smtClean="0"/>
              <a:t> such that for some tuple </a:t>
            </a:r>
            <a:r>
              <a:rPr lang="en-US" i="1" smtClean="0"/>
              <a:t>u </a:t>
            </a:r>
            <a:r>
              <a:rPr lang="en-US" smtClean="0">
                <a:sym typeface="Symbol" pitchFamily="18" charset="2"/>
              </a:rPr>
              <a:t> </a:t>
            </a:r>
            <a:r>
              <a:rPr lang="en-US" i="1" smtClean="0">
                <a:sym typeface="Symbol" pitchFamily="18" charset="2"/>
              </a:rPr>
              <a:t>s, tu </a:t>
            </a:r>
            <a:r>
              <a:rPr lang="en-US" smtClean="0">
                <a:sym typeface="Symbol" pitchFamily="18" charset="2"/>
              </a:rPr>
              <a:t> </a:t>
            </a:r>
            <a:r>
              <a:rPr lang="en-US" i="1" smtClean="0">
                <a:sym typeface="Symbol" pitchFamily="18" charset="2"/>
              </a:rPr>
              <a:t>r</a:t>
            </a:r>
            <a:r>
              <a:rPr lang="en-US" smtClean="0">
                <a:sym typeface="Symbol" pitchFamily="18" charset="2"/>
              </a:rPr>
              <a:t>.</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59</a:t>
            </a:fld>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4339" name="Rectangle 2"/>
          <p:cNvSpPr>
            <a:spLocks noGrp="1" noChangeArrowheads="1"/>
          </p:cNvSpPr>
          <p:nvPr>
            <p:ph type="title"/>
          </p:nvPr>
        </p:nvSpPr>
        <p:spPr>
          <a:xfrm>
            <a:off x="457200" y="998538"/>
            <a:ext cx="8229600" cy="630237"/>
          </a:xfrm>
        </p:spPr>
        <p:txBody>
          <a:bodyPr/>
          <a:lstStyle/>
          <a:p>
            <a:pPr eaLnBrk="1" hangingPunct="1"/>
            <a:r>
              <a:rPr lang="en-US" smtClean="0"/>
              <a:t>Tables and Their Characteristics (</a:t>
            </a:r>
            <a:r>
              <a:rPr lang="en-US" sz="3600" smtClean="0"/>
              <a:t>continued</a:t>
            </a:r>
            <a:r>
              <a:rPr lang="en-US" smtClean="0"/>
              <a:t>)</a:t>
            </a:r>
          </a:p>
        </p:txBody>
      </p:sp>
      <p:sp>
        <p:nvSpPr>
          <p:cNvPr id="14340" name="Rectangle 3"/>
          <p:cNvSpPr>
            <a:spLocks noGrp="1" noChangeArrowheads="1"/>
          </p:cNvSpPr>
          <p:nvPr>
            <p:ph type="body" idx="4294967295"/>
          </p:nvPr>
        </p:nvSpPr>
        <p:spPr>
          <a:xfrm>
            <a:off x="611188" y="1916113"/>
            <a:ext cx="8077200" cy="3962400"/>
          </a:xfrm>
        </p:spPr>
        <p:txBody>
          <a:bodyPr/>
          <a:lstStyle/>
          <a:p>
            <a:pPr eaLnBrk="1" hangingPunct="1">
              <a:spcBef>
                <a:spcPct val="80000"/>
              </a:spcBef>
            </a:pPr>
            <a:r>
              <a:rPr lang="en-US" smtClean="0"/>
              <a:t>Table also called a </a:t>
            </a:r>
            <a:r>
              <a:rPr lang="en-US" i="1" smtClean="0"/>
              <a:t>relation </a:t>
            </a:r>
            <a:r>
              <a:rPr lang="en-US" smtClean="0"/>
              <a:t>because the relational model’s creator, Codd, used the term </a:t>
            </a:r>
            <a:r>
              <a:rPr lang="en-US" i="1" smtClean="0"/>
              <a:t>relation</a:t>
            </a:r>
            <a:r>
              <a:rPr lang="en-US" smtClean="0"/>
              <a:t> as a synonym for table</a:t>
            </a:r>
          </a:p>
          <a:p>
            <a:pPr eaLnBrk="1" hangingPunct="1">
              <a:spcBef>
                <a:spcPct val="80000"/>
              </a:spcBef>
            </a:pPr>
            <a:r>
              <a:rPr lang="en-US" smtClean="0"/>
              <a:t>Think of a table as a </a:t>
            </a:r>
            <a:r>
              <a:rPr lang="en-US" i="1" smtClean="0"/>
              <a:t>persistent relation</a:t>
            </a:r>
            <a:r>
              <a:rPr lang="en-US" smtClean="0"/>
              <a:t>:</a:t>
            </a:r>
          </a:p>
          <a:p>
            <a:pPr lvl="1" eaLnBrk="1" hangingPunct="1">
              <a:spcBef>
                <a:spcPct val="80000"/>
              </a:spcBef>
            </a:pPr>
            <a:r>
              <a:rPr lang="en-US" smtClean="0"/>
              <a:t>A relation whose contents can be permanently saved for future use</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a:t>
            </a:fld>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8611" name="Rectangle 2"/>
          <p:cNvSpPr>
            <a:spLocks noGrp="1" noChangeArrowheads="1"/>
          </p:cNvSpPr>
          <p:nvPr>
            <p:ph type="title"/>
          </p:nvPr>
        </p:nvSpPr>
        <p:spPr/>
        <p:txBody>
          <a:bodyPr/>
          <a:lstStyle/>
          <a:p>
            <a:pPr eaLnBrk="1" hangingPunct="1"/>
            <a:r>
              <a:rPr lang="en-US" smtClean="0"/>
              <a:t>Assignment Operation</a:t>
            </a:r>
          </a:p>
        </p:txBody>
      </p:sp>
      <p:sp>
        <p:nvSpPr>
          <p:cNvPr id="68612" name="Rectangle 3"/>
          <p:cNvSpPr>
            <a:spLocks noGrp="1" noChangeArrowheads="1"/>
          </p:cNvSpPr>
          <p:nvPr>
            <p:ph type="body" idx="1"/>
          </p:nvPr>
        </p:nvSpPr>
        <p:spPr>
          <a:xfrm>
            <a:off x="482600" y="1201738"/>
            <a:ext cx="7739063" cy="4714875"/>
          </a:xfrm>
        </p:spPr>
        <p:txBody>
          <a:bodyPr/>
          <a:lstStyle/>
          <a:p>
            <a:pPr eaLnBrk="1" hangingPunct="1"/>
            <a:r>
              <a:rPr lang="en-US" sz="2400" smtClean="0"/>
              <a:t>The assignment operation (</a:t>
            </a:r>
            <a:r>
              <a:rPr lang="en-US" sz="2400" smtClean="0">
                <a:sym typeface="Symbol" pitchFamily="18" charset="2"/>
              </a:rPr>
              <a:t>) provides a convenient way to express complex queries. </a:t>
            </a:r>
          </a:p>
          <a:p>
            <a:pPr marL="628650" lvl="1" eaLnBrk="1" hangingPunct="1"/>
            <a:r>
              <a:rPr lang="en-US" sz="2000" smtClean="0">
                <a:sym typeface="Symbol" pitchFamily="18" charset="2"/>
              </a:rPr>
              <a:t> Write query as a sequential program consisting of</a:t>
            </a:r>
          </a:p>
          <a:p>
            <a:pPr marL="1085850" lvl="2" eaLnBrk="1" hangingPunct="1"/>
            <a:r>
              <a:rPr lang="en-US" sz="1800" smtClean="0">
                <a:sym typeface="Symbol" pitchFamily="18" charset="2"/>
              </a:rPr>
              <a:t>a series of assignments </a:t>
            </a:r>
          </a:p>
          <a:p>
            <a:pPr marL="1085850" lvl="2" eaLnBrk="1" hangingPunct="1"/>
            <a:r>
              <a:rPr lang="en-US" sz="1800" smtClean="0">
                <a:sym typeface="Symbol" pitchFamily="18" charset="2"/>
              </a:rPr>
              <a:t>followed by an expression whose value is displayed as a result of the query.</a:t>
            </a:r>
          </a:p>
          <a:p>
            <a:pPr marL="628650" lvl="1" eaLnBrk="1" hangingPunct="1"/>
            <a:r>
              <a:rPr lang="en-US" sz="2000" smtClean="0">
                <a:sym typeface="Symbol" pitchFamily="18" charset="2"/>
              </a:rPr>
              <a:t>Assignment must always be made to a temporary relation variable.</a:t>
            </a:r>
          </a:p>
          <a:p>
            <a:pPr marL="628650" lvl="1" eaLnBrk="1" hangingPunct="1">
              <a:lnSpc>
                <a:spcPct val="130000"/>
              </a:lnSpc>
            </a:pPr>
            <a:r>
              <a:rPr lang="en-US" sz="2000" smtClean="0">
                <a:sym typeface="Symbol" pitchFamily="18" charset="2"/>
              </a:rPr>
              <a:t>May use variable in subsequent expressions.</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60</a:t>
            </a:fld>
            <a:endParaRPr lang="en-U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9635" name="Rectangle 2"/>
          <p:cNvSpPr>
            <a:spLocks noGrp="1" noChangeArrowheads="1"/>
          </p:cNvSpPr>
          <p:nvPr>
            <p:ph type="title"/>
          </p:nvPr>
        </p:nvSpPr>
        <p:spPr/>
        <p:txBody>
          <a:bodyPr/>
          <a:lstStyle/>
          <a:p>
            <a:pPr eaLnBrk="1" hangingPunct="1"/>
            <a:r>
              <a:rPr lang="en-US" smtClean="0"/>
              <a:t>Assignment Operation</a:t>
            </a:r>
            <a:endParaRPr lang="en-IE" smtClean="0"/>
          </a:p>
        </p:txBody>
      </p:sp>
      <p:sp>
        <p:nvSpPr>
          <p:cNvPr id="69636" name="Rectangle 3"/>
          <p:cNvSpPr>
            <a:spLocks noGrp="1" noChangeArrowheads="1"/>
          </p:cNvSpPr>
          <p:nvPr>
            <p:ph type="body" idx="1"/>
          </p:nvPr>
        </p:nvSpPr>
        <p:spPr>
          <a:xfrm>
            <a:off x="457200" y="1497013"/>
            <a:ext cx="8229600" cy="4633912"/>
          </a:xfrm>
        </p:spPr>
        <p:txBody>
          <a:bodyPr/>
          <a:lstStyle/>
          <a:p>
            <a:pPr eaLnBrk="1" hangingPunct="1"/>
            <a:r>
              <a:rPr lang="en-US" smtClean="0">
                <a:sym typeface="Symbol" pitchFamily="18" charset="2"/>
              </a:rPr>
              <a:t>Example:  Write </a:t>
            </a:r>
            <a:r>
              <a:rPr lang="en-US" i="1" smtClean="0">
                <a:sym typeface="Symbol" pitchFamily="18" charset="2"/>
              </a:rPr>
              <a:t>r</a:t>
            </a:r>
            <a:r>
              <a:rPr lang="en-US" smtClean="0">
                <a:sym typeface="Symbol" pitchFamily="18" charset="2"/>
              </a:rPr>
              <a:t>  </a:t>
            </a:r>
            <a:r>
              <a:rPr lang="en-US" i="1" smtClean="0">
                <a:sym typeface="Symbol" pitchFamily="18" charset="2"/>
              </a:rPr>
              <a:t>s</a:t>
            </a:r>
            <a:r>
              <a:rPr lang="en-US" smtClean="0">
                <a:sym typeface="Symbol" pitchFamily="18" charset="2"/>
              </a:rPr>
              <a:t> as </a:t>
            </a:r>
          </a:p>
          <a:p>
            <a:pPr eaLnBrk="1" hangingPunct="1">
              <a:lnSpc>
                <a:spcPct val="130000"/>
              </a:lnSpc>
              <a:buFont typeface="Wingdings" pitchFamily="2" charset="2"/>
              <a:buNone/>
            </a:pPr>
            <a:r>
              <a:rPr lang="en-US" smtClean="0"/>
              <a:t>			</a:t>
            </a:r>
            <a:r>
              <a:rPr lang="en-US" i="1" smtClean="0"/>
              <a:t>temp1</a:t>
            </a:r>
            <a:r>
              <a:rPr lang="en-US" baseline="30000" smtClean="0"/>
              <a:t> </a:t>
            </a:r>
            <a:r>
              <a:rPr lang="en-US" smtClean="0">
                <a:sym typeface="Symbol" pitchFamily="18" charset="2"/>
              </a:rPr>
              <a:t> </a:t>
            </a:r>
            <a:r>
              <a:rPr lang="en-US" i="1" baseline="-25000" smtClean="0">
                <a:sym typeface="Symbol" pitchFamily="18" charset="2"/>
              </a:rPr>
              <a:t>R-S</a:t>
            </a:r>
            <a:r>
              <a:rPr lang="en-US" smtClean="0">
                <a:sym typeface="Symbol" pitchFamily="18" charset="2"/>
              </a:rPr>
              <a:t> (</a:t>
            </a:r>
            <a:r>
              <a:rPr lang="en-US" i="1" smtClean="0">
                <a:sym typeface="Symbol" pitchFamily="18" charset="2"/>
              </a:rPr>
              <a:t>r </a:t>
            </a:r>
            <a:r>
              <a:rPr lang="en-US" smtClean="0">
                <a:sym typeface="Symbol" pitchFamily="18" charset="2"/>
              </a:rPr>
              <a:t>)</a:t>
            </a:r>
            <a:r>
              <a:rPr lang="en-US" smtClean="0"/>
              <a:t> </a:t>
            </a:r>
            <a:br>
              <a:rPr lang="en-US" smtClean="0"/>
            </a:br>
            <a:r>
              <a:rPr lang="en-US" smtClean="0"/>
              <a:t>		</a:t>
            </a:r>
            <a:r>
              <a:rPr lang="en-US" i="1" smtClean="0"/>
              <a:t>temp2</a:t>
            </a:r>
            <a:r>
              <a:rPr lang="en-US" smtClean="0"/>
              <a:t> </a:t>
            </a:r>
            <a:r>
              <a:rPr lang="en-US" smtClean="0">
                <a:sym typeface="Symbol" pitchFamily="18" charset="2"/>
              </a:rPr>
              <a:t> </a:t>
            </a:r>
            <a:r>
              <a:rPr lang="en-US" i="1" baseline="-25000" smtClean="0">
                <a:sym typeface="Symbol" pitchFamily="18" charset="2"/>
              </a:rPr>
              <a:t>R-S</a:t>
            </a:r>
            <a:r>
              <a:rPr lang="en-US" smtClean="0">
                <a:sym typeface="Symbol" pitchFamily="18" charset="2"/>
              </a:rPr>
              <a:t> ((</a:t>
            </a:r>
            <a:r>
              <a:rPr lang="en-US" i="1" smtClean="0">
                <a:sym typeface="Symbol" pitchFamily="18" charset="2"/>
              </a:rPr>
              <a:t>temp1</a:t>
            </a:r>
            <a:r>
              <a:rPr lang="en-US" smtClean="0">
                <a:sym typeface="Symbol" pitchFamily="18" charset="2"/>
              </a:rPr>
              <a:t> x </a:t>
            </a:r>
            <a:r>
              <a:rPr lang="en-US" i="1" smtClean="0">
                <a:sym typeface="Symbol" pitchFamily="18" charset="2"/>
              </a:rPr>
              <a:t>s </a:t>
            </a:r>
            <a:r>
              <a:rPr lang="en-US" smtClean="0">
                <a:sym typeface="Symbol" pitchFamily="18" charset="2"/>
              </a:rPr>
              <a:t>) – </a:t>
            </a:r>
            <a:r>
              <a:rPr lang="en-US" i="1" baseline="-25000" smtClean="0">
                <a:sym typeface="Symbol" pitchFamily="18" charset="2"/>
              </a:rPr>
              <a:t>R-S,S </a:t>
            </a:r>
            <a:r>
              <a:rPr lang="en-US" smtClean="0">
                <a:sym typeface="Symbol" pitchFamily="18" charset="2"/>
              </a:rPr>
              <a:t>(</a:t>
            </a:r>
            <a:r>
              <a:rPr lang="en-US" i="1" smtClean="0">
                <a:sym typeface="Symbol" pitchFamily="18" charset="2"/>
              </a:rPr>
              <a:t>r </a:t>
            </a:r>
            <a:r>
              <a:rPr lang="en-US" smtClean="0">
                <a:sym typeface="Symbol" pitchFamily="18" charset="2"/>
              </a:rPr>
              <a:t>))</a:t>
            </a:r>
            <a:br>
              <a:rPr lang="en-US" smtClean="0">
                <a:sym typeface="Symbol" pitchFamily="18" charset="2"/>
              </a:rPr>
            </a:br>
            <a:r>
              <a:rPr lang="en-US" smtClean="0">
                <a:sym typeface="Symbol" pitchFamily="18" charset="2"/>
              </a:rPr>
              <a:t>		</a:t>
            </a:r>
            <a:r>
              <a:rPr lang="en-US" i="1" smtClean="0">
                <a:sym typeface="Symbol" pitchFamily="18" charset="2"/>
              </a:rPr>
              <a:t>result</a:t>
            </a:r>
            <a:r>
              <a:rPr lang="en-US" smtClean="0">
                <a:sym typeface="Symbol" pitchFamily="18" charset="2"/>
              </a:rPr>
              <a:t> = </a:t>
            </a:r>
            <a:r>
              <a:rPr lang="en-US" i="1" smtClean="0">
                <a:sym typeface="Symbol" pitchFamily="18" charset="2"/>
              </a:rPr>
              <a:t>temp1</a:t>
            </a:r>
            <a:r>
              <a:rPr lang="en-US" smtClean="0">
                <a:sym typeface="Symbol" pitchFamily="18" charset="2"/>
              </a:rPr>
              <a:t> –</a:t>
            </a:r>
            <a:r>
              <a:rPr lang="en-US" i="1" smtClean="0">
                <a:sym typeface="Symbol" pitchFamily="18" charset="2"/>
              </a:rPr>
              <a:t> temp2</a:t>
            </a:r>
            <a:endParaRPr lang="en-US" smtClean="0">
              <a:sym typeface="Symbol" pitchFamily="18" charset="2"/>
            </a:endParaRPr>
          </a:p>
          <a:p>
            <a:pPr lvl="1" eaLnBrk="1" hangingPunct="1">
              <a:lnSpc>
                <a:spcPct val="130000"/>
              </a:lnSpc>
            </a:pPr>
            <a:r>
              <a:rPr lang="en-US" smtClean="0">
                <a:sym typeface="Symbol" pitchFamily="18" charset="2"/>
              </a:rPr>
              <a:t>The result to the right of the  is assigned to the relation variable on the left of the .</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61</a:t>
            </a:fld>
            <a:endParaRPr lang="en-US"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2707" name="Rectangle 2"/>
          <p:cNvSpPr>
            <a:spLocks noGrp="1" noChangeArrowheads="1"/>
          </p:cNvSpPr>
          <p:nvPr>
            <p:ph type="title"/>
          </p:nvPr>
        </p:nvSpPr>
        <p:spPr>
          <a:xfrm>
            <a:off x="1116013" y="1069975"/>
            <a:ext cx="7510462" cy="630238"/>
          </a:xfrm>
        </p:spPr>
        <p:txBody>
          <a:bodyPr/>
          <a:lstStyle/>
          <a:p>
            <a:pPr eaLnBrk="1" hangingPunct="1"/>
            <a:r>
              <a:rPr lang="en-US" smtClean="0"/>
              <a:t>Extended Relational-Algebra-Operations</a:t>
            </a:r>
          </a:p>
        </p:txBody>
      </p:sp>
      <p:sp>
        <p:nvSpPr>
          <p:cNvPr id="72708" name="Rectangle 3"/>
          <p:cNvSpPr>
            <a:spLocks noGrp="1" noChangeArrowheads="1"/>
          </p:cNvSpPr>
          <p:nvPr>
            <p:ph type="body" idx="1"/>
          </p:nvPr>
        </p:nvSpPr>
        <p:spPr>
          <a:xfrm>
            <a:off x="1476375" y="2071688"/>
            <a:ext cx="5832475" cy="3949700"/>
          </a:xfrm>
        </p:spPr>
        <p:txBody>
          <a:bodyPr/>
          <a:lstStyle/>
          <a:p>
            <a:pPr eaLnBrk="1" hangingPunct="1"/>
            <a:r>
              <a:rPr lang="en-US" smtClean="0"/>
              <a:t>Generalized Projection</a:t>
            </a:r>
          </a:p>
          <a:p>
            <a:pPr eaLnBrk="1" hangingPunct="1"/>
            <a:r>
              <a:rPr lang="en-US" smtClean="0"/>
              <a:t>Aggregate Functions</a:t>
            </a:r>
          </a:p>
          <a:p>
            <a:pPr eaLnBrk="1" hangingPunct="1"/>
            <a:r>
              <a:rPr lang="en-US" smtClean="0"/>
              <a:t>Outer Join</a:t>
            </a:r>
          </a:p>
          <a:p>
            <a:pPr eaLnBrk="1" hangingPunct="1"/>
            <a:endParaRPr lang="en-US"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62</a:t>
            </a:fld>
            <a:endParaRPr lang="en-US"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5124" name="Rectangle 2"/>
          <p:cNvSpPr>
            <a:spLocks noGrp="1" noChangeArrowheads="1"/>
          </p:cNvSpPr>
          <p:nvPr>
            <p:ph type="title"/>
          </p:nvPr>
        </p:nvSpPr>
        <p:spPr/>
        <p:txBody>
          <a:bodyPr/>
          <a:lstStyle/>
          <a:p>
            <a:pPr eaLnBrk="1" hangingPunct="1"/>
            <a:r>
              <a:rPr lang="en-US" smtClean="0"/>
              <a:t>Generalized Projection</a:t>
            </a:r>
          </a:p>
        </p:txBody>
      </p:sp>
      <p:sp>
        <p:nvSpPr>
          <p:cNvPr id="5125" name="Rectangle 3"/>
          <p:cNvSpPr>
            <a:spLocks noGrp="1" noChangeArrowheads="1"/>
          </p:cNvSpPr>
          <p:nvPr>
            <p:ph type="body" idx="1"/>
          </p:nvPr>
        </p:nvSpPr>
        <p:spPr>
          <a:xfrm>
            <a:off x="798513" y="1077913"/>
            <a:ext cx="7848600" cy="4656137"/>
          </a:xfrm>
        </p:spPr>
        <p:txBody>
          <a:bodyPr/>
          <a:lstStyle/>
          <a:p>
            <a:pPr eaLnBrk="1" hangingPunct="1">
              <a:tabLst>
                <a:tab pos="3195638" algn="ctr"/>
              </a:tabLst>
            </a:pPr>
            <a:r>
              <a:rPr lang="en-US" smtClean="0"/>
              <a:t>Extends the projection operation by allowing arithmetic functions to be used in the projection list.</a:t>
            </a:r>
            <a:br>
              <a:rPr lang="en-US" smtClean="0"/>
            </a:br>
            <a:r>
              <a:rPr lang="en-US" smtClean="0"/>
              <a:t/>
            </a:r>
            <a:br>
              <a:rPr lang="en-US" smtClean="0"/>
            </a:br>
            <a:endParaRPr lang="en-US" smtClean="0"/>
          </a:p>
          <a:p>
            <a:pPr eaLnBrk="1" hangingPunct="1">
              <a:tabLst>
                <a:tab pos="3195638" algn="ctr"/>
              </a:tabLst>
            </a:pPr>
            <a:r>
              <a:rPr lang="en-US" i="1" smtClean="0"/>
              <a:t>E</a:t>
            </a:r>
            <a:r>
              <a:rPr lang="en-US" smtClean="0"/>
              <a:t> is any relational-algebra expression</a:t>
            </a:r>
          </a:p>
          <a:p>
            <a:pPr eaLnBrk="1" hangingPunct="1">
              <a:lnSpc>
                <a:spcPct val="120000"/>
              </a:lnSpc>
              <a:tabLst>
                <a:tab pos="3195638" algn="ctr"/>
              </a:tabLst>
            </a:pPr>
            <a:r>
              <a:rPr lang="en-US" smtClean="0"/>
              <a:t>Each of </a:t>
            </a:r>
            <a:r>
              <a:rPr lang="en-US" i="1" smtClean="0"/>
              <a:t>F</a:t>
            </a:r>
            <a:r>
              <a:rPr lang="en-US" sz="3000" baseline="-25000" smtClean="0"/>
              <a:t>1</a:t>
            </a:r>
            <a:r>
              <a:rPr lang="en-US" smtClean="0"/>
              <a:t>, </a:t>
            </a:r>
            <a:r>
              <a:rPr lang="en-US" i="1" smtClean="0"/>
              <a:t>F</a:t>
            </a:r>
            <a:r>
              <a:rPr lang="en-US" sz="3000" baseline="-25000" smtClean="0"/>
              <a:t>2</a:t>
            </a:r>
            <a:r>
              <a:rPr lang="en-US" smtClean="0"/>
              <a:t>, …, </a:t>
            </a:r>
            <a:r>
              <a:rPr lang="en-US" i="1" smtClean="0"/>
              <a:t>F</a:t>
            </a:r>
            <a:r>
              <a:rPr lang="en-US" sz="3000" i="1" baseline="-25000" smtClean="0"/>
              <a:t>n</a:t>
            </a:r>
            <a:r>
              <a:rPr lang="en-US" i="1" baseline="-25000" smtClean="0"/>
              <a:t> </a:t>
            </a:r>
            <a:r>
              <a:rPr lang="en-US" i="1" smtClean="0"/>
              <a:t> </a:t>
            </a:r>
            <a:r>
              <a:rPr lang="en-US" smtClean="0"/>
              <a:t>are are arithmetic expressions involving constants and attributes in the schema of </a:t>
            </a:r>
            <a:r>
              <a:rPr lang="en-US" i="1" smtClean="0"/>
              <a:t>E</a:t>
            </a:r>
            <a:r>
              <a:rPr lang="en-US" smtClean="0"/>
              <a:t>.</a:t>
            </a:r>
          </a:p>
        </p:txBody>
      </p:sp>
      <p:graphicFrame>
        <p:nvGraphicFramePr>
          <p:cNvPr id="5122" name="Object 4"/>
          <p:cNvGraphicFramePr>
            <a:graphicFrameLocks noChangeAspect="1"/>
          </p:cNvGraphicFramePr>
          <p:nvPr/>
        </p:nvGraphicFramePr>
        <p:xfrm>
          <a:off x="2771775" y="2492375"/>
          <a:ext cx="2305050" cy="622300"/>
        </p:xfrm>
        <a:graphic>
          <a:graphicData uri="http://schemas.openxmlformats.org/presentationml/2006/ole">
            <mc:AlternateContent xmlns:mc="http://schemas.openxmlformats.org/markup-compatibility/2006">
              <mc:Choice xmlns:v="urn:schemas-microsoft-com:vml" Requires="v">
                <p:oleObj spid="_x0000_s5130" name="Equation" r:id="rId4" imgW="1574117" imgH="355446" progId="Equation.3">
                  <p:embed/>
                </p:oleObj>
              </mc:Choice>
              <mc:Fallback>
                <p:oleObj name="Equation" r:id="rId4" imgW="1574117" imgH="355446"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23050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63</a:t>
            </a:fld>
            <a:endParaRPr lang="en-US"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dirty="0" smtClean="0"/>
              <a:t>Generalized Projection– Example</a:t>
            </a:r>
          </a:p>
        </p:txBody>
      </p:sp>
      <p:sp>
        <p:nvSpPr>
          <p:cNvPr id="75780" name="Rectangle 3"/>
          <p:cNvSpPr>
            <a:spLocks noGrp="1" noChangeArrowheads="1"/>
          </p:cNvSpPr>
          <p:nvPr>
            <p:ph type="body" idx="1"/>
          </p:nvPr>
        </p:nvSpPr>
        <p:spPr>
          <a:xfrm>
            <a:off x="1042988" y="1201738"/>
            <a:ext cx="1765300" cy="596900"/>
          </a:xfrm>
        </p:spPr>
        <p:txBody>
          <a:bodyPr/>
          <a:lstStyle/>
          <a:p>
            <a:pPr eaLnBrk="1" hangingPunct="1"/>
            <a:r>
              <a:rPr lang="en-US" dirty="0" smtClean="0"/>
              <a:t>Relation </a:t>
            </a:r>
            <a:r>
              <a:rPr lang="en-US" i="1" dirty="0" smtClean="0"/>
              <a:t>r</a:t>
            </a:r>
            <a:r>
              <a:rPr lang="en-US" dirty="0" smtClean="0"/>
              <a:t>:</a:t>
            </a:r>
          </a:p>
        </p:txBody>
      </p:sp>
      <p:grpSp>
        <p:nvGrpSpPr>
          <p:cNvPr id="2" name="Group 14"/>
          <p:cNvGrpSpPr/>
          <p:nvPr/>
        </p:nvGrpSpPr>
        <p:grpSpPr>
          <a:xfrm>
            <a:off x="4130675" y="1711325"/>
            <a:ext cx="1371600" cy="2133600"/>
            <a:chOff x="4130675" y="1711325"/>
            <a:chExt cx="1371600" cy="2133600"/>
          </a:xfrm>
        </p:grpSpPr>
        <p:sp>
          <p:nvSpPr>
            <p:cNvPr id="75785" name="Rectangle 8"/>
            <p:cNvSpPr>
              <a:spLocks noChangeArrowheads="1"/>
            </p:cNvSpPr>
            <p:nvPr/>
          </p:nvSpPr>
          <p:spPr bwMode="auto">
            <a:xfrm>
              <a:off x="50450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grpSp>
          <p:nvGrpSpPr>
            <p:cNvPr id="3" name="Group 13"/>
            <p:cNvGrpSpPr/>
            <p:nvPr/>
          </p:nvGrpSpPr>
          <p:grpSpPr>
            <a:xfrm>
              <a:off x="4130675" y="1711325"/>
              <a:ext cx="1371600" cy="2133600"/>
              <a:chOff x="4130675" y="1711325"/>
              <a:chExt cx="1371600" cy="2133600"/>
            </a:xfrm>
          </p:grpSpPr>
          <p:sp>
            <p:nvSpPr>
              <p:cNvPr id="75781" name="Rectangle 4"/>
              <p:cNvSpPr>
                <a:spLocks noChangeArrowheads="1"/>
              </p:cNvSpPr>
              <p:nvPr/>
            </p:nvSpPr>
            <p:spPr bwMode="auto">
              <a:xfrm>
                <a:off x="41306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75782" name="Rectangle 5"/>
              <p:cNvSpPr>
                <a:spLocks noChangeArrowheads="1"/>
              </p:cNvSpPr>
              <p:nvPr/>
            </p:nvSpPr>
            <p:spPr bwMode="auto">
              <a:xfrm>
                <a:off x="45878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75783" name="Rectangle 6"/>
              <p:cNvSpPr>
                <a:spLocks noChangeArrowheads="1"/>
              </p:cNvSpPr>
              <p:nvPr/>
            </p:nvSpPr>
            <p:spPr bwMode="auto">
              <a:xfrm>
                <a:off x="41306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p:txBody>
          </p:sp>
          <p:sp>
            <p:nvSpPr>
              <p:cNvPr id="75784" name="Rectangle 7"/>
              <p:cNvSpPr>
                <a:spLocks noChangeArrowheads="1"/>
              </p:cNvSpPr>
              <p:nvPr/>
            </p:nvSpPr>
            <p:spPr bwMode="auto">
              <a:xfrm>
                <a:off x="45878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dirty="0" smtClean="0">
                    <a:latin typeface="Helvetica" pitchFamily="34" charset="0"/>
                    <a:sym typeface="Symbol" pitchFamily="18" charset="2"/>
                  </a:rPr>
                  <a:t>10</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4</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15</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6</a:t>
                </a:r>
                <a:endParaRPr lang="en-US" i="1" dirty="0">
                  <a:latin typeface="Helvetica" pitchFamily="34" charset="0"/>
                  <a:sym typeface="Symbol" pitchFamily="18" charset="2"/>
                </a:endParaRPr>
              </a:p>
            </p:txBody>
          </p:sp>
          <p:sp>
            <p:nvSpPr>
              <p:cNvPr id="75786" name="Rectangle 9"/>
              <p:cNvSpPr>
                <a:spLocks noChangeArrowheads="1"/>
              </p:cNvSpPr>
              <p:nvPr/>
            </p:nvSpPr>
            <p:spPr bwMode="auto">
              <a:xfrm>
                <a:off x="50450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a:latin typeface="Helvetica" pitchFamily="34" charset="0"/>
                    <a:sym typeface="Symbol" pitchFamily="18" charset="2"/>
                  </a:rPr>
                  <a:t>7</a:t>
                </a:r>
              </a:p>
              <a:p>
                <a:pPr algn="ctr" eaLnBrk="0" hangingPunct="0">
                  <a:lnSpc>
                    <a:spcPct val="130000"/>
                  </a:lnSpc>
                </a:pPr>
                <a:r>
                  <a:rPr lang="en-US">
                    <a:latin typeface="Helvetica" pitchFamily="34" charset="0"/>
                    <a:sym typeface="Symbol" pitchFamily="18" charset="2"/>
                  </a:rPr>
                  <a:t>7</a:t>
                </a:r>
              </a:p>
              <a:p>
                <a:pPr algn="ctr" eaLnBrk="0" hangingPunct="0">
                  <a:lnSpc>
                    <a:spcPct val="130000"/>
                  </a:lnSpc>
                </a:pPr>
                <a:r>
                  <a:rPr lang="en-US">
                    <a:latin typeface="Helvetica" pitchFamily="34" charset="0"/>
                    <a:sym typeface="Symbol" pitchFamily="18" charset="2"/>
                  </a:rPr>
                  <a:t>3</a:t>
                </a:r>
              </a:p>
              <a:p>
                <a:pPr algn="ctr" eaLnBrk="0" hangingPunct="0">
                  <a:lnSpc>
                    <a:spcPct val="130000"/>
                  </a:lnSpc>
                </a:pPr>
                <a:r>
                  <a:rPr lang="en-US">
                    <a:latin typeface="Helvetica" pitchFamily="34" charset="0"/>
                    <a:sym typeface="Symbol" pitchFamily="18" charset="2"/>
                  </a:rPr>
                  <a:t>10</a:t>
                </a:r>
              </a:p>
            </p:txBody>
          </p:sp>
        </p:grpSp>
      </p:grpSp>
      <p:sp>
        <p:nvSpPr>
          <p:cNvPr id="75787" name="Rectangle 10"/>
          <p:cNvSpPr>
            <a:spLocks noChangeArrowheads="1"/>
          </p:cNvSpPr>
          <p:nvPr/>
        </p:nvSpPr>
        <p:spPr bwMode="auto">
          <a:xfrm>
            <a:off x="1042988" y="4606925"/>
            <a:ext cx="2012950" cy="557213"/>
          </a:xfrm>
          <a:prstGeom prst="rect">
            <a:avLst/>
          </a:prstGeom>
          <a:noFill/>
          <a:ln w="9525">
            <a:noFill/>
            <a:miter lim="800000"/>
            <a:headEnd/>
            <a:tailEnd/>
          </a:ln>
        </p:spPr>
        <p:txBody>
          <a:bodyPr/>
          <a:lstStyle/>
          <a:p>
            <a:pPr eaLnBrk="0" hangingPunct="0">
              <a:buFont typeface="Wingdings" pitchFamily="2" charset="2"/>
              <a:buChar char="q"/>
            </a:pPr>
            <a:r>
              <a:rPr lang="en-US" dirty="0" smtClean="0">
                <a:latin typeface="Times New Roman" pitchFamily="18" charset="0"/>
                <a:sym typeface="Symbol" pitchFamily="18" charset="2"/>
              </a:rPr>
              <a:t> </a:t>
            </a:r>
            <a:r>
              <a:rPr lang="en-US" sz="1600" baseline="-25000" dirty="0" smtClean="0">
                <a:latin typeface="Times New Roman" pitchFamily="18" charset="0"/>
              </a:rPr>
              <a:t>A,B - C</a:t>
            </a:r>
            <a:r>
              <a:rPr lang="en-US" dirty="0" smtClean="0">
                <a:latin typeface="Times New Roman" pitchFamily="18" charset="0"/>
              </a:rPr>
              <a:t> (</a:t>
            </a:r>
            <a:r>
              <a:rPr lang="en-US" i="1" dirty="0" smtClean="0">
                <a:latin typeface="Times New Roman" pitchFamily="18" charset="0"/>
              </a:rPr>
              <a:t>r</a:t>
            </a:r>
            <a:r>
              <a:rPr lang="en-US" dirty="0" smtClean="0">
                <a:latin typeface="Times New Roman" pitchFamily="18" charset="0"/>
              </a:rPr>
              <a:t>)</a:t>
            </a:r>
            <a:endParaRPr lang="en-US" dirty="0">
              <a:latin typeface="Times New Roman" pitchFamily="18" charset="0"/>
            </a:endParaRPr>
          </a:p>
        </p:txBody>
      </p:sp>
      <p:grpSp>
        <p:nvGrpSpPr>
          <p:cNvPr id="19" name="Group 13"/>
          <p:cNvGrpSpPr/>
          <p:nvPr/>
        </p:nvGrpSpPr>
        <p:grpSpPr>
          <a:xfrm>
            <a:off x="4139952" y="4221088"/>
            <a:ext cx="1080120" cy="2133600"/>
            <a:chOff x="4130675" y="1711325"/>
            <a:chExt cx="1080120" cy="2133600"/>
          </a:xfrm>
        </p:grpSpPr>
        <p:sp>
          <p:nvSpPr>
            <p:cNvPr id="20" name="Rectangle 4"/>
            <p:cNvSpPr>
              <a:spLocks noChangeArrowheads="1"/>
            </p:cNvSpPr>
            <p:nvPr/>
          </p:nvSpPr>
          <p:spPr bwMode="auto">
            <a:xfrm>
              <a:off x="41306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21" name="Rectangle 5"/>
            <p:cNvSpPr>
              <a:spLocks noChangeArrowheads="1"/>
            </p:cNvSpPr>
            <p:nvPr/>
          </p:nvSpPr>
          <p:spPr bwMode="auto">
            <a:xfrm>
              <a:off x="4587875" y="1711325"/>
              <a:ext cx="62292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B - C</a:t>
              </a:r>
              <a:endParaRPr lang="en-US" i="1" dirty="0">
                <a:latin typeface="Helvetica" pitchFamily="34" charset="0"/>
              </a:endParaRPr>
            </a:p>
          </p:txBody>
        </p:sp>
        <p:sp>
          <p:nvSpPr>
            <p:cNvPr id="22" name="Rectangle 6"/>
            <p:cNvSpPr>
              <a:spLocks noChangeArrowheads="1"/>
            </p:cNvSpPr>
            <p:nvPr/>
          </p:nvSpPr>
          <p:spPr bwMode="auto">
            <a:xfrm>
              <a:off x="41306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p:txBody>
        </p:sp>
        <p:sp>
          <p:nvSpPr>
            <p:cNvPr id="23" name="Rectangle 7"/>
            <p:cNvSpPr>
              <a:spLocks noChangeArrowheads="1"/>
            </p:cNvSpPr>
            <p:nvPr/>
          </p:nvSpPr>
          <p:spPr bwMode="auto">
            <a:xfrm>
              <a:off x="4587875" y="2320925"/>
              <a:ext cx="62292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dirty="0" smtClean="0">
                  <a:latin typeface="Helvetica" pitchFamily="34" charset="0"/>
                  <a:sym typeface="Symbol" pitchFamily="18" charset="2"/>
                </a:rPr>
                <a:t>3</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-3</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12</a:t>
              </a:r>
              <a:endParaRPr lang="en-US" i="1" dirty="0">
                <a:latin typeface="Helvetica" pitchFamily="34" charset="0"/>
                <a:sym typeface="Symbol" pitchFamily="18" charset="2"/>
              </a:endParaRPr>
            </a:p>
            <a:p>
              <a:pPr algn="ctr" eaLnBrk="0" hangingPunct="0">
                <a:lnSpc>
                  <a:spcPct val="130000"/>
                </a:lnSpc>
              </a:pPr>
              <a:r>
                <a:rPr lang="en-US" i="1" dirty="0" smtClean="0">
                  <a:latin typeface="Helvetica" pitchFamily="34" charset="0"/>
                  <a:sym typeface="Symbol" pitchFamily="18" charset="2"/>
                </a:rPr>
                <a:t>-4</a:t>
              </a:r>
              <a:endParaRPr lang="en-US" i="1" dirty="0">
                <a:latin typeface="Helvetica" pitchFamily="34" charset="0"/>
                <a:sym typeface="Symbol" pitchFamily="18" charset="2"/>
              </a:endParaRPr>
            </a:p>
          </p:txBody>
        </p:sp>
      </p:grpSp>
      <p:sp>
        <p:nvSpPr>
          <p:cNvPr id="1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64</a:t>
            </a:fld>
            <a:endParaRPr lang="en-US"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4755" name="Rectangle 2"/>
          <p:cNvSpPr>
            <a:spLocks noGrp="1" noChangeArrowheads="1"/>
          </p:cNvSpPr>
          <p:nvPr>
            <p:ph type="title"/>
          </p:nvPr>
        </p:nvSpPr>
        <p:spPr>
          <a:xfrm>
            <a:off x="395288" y="277813"/>
            <a:ext cx="8424862" cy="630237"/>
          </a:xfrm>
        </p:spPr>
        <p:txBody>
          <a:bodyPr/>
          <a:lstStyle/>
          <a:p>
            <a:pPr eaLnBrk="1" hangingPunct="1"/>
            <a:r>
              <a:rPr lang="en-US" smtClean="0"/>
              <a:t>Aggregate Functions and Operations</a:t>
            </a:r>
          </a:p>
        </p:txBody>
      </p:sp>
      <p:sp>
        <p:nvSpPr>
          <p:cNvPr id="74756" name="Rectangle 3"/>
          <p:cNvSpPr>
            <a:spLocks noGrp="1" noChangeArrowheads="1"/>
          </p:cNvSpPr>
          <p:nvPr>
            <p:ph type="body" idx="1"/>
          </p:nvPr>
        </p:nvSpPr>
        <p:spPr>
          <a:xfrm>
            <a:off x="519113" y="1412875"/>
            <a:ext cx="8229600" cy="4176713"/>
          </a:xfrm>
        </p:spPr>
        <p:txBody>
          <a:bodyPr/>
          <a:lstStyle/>
          <a:p>
            <a:pPr eaLnBrk="1" hangingPunct="1">
              <a:tabLst>
                <a:tab pos="2119313" algn="l"/>
                <a:tab pos="2689225" algn="ctr"/>
              </a:tabLst>
            </a:pPr>
            <a:r>
              <a:rPr lang="en-US" b="1" smtClean="0">
                <a:solidFill>
                  <a:schemeClr val="tx2"/>
                </a:solidFill>
              </a:rPr>
              <a:t>Aggregation function</a:t>
            </a:r>
            <a:r>
              <a:rPr lang="en-US" smtClean="0"/>
              <a:t> takes a collection of values and returns a single value as a result.</a:t>
            </a:r>
          </a:p>
          <a:p>
            <a:pPr eaLnBrk="1" hangingPunct="1">
              <a:buFont typeface="Wingdings" pitchFamily="2" charset="2"/>
              <a:buNone/>
              <a:tabLst>
                <a:tab pos="2119313" algn="l"/>
                <a:tab pos="2689225" algn="ctr"/>
              </a:tabLst>
            </a:pPr>
            <a:r>
              <a:rPr lang="en-US" smtClean="0"/>
              <a:t>		</a:t>
            </a:r>
            <a:r>
              <a:rPr lang="en-US" b="1" smtClean="0"/>
              <a:t>avg</a:t>
            </a:r>
            <a:r>
              <a:rPr lang="en-US" smtClean="0"/>
              <a:t>:  average value</a:t>
            </a:r>
            <a:br>
              <a:rPr lang="en-US" smtClean="0"/>
            </a:br>
            <a:r>
              <a:rPr lang="en-US" smtClean="0"/>
              <a:t>	</a:t>
            </a:r>
            <a:r>
              <a:rPr lang="en-US" b="1" smtClean="0"/>
              <a:t>min</a:t>
            </a:r>
            <a:r>
              <a:rPr lang="en-US" smtClean="0"/>
              <a:t>:  minimum value</a:t>
            </a:r>
            <a:br>
              <a:rPr lang="en-US" smtClean="0"/>
            </a:br>
            <a:r>
              <a:rPr lang="en-US" smtClean="0"/>
              <a:t>	</a:t>
            </a:r>
            <a:r>
              <a:rPr lang="en-US" b="1" smtClean="0"/>
              <a:t>max</a:t>
            </a:r>
            <a:r>
              <a:rPr lang="en-US" smtClean="0"/>
              <a:t>:  maximum value</a:t>
            </a:r>
            <a:br>
              <a:rPr lang="en-US" smtClean="0"/>
            </a:br>
            <a:r>
              <a:rPr lang="en-US" smtClean="0"/>
              <a:t>	</a:t>
            </a:r>
            <a:r>
              <a:rPr lang="en-US" b="1" smtClean="0"/>
              <a:t>sum</a:t>
            </a:r>
            <a:r>
              <a:rPr lang="en-US" smtClean="0"/>
              <a:t>:  sum of values</a:t>
            </a:r>
            <a:br>
              <a:rPr lang="en-US" smtClean="0"/>
            </a:br>
            <a:r>
              <a:rPr lang="en-US" smtClean="0"/>
              <a:t>	</a:t>
            </a:r>
            <a:r>
              <a:rPr lang="en-US" b="1" smtClean="0"/>
              <a:t>count</a:t>
            </a:r>
            <a:r>
              <a:rPr lang="en-US" smtClean="0"/>
              <a:t>:  number of values</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65</a:t>
            </a:fld>
            <a:endParaRPr lang="en-US"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6148" name="Rectangle 2"/>
          <p:cNvSpPr>
            <a:spLocks noGrp="1" noChangeArrowheads="1"/>
          </p:cNvSpPr>
          <p:nvPr>
            <p:ph type="title"/>
          </p:nvPr>
        </p:nvSpPr>
        <p:spPr/>
        <p:txBody>
          <a:bodyPr/>
          <a:lstStyle/>
          <a:p>
            <a:pPr eaLnBrk="1" hangingPunct="1"/>
            <a:r>
              <a:rPr lang="en-US" smtClean="0"/>
              <a:t>Aggregate Functions and Operations</a:t>
            </a:r>
            <a:endParaRPr lang="en-IE" smtClean="0"/>
          </a:p>
        </p:txBody>
      </p:sp>
      <p:sp>
        <p:nvSpPr>
          <p:cNvPr id="6149" name="Rectangle 3"/>
          <p:cNvSpPr>
            <a:spLocks noGrp="1" noChangeArrowheads="1"/>
          </p:cNvSpPr>
          <p:nvPr>
            <p:ph type="body" idx="1"/>
          </p:nvPr>
        </p:nvSpPr>
        <p:spPr>
          <a:xfrm>
            <a:off x="457200" y="1274763"/>
            <a:ext cx="8229600" cy="4856162"/>
          </a:xfrm>
        </p:spPr>
        <p:txBody>
          <a:bodyPr/>
          <a:lstStyle/>
          <a:p>
            <a:pPr eaLnBrk="1" hangingPunct="1"/>
            <a:r>
              <a:rPr lang="en-US" b="1" smtClean="0">
                <a:solidFill>
                  <a:schemeClr val="tx2"/>
                </a:solidFill>
              </a:rPr>
              <a:t>Aggregate operation</a:t>
            </a:r>
            <a:r>
              <a:rPr lang="en-US" smtClean="0"/>
              <a:t> in relational algebra </a:t>
            </a:r>
          </a:p>
          <a:p>
            <a:pPr eaLnBrk="1" hangingPunct="1"/>
            <a:endParaRPr lang="en-US" smtClean="0"/>
          </a:p>
          <a:p>
            <a:pPr lvl="1" eaLnBrk="1" hangingPunct="1"/>
            <a:endParaRPr lang="en-US" i="1" smtClean="0"/>
          </a:p>
          <a:p>
            <a:pPr lvl="1" eaLnBrk="1" hangingPunct="1"/>
            <a:endParaRPr lang="en-US" i="1" smtClean="0"/>
          </a:p>
          <a:p>
            <a:pPr lvl="1" eaLnBrk="1" hangingPunct="1"/>
            <a:r>
              <a:rPr lang="en-US" i="1" smtClean="0"/>
              <a:t>E</a:t>
            </a:r>
            <a:r>
              <a:rPr lang="en-US" smtClean="0"/>
              <a:t> is any relational-algebra expression</a:t>
            </a:r>
          </a:p>
          <a:p>
            <a:pPr lvl="1" eaLnBrk="1" hangingPunct="1"/>
            <a:r>
              <a:rPr lang="en-US" i="1" smtClean="0"/>
              <a:t>G</a:t>
            </a:r>
            <a:r>
              <a:rPr lang="en-US" i="1" baseline="-25000" smtClean="0"/>
              <a:t>1</a:t>
            </a:r>
            <a:r>
              <a:rPr lang="en-US" smtClean="0"/>
              <a:t>, </a:t>
            </a:r>
            <a:r>
              <a:rPr lang="en-US" i="1" smtClean="0"/>
              <a:t>G</a:t>
            </a:r>
            <a:r>
              <a:rPr lang="en-US" i="1" baseline="-25000" smtClean="0"/>
              <a:t>2</a:t>
            </a:r>
            <a:r>
              <a:rPr lang="en-US" smtClean="0"/>
              <a:t> …, </a:t>
            </a:r>
            <a:r>
              <a:rPr lang="en-US" i="1" smtClean="0"/>
              <a:t>G</a:t>
            </a:r>
            <a:r>
              <a:rPr lang="en-US" i="1" baseline="-25000" smtClean="0"/>
              <a:t>n</a:t>
            </a:r>
            <a:r>
              <a:rPr lang="en-US" smtClean="0"/>
              <a:t> is a list of attributes on which to group (can be empty)</a:t>
            </a:r>
          </a:p>
          <a:p>
            <a:pPr lvl="1" eaLnBrk="1" hangingPunct="1"/>
            <a:r>
              <a:rPr lang="en-US" smtClean="0"/>
              <a:t>Each </a:t>
            </a:r>
            <a:r>
              <a:rPr lang="en-US" i="1" smtClean="0"/>
              <a:t>F</a:t>
            </a:r>
            <a:r>
              <a:rPr lang="en-US" sz="2800" i="1" baseline="-25000" smtClean="0"/>
              <a:t>i</a:t>
            </a:r>
            <a:r>
              <a:rPr lang="en-US" i="1" smtClean="0"/>
              <a:t> </a:t>
            </a:r>
            <a:r>
              <a:rPr lang="en-US" smtClean="0"/>
              <a:t>is an aggregate function</a:t>
            </a:r>
            <a:endParaRPr lang="en-US" i="1" smtClean="0"/>
          </a:p>
          <a:p>
            <a:pPr lvl="1" eaLnBrk="1" hangingPunct="1"/>
            <a:r>
              <a:rPr lang="en-US" smtClean="0"/>
              <a:t>Each </a:t>
            </a:r>
            <a:r>
              <a:rPr lang="en-US" i="1" smtClean="0"/>
              <a:t>A</a:t>
            </a:r>
            <a:r>
              <a:rPr lang="en-US" sz="2800" i="1" baseline="-25000" smtClean="0"/>
              <a:t>i</a:t>
            </a:r>
            <a:r>
              <a:rPr lang="en-US" i="1" smtClean="0"/>
              <a:t> </a:t>
            </a:r>
            <a:r>
              <a:rPr lang="en-US" smtClean="0"/>
              <a:t>is an attribute name</a:t>
            </a:r>
          </a:p>
          <a:p>
            <a:pPr eaLnBrk="1" hangingPunct="1"/>
            <a:endParaRPr lang="en-IE" smtClean="0"/>
          </a:p>
        </p:txBody>
      </p:sp>
      <p:graphicFrame>
        <p:nvGraphicFramePr>
          <p:cNvPr id="6146" name="Object 4"/>
          <p:cNvGraphicFramePr>
            <a:graphicFrameLocks noChangeAspect="1"/>
          </p:cNvGraphicFramePr>
          <p:nvPr/>
        </p:nvGraphicFramePr>
        <p:xfrm>
          <a:off x="1835150" y="1989138"/>
          <a:ext cx="5976938" cy="804862"/>
        </p:xfrm>
        <a:graphic>
          <a:graphicData uri="http://schemas.openxmlformats.org/presentationml/2006/ole">
            <mc:AlternateContent xmlns:mc="http://schemas.openxmlformats.org/markup-compatibility/2006">
              <mc:Choice xmlns:v="urn:schemas-microsoft-com:vml" Requires="v">
                <p:oleObj spid="_x0000_s6154" name="Equation" r:id="rId4" imgW="2641600" imgH="355600" progId="Equation.3">
                  <p:embed/>
                </p:oleObj>
              </mc:Choice>
              <mc:Fallback>
                <p:oleObj name="Equation" r:id="rId4" imgW="2641600" imgH="355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989138"/>
                        <a:ext cx="597693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66</a:t>
            </a:fld>
            <a:endParaRPr lang="en-US"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5779" name="Rectangle 2"/>
          <p:cNvSpPr>
            <a:spLocks noGrp="1" noChangeArrowheads="1"/>
          </p:cNvSpPr>
          <p:nvPr>
            <p:ph type="title"/>
          </p:nvPr>
        </p:nvSpPr>
        <p:spPr/>
        <p:txBody>
          <a:bodyPr/>
          <a:lstStyle/>
          <a:p>
            <a:pPr eaLnBrk="1" hangingPunct="1"/>
            <a:r>
              <a:rPr lang="en-US" smtClean="0"/>
              <a:t>Aggregate Operation – Example</a:t>
            </a:r>
          </a:p>
        </p:txBody>
      </p:sp>
      <p:sp>
        <p:nvSpPr>
          <p:cNvPr id="75780" name="Rectangle 3"/>
          <p:cNvSpPr>
            <a:spLocks noGrp="1" noChangeArrowheads="1"/>
          </p:cNvSpPr>
          <p:nvPr>
            <p:ph type="body" idx="1"/>
          </p:nvPr>
        </p:nvSpPr>
        <p:spPr>
          <a:xfrm>
            <a:off x="1042988" y="1201738"/>
            <a:ext cx="1765300" cy="596900"/>
          </a:xfrm>
        </p:spPr>
        <p:txBody>
          <a:bodyPr/>
          <a:lstStyle/>
          <a:p>
            <a:pPr eaLnBrk="1" hangingPunct="1"/>
            <a:r>
              <a:rPr lang="en-US" smtClean="0"/>
              <a:t>Relation </a:t>
            </a:r>
            <a:r>
              <a:rPr lang="en-US" i="1" smtClean="0"/>
              <a:t>r</a:t>
            </a:r>
            <a:r>
              <a:rPr lang="en-US" smtClean="0"/>
              <a:t>:</a:t>
            </a:r>
          </a:p>
        </p:txBody>
      </p:sp>
      <p:grpSp>
        <p:nvGrpSpPr>
          <p:cNvPr id="15" name="Group 14"/>
          <p:cNvGrpSpPr/>
          <p:nvPr/>
        </p:nvGrpSpPr>
        <p:grpSpPr>
          <a:xfrm>
            <a:off x="4130675" y="1711325"/>
            <a:ext cx="1371600" cy="2133600"/>
            <a:chOff x="4130675" y="1711325"/>
            <a:chExt cx="1371600" cy="2133600"/>
          </a:xfrm>
        </p:grpSpPr>
        <p:sp>
          <p:nvSpPr>
            <p:cNvPr id="75785" name="Rectangle 8"/>
            <p:cNvSpPr>
              <a:spLocks noChangeArrowheads="1"/>
            </p:cNvSpPr>
            <p:nvPr/>
          </p:nvSpPr>
          <p:spPr bwMode="auto">
            <a:xfrm>
              <a:off x="50450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C</a:t>
              </a:r>
            </a:p>
          </p:txBody>
        </p:sp>
        <p:grpSp>
          <p:nvGrpSpPr>
            <p:cNvPr id="14" name="Group 13"/>
            <p:cNvGrpSpPr/>
            <p:nvPr/>
          </p:nvGrpSpPr>
          <p:grpSpPr>
            <a:xfrm>
              <a:off x="4130675" y="1711325"/>
              <a:ext cx="1371600" cy="2133600"/>
              <a:chOff x="4130675" y="1711325"/>
              <a:chExt cx="1371600" cy="2133600"/>
            </a:xfrm>
          </p:grpSpPr>
          <p:sp>
            <p:nvSpPr>
              <p:cNvPr id="75781" name="Rectangle 4"/>
              <p:cNvSpPr>
                <a:spLocks noChangeArrowheads="1"/>
              </p:cNvSpPr>
              <p:nvPr/>
            </p:nvSpPr>
            <p:spPr bwMode="auto">
              <a:xfrm>
                <a:off x="41306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A</a:t>
                </a:r>
              </a:p>
            </p:txBody>
          </p:sp>
          <p:sp>
            <p:nvSpPr>
              <p:cNvPr id="75782" name="Rectangle 5"/>
              <p:cNvSpPr>
                <a:spLocks noChangeArrowheads="1"/>
              </p:cNvSpPr>
              <p:nvPr/>
            </p:nvSpPr>
            <p:spPr bwMode="auto">
              <a:xfrm>
                <a:off x="4587875" y="1711325"/>
                <a:ext cx="457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a:latin typeface="Helvetica" pitchFamily="34" charset="0"/>
                  </a:rPr>
                  <a:t>B</a:t>
                </a:r>
              </a:p>
            </p:txBody>
          </p:sp>
          <p:sp>
            <p:nvSpPr>
              <p:cNvPr id="75783" name="Rectangle 6"/>
              <p:cNvSpPr>
                <a:spLocks noChangeArrowheads="1"/>
              </p:cNvSpPr>
              <p:nvPr/>
            </p:nvSpPr>
            <p:spPr bwMode="auto">
              <a:xfrm>
                <a:off x="41306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a:p>
                <a:pPr algn="ctr" eaLnBrk="0" hangingPunct="0">
                  <a:lnSpc>
                    <a:spcPct val="130000"/>
                  </a:lnSpc>
                </a:pPr>
                <a:r>
                  <a:rPr lang="en-US" i="1">
                    <a:latin typeface="Helvetica" pitchFamily="34" charset="0"/>
                    <a:sym typeface="Symbol" pitchFamily="18" charset="2"/>
                  </a:rPr>
                  <a:t></a:t>
                </a:r>
              </a:p>
            </p:txBody>
          </p:sp>
          <p:sp>
            <p:nvSpPr>
              <p:cNvPr id="75784" name="Rectangle 7"/>
              <p:cNvSpPr>
                <a:spLocks noChangeArrowheads="1"/>
              </p:cNvSpPr>
              <p:nvPr/>
            </p:nvSpPr>
            <p:spPr bwMode="auto">
              <a:xfrm>
                <a:off x="45878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i="1" dirty="0">
                    <a:latin typeface="Helvetica" pitchFamily="34" charset="0"/>
                    <a:sym typeface="Symbol" pitchFamily="18" charset="2"/>
                  </a:rPr>
                  <a:t></a:t>
                </a:r>
              </a:p>
              <a:p>
                <a:pPr algn="ctr" eaLnBrk="0" hangingPunct="0">
                  <a:lnSpc>
                    <a:spcPct val="130000"/>
                  </a:lnSpc>
                </a:pPr>
                <a:r>
                  <a:rPr lang="en-US" i="1" dirty="0">
                    <a:latin typeface="Helvetica" pitchFamily="34" charset="0"/>
                    <a:sym typeface="Symbol" pitchFamily="18" charset="2"/>
                  </a:rPr>
                  <a:t></a:t>
                </a:r>
              </a:p>
              <a:p>
                <a:pPr algn="ctr" eaLnBrk="0" hangingPunct="0">
                  <a:lnSpc>
                    <a:spcPct val="130000"/>
                  </a:lnSpc>
                </a:pPr>
                <a:r>
                  <a:rPr lang="en-US" i="1" dirty="0">
                    <a:latin typeface="Helvetica" pitchFamily="34" charset="0"/>
                    <a:sym typeface="Symbol" pitchFamily="18" charset="2"/>
                  </a:rPr>
                  <a:t></a:t>
                </a:r>
              </a:p>
              <a:p>
                <a:pPr algn="ctr" eaLnBrk="0" hangingPunct="0">
                  <a:lnSpc>
                    <a:spcPct val="130000"/>
                  </a:lnSpc>
                </a:pPr>
                <a:r>
                  <a:rPr lang="en-US" i="1" dirty="0">
                    <a:latin typeface="Helvetica" pitchFamily="34" charset="0"/>
                    <a:sym typeface="Symbol" pitchFamily="18" charset="2"/>
                  </a:rPr>
                  <a:t></a:t>
                </a:r>
              </a:p>
            </p:txBody>
          </p:sp>
          <p:sp>
            <p:nvSpPr>
              <p:cNvPr id="75786" name="Rectangle 9"/>
              <p:cNvSpPr>
                <a:spLocks noChangeArrowheads="1"/>
              </p:cNvSpPr>
              <p:nvPr/>
            </p:nvSpPr>
            <p:spPr bwMode="auto">
              <a:xfrm>
                <a:off x="5045075" y="2320925"/>
                <a:ext cx="457200" cy="1524000"/>
              </a:xfrm>
              <a:prstGeom prst="rect">
                <a:avLst/>
              </a:prstGeom>
              <a:solidFill>
                <a:schemeClr val="accent1"/>
              </a:solidFill>
              <a:ln w="9525">
                <a:solidFill>
                  <a:schemeClr val="tx1"/>
                </a:solidFill>
                <a:miter lim="800000"/>
                <a:headEnd/>
                <a:tailEnd/>
              </a:ln>
            </p:spPr>
            <p:txBody>
              <a:bodyPr wrap="none" anchor="ctr"/>
              <a:lstStyle/>
              <a:p>
                <a:pPr algn="ctr" eaLnBrk="0" hangingPunct="0">
                  <a:lnSpc>
                    <a:spcPct val="130000"/>
                  </a:lnSpc>
                </a:pPr>
                <a:r>
                  <a:rPr lang="en-US">
                    <a:latin typeface="Helvetica" pitchFamily="34" charset="0"/>
                    <a:sym typeface="Symbol" pitchFamily="18" charset="2"/>
                  </a:rPr>
                  <a:t>7</a:t>
                </a:r>
              </a:p>
              <a:p>
                <a:pPr algn="ctr" eaLnBrk="0" hangingPunct="0">
                  <a:lnSpc>
                    <a:spcPct val="130000"/>
                  </a:lnSpc>
                </a:pPr>
                <a:r>
                  <a:rPr lang="en-US">
                    <a:latin typeface="Helvetica" pitchFamily="34" charset="0"/>
                    <a:sym typeface="Symbol" pitchFamily="18" charset="2"/>
                  </a:rPr>
                  <a:t>7</a:t>
                </a:r>
              </a:p>
              <a:p>
                <a:pPr algn="ctr" eaLnBrk="0" hangingPunct="0">
                  <a:lnSpc>
                    <a:spcPct val="130000"/>
                  </a:lnSpc>
                </a:pPr>
                <a:r>
                  <a:rPr lang="en-US">
                    <a:latin typeface="Helvetica" pitchFamily="34" charset="0"/>
                    <a:sym typeface="Symbol" pitchFamily="18" charset="2"/>
                  </a:rPr>
                  <a:t>3</a:t>
                </a:r>
              </a:p>
              <a:p>
                <a:pPr algn="ctr" eaLnBrk="0" hangingPunct="0">
                  <a:lnSpc>
                    <a:spcPct val="130000"/>
                  </a:lnSpc>
                </a:pPr>
                <a:r>
                  <a:rPr lang="en-US">
                    <a:latin typeface="Helvetica" pitchFamily="34" charset="0"/>
                    <a:sym typeface="Symbol" pitchFamily="18" charset="2"/>
                  </a:rPr>
                  <a:t>10</a:t>
                </a:r>
              </a:p>
            </p:txBody>
          </p:sp>
        </p:grpSp>
      </p:grpSp>
      <p:sp>
        <p:nvSpPr>
          <p:cNvPr id="75787" name="Rectangle 10"/>
          <p:cNvSpPr>
            <a:spLocks noChangeArrowheads="1"/>
          </p:cNvSpPr>
          <p:nvPr/>
        </p:nvSpPr>
        <p:spPr bwMode="auto">
          <a:xfrm>
            <a:off x="1042988" y="4606925"/>
            <a:ext cx="2012950" cy="557213"/>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i="1">
                <a:latin typeface="Lucida Sans Unicode" pitchFamily="34" charset="0"/>
                <a:sym typeface="Symbol" pitchFamily="18" charset="2"/>
              </a:rPr>
              <a:t>g</a:t>
            </a:r>
            <a:r>
              <a:rPr kumimoji="1" lang="en-US" b="1">
                <a:latin typeface="Times New Roman" pitchFamily="18" charset="0"/>
              </a:rPr>
              <a:t> </a:t>
            </a:r>
            <a:r>
              <a:rPr kumimoji="1" lang="en-US" sz="2000" b="1" baseline="-25000">
                <a:latin typeface="Times New Roman" pitchFamily="18" charset="0"/>
              </a:rPr>
              <a:t>sum(c</a:t>
            </a:r>
            <a:r>
              <a:rPr kumimoji="1" lang="en-US" b="1" baseline="-25000">
                <a:latin typeface="Times New Roman" pitchFamily="18" charset="0"/>
              </a:rPr>
              <a:t>) </a:t>
            </a:r>
            <a:r>
              <a:rPr kumimoji="1" lang="en-US">
                <a:latin typeface="Times New Roman" pitchFamily="18" charset="0"/>
              </a:rPr>
              <a:t>(r)</a:t>
            </a:r>
          </a:p>
        </p:txBody>
      </p:sp>
      <p:sp>
        <p:nvSpPr>
          <p:cNvPr id="75788" name="Rectangle 11"/>
          <p:cNvSpPr>
            <a:spLocks noChangeArrowheads="1"/>
          </p:cNvSpPr>
          <p:nvPr/>
        </p:nvSpPr>
        <p:spPr bwMode="auto">
          <a:xfrm>
            <a:off x="4206875" y="4606925"/>
            <a:ext cx="9144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b="1">
                <a:latin typeface="Helvetica" pitchFamily="34" charset="0"/>
              </a:rPr>
              <a:t>sum</a:t>
            </a:r>
            <a:r>
              <a:rPr lang="en-US">
                <a:latin typeface="Helvetica" pitchFamily="34" charset="0"/>
              </a:rPr>
              <a:t>(</a:t>
            </a:r>
            <a:r>
              <a:rPr lang="en-US" i="1">
                <a:latin typeface="Helvetica" pitchFamily="34" charset="0"/>
              </a:rPr>
              <a:t>c </a:t>
            </a:r>
            <a:r>
              <a:rPr lang="en-US">
                <a:latin typeface="Helvetica" pitchFamily="34" charset="0"/>
              </a:rPr>
              <a:t>)</a:t>
            </a:r>
          </a:p>
        </p:txBody>
      </p:sp>
      <p:sp>
        <p:nvSpPr>
          <p:cNvPr id="75789" name="Rectangle 12"/>
          <p:cNvSpPr>
            <a:spLocks noChangeArrowheads="1"/>
          </p:cNvSpPr>
          <p:nvPr/>
        </p:nvSpPr>
        <p:spPr bwMode="auto">
          <a:xfrm>
            <a:off x="4206875" y="5140325"/>
            <a:ext cx="9144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Helvetica" pitchFamily="34" charset="0"/>
              </a:rPr>
              <a:t>27</a:t>
            </a:r>
          </a:p>
        </p:txBody>
      </p:sp>
      <p:sp>
        <p:nvSpPr>
          <p:cNvPr id="1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67</a:t>
            </a:fld>
            <a:endParaRPr lang="en-US" dirty="0"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6803" name="Rectangle 2"/>
          <p:cNvSpPr>
            <a:spLocks noGrp="1" noChangeArrowheads="1"/>
          </p:cNvSpPr>
          <p:nvPr>
            <p:ph type="title"/>
          </p:nvPr>
        </p:nvSpPr>
        <p:spPr/>
        <p:txBody>
          <a:bodyPr/>
          <a:lstStyle/>
          <a:p>
            <a:pPr eaLnBrk="1" hangingPunct="1"/>
            <a:r>
              <a:rPr lang="en-US" smtClean="0"/>
              <a:t>Aggregate Operation – Example</a:t>
            </a:r>
          </a:p>
        </p:txBody>
      </p:sp>
      <p:sp>
        <p:nvSpPr>
          <p:cNvPr id="76804" name="Rectangle 3"/>
          <p:cNvSpPr>
            <a:spLocks noGrp="1" noChangeArrowheads="1"/>
          </p:cNvSpPr>
          <p:nvPr>
            <p:ph type="body" idx="1"/>
          </p:nvPr>
        </p:nvSpPr>
        <p:spPr>
          <a:xfrm>
            <a:off x="563563" y="1077913"/>
            <a:ext cx="7370762" cy="427037"/>
          </a:xfrm>
        </p:spPr>
        <p:txBody>
          <a:bodyPr/>
          <a:lstStyle/>
          <a:p>
            <a:pPr eaLnBrk="1" hangingPunct="1"/>
            <a:r>
              <a:rPr lang="en-US" dirty="0" smtClean="0"/>
              <a:t>Relation </a:t>
            </a:r>
            <a:r>
              <a:rPr lang="en-US" i="1" dirty="0" smtClean="0"/>
              <a:t>registration</a:t>
            </a:r>
            <a:r>
              <a:rPr lang="en-US" dirty="0" smtClean="0"/>
              <a:t> grouped by </a:t>
            </a:r>
            <a:r>
              <a:rPr lang="en-US" i="1" dirty="0" smtClean="0"/>
              <a:t>school</a:t>
            </a:r>
            <a:r>
              <a:rPr lang="en-US" dirty="0" smtClean="0"/>
              <a:t>:</a:t>
            </a:r>
          </a:p>
        </p:txBody>
      </p:sp>
      <p:sp>
        <p:nvSpPr>
          <p:cNvPr id="76805" name="Rectangle 4"/>
          <p:cNvSpPr>
            <a:spLocks noChangeArrowheads="1"/>
          </p:cNvSpPr>
          <p:nvPr/>
        </p:nvSpPr>
        <p:spPr bwMode="auto">
          <a:xfrm>
            <a:off x="1066800" y="3835400"/>
            <a:ext cx="7029450" cy="584200"/>
          </a:xfrm>
          <a:prstGeom prst="rect">
            <a:avLst/>
          </a:prstGeom>
          <a:noFill/>
          <a:ln w="9525">
            <a:noFill/>
            <a:miter lim="800000"/>
            <a:headEnd/>
            <a:tailEnd/>
          </a:ln>
        </p:spPr>
        <p:txBody>
          <a:bodyPr/>
          <a:lstStyle/>
          <a:p>
            <a:pPr eaLnBrk="0" hangingPunct="0"/>
            <a:r>
              <a:rPr lang="en-US" sz="2800" i="1" baseline="-25000" dirty="0" smtClean="0">
                <a:latin typeface="Helvetica" pitchFamily="34" charset="0"/>
              </a:rPr>
              <a:t>school</a:t>
            </a:r>
            <a:r>
              <a:rPr lang="en-US" sz="2400" dirty="0" smtClean="0">
                <a:latin typeface="Times New Roman" pitchFamily="18" charset="0"/>
              </a:rPr>
              <a:t> </a:t>
            </a:r>
            <a:r>
              <a:rPr lang="en-US" sz="2400" i="1" dirty="0">
                <a:latin typeface="Lucida Sans Unicode" pitchFamily="34" charset="0"/>
                <a:sym typeface="Symbol" pitchFamily="18" charset="2"/>
              </a:rPr>
              <a:t>g </a:t>
            </a:r>
            <a:r>
              <a:rPr lang="en-US" sz="2800" b="1" baseline="-25000" dirty="0" smtClean="0">
                <a:latin typeface="Times New Roman" pitchFamily="18" charset="0"/>
                <a:sym typeface="Symbol" pitchFamily="18" charset="2"/>
              </a:rPr>
              <a:t>sum</a:t>
            </a:r>
            <a:r>
              <a:rPr lang="en-US" sz="2800" baseline="-25000" dirty="0" smtClean="0">
                <a:latin typeface="Times New Roman" pitchFamily="18" charset="0"/>
                <a:sym typeface="Symbol" pitchFamily="18" charset="2"/>
              </a:rPr>
              <a:t>(</a:t>
            </a:r>
            <a:r>
              <a:rPr lang="en-US" sz="2800" i="1" baseline="-25000" dirty="0" smtClean="0">
                <a:latin typeface="Helvetica" pitchFamily="34" charset="0"/>
                <a:sym typeface="Symbol" pitchFamily="18" charset="2"/>
              </a:rPr>
              <a:t>registered</a:t>
            </a:r>
            <a:r>
              <a:rPr lang="en-US" sz="2800" baseline="-25000" dirty="0" smtClean="0">
                <a:latin typeface="Times New Roman" pitchFamily="18" charset="0"/>
                <a:sym typeface="Symbol" pitchFamily="18" charset="2"/>
              </a:rPr>
              <a:t>)</a:t>
            </a:r>
            <a:r>
              <a:rPr lang="en-US" sz="2400" dirty="0" smtClean="0">
                <a:latin typeface="Times New Roman" pitchFamily="18" charset="0"/>
                <a:sym typeface="Symbol" pitchFamily="18" charset="2"/>
              </a:rPr>
              <a:t> (</a:t>
            </a:r>
            <a:r>
              <a:rPr lang="en-US" sz="2000" i="1" dirty="0" smtClean="0">
                <a:latin typeface="Helvetica" pitchFamily="34" charset="0"/>
                <a:sym typeface="Symbol" pitchFamily="18" charset="2"/>
              </a:rPr>
              <a:t>registration</a:t>
            </a:r>
            <a:r>
              <a:rPr lang="en-US" sz="2400" dirty="0" smtClean="0">
                <a:latin typeface="Times New Roman" pitchFamily="18" charset="0"/>
                <a:sym typeface="Symbol" pitchFamily="18" charset="2"/>
              </a:rPr>
              <a:t>)</a:t>
            </a:r>
            <a:endParaRPr lang="en-US" sz="2400" dirty="0">
              <a:latin typeface="Times New Roman" pitchFamily="18" charset="0"/>
            </a:endParaRPr>
          </a:p>
        </p:txBody>
      </p:sp>
      <p:grpSp>
        <p:nvGrpSpPr>
          <p:cNvPr id="17" name="Group 16"/>
          <p:cNvGrpSpPr/>
          <p:nvPr/>
        </p:nvGrpSpPr>
        <p:grpSpPr>
          <a:xfrm>
            <a:off x="2305050" y="1778000"/>
            <a:ext cx="5103813" cy="1828800"/>
            <a:chOff x="2305050" y="1778000"/>
            <a:chExt cx="5103813" cy="1828800"/>
          </a:xfrm>
        </p:grpSpPr>
        <p:sp>
          <p:nvSpPr>
            <p:cNvPr id="76808" name="Rectangle 7"/>
            <p:cNvSpPr>
              <a:spLocks noChangeArrowheads="1"/>
            </p:cNvSpPr>
            <p:nvPr/>
          </p:nvSpPr>
          <p:spPr bwMode="auto">
            <a:xfrm>
              <a:off x="5732463" y="1778000"/>
              <a:ext cx="1676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registered</a:t>
              </a:r>
              <a:endParaRPr lang="en-US" i="1" dirty="0">
                <a:latin typeface="Helvetica" pitchFamily="34" charset="0"/>
              </a:endParaRPr>
            </a:p>
          </p:txBody>
        </p:sp>
        <p:grpSp>
          <p:nvGrpSpPr>
            <p:cNvPr id="16" name="Group 15"/>
            <p:cNvGrpSpPr/>
            <p:nvPr/>
          </p:nvGrpSpPr>
          <p:grpSpPr>
            <a:xfrm>
              <a:off x="2305050" y="1778000"/>
              <a:ext cx="5103813" cy="1828800"/>
              <a:chOff x="2305050" y="1778000"/>
              <a:chExt cx="5103813" cy="1828800"/>
            </a:xfrm>
          </p:grpSpPr>
          <p:sp>
            <p:nvSpPr>
              <p:cNvPr id="76806" name="Rectangle 5"/>
              <p:cNvSpPr>
                <a:spLocks noChangeArrowheads="1"/>
              </p:cNvSpPr>
              <p:nvPr/>
            </p:nvSpPr>
            <p:spPr bwMode="auto">
              <a:xfrm>
                <a:off x="2305050" y="1778000"/>
                <a:ext cx="1618878"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76807" name="Rectangle 6"/>
              <p:cNvSpPr>
                <a:spLocks noChangeArrowheads="1"/>
              </p:cNvSpPr>
              <p:nvPr/>
            </p:nvSpPr>
            <p:spPr bwMode="auto">
              <a:xfrm>
                <a:off x="3903663" y="1778000"/>
                <a:ext cx="1828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err="1" smtClean="0">
                    <a:latin typeface="Helvetica" pitchFamily="34" charset="0"/>
                  </a:rPr>
                  <a:t>course_code</a:t>
                </a:r>
                <a:endParaRPr lang="en-US" dirty="0">
                  <a:latin typeface="Helvetica" pitchFamily="34" charset="0"/>
                </a:endParaRPr>
              </a:p>
            </p:txBody>
          </p:sp>
          <p:sp>
            <p:nvSpPr>
              <p:cNvPr id="76809" name="Rectangle 8"/>
              <p:cNvSpPr>
                <a:spLocks noChangeArrowheads="1"/>
              </p:cNvSpPr>
              <p:nvPr/>
            </p:nvSpPr>
            <p:spPr bwMode="auto">
              <a:xfrm>
                <a:off x="2332038" y="2159000"/>
                <a:ext cx="1600200" cy="14478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p:txBody>
          </p:sp>
          <p:sp>
            <p:nvSpPr>
              <p:cNvPr id="76810" name="Rectangle 9"/>
              <p:cNvSpPr>
                <a:spLocks noChangeArrowheads="1"/>
              </p:cNvSpPr>
              <p:nvPr/>
            </p:nvSpPr>
            <p:spPr bwMode="auto">
              <a:xfrm>
                <a:off x="3903663" y="2159000"/>
                <a:ext cx="18288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AL802</a:t>
                </a:r>
                <a:endParaRPr lang="en-US" dirty="0">
                  <a:latin typeface="Helvetica" pitchFamily="34" charset="0"/>
                </a:endParaRPr>
              </a:p>
              <a:p>
                <a:pPr algn="ctr" eaLnBrk="0" hangingPunct="0"/>
                <a:r>
                  <a:rPr lang="en-US" dirty="0" smtClean="0">
                    <a:latin typeface="Helvetica" pitchFamily="34" charset="0"/>
                  </a:rPr>
                  <a:t>AL803</a:t>
                </a:r>
                <a:endParaRPr lang="en-US" dirty="0">
                  <a:latin typeface="Helvetica" pitchFamily="34" charset="0"/>
                </a:endParaRPr>
              </a:p>
              <a:p>
                <a:pPr algn="ctr" eaLnBrk="0" hangingPunct="0"/>
                <a:r>
                  <a:rPr lang="en-US" dirty="0" smtClean="0">
                    <a:latin typeface="Helvetica" pitchFamily="34" charset="0"/>
                  </a:rPr>
                  <a:t>AL838</a:t>
                </a:r>
                <a:endParaRPr lang="en-US" dirty="0">
                  <a:latin typeface="Helvetica" pitchFamily="34" charset="0"/>
                </a:endParaRPr>
              </a:p>
              <a:p>
                <a:pPr algn="ctr" eaLnBrk="0" hangingPunct="0"/>
                <a:r>
                  <a:rPr lang="en-US" dirty="0" smtClean="0">
                    <a:latin typeface="Helvetica" pitchFamily="34" charset="0"/>
                  </a:rPr>
                  <a:t>AL851</a:t>
                </a:r>
                <a:endParaRPr lang="en-US" dirty="0">
                  <a:latin typeface="Helvetica" pitchFamily="34" charset="0"/>
                </a:endParaRPr>
              </a:p>
              <a:p>
                <a:pPr algn="ctr" eaLnBrk="0" hangingPunct="0"/>
                <a:r>
                  <a:rPr lang="en-US" dirty="0" smtClean="0">
                    <a:latin typeface="Helvetica" pitchFamily="34" charset="0"/>
                  </a:rPr>
                  <a:t>AL839</a:t>
                </a:r>
                <a:endParaRPr lang="en-US" dirty="0">
                  <a:latin typeface="Helvetica" pitchFamily="34" charset="0"/>
                </a:endParaRPr>
              </a:p>
            </p:txBody>
          </p:sp>
          <p:sp>
            <p:nvSpPr>
              <p:cNvPr id="76811" name="Rectangle 10"/>
              <p:cNvSpPr>
                <a:spLocks noChangeArrowheads="1"/>
              </p:cNvSpPr>
              <p:nvPr/>
            </p:nvSpPr>
            <p:spPr bwMode="auto">
              <a:xfrm>
                <a:off x="5732463" y="2159000"/>
                <a:ext cx="16764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67</a:t>
                </a:r>
                <a:endParaRPr lang="en-US" dirty="0">
                  <a:latin typeface="Helvetica" pitchFamily="34" charset="0"/>
                </a:endParaRPr>
              </a:p>
              <a:p>
                <a:pPr algn="ctr" eaLnBrk="0" hangingPunct="0"/>
                <a:r>
                  <a:rPr lang="en-US" dirty="0" smtClean="0">
                    <a:latin typeface="Helvetica" pitchFamily="34" charset="0"/>
                  </a:rPr>
                  <a:t>9</a:t>
                </a:r>
                <a:endParaRPr lang="en-US" dirty="0">
                  <a:latin typeface="Helvetica" pitchFamily="34" charset="0"/>
                </a:endParaRPr>
              </a:p>
              <a:p>
                <a:pPr algn="ctr" eaLnBrk="0" hangingPunct="0"/>
                <a:r>
                  <a:rPr lang="en-US" dirty="0" smtClean="0">
                    <a:latin typeface="Helvetica" pitchFamily="34" charset="0"/>
                  </a:rPr>
                  <a:t>95</a:t>
                </a:r>
                <a:endParaRPr lang="en-US" dirty="0">
                  <a:latin typeface="Helvetica" pitchFamily="34" charset="0"/>
                </a:endParaRPr>
              </a:p>
              <a:p>
                <a:pPr algn="ctr" eaLnBrk="0" hangingPunct="0"/>
                <a:r>
                  <a:rPr lang="en-US" dirty="0" smtClean="0">
                    <a:latin typeface="Helvetica" pitchFamily="34" charset="0"/>
                  </a:rPr>
                  <a:t>45</a:t>
                </a:r>
                <a:endParaRPr lang="en-US" dirty="0">
                  <a:latin typeface="Helvetica" pitchFamily="34" charset="0"/>
                </a:endParaRPr>
              </a:p>
              <a:p>
                <a:pPr algn="ctr" eaLnBrk="0" hangingPunct="0"/>
                <a:r>
                  <a:rPr lang="en-US" dirty="0" smtClean="0">
                    <a:latin typeface="Helvetica" pitchFamily="34" charset="0"/>
                  </a:rPr>
                  <a:t>70</a:t>
                </a:r>
                <a:endParaRPr lang="en-US" i="1" dirty="0">
                  <a:latin typeface="Helvetica" pitchFamily="34" charset="0"/>
                </a:endParaRPr>
              </a:p>
            </p:txBody>
          </p:sp>
        </p:grpSp>
      </p:grpSp>
      <p:grpSp>
        <p:nvGrpSpPr>
          <p:cNvPr id="19" name="Group 18"/>
          <p:cNvGrpSpPr/>
          <p:nvPr/>
        </p:nvGrpSpPr>
        <p:grpSpPr>
          <a:xfrm>
            <a:off x="3581400" y="4521200"/>
            <a:ext cx="3366864" cy="1219200"/>
            <a:chOff x="3581400" y="4521200"/>
            <a:chExt cx="3366864" cy="1219200"/>
          </a:xfrm>
        </p:grpSpPr>
        <p:sp>
          <p:nvSpPr>
            <p:cNvPr id="76813" name="Rectangle 12"/>
            <p:cNvSpPr>
              <a:spLocks noChangeArrowheads="1"/>
            </p:cNvSpPr>
            <p:nvPr/>
          </p:nvSpPr>
          <p:spPr bwMode="auto">
            <a:xfrm>
              <a:off x="5181600" y="4521200"/>
              <a:ext cx="1766664"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b="1" dirty="0" smtClean="0">
                  <a:latin typeface="Helvetica" pitchFamily="34" charset="0"/>
                </a:rPr>
                <a:t>sum</a:t>
              </a:r>
              <a:r>
                <a:rPr lang="en-US" dirty="0" smtClean="0">
                  <a:latin typeface="Helvetica" pitchFamily="34" charset="0"/>
                </a:rPr>
                <a:t>(</a:t>
              </a:r>
              <a:r>
                <a:rPr lang="en-US" i="1" dirty="0" smtClean="0">
                  <a:latin typeface="Helvetica" pitchFamily="34" charset="0"/>
                </a:rPr>
                <a:t>registered</a:t>
              </a:r>
              <a:r>
                <a:rPr lang="en-US" dirty="0" smtClean="0">
                  <a:latin typeface="Helvetica" pitchFamily="34" charset="0"/>
                </a:rPr>
                <a:t>)</a:t>
              </a:r>
              <a:endParaRPr lang="en-US" i="1" dirty="0">
                <a:latin typeface="Helvetica" pitchFamily="34" charset="0"/>
              </a:endParaRPr>
            </a:p>
          </p:txBody>
        </p:sp>
        <p:grpSp>
          <p:nvGrpSpPr>
            <p:cNvPr id="18" name="Group 17"/>
            <p:cNvGrpSpPr/>
            <p:nvPr/>
          </p:nvGrpSpPr>
          <p:grpSpPr>
            <a:xfrm>
              <a:off x="3581400" y="4521200"/>
              <a:ext cx="3366864" cy="1219200"/>
              <a:chOff x="3581400" y="4521200"/>
              <a:chExt cx="3366864" cy="1219200"/>
            </a:xfrm>
          </p:grpSpPr>
          <p:sp>
            <p:nvSpPr>
              <p:cNvPr id="76812" name="Rectangle 11"/>
              <p:cNvSpPr>
                <a:spLocks noChangeArrowheads="1"/>
              </p:cNvSpPr>
              <p:nvPr/>
            </p:nvSpPr>
            <p:spPr bwMode="auto">
              <a:xfrm>
                <a:off x="3581400" y="4521200"/>
                <a:ext cx="16002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76814" name="Rectangle 13"/>
              <p:cNvSpPr>
                <a:spLocks noChangeArrowheads="1"/>
              </p:cNvSpPr>
              <p:nvPr/>
            </p:nvSpPr>
            <p:spPr bwMode="auto">
              <a:xfrm>
                <a:off x="3581400" y="4902200"/>
                <a:ext cx="1600200" cy="8382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p:txBody>
          </p:sp>
          <p:sp>
            <p:nvSpPr>
              <p:cNvPr id="76815" name="Rectangle 14"/>
              <p:cNvSpPr>
                <a:spLocks noChangeArrowheads="1"/>
              </p:cNvSpPr>
              <p:nvPr/>
            </p:nvSpPr>
            <p:spPr bwMode="auto">
              <a:xfrm>
                <a:off x="5181600" y="4902200"/>
                <a:ext cx="1766664"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76</a:t>
                </a:r>
                <a:endParaRPr lang="en-US" dirty="0">
                  <a:latin typeface="Helvetica" pitchFamily="34" charset="0"/>
                </a:endParaRPr>
              </a:p>
              <a:p>
                <a:pPr algn="ctr" eaLnBrk="0" hangingPunct="0"/>
                <a:r>
                  <a:rPr lang="en-US" dirty="0" smtClean="0">
                    <a:latin typeface="Helvetica" pitchFamily="34" charset="0"/>
                  </a:rPr>
                  <a:t>165</a:t>
                </a:r>
                <a:endParaRPr lang="en-US" dirty="0">
                  <a:latin typeface="Helvetica" pitchFamily="34" charset="0"/>
                </a:endParaRPr>
              </a:p>
              <a:p>
                <a:pPr algn="ctr" eaLnBrk="0" hangingPunct="0"/>
                <a:r>
                  <a:rPr lang="en-US" dirty="0" smtClean="0">
                    <a:latin typeface="Helvetica" pitchFamily="34" charset="0"/>
                  </a:rPr>
                  <a:t>45</a:t>
                </a:r>
                <a:endParaRPr lang="en-US" i="1" dirty="0">
                  <a:latin typeface="Helvetica" pitchFamily="34" charset="0"/>
                </a:endParaRPr>
              </a:p>
            </p:txBody>
          </p:sp>
        </p:grpSp>
      </p:grpSp>
      <p:sp>
        <p:nvSpPr>
          <p:cNvPr id="20"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68</a:t>
            </a:fld>
            <a:endParaRPr 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7827" name="Rectangle 2"/>
          <p:cNvSpPr>
            <a:spLocks noGrp="1" noChangeArrowheads="1"/>
          </p:cNvSpPr>
          <p:nvPr>
            <p:ph type="title"/>
          </p:nvPr>
        </p:nvSpPr>
        <p:spPr/>
        <p:txBody>
          <a:bodyPr/>
          <a:lstStyle/>
          <a:p>
            <a:pPr eaLnBrk="1" hangingPunct="1"/>
            <a:r>
              <a:rPr lang="en-US" smtClean="0"/>
              <a:t>Aggregate Functions (Cont.)</a:t>
            </a:r>
          </a:p>
        </p:txBody>
      </p:sp>
      <p:sp>
        <p:nvSpPr>
          <p:cNvPr id="77828" name="Rectangle 3"/>
          <p:cNvSpPr>
            <a:spLocks noGrp="1" noChangeArrowheads="1"/>
          </p:cNvSpPr>
          <p:nvPr>
            <p:ph type="body" idx="1"/>
          </p:nvPr>
        </p:nvSpPr>
        <p:spPr>
          <a:xfrm>
            <a:off x="798513" y="1201738"/>
            <a:ext cx="7848600" cy="4752975"/>
          </a:xfrm>
        </p:spPr>
        <p:txBody>
          <a:bodyPr/>
          <a:lstStyle/>
          <a:p>
            <a:pPr eaLnBrk="1" hangingPunct="1"/>
            <a:r>
              <a:rPr lang="en-US" dirty="0" smtClean="0"/>
              <a:t>Result of aggregation does not have a name</a:t>
            </a:r>
          </a:p>
          <a:p>
            <a:pPr lvl="1" eaLnBrk="1" hangingPunct="1"/>
            <a:r>
              <a:rPr lang="en-US" dirty="0" smtClean="0"/>
              <a:t>Can use rename operation to give it a name</a:t>
            </a:r>
          </a:p>
          <a:p>
            <a:pPr lvl="1" eaLnBrk="1" hangingPunct="1"/>
            <a:r>
              <a:rPr lang="en-US" dirty="0" smtClean="0"/>
              <a:t>For convenience, we permit renaming as part of aggregate operation</a:t>
            </a:r>
            <a:br>
              <a:rPr lang="en-US" dirty="0" smtClean="0"/>
            </a:br>
            <a:endParaRPr lang="en-US" dirty="0" smtClean="0"/>
          </a:p>
          <a:p>
            <a:pPr lvl="1" eaLnBrk="1" hangingPunct="1"/>
            <a:endParaRPr lang="en-US" dirty="0" smtClean="0"/>
          </a:p>
        </p:txBody>
      </p:sp>
      <p:sp>
        <p:nvSpPr>
          <p:cNvPr id="77829" name="Rectangle 4"/>
          <p:cNvSpPr>
            <a:spLocks noChangeArrowheads="1"/>
          </p:cNvSpPr>
          <p:nvPr/>
        </p:nvSpPr>
        <p:spPr bwMode="auto">
          <a:xfrm>
            <a:off x="1258888" y="3429000"/>
            <a:ext cx="6654800" cy="558800"/>
          </a:xfrm>
          <a:prstGeom prst="rect">
            <a:avLst/>
          </a:prstGeom>
          <a:noFill/>
          <a:ln w="9525">
            <a:noFill/>
            <a:miter lim="800000"/>
            <a:headEnd/>
            <a:tailEnd/>
          </a:ln>
        </p:spPr>
        <p:txBody>
          <a:bodyPr/>
          <a:lstStyle/>
          <a:p>
            <a:pPr eaLnBrk="0" hangingPunct="0"/>
            <a:r>
              <a:rPr lang="en-US" sz="2800" i="1" baseline="-25000" dirty="0" smtClean="0">
                <a:latin typeface="Helvetica" pitchFamily="34" charset="0"/>
              </a:rPr>
              <a:t>school</a:t>
            </a:r>
            <a:r>
              <a:rPr lang="en-US" sz="2400" dirty="0" smtClean="0">
                <a:latin typeface="Times New Roman" pitchFamily="18" charset="0"/>
              </a:rPr>
              <a:t> </a:t>
            </a:r>
            <a:r>
              <a:rPr lang="en-US" sz="2400" i="1" dirty="0">
                <a:latin typeface="Lucida Sans Unicode" pitchFamily="34" charset="0"/>
                <a:sym typeface="Symbol" pitchFamily="18" charset="2"/>
              </a:rPr>
              <a:t>g </a:t>
            </a:r>
            <a:r>
              <a:rPr lang="en-US" sz="2800" b="1" i="1" baseline="-25000" dirty="0" smtClean="0">
                <a:latin typeface="Helvetica" pitchFamily="34" charset="0"/>
                <a:sym typeface="Symbol" pitchFamily="18" charset="2"/>
              </a:rPr>
              <a:t>sum</a:t>
            </a:r>
            <a:r>
              <a:rPr lang="en-US" sz="2800" i="1" baseline="-25000" dirty="0" smtClean="0">
                <a:latin typeface="Helvetica" pitchFamily="34" charset="0"/>
                <a:sym typeface="Symbol" pitchFamily="18" charset="2"/>
              </a:rPr>
              <a:t>(registered) </a:t>
            </a:r>
            <a:r>
              <a:rPr lang="en-US" sz="2800" b="1" i="1" baseline="-25000" dirty="0">
                <a:latin typeface="Helvetica" pitchFamily="34" charset="0"/>
                <a:sym typeface="Symbol" pitchFamily="18" charset="2"/>
              </a:rPr>
              <a:t>as</a:t>
            </a:r>
            <a:r>
              <a:rPr lang="en-US" sz="2800" i="1" baseline="-25000" dirty="0">
                <a:latin typeface="Helvetica" pitchFamily="34" charset="0"/>
                <a:sym typeface="Symbol" pitchFamily="18" charset="2"/>
              </a:rPr>
              <a:t> </a:t>
            </a:r>
            <a:r>
              <a:rPr lang="en-US" sz="2800" i="1" baseline="-25000" dirty="0" err="1" smtClean="0">
                <a:latin typeface="Helvetica" pitchFamily="34" charset="0"/>
                <a:sym typeface="Symbol" pitchFamily="18" charset="2"/>
              </a:rPr>
              <a:t>total_registered</a:t>
            </a:r>
            <a:r>
              <a:rPr lang="en-US" sz="2800" i="1" baseline="-25000" dirty="0" smtClean="0">
                <a:latin typeface="Helvetica" pitchFamily="34" charset="0"/>
                <a:sym typeface="Symbol" pitchFamily="18" charset="2"/>
              </a:rPr>
              <a:t> </a:t>
            </a:r>
            <a:r>
              <a:rPr lang="en-US" sz="2400" dirty="0" smtClean="0">
                <a:latin typeface="Helvetica" pitchFamily="34" charset="0"/>
                <a:sym typeface="Symbol" pitchFamily="18" charset="2"/>
              </a:rPr>
              <a:t>(</a:t>
            </a:r>
            <a:r>
              <a:rPr lang="en-US" sz="2000" i="1" dirty="0" smtClean="0">
                <a:latin typeface="Helvetica" pitchFamily="34" charset="0"/>
                <a:sym typeface="Symbol" pitchFamily="18" charset="2"/>
              </a:rPr>
              <a:t>registration</a:t>
            </a:r>
            <a:r>
              <a:rPr lang="en-US" sz="2400" dirty="0" smtClean="0">
                <a:latin typeface="Helvetica" pitchFamily="34" charset="0"/>
                <a:sym typeface="Symbol" pitchFamily="18" charset="2"/>
              </a:rPr>
              <a:t>)</a:t>
            </a:r>
            <a:endParaRPr lang="en-US" sz="2400" dirty="0">
              <a:latin typeface="Times New Roman" pitchFamily="18" charset="0"/>
            </a:endParaRPr>
          </a:p>
        </p:txBody>
      </p:sp>
      <p:grpSp>
        <p:nvGrpSpPr>
          <p:cNvPr id="6" name="Group 5"/>
          <p:cNvGrpSpPr/>
          <p:nvPr/>
        </p:nvGrpSpPr>
        <p:grpSpPr>
          <a:xfrm>
            <a:off x="2717304" y="4521200"/>
            <a:ext cx="3366864" cy="1219200"/>
            <a:chOff x="3581400" y="4521200"/>
            <a:chExt cx="3366864" cy="1219200"/>
          </a:xfrm>
        </p:grpSpPr>
        <p:sp>
          <p:nvSpPr>
            <p:cNvPr id="7" name="Rectangle 12"/>
            <p:cNvSpPr>
              <a:spLocks noChangeArrowheads="1"/>
            </p:cNvSpPr>
            <p:nvPr/>
          </p:nvSpPr>
          <p:spPr bwMode="auto">
            <a:xfrm>
              <a:off x="5181600" y="4521200"/>
              <a:ext cx="1766664"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total_</a:t>
              </a:r>
              <a:r>
                <a:rPr lang="en-US" i="1" dirty="0" smtClean="0">
                  <a:latin typeface="Helvetica" pitchFamily="34" charset="0"/>
                </a:rPr>
                <a:t>registered</a:t>
              </a:r>
              <a:endParaRPr lang="en-US" i="1" dirty="0">
                <a:latin typeface="Helvetica" pitchFamily="34" charset="0"/>
              </a:endParaRPr>
            </a:p>
          </p:txBody>
        </p:sp>
        <p:grpSp>
          <p:nvGrpSpPr>
            <p:cNvPr id="8" name="Group 17"/>
            <p:cNvGrpSpPr/>
            <p:nvPr/>
          </p:nvGrpSpPr>
          <p:grpSpPr>
            <a:xfrm>
              <a:off x="3581400" y="4521200"/>
              <a:ext cx="3366864" cy="1219200"/>
              <a:chOff x="3581400" y="4521200"/>
              <a:chExt cx="3366864" cy="1219200"/>
            </a:xfrm>
          </p:grpSpPr>
          <p:sp>
            <p:nvSpPr>
              <p:cNvPr id="9" name="Rectangle 11"/>
              <p:cNvSpPr>
                <a:spLocks noChangeArrowheads="1"/>
              </p:cNvSpPr>
              <p:nvPr/>
            </p:nvSpPr>
            <p:spPr bwMode="auto">
              <a:xfrm>
                <a:off x="3581400" y="4521200"/>
                <a:ext cx="16002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10" name="Rectangle 13"/>
              <p:cNvSpPr>
                <a:spLocks noChangeArrowheads="1"/>
              </p:cNvSpPr>
              <p:nvPr/>
            </p:nvSpPr>
            <p:spPr bwMode="auto">
              <a:xfrm>
                <a:off x="3581400" y="4902200"/>
                <a:ext cx="1600200" cy="8382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p:txBody>
          </p:sp>
          <p:sp>
            <p:nvSpPr>
              <p:cNvPr id="11" name="Rectangle 14"/>
              <p:cNvSpPr>
                <a:spLocks noChangeArrowheads="1"/>
              </p:cNvSpPr>
              <p:nvPr/>
            </p:nvSpPr>
            <p:spPr bwMode="auto">
              <a:xfrm>
                <a:off x="5181600" y="4902200"/>
                <a:ext cx="1766664"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76</a:t>
                </a:r>
                <a:endParaRPr lang="en-US" dirty="0">
                  <a:latin typeface="Helvetica" pitchFamily="34" charset="0"/>
                </a:endParaRPr>
              </a:p>
              <a:p>
                <a:pPr algn="ctr" eaLnBrk="0" hangingPunct="0"/>
                <a:r>
                  <a:rPr lang="en-US" dirty="0" smtClean="0">
                    <a:latin typeface="Helvetica" pitchFamily="34" charset="0"/>
                  </a:rPr>
                  <a:t>165</a:t>
                </a:r>
                <a:endParaRPr lang="en-US" dirty="0">
                  <a:latin typeface="Helvetica" pitchFamily="34" charset="0"/>
                </a:endParaRPr>
              </a:p>
              <a:p>
                <a:pPr algn="ctr" eaLnBrk="0" hangingPunct="0"/>
                <a:r>
                  <a:rPr lang="en-US" dirty="0" smtClean="0">
                    <a:latin typeface="Helvetica" pitchFamily="34" charset="0"/>
                  </a:rPr>
                  <a:t>45</a:t>
                </a:r>
                <a:endParaRPr lang="en-US" i="1" dirty="0">
                  <a:latin typeface="Helvetica" pitchFamily="34" charset="0"/>
                </a:endParaRPr>
              </a:p>
            </p:txBody>
          </p:sp>
        </p:grpSp>
      </p:grpSp>
      <p:sp>
        <p:nvSpPr>
          <p:cNvPr id="12"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69</a:t>
            </a:fld>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5363" name="Rectangle 2"/>
          <p:cNvSpPr>
            <a:spLocks noGrp="1" noChangeArrowheads="1"/>
          </p:cNvSpPr>
          <p:nvPr>
            <p:ph type="title"/>
          </p:nvPr>
        </p:nvSpPr>
        <p:spPr/>
        <p:txBody>
          <a:bodyPr/>
          <a:lstStyle/>
          <a:p>
            <a:pPr eaLnBrk="1" hangingPunct="1"/>
            <a:r>
              <a:rPr lang="en-US" sz="3600" smtClean="0"/>
              <a:t>Characteristics of a Relational Table</a:t>
            </a:r>
            <a:endParaRPr lang="en-GB" sz="3600" smtClean="0"/>
          </a:p>
        </p:txBody>
      </p:sp>
      <p:sp>
        <p:nvSpPr>
          <p:cNvPr id="15364" name="Rectangle 3"/>
          <p:cNvSpPr>
            <a:spLocks noGrp="1" noChangeArrowheads="1"/>
          </p:cNvSpPr>
          <p:nvPr>
            <p:ph type="body" idx="1"/>
          </p:nvPr>
        </p:nvSpPr>
        <p:spPr/>
        <p:txBody>
          <a:bodyPr/>
          <a:lstStyle/>
          <a:p>
            <a:pPr marL="533400" indent="-533400" eaLnBrk="1" hangingPunct="1">
              <a:lnSpc>
                <a:spcPct val="90000"/>
              </a:lnSpc>
              <a:buFont typeface="Wingdings" pitchFamily="2" charset="2"/>
              <a:buAutoNum type="arabicPeriod"/>
            </a:pPr>
            <a:r>
              <a:rPr lang="en-IE" sz="2000" smtClean="0"/>
              <a:t>A table is perceived as a two-dimensional structure made up of rows and columns.</a:t>
            </a:r>
          </a:p>
          <a:p>
            <a:pPr marL="533400" indent="-533400" eaLnBrk="1" hangingPunct="1">
              <a:lnSpc>
                <a:spcPct val="90000"/>
              </a:lnSpc>
              <a:buFont typeface="Wingdings" pitchFamily="2" charset="2"/>
              <a:buAutoNum type="arabicPeriod"/>
            </a:pPr>
            <a:r>
              <a:rPr lang="en-IE" sz="2000" smtClean="0"/>
              <a:t>Each table row (</a:t>
            </a:r>
            <a:r>
              <a:rPr lang="en-IE" sz="2000" b="1" smtClean="0"/>
              <a:t>tuple</a:t>
            </a:r>
            <a:r>
              <a:rPr lang="en-IE" sz="2000" smtClean="0"/>
              <a:t>) represents a single entity occurrence within the entity set.</a:t>
            </a:r>
          </a:p>
          <a:p>
            <a:pPr marL="533400" indent="-533400" eaLnBrk="1" hangingPunct="1">
              <a:lnSpc>
                <a:spcPct val="90000"/>
              </a:lnSpc>
              <a:buFont typeface="Wingdings" pitchFamily="2" charset="2"/>
              <a:buAutoNum type="arabicPeriod"/>
            </a:pPr>
            <a:r>
              <a:rPr lang="en-IE" sz="2000" smtClean="0"/>
              <a:t>Each table column represents an attribute, and each column has a distinct name.</a:t>
            </a:r>
          </a:p>
          <a:p>
            <a:pPr marL="533400" indent="-533400" eaLnBrk="1" hangingPunct="1">
              <a:lnSpc>
                <a:spcPct val="90000"/>
              </a:lnSpc>
              <a:buFont typeface="Wingdings" pitchFamily="2" charset="2"/>
              <a:buAutoNum type="arabicPeriod"/>
            </a:pPr>
            <a:r>
              <a:rPr lang="en-IE" sz="2000" smtClean="0"/>
              <a:t>Each row/column intersection represents a single data value.</a:t>
            </a:r>
          </a:p>
          <a:p>
            <a:pPr marL="533400" indent="-533400" eaLnBrk="1" hangingPunct="1">
              <a:lnSpc>
                <a:spcPct val="90000"/>
              </a:lnSpc>
              <a:buFont typeface="Wingdings" pitchFamily="2" charset="2"/>
              <a:buAutoNum type="arabicPeriod"/>
            </a:pPr>
            <a:r>
              <a:rPr lang="en-IE" sz="2000" smtClean="0"/>
              <a:t>All values in a column must conform to the same data format. For example, if the attribute is assigned as an integer data format, all values in the column representing that attribute must be integers.</a:t>
            </a:r>
          </a:p>
          <a:p>
            <a:pPr marL="533400" indent="-533400" eaLnBrk="1" hangingPunct="1">
              <a:lnSpc>
                <a:spcPct val="90000"/>
              </a:lnSpc>
              <a:buFont typeface="Wingdings" pitchFamily="2" charset="2"/>
              <a:buAutoNum type="arabicPeriod"/>
            </a:pPr>
            <a:r>
              <a:rPr lang="en-IE" sz="2000" smtClean="0"/>
              <a:t>Each column has a specific range of values known as the  </a:t>
            </a:r>
            <a:r>
              <a:rPr lang="en-IE" sz="2000" b="1" smtClean="0"/>
              <a:t>attribute domain</a:t>
            </a:r>
            <a:r>
              <a:rPr lang="en-IE" sz="2000" smtClean="0"/>
              <a:t>.</a:t>
            </a:r>
          </a:p>
          <a:p>
            <a:pPr marL="533400" indent="-533400" eaLnBrk="1" hangingPunct="1">
              <a:lnSpc>
                <a:spcPct val="90000"/>
              </a:lnSpc>
              <a:buFont typeface="Wingdings" pitchFamily="2" charset="2"/>
              <a:buAutoNum type="arabicPeriod"/>
            </a:pPr>
            <a:r>
              <a:rPr lang="en-IE" sz="2000" smtClean="0"/>
              <a:t>The order of the rows and columns is immaterial to the DBMS.</a:t>
            </a:r>
          </a:p>
          <a:p>
            <a:pPr marL="533400" indent="-533400" eaLnBrk="1" hangingPunct="1">
              <a:lnSpc>
                <a:spcPct val="90000"/>
              </a:lnSpc>
              <a:buFont typeface="Wingdings" pitchFamily="2" charset="2"/>
              <a:buAutoNum type="arabicPeriod"/>
            </a:pPr>
            <a:r>
              <a:rPr lang="en-IE" sz="2000" smtClean="0"/>
              <a:t>Each table must have an attribute or a combination of attributes that uniquely identifies each row.</a:t>
            </a:r>
            <a:endParaRPr lang="en-GB" sz="2000"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a:t>
            </a:fld>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8851" name="Rectangle 2"/>
          <p:cNvSpPr>
            <a:spLocks noGrp="1" noChangeArrowheads="1"/>
          </p:cNvSpPr>
          <p:nvPr>
            <p:ph type="title"/>
          </p:nvPr>
        </p:nvSpPr>
        <p:spPr/>
        <p:txBody>
          <a:bodyPr/>
          <a:lstStyle/>
          <a:p>
            <a:pPr eaLnBrk="1" hangingPunct="1"/>
            <a:r>
              <a:rPr lang="en-US" smtClean="0"/>
              <a:t>Outer Join</a:t>
            </a:r>
          </a:p>
        </p:txBody>
      </p:sp>
      <p:sp>
        <p:nvSpPr>
          <p:cNvPr id="78852" name="Rectangle 3"/>
          <p:cNvSpPr>
            <a:spLocks noGrp="1" noChangeArrowheads="1"/>
          </p:cNvSpPr>
          <p:nvPr>
            <p:ph type="body" idx="1"/>
          </p:nvPr>
        </p:nvSpPr>
        <p:spPr>
          <a:xfrm>
            <a:off x="798513" y="1077913"/>
            <a:ext cx="7848600" cy="4876800"/>
          </a:xfrm>
        </p:spPr>
        <p:txBody>
          <a:bodyPr/>
          <a:lstStyle/>
          <a:p>
            <a:pPr eaLnBrk="1" hangingPunct="1"/>
            <a:r>
              <a:rPr lang="en-US" dirty="0" smtClean="0"/>
              <a:t>An extension of the join operation that avoids loss of information.</a:t>
            </a:r>
          </a:p>
          <a:p>
            <a:pPr eaLnBrk="1" hangingPunct="1"/>
            <a:r>
              <a:rPr lang="en-US" dirty="0" smtClean="0"/>
              <a:t>Computes the join and then adds tuples form one relation that does not match tuples in the other relation to the result of the join. </a:t>
            </a:r>
          </a:p>
          <a:p>
            <a:pPr eaLnBrk="1" hangingPunct="1"/>
            <a:r>
              <a:rPr lang="en-US" dirty="0"/>
              <a:t>Uses </a:t>
            </a:r>
            <a:r>
              <a:rPr lang="en-US" i="1" dirty="0"/>
              <a:t>null</a:t>
            </a:r>
            <a:r>
              <a:rPr lang="en-US" dirty="0"/>
              <a:t> values:</a:t>
            </a:r>
          </a:p>
          <a:p>
            <a:pPr lvl="1" eaLnBrk="1" hangingPunct="1"/>
            <a:r>
              <a:rPr lang="en-US" sz="2800" i="1" dirty="0"/>
              <a:t>null </a:t>
            </a:r>
            <a:r>
              <a:rPr lang="en-US" dirty="0"/>
              <a:t>signifies that the value is unknown or does not exist </a:t>
            </a:r>
          </a:p>
          <a:p>
            <a:pPr lvl="1" eaLnBrk="1" hangingPunct="1"/>
            <a:r>
              <a:rPr lang="en-US" dirty="0"/>
              <a:t>All comparisons involving </a:t>
            </a:r>
            <a:r>
              <a:rPr lang="en-US" i="1" dirty="0"/>
              <a:t>null</a:t>
            </a:r>
            <a:r>
              <a:rPr lang="en-US" dirty="0"/>
              <a:t> are (roughly speaking) </a:t>
            </a:r>
            <a:r>
              <a:rPr lang="en-US" b="1" dirty="0"/>
              <a:t>false</a:t>
            </a:r>
            <a:r>
              <a:rPr lang="en-US" dirty="0"/>
              <a:t> by definition.</a:t>
            </a:r>
          </a:p>
          <a:p>
            <a:pPr lvl="2" eaLnBrk="1" hangingPunct="1"/>
            <a:r>
              <a:rPr lang="en-US" dirty="0"/>
              <a:t>We shall study precise meaning of comparisons with nulls later</a:t>
            </a:r>
            <a:r>
              <a:rPr lang="en-US" dirty="0" smtClean="0"/>
              <a:t>.</a:t>
            </a:r>
            <a:endParaRPr lang="en-US" dirty="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70</a:t>
            </a:fld>
            <a:endParaRPr lang="en-US"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0899" name="Rectangle 2"/>
          <p:cNvSpPr>
            <a:spLocks noGrp="1" noChangeArrowheads="1"/>
          </p:cNvSpPr>
          <p:nvPr>
            <p:ph type="title"/>
          </p:nvPr>
        </p:nvSpPr>
        <p:spPr/>
        <p:txBody>
          <a:bodyPr/>
          <a:lstStyle/>
          <a:p>
            <a:pPr eaLnBrk="1" hangingPunct="1"/>
            <a:r>
              <a:rPr lang="en-US" smtClean="0"/>
              <a:t>Outer Join – Example</a:t>
            </a:r>
          </a:p>
        </p:txBody>
      </p:sp>
      <p:sp>
        <p:nvSpPr>
          <p:cNvPr id="80900" name="Rectangle 3"/>
          <p:cNvSpPr>
            <a:spLocks noGrp="1" noChangeArrowheads="1"/>
          </p:cNvSpPr>
          <p:nvPr>
            <p:ph type="body" idx="1"/>
          </p:nvPr>
        </p:nvSpPr>
        <p:spPr>
          <a:xfrm>
            <a:off x="798513" y="1077913"/>
            <a:ext cx="6861175" cy="487362"/>
          </a:xfrm>
        </p:spPr>
        <p:txBody>
          <a:bodyPr/>
          <a:lstStyle/>
          <a:p>
            <a:pPr eaLnBrk="1" hangingPunct="1"/>
            <a:r>
              <a:rPr lang="en-US" dirty="0" smtClean="0"/>
              <a:t>Relation </a:t>
            </a:r>
            <a:r>
              <a:rPr lang="ga-IE" i="1" dirty="0" smtClean="0"/>
              <a:t>course</a:t>
            </a:r>
            <a:endParaRPr lang="en-US" dirty="0" smtClean="0"/>
          </a:p>
        </p:txBody>
      </p:sp>
      <p:sp>
        <p:nvSpPr>
          <p:cNvPr id="80901" name="Rectangle 4"/>
          <p:cNvSpPr>
            <a:spLocks noChangeArrowheads="1"/>
          </p:cNvSpPr>
          <p:nvPr/>
        </p:nvSpPr>
        <p:spPr bwMode="auto">
          <a:xfrm>
            <a:off x="798513" y="3581400"/>
            <a:ext cx="7029450" cy="48577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dirty="0">
                <a:latin typeface="Helvetica" pitchFamily="34" charset="0"/>
              </a:rPr>
              <a:t>Relation </a:t>
            </a:r>
            <a:r>
              <a:rPr kumimoji="1" lang="ga-IE" i="1" dirty="0" smtClean="0">
                <a:latin typeface="Helvetica" pitchFamily="34" charset="0"/>
              </a:rPr>
              <a:t>student</a:t>
            </a:r>
            <a:endParaRPr kumimoji="1" lang="en-US" dirty="0">
              <a:latin typeface="Helvetica" pitchFamily="34" charset="0"/>
            </a:endParaRPr>
          </a:p>
        </p:txBody>
      </p:sp>
      <p:grpSp>
        <p:nvGrpSpPr>
          <p:cNvPr id="80902" name="Group 5"/>
          <p:cNvGrpSpPr>
            <a:grpSpLocks/>
          </p:cNvGrpSpPr>
          <p:nvPr/>
        </p:nvGrpSpPr>
        <p:grpSpPr bwMode="auto">
          <a:xfrm>
            <a:off x="2438400" y="4089400"/>
            <a:ext cx="3276600" cy="1219200"/>
            <a:chOff x="1536" y="2576"/>
            <a:chExt cx="2064" cy="768"/>
          </a:xfrm>
        </p:grpSpPr>
        <p:sp>
          <p:nvSpPr>
            <p:cNvPr id="80910" name="Rectangle 6"/>
            <p:cNvSpPr>
              <a:spLocks noChangeArrowheads="1"/>
            </p:cNvSpPr>
            <p:nvPr/>
          </p:nvSpPr>
          <p:spPr bwMode="auto">
            <a:xfrm>
              <a:off x="1536" y="2576"/>
              <a:ext cx="1056"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dirty="0">
                <a:latin typeface="Helvetica" pitchFamily="34" charset="0"/>
              </a:endParaRPr>
            </a:p>
          </p:txBody>
        </p:sp>
        <p:sp>
          <p:nvSpPr>
            <p:cNvPr id="80911" name="Rectangle 7"/>
            <p:cNvSpPr>
              <a:spLocks noChangeArrowheads="1"/>
            </p:cNvSpPr>
            <p:nvPr/>
          </p:nvSpPr>
          <p:spPr bwMode="auto">
            <a:xfrm>
              <a:off x="2592" y="2576"/>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80912" name="Rectangle 8"/>
            <p:cNvSpPr>
              <a:spLocks noChangeArrowheads="1"/>
            </p:cNvSpPr>
            <p:nvPr/>
          </p:nvSpPr>
          <p:spPr bwMode="auto">
            <a:xfrm>
              <a:off x="1536" y="2816"/>
              <a:ext cx="1056" cy="528"/>
            </a:xfrm>
            <a:prstGeom prst="rect">
              <a:avLst/>
            </a:prstGeom>
            <a:solidFill>
              <a:schemeClr val="accent1"/>
            </a:solidFill>
            <a:ln w="9525">
              <a:solidFill>
                <a:schemeClr val="tx1"/>
              </a:solidFill>
              <a:miter lim="800000"/>
              <a:headEnd/>
              <a:tailEnd/>
            </a:ln>
          </p:spPr>
          <p:txBody>
            <a:bodyPr wrap="none" anchor="ctr"/>
            <a:lstStyle/>
            <a:p>
              <a:pPr eaLnBrk="0" hangingPunct="0"/>
              <a:r>
                <a:rPr lang="en-US">
                  <a:latin typeface="Helvetica" pitchFamily="34" charset="0"/>
                </a:rPr>
                <a:t>Jones</a:t>
              </a:r>
            </a:p>
            <a:p>
              <a:pPr eaLnBrk="0" hangingPunct="0"/>
              <a:r>
                <a:rPr lang="en-US">
                  <a:latin typeface="Helvetica" pitchFamily="34" charset="0"/>
                </a:rPr>
                <a:t>Smith</a:t>
              </a:r>
            </a:p>
            <a:p>
              <a:pPr eaLnBrk="0" hangingPunct="0"/>
              <a:r>
                <a:rPr lang="en-US">
                  <a:latin typeface="Helvetica" pitchFamily="34" charset="0"/>
                </a:rPr>
                <a:t>Hayes</a:t>
              </a:r>
            </a:p>
          </p:txBody>
        </p:sp>
        <p:sp>
          <p:nvSpPr>
            <p:cNvPr id="80913" name="Rectangle 9"/>
            <p:cNvSpPr>
              <a:spLocks noChangeArrowheads="1"/>
            </p:cNvSpPr>
            <p:nvPr/>
          </p:nvSpPr>
          <p:spPr bwMode="auto">
            <a:xfrm>
              <a:off x="2592" y="2816"/>
              <a:ext cx="1008"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AL860</a:t>
              </a:r>
              <a:endParaRPr lang="en-US" dirty="0">
                <a:latin typeface="Helvetica" pitchFamily="34" charset="0"/>
              </a:endParaRPr>
            </a:p>
          </p:txBody>
        </p:sp>
      </p:grpSp>
      <p:grpSp>
        <p:nvGrpSpPr>
          <p:cNvPr id="80903" name="Group 10"/>
          <p:cNvGrpSpPr>
            <a:grpSpLocks/>
          </p:cNvGrpSpPr>
          <p:nvPr/>
        </p:nvGrpSpPr>
        <p:grpSpPr bwMode="auto">
          <a:xfrm>
            <a:off x="2044700" y="1951038"/>
            <a:ext cx="4830763" cy="1223962"/>
            <a:chOff x="1288" y="1229"/>
            <a:chExt cx="3043" cy="771"/>
          </a:xfrm>
        </p:grpSpPr>
        <p:sp>
          <p:nvSpPr>
            <p:cNvPr id="80904" name="Rectangle 11"/>
            <p:cNvSpPr>
              <a:spLocks noChangeArrowheads="1"/>
            </p:cNvSpPr>
            <p:nvPr/>
          </p:nvSpPr>
          <p:spPr bwMode="auto">
            <a:xfrm>
              <a:off x="3272" y="1472"/>
              <a:ext cx="1059" cy="528"/>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endParaRPr lang="en-US" dirty="0">
                <a:latin typeface="Helvetica" pitchFamily="34" charset="0"/>
              </a:endParaRPr>
            </a:p>
          </p:txBody>
        </p:sp>
        <p:sp>
          <p:nvSpPr>
            <p:cNvPr id="80905"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80906" name="Rectangle 13"/>
            <p:cNvSpPr>
              <a:spLocks noChangeArrowheads="1"/>
            </p:cNvSpPr>
            <p:nvPr/>
          </p:nvSpPr>
          <p:spPr bwMode="auto">
            <a:xfrm>
              <a:off x="3269" y="1232"/>
              <a:ext cx="1062"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80907" name="Rectangle 14"/>
            <p:cNvSpPr>
              <a:spLocks noChangeArrowheads="1"/>
            </p:cNvSpPr>
            <p:nvPr/>
          </p:nvSpPr>
          <p:spPr bwMode="auto">
            <a:xfrm>
              <a:off x="1288" y="1472"/>
              <a:ext cx="990"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endParaRPr lang="en-US" dirty="0">
                <a:latin typeface="Helvetica" pitchFamily="34" charset="0"/>
              </a:endParaRPr>
            </a:p>
          </p:txBody>
        </p:sp>
        <p:sp>
          <p:nvSpPr>
            <p:cNvPr id="80908"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80909" name="Rectangle 16"/>
            <p:cNvSpPr>
              <a:spLocks noChangeArrowheads="1"/>
            </p:cNvSpPr>
            <p:nvPr/>
          </p:nvSpPr>
          <p:spPr bwMode="auto">
            <a:xfrm>
              <a:off x="2281" y="1469"/>
              <a:ext cx="991"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endParaRPr lang="en-US" dirty="0">
                <a:latin typeface="Helvetica" pitchFamily="34" charset="0"/>
              </a:endParaRPr>
            </a:p>
          </p:txBody>
        </p:sp>
      </p:grpSp>
      <p:sp>
        <p:nvSpPr>
          <p:cNvPr id="18"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71</a:t>
            </a:fld>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1923" name="Rectangle 2"/>
          <p:cNvSpPr>
            <a:spLocks noGrp="1" noChangeArrowheads="1"/>
          </p:cNvSpPr>
          <p:nvPr>
            <p:ph type="title"/>
          </p:nvPr>
        </p:nvSpPr>
        <p:spPr/>
        <p:txBody>
          <a:bodyPr/>
          <a:lstStyle/>
          <a:p>
            <a:pPr eaLnBrk="1" hangingPunct="1"/>
            <a:r>
              <a:rPr lang="en-US" smtClean="0"/>
              <a:t>Outer Join – Example</a:t>
            </a:r>
          </a:p>
        </p:txBody>
      </p:sp>
      <p:sp>
        <p:nvSpPr>
          <p:cNvPr id="81924" name="Rectangle 3"/>
          <p:cNvSpPr>
            <a:spLocks noGrp="1" noChangeArrowheads="1"/>
          </p:cNvSpPr>
          <p:nvPr>
            <p:ph type="body" idx="1"/>
          </p:nvPr>
        </p:nvSpPr>
        <p:spPr>
          <a:xfrm>
            <a:off x="798513" y="1077913"/>
            <a:ext cx="6991350" cy="842962"/>
          </a:xfrm>
        </p:spPr>
        <p:txBody>
          <a:bodyPr/>
          <a:lstStyle/>
          <a:p>
            <a:pPr eaLnBrk="1" hangingPunct="1">
              <a:lnSpc>
                <a:spcPct val="90000"/>
              </a:lnSpc>
            </a:pPr>
            <a:r>
              <a:rPr lang="en-US" dirty="0" smtClean="0"/>
              <a:t>Inner Join</a:t>
            </a:r>
            <a:br>
              <a:rPr lang="en-US" dirty="0" smtClean="0"/>
            </a:br>
            <a:r>
              <a:rPr lang="en-US" sz="2400" b="1" dirty="0" smtClean="0"/>
              <a:t/>
            </a:r>
            <a:br>
              <a:rPr lang="en-US" sz="2400" b="1" dirty="0" smtClean="0"/>
            </a:br>
            <a:r>
              <a:rPr lang="ga-IE" sz="2400" i="1" dirty="0" smtClean="0"/>
              <a:t>course</a:t>
            </a:r>
            <a:r>
              <a:rPr lang="en-US" sz="2400" i="1" dirty="0" smtClean="0"/>
              <a:t>     </a:t>
            </a:r>
            <a:r>
              <a:rPr lang="ga-IE" sz="2400" i="1" dirty="0" smtClean="0"/>
              <a:t>student</a:t>
            </a:r>
            <a:endParaRPr lang="en-US" sz="2400" i="1" dirty="0" smtClean="0"/>
          </a:p>
        </p:txBody>
      </p:sp>
      <p:sp>
        <p:nvSpPr>
          <p:cNvPr id="81925" name="AutoShape 4"/>
          <p:cNvSpPr>
            <a:spLocks noChangeArrowheads="1"/>
          </p:cNvSpPr>
          <p:nvPr/>
        </p:nvSpPr>
        <p:spPr bwMode="auto">
          <a:xfrm rot="16200000" flipV="1">
            <a:off x="2123728" y="1916832"/>
            <a:ext cx="152400" cy="152400"/>
          </a:xfrm>
          <a:prstGeom prst="flowChartCollate">
            <a:avLst/>
          </a:prstGeom>
          <a:noFill/>
          <a:ln w="9525">
            <a:solidFill>
              <a:schemeClr val="tx1"/>
            </a:solidFill>
            <a:miter lim="800000"/>
            <a:headEnd/>
            <a:tailEnd/>
          </a:ln>
        </p:spPr>
        <p:txBody>
          <a:bodyPr wrap="none" anchor="ctr"/>
          <a:lstStyle/>
          <a:p>
            <a:endParaRPr lang="en-US"/>
          </a:p>
        </p:txBody>
      </p:sp>
      <p:grpSp>
        <p:nvGrpSpPr>
          <p:cNvPr id="81926" name="Group 5"/>
          <p:cNvGrpSpPr>
            <a:grpSpLocks/>
          </p:cNvGrpSpPr>
          <p:nvPr/>
        </p:nvGrpSpPr>
        <p:grpSpPr bwMode="auto">
          <a:xfrm>
            <a:off x="1524000" y="2209800"/>
            <a:ext cx="6524627" cy="990600"/>
            <a:chOff x="960" y="1392"/>
            <a:chExt cx="4110" cy="624"/>
          </a:xfrm>
        </p:grpSpPr>
        <p:sp>
          <p:nvSpPr>
            <p:cNvPr id="81942" name="Rectangle 6"/>
            <p:cNvSpPr>
              <a:spLocks noChangeArrowheads="1"/>
            </p:cNvSpPr>
            <p:nvPr/>
          </p:nvSpPr>
          <p:spPr bwMode="auto">
            <a:xfrm>
              <a:off x="960" y="1392"/>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81943" name="Rectangle 7"/>
            <p:cNvSpPr>
              <a:spLocks noChangeArrowheads="1"/>
            </p:cNvSpPr>
            <p:nvPr/>
          </p:nvSpPr>
          <p:spPr bwMode="auto">
            <a:xfrm>
              <a:off x="2976" y="1392"/>
              <a:ext cx="103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81944" name="Rectangle 8"/>
            <p:cNvSpPr>
              <a:spLocks noChangeArrowheads="1"/>
            </p:cNvSpPr>
            <p:nvPr/>
          </p:nvSpPr>
          <p:spPr bwMode="auto">
            <a:xfrm>
              <a:off x="960" y="1632"/>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p:txBody>
        </p:sp>
        <p:sp>
          <p:nvSpPr>
            <p:cNvPr id="81945" name="Rectangle 9"/>
            <p:cNvSpPr>
              <a:spLocks noChangeArrowheads="1"/>
            </p:cNvSpPr>
            <p:nvPr/>
          </p:nvSpPr>
          <p:spPr bwMode="auto">
            <a:xfrm>
              <a:off x="2976" y="1632"/>
              <a:ext cx="1038" cy="384"/>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p:txBody>
        </p:sp>
        <p:sp>
          <p:nvSpPr>
            <p:cNvPr id="81946" name="Rectangle 10"/>
            <p:cNvSpPr>
              <a:spLocks noChangeArrowheads="1"/>
            </p:cNvSpPr>
            <p:nvPr/>
          </p:nvSpPr>
          <p:spPr bwMode="auto">
            <a:xfrm>
              <a:off x="4014" y="1392"/>
              <a:ext cx="1056"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dirty="0">
                <a:latin typeface="Helvetica" pitchFamily="34" charset="0"/>
              </a:endParaRPr>
            </a:p>
          </p:txBody>
        </p:sp>
        <p:sp>
          <p:nvSpPr>
            <p:cNvPr id="81947" name="Rectangle 11"/>
            <p:cNvSpPr>
              <a:spLocks noChangeArrowheads="1"/>
            </p:cNvSpPr>
            <p:nvPr/>
          </p:nvSpPr>
          <p:spPr bwMode="auto">
            <a:xfrm>
              <a:off x="4014" y="1632"/>
              <a:ext cx="1056"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a:latin typeface="Helvetica" pitchFamily="34" charset="0"/>
                </a:rPr>
                <a:t>Jones</a:t>
              </a:r>
            </a:p>
            <a:p>
              <a:pPr eaLnBrk="0" hangingPunct="0"/>
              <a:r>
                <a:rPr lang="en-US" dirty="0">
                  <a:latin typeface="Helvetica" pitchFamily="34" charset="0"/>
                </a:rPr>
                <a:t>Smith</a:t>
              </a:r>
            </a:p>
          </p:txBody>
        </p:sp>
        <p:sp>
          <p:nvSpPr>
            <p:cNvPr id="81948" name="Rectangle 12"/>
            <p:cNvSpPr>
              <a:spLocks noChangeArrowheads="1"/>
            </p:cNvSpPr>
            <p:nvPr/>
          </p:nvSpPr>
          <p:spPr bwMode="auto">
            <a:xfrm>
              <a:off x="1968" y="1392"/>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81949" name="Rectangle 13"/>
            <p:cNvSpPr>
              <a:spLocks noChangeArrowheads="1"/>
            </p:cNvSpPr>
            <p:nvPr/>
          </p:nvSpPr>
          <p:spPr bwMode="auto">
            <a:xfrm>
              <a:off x="1968" y="1632"/>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p:txBody>
        </p:sp>
      </p:grpSp>
      <p:grpSp>
        <p:nvGrpSpPr>
          <p:cNvPr id="81927" name="Group 14"/>
          <p:cNvGrpSpPr>
            <a:grpSpLocks/>
          </p:cNvGrpSpPr>
          <p:nvPr/>
        </p:nvGrpSpPr>
        <p:grpSpPr bwMode="auto">
          <a:xfrm>
            <a:off x="1589088" y="4254500"/>
            <a:ext cx="6583365" cy="1219200"/>
            <a:chOff x="1001" y="2680"/>
            <a:chExt cx="4147" cy="768"/>
          </a:xfrm>
        </p:grpSpPr>
        <p:sp>
          <p:nvSpPr>
            <p:cNvPr id="81934" name="Rectangle 15"/>
            <p:cNvSpPr>
              <a:spLocks noChangeArrowheads="1"/>
            </p:cNvSpPr>
            <p:nvPr/>
          </p:nvSpPr>
          <p:spPr bwMode="auto">
            <a:xfrm>
              <a:off x="4059" y="2920"/>
              <a:ext cx="1089" cy="528"/>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a:latin typeface="Helvetica" pitchFamily="34" charset="0"/>
                </a:rPr>
                <a:t>Jones</a:t>
              </a:r>
            </a:p>
            <a:p>
              <a:pPr eaLnBrk="0" hangingPunct="0"/>
              <a:r>
                <a:rPr lang="en-US" dirty="0">
                  <a:latin typeface="Helvetica" pitchFamily="34" charset="0"/>
                </a:rPr>
                <a:t>Smith</a:t>
              </a:r>
            </a:p>
            <a:p>
              <a:pPr eaLnBrk="0" hangingPunct="0"/>
              <a:r>
                <a:rPr lang="en-US" i="1" dirty="0">
                  <a:latin typeface="Helvetica" pitchFamily="34" charset="0"/>
                </a:rPr>
                <a:t>null</a:t>
              </a:r>
              <a:endParaRPr lang="en-US" dirty="0">
                <a:latin typeface="Helvetica" pitchFamily="34" charset="0"/>
              </a:endParaRPr>
            </a:p>
          </p:txBody>
        </p:sp>
        <p:sp>
          <p:nvSpPr>
            <p:cNvPr id="81935" name="Rectangle 16"/>
            <p:cNvSpPr>
              <a:spLocks noChangeArrowheads="1"/>
            </p:cNvSpPr>
            <p:nvPr/>
          </p:nvSpPr>
          <p:spPr bwMode="auto">
            <a:xfrm>
              <a:off x="1010" y="2680"/>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course_is</a:t>
              </a:r>
              <a:endParaRPr lang="en-US" dirty="0">
                <a:latin typeface="Helvetica" pitchFamily="34" charset="0"/>
              </a:endParaRPr>
            </a:p>
          </p:txBody>
        </p:sp>
        <p:sp>
          <p:nvSpPr>
            <p:cNvPr id="81936" name="Rectangle 17"/>
            <p:cNvSpPr>
              <a:spLocks noChangeArrowheads="1"/>
            </p:cNvSpPr>
            <p:nvPr/>
          </p:nvSpPr>
          <p:spPr bwMode="auto">
            <a:xfrm>
              <a:off x="3026" y="2680"/>
              <a:ext cx="1033"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81937" name="Rectangle 18"/>
            <p:cNvSpPr>
              <a:spLocks noChangeArrowheads="1"/>
            </p:cNvSpPr>
            <p:nvPr/>
          </p:nvSpPr>
          <p:spPr bwMode="auto">
            <a:xfrm>
              <a:off x="1001" y="2920"/>
              <a:ext cx="1008"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endParaRPr lang="en-US" dirty="0">
                <a:latin typeface="Helvetica" pitchFamily="34" charset="0"/>
              </a:endParaRPr>
            </a:p>
          </p:txBody>
        </p:sp>
        <p:sp>
          <p:nvSpPr>
            <p:cNvPr id="81938" name="Rectangle 19"/>
            <p:cNvSpPr>
              <a:spLocks noChangeArrowheads="1"/>
            </p:cNvSpPr>
            <p:nvPr/>
          </p:nvSpPr>
          <p:spPr bwMode="auto">
            <a:xfrm>
              <a:off x="3008" y="2920"/>
              <a:ext cx="1051" cy="528"/>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endParaRPr lang="en-US" dirty="0">
                <a:latin typeface="Helvetica" pitchFamily="34" charset="0"/>
              </a:endParaRPr>
            </a:p>
          </p:txBody>
        </p:sp>
        <p:sp>
          <p:nvSpPr>
            <p:cNvPr id="81939" name="Rectangle 20"/>
            <p:cNvSpPr>
              <a:spLocks noChangeArrowheads="1"/>
            </p:cNvSpPr>
            <p:nvPr/>
          </p:nvSpPr>
          <p:spPr bwMode="auto">
            <a:xfrm>
              <a:off x="4063" y="2680"/>
              <a:ext cx="1085"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dirty="0">
                <a:latin typeface="Helvetica" pitchFamily="34" charset="0"/>
              </a:endParaRPr>
            </a:p>
          </p:txBody>
        </p:sp>
        <p:sp>
          <p:nvSpPr>
            <p:cNvPr id="81940" name="Rectangle 21"/>
            <p:cNvSpPr>
              <a:spLocks noChangeArrowheads="1"/>
            </p:cNvSpPr>
            <p:nvPr/>
          </p:nvSpPr>
          <p:spPr bwMode="auto">
            <a:xfrm>
              <a:off x="2018" y="2680"/>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81941" name="Rectangle 22"/>
            <p:cNvSpPr>
              <a:spLocks noChangeArrowheads="1"/>
            </p:cNvSpPr>
            <p:nvPr/>
          </p:nvSpPr>
          <p:spPr bwMode="auto">
            <a:xfrm>
              <a:off x="2000" y="2920"/>
              <a:ext cx="1008"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endParaRPr lang="en-US" dirty="0">
                <a:latin typeface="Helvetica" pitchFamily="34" charset="0"/>
              </a:endParaRPr>
            </a:p>
          </p:txBody>
        </p:sp>
      </p:grpSp>
      <p:grpSp>
        <p:nvGrpSpPr>
          <p:cNvPr id="81928" name="Group 23"/>
          <p:cNvGrpSpPr>
            <a:grpSpLocks/>
          </p:cNvGrpSpPr>
          <p:nvPr/>
        </p:nvGrpSpPr>
        <p:grpSpPr bwMode="auto">
          <a:xfrm>
            <a:off x="793750" y="3422650"/>
            <a:ext cx="4235450" cy="738188"/>
            <a:chOff x="714" y="2156"/>
            <a:chExt cx="2668" cy="465"/>
          </a:xfrm>
        </p:grpSpPr>
        <p:sp>
          <p:nvSpPr>
            <p:cNvPr id="81929" name="Rectangle 24"/>
            <p:cNvSpPr>
              <a:spLocks noChangeArrowheads="1"/>
            </p:cNvSpPr>
            <p:nvPr/>
          </p:nvSpPr>
          <p:spPr bwMode="auto">
            <a:xfrm>
              <a:off x="714" y="2156"/>
              <a:ext cx="2668" cy="465"/>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Char char="n"/>
              </a:pPr>
              <a:r>
                <a:rPr kumimoji="1" lang="en-US" b="1" dirty="0">
                  <a:latin typeface="Helvetica" pitchFamily="34" charset="0"/>
                </a:rPr>
                <a:t> </a:t>
              </a:r>
              <a:r>
                <a:rPr kumimoji="1" lang="en-US" dirty="0">
                  <a:latin typeface="Helvetica" pitchFamily="34" charset="0"/>
                </a:rPr>
                <a:t>Left Outer Join</a:t>
              </a:r>
            </a:p>
            <a:p>
              <a:pPr eaLnBrk="0" hangingPunct="0">
                <a:spcBef>
                  <a:spcPct val="35000"/>
                </a:spcBef>
                <a:buClr>
                  <a:schemeClr val="tx2"/>
                </a:buClr>
                <a:buFont typeface="Monotype Sorts" pitchFamily="2" charset="2"/>
                <a:buNone/>
              </a:pPr>
              <a:r>
                <a:rPr kumimoji="1" lang="en-US" i="1" dirty="0">
                  <a:latin typeface="Helvetica" pitchFamily="34" charset="0"/>
                </a:rPr>
                <a:t>    </a:t>
              </a:r>
              <a:r>
                <a:rPr kumimoji="1" lang="ga-IE" i="1" dirty="0" smtClean="0">
                  <a:latin typeface="Helvetica" pitchFamily="34" charset="0"/>
                </a:rPr>
                <a:t>course</a:t>
              </a:r>
              <a:r>
                <a:rPr kumimoji="1" lang="en-US" i="1" dirty="0" smtClean="0">
                  <a:latin typeface="Helvetica" pitchFamily="34" charset="0"/>
                </a:rPr>
                <a:t>          </a:t>
              </a:r>
              <a:r>
                <a:rPr kumimoji="1" lang="ga-IE" i="1" dirty="0" smtClean="0">
                  <a:latin typeface="Helvetica" pitchFamily="34" charset="0"/>
                </a:rPr>
                <a:t>student</a:t>
              </a:r>
              <a:endParaRPr kumimoji="1" lang="en-US" b="1" dirty="0">
                <a:latin typeface="Helvetica" pitchFamily="34" charset="0"/>
              </a:endParaRPr>
            </a:p>
          </p:txBody>
        </p:sp>
        <p:grpSp>
          <p:nvGrpSpPr>
            <p:cNvPr id="81930" name="Group 25"/>
            <p:cNvGrpSpPr>
              <a:grpSpLocks/>
            </p:cNvGrpSpPr>
            <p:nvPr/>
          </p:nvGrpSpPr>
          <p:grpSpPr bwMode="auto">
            <a:xfrm>
              <a:off x="1377" y="2432"/>
              <a:ext cx="261" cy="132"/>
              <a:chOff x="1354" y="2384"/>
              <a:chExt cx="261" cy="132"/>
            </a:xfrm>
          </p:grpSpPr>
          <p:sp>
            <p:nvSpPr>
              <p:cNvPr id="81931" name="AutoShape 26"/>
              <p:cNvSpPr>
                <a:spLocks noChangeArrowheads="1"/>
              </p:cNvSpPr>
              <p:nvPr/>
            </p:nvSpPr>
            <p:spPr bwMode="auto">
              <a:xfrm rot="16200000" flipV="1">
                <a:off x="1483" y="2384"/>
                <a:ext cx="132" cy="132"/>
              </a:xfrm>
              <a:prstGeom prst="flowChartCollate">
                <a:avLst/>
              </a:prstGeom>
              <a:noFill/>
              <a:ln w="9525">
                <a:solidFill>
                  <a:schemeClr val="tx1"/>
                </a:solidFill>
                <a:miter lim="800000"/>
                <a:headEnd/>
                <a:tailEnd/>
              </a:ln>
            </p:spPr>
            <p:txBody>
              <a:bodyPr wrap="none" anchor="ctr"/>
              <a:lstStyle/>
              <a:p>
                <a:endParaRPr lang="en-US"/>
              </a:p>
            </p:txBody>
          </p:sp>
          <p:sp>
            <p:nvSpPr>
              <p:cNvPr id="81932" name="Line 27"/>
              <p:cNvSpPr>
                <a:spLocks noChangeShapeType="1"/>
              </p:cNvSpPr>
              <p:nvPr/>
            </p:nvSpPr>
            <p:spPr bwMode="auto">
              <a:xfrm flipH="1">
                <a:off x="1357" y="2386"/>
                <a:ext cx="128" cy="0"/>
              </a:xfrm>
              <a:prstGeom prst="line">
                <a:avLst/>
              </a:prstGeom>
              <a:noFill/>
              <a:ln w="9525">
                <a:solidFill>
                  <a:schemeClr val="tx1"/>
                </a:solidFill>
                <a:round/>
                <a:headEnd/>
                <a:tailEnd/>
              </a:ln>
            </p:spPr>
            <p:txBody>
              <a:bodyPr wrap="none"/>
              <a:lstStyle/>
              <a:p>
                <a:endParaRPr lang="en-IE"/>
              </a:p>
            </p:txBody>
          </p:sp>
          <p:sp>
            <p:nvSpPr>
              <p:cNvPr id="81933" name="Line 28"/>
              <p:cNvSpPr>
                <a:spLocks noChangeShapeType="1"/>
              </p:cNvSpPr>
              <p:nvPr/>
            </p:nvSpPr>
            <p:spPr bwMode="auto">
              <a:xfrm flipH="1">
                <a:off x="1354" y="2509"/>
                <a:ext cx="128" cy="0"/>
              </a:xfrm>
              <a:prstGeom prst="line">
                <a:avLst/>
              </a:prstGeom>
              <a:noFill/>
              <a:ln w="9525">
                <a:solidFill>
                  <a:schemeClr val="tx1"/>
                </a:solidFill>
                <a:round/>
                <a:headEnd/>
                <a:tailEnd/>
              </a:ln>
            </p:spPr>
            <p:txBody>
              <a:bodyPr wrap="none"/>
              <a:lstStyle/>
              <a:p>
                <a:endParaRPr lang="en-IE"/>
              </a:p>
            </p:txBody>
          </p:sp>
        </p:grpSp>
      </p:grpSp>
      <p:sp>
        <p:nvSpPr>
          <p:cNvPr id="30"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72</a:t>
            </a:fld>
            <a:endParaRPr lang="en-US"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2947" name="Rectangle 2"/>
          <p:cNvSpPr>
            <a:spLocks noGrp="1" noChangeArrowheads="1"/>
          </p:cNvSpPr>
          <p:nvPr>
            <p:ph type="title"/>
          </p:nvPr>
        </p:nvSpPr>
        <p:spPr/>
        <p:txBody>
          <a:bodyPr/>
          <a:lstStyle/>
          <a:p>
            <a:pPr eaLnBrk="1" hangingPunct="1"/>
            <a:r>
              <a:rPr lang="en-US" smtClean="0"/>
              <a:t>Outer Join – Example</a:t>
            </a:r>
          </a:p>
        </p:txBody>
      </p:sp>
      <p:grpSp>
        <p:nvGrpSpPr>
          <p:cNvPr id="82948" name="Group 3"/>
          <p:cNvGrpSpPr>
            <a:grpSpLocks/>
          </p:cNvGrpSpPr>
          <p:nvPr/>
        </p:nvGrpSpPr>
        <p:grpSpPr bwMode="auto">
          <a:xfrm>
            <a:off x="1295400" y="2062163"/>
            <a:ext cx="6608765" cy="1219200"/>
            <a:chOff x="816" y="1299"/>
            <a:chExt cx="4163" cy="768"/>
          </a:xfrm>
        </p:grpSpPr>
        <p:sp>
          <p:nvSpPr>
            <p:cNvPr id="82972" name="Rectangle 4"/>
            <p:cNvSpPr>
              <a:spLocks noChangeArrowheads="1"/>
            </p:cNvSpPr>
            <p:nvPr/>
          </p:nvSpPr>
          <p:spPr bwMode="auto">
            <a:xfrm>
              <a:off x="816" y="1299"/>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82973" name="Rectangle 5"/>
            <p:cNvSpPr>
              <a:spLocks noChangeArrowheads="1"/>
            </p:cNvSpPr>
            <p:nvPr/>
          </p:nvSpPr>
          <p:spPr bwMode="auto">
            <a:xfrm>
              <a:off x="2832" y="1299"/>
              <a:ext cx="10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82974" name="Rectangle 6"/>
            <p:cNvSpPr>
              <a:spLocks noChangeArrowheads="1"/>
            </p:cNvSpPr>
            <p:nvPr/>
          </p:nvSpPr>
          <p:spPr bwMode="auto">
            <a:xfrm>
              <a:off x="816" y="1539"/>
              <a:ext cx="1008"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AL860</a:t>
              </a:r>
              <a:endParaRPr lang="en-US" dirty="0">
                <a:latin typeface="Helvetica" pitchFamily="34" charset="0"/>
              </a:endParaRPr>
            </a:p>
          </p:txBody>
        </p:sp>
        <p:sp>
          <p:nvSpPr>
            <p:cNvPr id="82975" name="Rectangle 7"/>
            <p:cNvSpPr>
              <a:spLocks noChangeArrowheads="1"/>
            </p:cNvSpPr>
            <p:nvPr/>
          </p:nvSpPr>
          <p:spPr bwMode="auto">
            <a:xfrm>
              <a:off x="2832" y="1539"/>
              <a:ext cx="1091" cy="528"/>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en-US" i="1" dirty="0">
                  <a:latin typeface="Helvetica" pitchFamily="34" charset="0"/>
                </a:rPr>
                <a:t>null</a:t>
              </a:r>
            </a:p>
          </p:txBody>
        </p:sp>
        <p:sp>
          <p:nvSpPr>
            <p:cNvPr id="82976" name="Rectangle 8"/>
            <p:cNvSpPr>
              <a:spLocks noChangeArrowheads="1"/>
            </p:cNvSpPr>
            <p:nvPr/>
          </p:nvSpPr>
          <p:spPr bwMode="auto">
            <a:xfrm>
              <a:off x="3923" y="1299"/>
              <a:ext cx="1056"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dirty="0">
                <a:latin typeface="Helvetica" pitchFamily="34" charset="0"/>
              </a:endParaRPr>
            </a:p>
          </p:txBody>
        </p:sp>
        <p:sp>
          <p:nvSpPr>
            <p:cNvPr id="82977" name="Rectangle 9"/>
            <p:cNvSpPr>
              <a:spLocks noChangeArrowheads="1"/>
            </p:cNvSpPr>
            <p:nvPr/>
          </p:nvSpPr>
          <p:spPr bwMode="auto">
            <a:xfrm>
              <a:off x="3923" y="1539"/>
              <a:ext cx="1056" cy="528"/>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a:latin typeface="Helvetica" pitchFamily="34" charset="0"/>
                </a:rPr>
                <a:t>Jones</a:t>
              </a:r>
            </a:p>
            <a:p>
              <a:pPr eaLnBrk="0" hangingPunct="0"/>
              <a:r>
                <a:rPr lang="en-US" dirty="0">
                  <a:latin typeface="Helvetica" pitchFamily="34" charset="0"/>
                </a:rPr>
                <a:t>Smith</a:t>
              </a:r>
            </a:p>
            <a:p>
              <a:pPr eaLnBrk="0" hangingPunct="0"/>
              <a:r>
                <a:rPr lang="en-US" dirty="0">
                  <a:latin typeface="Helvetica" pitchFamily="34" charset="0"/>
                </a:rPr>
                <a:t>Hayes</a:t>
              </a:r>
            </a:p>
          </p:txBody>
        </p:sp>
        <p:sp>
          <p:nvSpPr>
            <p:cNvPr id="82978" name="Rectangle 10"/>
            <p:cNvSpPr>
              <a:spLocks noChangeArrowheads="1"/>
            </p:cNvSpPr>
            <p:nvPr/>
          </p:nvSpPr>
          <p:spPr bwMode="auto">
            <a:xfrm>
              <a:off x="1824" y="1299"/>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82979" name="Rectangle 11"/>
            <p:cNvSpPr>
              <a:spLocks noChangeArrowheads="1"/>
            </p:cNvSpPr>
            <p:nvPr/>
          </p:nvSpPr>
          <p:spPr bwMode="auto">
            <a:xfrm>
              <a:off x="1824" y="1539"/>
              <a:ext cx="1008" cy="528"/>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Game Dev</a:t>
              </a:r>
              <a:endParaRPr lang="en-US" dirty="0">
                <a:latin typeface="Helvetica" pitchFamily="34" charset="0"/>
              </a:endParaRPr>
            </a:p>
            <a:p>
              <a:pPr eaLnBrk="0" hangingPunct="0"/>
              <a:r>
                <a:rPr lang="en-US" dirty="0" smtClean="0">
                  <a:latin typeface="Helvetica" pitchFamily="34" charset="0"/>
                </a:rPr>
                <a:t>Web Dev</a:t>
              </a:r>
              <a:endParaRPr lang="en-US" dirty="0">
                <a:latin typeface="Helvetica" pitchFamily="34" charset="0"/>
              </a:endParaRPr>
            </a:p>
            <a:p>
              <a:pPr eaLnBrk="0" hangingPunct="0"/>
              <a:r>
                <a:rPr lang="en-US" i="1" dirty="0">
                  <a:latin typeface="Helvetica" pitchFamily="34" charset="0"/>
                </a:rPr>
                <a:t>null</a:t>
              </a:r>
              <a:endParaRPr lang="en-US" dirty="0">
                <a:latin typeface="Helvetica" pitchFamily="34" charset="0"/>
              </a:endParaRPr>
            </a:p>
          </p:txBody>
        </p:sp>
      </p:grpSp>
      <p:grpSp>
        <p:nvGrpSpPr>
          <p:cNvPr id="82949" name="Group 12"/>
          <p:cNvGrpSpPr>
            <a:grpSpLocks/>
          </p:cNvGrpSpPr>
          <p:nvPr/>
        </p:nvGrpSpPr>
        <p:grpSpPr bwMode="auto">
          <a:xfrm>
            <a:off x="1219200" y="4267200"/>
            <a:ext cx="6684965" cy="1524000"/>
            <a:chOff x="768" y="2688"/>
            <a:chExt cx="4211" cy="960"/>
          </a:xfrm>
        </p:grpSpPr>
        <p:sp>
          <p:nvSpPr>
            <p:cNvPr id="82964" name="Rectangle 13"/>
            <p:cNvSpPr>
              <a:spLocks noChangeArrowheads="1"/>
            </p:cNvSpPr>
            <p:nvPr/>
          </p:nvSpPr>
          <p:spPr bwMode="auto">
            <a:xfrm>
              <a:off x="768" y="2688"/>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82965" name="Rectangle 14"/>
            <p:cNvSpPr>
              <a:spLocks noChangeArrowheads="1"/>
            </p:cNvSpPr>
            <p:nvPr/>
          </p:nvSpPr>
          <p:spPr bwMode="auto">
            <a:xfrm>
              <a:off x="2784" y="2688"/>
              <a:ext cx="1139"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82966" name="Rectangle 15"/>
            <p:cNvSpPr>
              <a:spLocks noChangeArrowheads="1"/>
            </p:cNvSpPr>
            <p:nvPr/>
          </p:nvSpPr>
          <p:spPr bwMode="auto">
            <a:xfrm>
              <a:off x="768" y="2928"/>
              <a:ext cx="1008" cy="720"/>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endParaRPr lang="en-US" dirty="0">
                <a:latin typeface="Helvetica" pitchFamily="34" charset="0"/>
              </a:endParaRPr>
            </a:p>
            <a:p>
              <a:pPr eaLnBrk="0" hangingPunct="0"/>
              <a:r>
                <a:rPr lang="ga-IE" dirty="0" smtClean="0">
                  <a:latin typeface="Helvetica" pitchFamily="34" charset="0"/>
                </a:rPr>
                <a:t>AL860</a:t>
              </a:r>
              <a:endParaRPr lang="en-US" dirty="0">
                <a:latin typeface="Helvetica" pitchFamily="34" charset="0"/>
              </a:endParaRPr>
            </a:p>
          </p:txBody>
        </p:sp>
        <p:sp>
          <p:nvSpPr>
            <p:cNvPr id="82967" name="Rectangle 16"/>
            <p:cNvSpPr>
              <a:spLocks noChangeArrowheads="1"/>
            </p:cNvSpPr>
            <p:nvPr/>
          </p:nvSpPr>
          <p:spPr bwMode="auto">
            <a:xfrm>
              <a:off x="2784" y="2928"/>
              <a:ext cx="1139" cy="720"/>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endParaRPr lang="en-US" dirty="0">
                <a:latin typeface="Helvetica" pitchFamily="34" charset="0"/>
              </a:endParaRPr>
            </a:p>
            <a:p>
              <a:pPr algn="ctr" eaLnBrk="0" hangingPunct="0"/>
              <a:r>
                <a:rPr lang="en-US" i="1" dirty="0">
                  <a:latin typeface="Helvetica" pitchFamily="34" charset="0"/>
                </a:rPr>
                <a:t>null</a:t>
              </a:r>
            </a:p>
          </p:txBody>
        </p:sp>
        <p:sp>
          <p:nvSpPr>
            <p:cNvPr id="82968" name="Rectangle 17"/>
            <p:cNvSpPr>
              <a:spLocks noChangeArrowheads="1"/>
            </p:cNvSpPr>
            <p:nvPr/>
          </p:nvSpPr>
          <p:spPr bwMode="auto">
            <a:xfrm>
              <a:off x="3923" y="2688"/>
              <a:ext cx="1056"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student_name</a:t>
              </a:r>
              <a:endParaRPr lang="en-US" dirty="0">
                <a:latin typeface="Helvetica" pitchFamily="34" charset="0"/>
              </a:endParaRPr>
            </a:p>
          </p:txBody>
        </p:sp>
        <p:sp>
          <p:nvSpPr>
            <p:cNvPr id="82969" name="Rectangle 18"/>
            <p:cNvSpPr>
              <a:spLocks noChangeArrowheads="1"/>
            </p:cNvSpPr>
            <p:nvPr/>
          </p:nvSpPr>
          <p:spPr bwMode="auto">
            <a:xfrm>
              <a:off x="3923" y="2928"/>
              <a:ext cx="1056" cy="72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a:latin typeface="Helvetica" pitchFamily="34" charset="0"/>
                </a:rPr>
                <a:t>Jones</a:t>
              </a:r>
            </a:p>
            <a:p>
              <a:pPr eaLnBrk="0" hangingPunct="0"/>
              <a:r>
                <a:rPr lang="en-US" dirty="0">
                  <a:latin typeface="Helvetica" pitchFamily="34" charset="0"/>
                </a:rPr>
                <a:t>Smith</a:t>
              </a:r>
            </a:p>
            <a:p>
              <a:pPr eaLnBrk="0" hangingPunct="0"/>
              <a:r>
                <a:rPr lang="en-US" i="1" dirty="0">
                  <a:latin typeface="Helvetica" pitchFamily="34" charset="0"/>
                </a:rPr>
                <a:t>null</a:t>
              </a:r>
              <a:endParaRPr lang="en-US" dirty="0">
                <a:latin typeface="Helvetica" pitchFamily="34" charset="0"/>
              </a:endParaRPr>
            </a:p>
            <a:p>
              <a:pPr eaLnBrk="0" hangingPunct="0"/>
              <a:r>
                <a:rPr lang="en-US" dirty="0">
                  <a:latin typeface="Helvetica" pitchFamily="34" charset="0"/>
                </a:rPr>
                <a:t>Hayes</a:t>
              </a:r>
            </a:p>
          </p:txBody>
        </p:sp>
        <p:sp>
          <p:nvSpPr>
            <p:cNvPr id="82970" name="Rectangle 19"/>
            <p:cNvSpPr>
              <a:spLocks noChangeArrowheads="1"/>
            </p:cNvSpPr>
            <p:nvPr/>
          </p:nvSpPr>
          <p:spPr bwMode="auto">
            <a:xfrm>
              <a:off x="1776" y="2688"/>
              <a:ext cx="1008"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82971" name="Rectangle 20"/>
            <p:cNvSpPr>
              <a:spLocks noChangeArrowheads="1"/>
            </p:cNvSpPr>
            <p:nvPr/>
          </p:nvSpPr>
          <p:spPr bwMode="auto">
            <a:xfrm>
              <a:off x="1776" y="2928"/>
              <a:ext cx="1008" cy="72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Game Dev</a:t>
              </a:r>
              <a:endParaRPr lang="en-US" dirty="0">
                <a:latin typeface="Helvetica" pitchFamily="34" charset="0"/>
              </a:endParaRPr>
            </a:p>
            <a:p>
              <a:pPr eaLnBrk="0" hangingPunct="0"/>
              <a:r>
                <a:rPr lang="en-US" dirty="0" smtClean="0">
                  <a:latin typeface="Helvetica" pitchFamily="34" charset="0"/>
                </a:rPr>
                <a:t>Web Dev</a:t>
              </a:r>
              <a:endParaRPr lang="en-US" dirty="0">
                <a:latin typeface="Helvetica" pitchFamily="34" charset="0"/>
              </a:endParaRPr>
            </a:p>
            <a:p>
              <a:pPr eaLnBrk="0" hangingPunct="0"/>
              <a:r>
                <a:rPr lang="ga-IE" dirty="0">
                  <a:latin typeface="Helvetica" pitchFamily="34" charset="0"/>
                </a:rPr>
                <a:t>Toxicology</a:t>
              </a:r>
              <a:endParaRPr lang="en-US" dirty="0">
                <a:latin typeface="Helvetica" pitchFamily="34" charset="0"/>
              </a:endParaRPr>
            </a:p>
            <a:p>
              <a:pPr eaLnBrk="0" hangingPunct="0"/>
              <a:r>
                <a:rPr lang="en-US" i="1" dirty="0" smtClean="0">
                  <a:latin typeface="Helvetica" pitchFamily="34" charset="0"/>
                </a:rPr>
                <a:t>null</a:t>
              </a:r>
              <a:endParaRPr lang="en-US" dirty="0">
                <a:latin typeface="Helvetica" pitchFamily="34" charset="0"/>
              </a:endParaRPr>
            </a:p>
          </p:txBody>
        </p:sp>
      </p:grpSp>
      <p:grpSp>
        <p:nvGrpSpPr>
          <p:cNvPr id="82950" name="Group 21"/>
          <p:cNvGrpSpPr>
            <a:grpSpLocks/>
          </p:cNvGrpSpPr>
          <p:nvPr/>
        </p:nvGrpSpPr>
        <p:grpSpPr bwMode="auto">
          <a:xfrm>
            <a:off x="806450" y="3405188"/>
            <a:ext cx="4070350" cy="738187"/>
            <a:chOff x="508" y="2145"/>
            <a:chExt cx="2564" cy="465"/>
          </a:xfrm>
        </p:grpSpPr>
        <p:sp>
          <p:nvSpPr>
            <p:cNvPr id="82957" name="Rectangle 22"/>
            <p:cNvSpPr>
              <a:spLocks noChangeArrowheads="1"/>
            </p:cNvSpPr>
            <p:nvPr/>
          </p:nvSpPr>
          <p:spPr bwMode="auto">
            <a:xfrm>
              <a:off x="508" y="2145"/>
              <a:ext cx="2564" cy="465"/>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Char char="n"/>
              </a:pPr>
              <a:r>
                <a:rPr kumimoji="1" lang="en-US" dirty="0">
                  <a:latin typeface="Helvetica" pitchFamily="34" charset="0"/>
                </a:rPr>
                <a:t> Full Outer Join</a:t>
              </a:r>
            </a:p>
            <a:p>
              <a:pPr eaLnBrk="0" hangingPunct="0">
                <a:spcBef>
                  <a:spcPct val="35000"/>
                </a:spcBef>
                <a:buClr>
                  <a:schemeClr val="tx2"/>
                </a:buClr>
                <a:buSzPct val="90000"/>
                <a:buFont typeface="Monotype Sorts" pitchFamily="2" charset="2"/>
                <a:buNone/>
              </a:pPr>
              <a:r>
                <a:rPr kumimoji="1" lang="en-US" i="1" dirty="0">
                  <a:latin typeface="Helvetica" pitchFamily="34" charset="0"/>
                </a:rPr>
                <a:t>    </a:t>
              </a:r>
              <a:r>
                <a:rPr kumimoji="1" lang="ga-IE" i="1" dirty="0" smtClean="0">
                  <a:latin typeface="Helvetica" pitchFamily="34" charset="0"/>
                </a:rPr>
                <a:t>course</a:t>
              </a:r>
              <a:r>
                <a:rPr kumimoji="1" lang="en-US" i="1" dirty="0" smtClean="0">
                  <a:latin typeface="Helvetica" pitchFamily="34" charset="0"/>
                </a:rPr>
                <a:t>        </a:t>
              </a:r>
              <a:r>
                <a:rPr kumimoji="1" lang="ga-IE" i="1" dirty="0" smtClean="0">
                  <a:latin typeface="Helvetica" pitchFamily="34" charset="0"/>
                </a:rPr>
                <a:t>student</a:t>
              </a:r>
              <a:endParaRPr kumimoji="1" lang="en-US" i="1" dirty="0">
                <a:latin typeface="Helvetica" pitchFamily="34" charset="0"/>
              </a:endParaRPr>
            </a:p>
          </p:txBody>
        </p:sp>
        <p:grpSp>
          <p:nvGrpSpPr>
            <p:cNvPr id="82958" name="Group 23"/>
            <p:cNvGrpSpPr>
              <a:grpSpLocks/>
            </p:cNvGrpSpPr>
            <p:nvPr/>
          </p:nvGrpSpPr>
          <p:grpSpPr bwMode="auto">
            <a:xfrm>
              <a:off x="1175" y="2432"/>
              <a:ext cx="244" cy="96"/>
              <a:chOff x="1299" y="2428"/>
              <a:chExt cx="244" cy="96"/>
            </a:xfrm>
          </p:grpSpPr>
          <p:sp>
            <p:nvSpPr>
              <p:cNvPr id="82959" name="AutoShape 24"/>
              <p:cNvSpPr>
                <a:spLocks noChangeArrowheads="1"/>
              </p:cNvSpPr>
              <p:nvPr/>
            </p:nvSpPr>
            <p:spPr bwMode="auto">
              <a:xfrm rot="16200000" flipV="1">
                <a:off x="1371" y="2428"/>
                <a:ext cx="96" cy="96"/>
              </a:xfrm>
              <a:prstGeom prst="flowChartCollate">
                <a:avLst/>
              </a:prstGeom>
              <a:noFill/>
              <a:ln w="9525">
                <a:solidFill>
                  <a:schemeClr val="tx1"/>
                </a:solidFill>
                <a:miter lim="800000"/>
                <a:headEnd/>
                <a:tailEnd/>
              </a:ln>
            </p:spPr>
            <p:txBody>
              <a:bodyPr wrap="none" anchor="ctr"/>
              <a:lstStyle/>
              <a:p>
                <a:endParaRPr lang="en-US"/>
              </a:p>
            </p:txBody>
          </p:sp>
          <p:sp>
            <p:nvSpPr>
              <p:cNvPr id="82960" name="Line 25"/>
              <p:cNvSpPr>
                <a:spLocks noChangeShapeType="1"/>
              </p:cNvSpPr>
              <p:nvPr/>
            </p:nvSpPr>
            <p:spPr bwMode="auto">
              <a:xfrm flipH="1">
                <a:off x="1302" y="2434"/>
                <a:ext cx="64" cy="0"/>
              </a:xfrm>
              <a:prstGeom prst="line">
                <a:avLst/>
              </a:prstGeom>
              <a:noFill/>
              <a:ln w="9525">
                <a:solidFill>
                  <a:schemeClr val="tx1"/>
                </a:solidFill>
                <a:round/>
                <a:headEnd/>
                <a:tailEnd/>
              </a:ln>
            </p:spPr>
            <p:txBody>
              <a:bodyPr wrap="none"/>
              <a:lstStyle/>
              <a:p>
                <a:endParaRPr lang="en-IE"/>
              </a:p>
            </p:txBody>
          </p:sp>
          <p:sp>
            <p:nvSpPr>
              <p:cNvPr id="82961" name="Line 26"/>
              <p:cNvSpPr>
                <a:spLocks noChangeShapeType="1"/>
              </p:cNvSpPr>
              <p:nvPr/>
            </p:nvSpPr>
            <p:spPr bwMode="auto">
              <a:xfrm flipH="1">
                <a:off x="1299" y="2521"/>
                <a:ext cx="64" cy="0"/>
              </a:xfrm>
              <a:prstGeom prst="line">
                <a:avLst/>
              </a:prstGeom>
              <a:noFill/>
              <a:ln w="9525">
                <a:solidFill>
                  <a:schemeClr val="tx1"/>
                </a:solidFill>
                <a:round/>
                <a:headEnd/>
                <a:tailEnd/>
              </a:ln>
            </p:spPr>
            <p:txBody>
              <a:bodyPr wrap="none"/>
              <a:lstStyle/>
              <a:p>
                <a:endParaRPr lang="en-IE"/>
              </a:p>
            </p:txBody>
          </p:sp>
          <p:sp>
            <p:nvSpPr>
              <p:cNvPr id="82962" name="Line 27"/>
              <p:cNvSpPr>
                <a:spLocks noChangeShapeType="1"/>
              </p:cNvSpPr>
              <p:nvPr/>
            </p:nvSpPr>
            <p:spPr bwMode="auto">
              <a:xfrm flipH="1">
                <a:off x="1479" y="2521"/>
                <a:ext cx="64" cy="0"/>
              </a:xfrm>
              <a:prstGeom prst="line">
                <a:avLst/>
              </a:prstGeom>
              <a:noFill/>
              <a:ln w="9525">
                <a:solidFill>
                  <a:schemeClr val="tx1"/>
                </a:solidFill>
                <a:round/>
                <a:headEnd/>
                <a:tailEnd/>
              </a:ln>
            </p:spPr>
            <p:txBody>
              <a:bodyPr wrap="none"/>
              <a:lstStyle/>
              <a:p>
                <a:endParaRPr lang="en-IE"/>
              </a:p>
            </p:txBody>
          </p:sp>
          <p:sp>
            <p:nvSpPr>
              <p:cNvPr id="82963" name="Line 28"/>
              <p:cNvSpPr>
                <a:spLocks noChangeShapeType="1"/>
              </p:cNvSpPr>
              <p:nvPr/>
            </p:nvSpPr>
            <p:spPr bwMode="auto">
              <a:xfrm flipH="1">
                <a:off x="1467" y="2428"/>
                <a:ext cx="64" cy="0"/>
              </a:xfrm>
              <a:prstGeom prst="line">
                <a:avLst/>
              </a:prstGeom>
              <a:noFill/>
              <a:ln w="9525">
                <a:solidFill>
                  <a:schemeClr val="tx1"/>
                </a:solidFill>
                <a:round/>
                <a:headEnd/>
                <a:tailEnd/>
              </a:ln>
            </p:spPr>
            <p:txBody>
              <a:bodyPr wrap="none"/>
              <a:lstStyle/>
              <a:p>
                <a:endParaRPr lang="en-IE"/>
              </a:p>
            </p:txBody>
          </p:sp>
        </p:grpSp>
      </p:grpSp>
      <p:grpSp>
        <p:nvGrpSpPr>
          <p:cNvPr id="82951" name="Group 29"/>
          <p:cNvGrpSpPr>
            <a:grpSpLocks/>
          </p:cNvGrpSpPr>
          <p:nvPr/>
        </p:nvGrpSpPr>
        <p:grpSpPr bwMode="auto">
          <a:xfrm>
            <a:off x="798513" y="1077913"/>
            <a:ext cx="4070350" cy="738187"/>
            <a:chOff x="503" y="679"/>
            <a:chExt cx="2564" cy="465"/>
          </a:xfrm>
        </p:grpSpPr>
        <p:sp>
          <p:nvSpPr>
            <p:cNvPr id="82952" name="Rectangle 30"/>
            <p:cNvSpPr>
              <a:spLocks noChangeArrowheads="1"/>
            </p:cNvSpPr>
            <p:nvPr/>
          </p:nvSpPr>
          <p:spPr bwMode="auto">
            <a:xfrm>
              <a:off x="503" y="679"/>
              <a:ext cx="2564" cy="465"/>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Char char="n"/>
              </a:pPr>
              <a:r>
                <a:rPr kumimoji="1" lang="en-US" dirty="0">
                  <a:latin typeface="Helvetica" pitchFamily="34" charset="0"/>
                </a:rPr>
                <a:t> Right Outer Join</a:t>
              </a:r>
            </a:p>
            <a:p>
              <a:pPr eaLnBrk="0" hangingPunct="0">
                <a:spcBef>
                  <a:spcPct val="35000"/>
                </a:spcBef>
                <a:buClr>
                  <a:schemeClr val="tx2"/>
                </a:buClr>
                <a:buSzPct val="90000"/>
                <a:buFont typeface="Monotype Sorts" pitchFamily="2" charset="2"/>
                <a:buNone/>
              </a:pPr>
              <a:r>
                <a:rPr kumimoji="1" lang="en-US" i="1" dirty="0">
                  <a:latin typeface="Helvetica" pitchFamily="34" charset="0"/>
                </a:rPr>
                <a:t>    </a:t>
              </a:r>
              <a:r>
                <a:rPr kumimoji="1" lang="ga-IE" i="1" dirty="0" smtClean="0">
                  <a:latin typeface="Helvetica" pitchFamily="34" charset="0"/>
                </a:rPr>
                <a:t>course</a:t>
              </a:r>
              <a:r>
                <a:rPr kumimoji="1" lang="en-US" i="1" dirty="0" smtClean="0">
                  <a:latin typeface="Helvetica" pitchFamily="34" charset="0"/>
                </a:rPr>
                <a:t>        </a:t>
              </a:r>
              <a:r>
                <a:rPr kumimoji="1" lang="ga-IE" i="1" dirty="0" smtClean="0">
                  <a:latin typeface="Helvetica" pitchFamily="34" charset="0"/>
                </a:rPr>
                <a:t>student</a:t>
              </a:r>
              <a:endParaRPr kumimoji="1" lang="en-US" i="1" dirty="0">
                <a:latin typeface="Helvetica" pitchFamily="34" charset="0"/>
              </a:endParaRPr>
            </a:p>
          </p:txBody>
        </p:sp>
        <p:grpSp>
          <p:nvGrpSpPr>
            <p:cNvPr id="82953" name="Group 31"/>
            <p:cNvGrpSpPr>
              <a:grpSpLocks/>
            </p:cNvGrpSpPr>
            <p:nvPr/>
          </p:nvGrpSpPr>
          <p:grpSpPr bwMode="auto">
            <a:xfrm>
              <a:off x="1247" y="980"/>
              <a:ext cx="167" cy="99"/>
              <a:chOff x="1232" y="993"/>
              <a:chExt cx="167" cy="99"/>
            </a:xfrm>
          </p:grpSpPr>
          <p:sp>
            <p:nvSpPr>
              <p:cNvPr id="82954" name="AutoShape 32"/>
              <p:cNvSpPr>
                <a:spLocks noChangeArrowheads="1"/>
              </p:cNvSpPr>
              <p:nvPr/>
            </p:nvSpPr>
            <p:spPr bwMode="auto">
              <a:xfrm rot="16200000" flipV="1">
                <a:off x="1232" y="994"/>
                <a:ext cx="96" cy="96"/>
              </a:xfrm>
              <a:prstGeom prst="flowChartCollate">
                <a:avLst/>
              </a:prstGeom>
              <a:noFill/>
              <a:ln w="9525">
                <a:solidFill>
                  <a:schemeClr val="tx1"/>
                </a:solidFill>
                <a:miter lim="800000"/>
                <a:headEnd/>
                <a:tailEnd/>
              </a:ln>
            </p:spPr>
            <p:txBody>
              <a:bodyPr wrap="none" anchor="ctr"/>
              <a:lstStyle/>
              <a:p>
                <a:endParaRPr lang="en-US"/>
              </a:p>
            </p:txBody>
          </p:sp>
          <p:sp>
            <p:nvSpPr>
              <p:cNvPr id="82955" name="Line 33"/>
              <p:cNvSpPr>
                <a:spLocks noChangeShapeType="1"/>
              </p:cNvSpPr>
              <p:nvPr/>
            </p:nvSpPr>
            <p:spPr bwMode="auto">
              <a:xfrm flipH="1">
                <a:off x="1335" y="993"/>
                <a:ext cx="64" cy="0"/>
              </a:xfrm>
              <a:prstGeom prst="line">
                <a:avLst/>
              </a:prstGeom>
              <a:noFill/>
              <a:ln w="9525">
                <a:solidFill>
                  <a:schemeClr val="tx1"/>
                </a:solidFill>
                <a:round/>
                <a:headEnd/>
                <a:tailEnd/>
              </a:ln>
            </p:spPr>
            <p:txBody>
              <a:bodyPr wrap="none"/>
              <a:lstStyle/>
              <a:p>
                <a:endParaRPr lang="en-IE"/>
              </a:p>
            </p:txBody>
          </p:sp>
          <p:sp>
            <p:nvSpPr>
              <p:cNvPr id="82956" name="Line 34"/>
              <p:cNvSpPr>
                <a:spLocks noChangeShapeType="1"/>
              </p:cNvSpPr>
              <p:nvPr/>
            </p:nvSpPr>
            <p:spPr bwMode="auto">
              <a:xfrm flipH="1">
                <a:off x="1335" y="1092"/>
                <a:ext cx="64" cy="0"/>
              </a:xfrm>
              <a:prstGeom prst="line">
                <a:avLst/>
              </a:prstGeom>
              <a:noFill/>
              <a:ln w="9525">
                <a:solidFill>
                  <a:schemeClr val="tx1"/>
                </a:solidFill>
                <a:round/>
                <a:headEnd/>
                <a:tailEnd/>
              </a:ln>
            </p:spPr>
            <p:txBody>
              <a:bodyPr wrap="none"/>
              <a:lstStyle/>
              <a:p>
                <a:endParaRPr lang="en-IE"/>
              </a:p>
            </p:txBody>
          </p:sp>
        </p:grpSp>
      </p:grpSp>
      <p:sp>
        <p:nvSpPr>
          <p:cNvPr id="3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73</a:t>
            </a:fld>
            <a:endParaRPr lang="en-US"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3971" name="Rectangle 2"/>
          <p:cNvSpPr>
            <a:spLocks noGrp="1" noChangeArrowheads="1"/>
          </p:cNvSpPr>
          <p:nvPr>
            <p:ph type="title"/>
          </p:nvPr>
        </p:nvSpPr>
        <p:spPr/>
        <p:txBody>
          <a:bodyPr/>
          <a:lstStyle/>
          <a:p>
            <a:pPr eaLnBrk="1" hangingPunct="1"/>
            <a:r>
              <a:rPr lang="en-US" smtClean="0"/>
              <a:t>Null Values</a:t>
            </a:r>
          </a:p>
        </p:txBody>
      </p:sp>
      <p:sp>
        <p:nvSpPr>
          <p:cNvPr id="83972" name="Rectangle 3"/>
          <p:cNvSpPr>
            <a:spLocks noGrp="1" noChangeArrowheads="1"/>
          </p:cNvSpPr>
          <p:nvPr>
            <p:ph type="body" idx="1"/>
          </p:nvPr>
        </p:nvSpPr>
        <p:spPr>
          <a:xfrm>
            <a:off x="838200" y="1063625"/>
            <a:ext cx="7620000" cy="4876800"/>
          </a:xfrm>
        </p:spPr>
        <p:txBody>
          <a:bodyPr/>
          <a:lstStyle/>
          <a:p>
            <a:pPr eaLnBrk="1" hangingPunct="1">
              <a:lnSpc>
                <a:spcPct val="120000"/>
              </a:lnSpc>
            </a:pPr>
            <a:r>
              <a:rPr lang="en-US" smtClean="0"/>
              <a:t>It is possible for tuples to have a null value, denoted by </a:t>
            </a:r>
            <a:r>
              <a:rPr lang="en-US" i="1" smtClean="0"/>
              <a:t>null</a:t>
            </a:r>
            <a:r>
              <a:rPr lang="en-US" smtClean="0"/>
              <a:t>, for some of their attributes</a:t>
            </a:r>
          </a:p>
          <a:p>
            <a:pPr eaLnBrk="1" hangingPunct="1">
              <a:lnSpc>
                <a:spcPct val="120000"/>
              </a:lnSpc>
            </a:pPr>
            <a:r>
              <a:rPr lang="en-US" i="1" smtClean="0"/>
              <a:t>null</a:t>
            </a:r>
            <a:r>
              <a:rPr lang="en-US" smtClean="0"/>
              <a:t> signifies an unknown value or that a value does not exist.</a:t>
            </a:r>
          </a:p>
          <a:p>
            <a:pPr eaLnBrk="1" hangingPunct="1">
              <a:lnSpc>
                <a:spcPct val="120000"/>
              </a:lnSpc>
            </a:pPr>
            <a:r>
              <a:rPr lang="en-US" smtClean="0"/>
              <a:t>The result of any arithmetic expression involving </a:t>
            </a:r>
            <a:r>
              <a:rPr lang="en-US" i="1" smtClean="0"/>
              <a:t>null</a:t>
            </a:r>
            <a:r>
              <a:rPr lang="en-US" smtClean="0"/>
              <a:t> is </a:t>
            </a:r>
            <a:r>
              <a:rPr lang="en-US" i="1" smtClean="0"/>
              <a:t>null.</a:t>
            </a:r>
          </a:p>
          <a:p>
            <a:pPr eaLnBrk="1" hangingPunct="1">
              <a:lnSpc>
                <a:spcPct val="120000"/>
              </a:lnSpc>
            </a:pPr>
            <a:r>
              <a:rPr lang="en-US" smtClean="0"/>
              <a:t>Aggregate functions simply ignore null values (as in SQL)</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74</a:t>
            </a:fld>
            <a:endParaRPr lang="en-US"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4995" name="Rectangle 2"/>
          <p:cNvSpPr>
            <a:spLocks noGrp="1" noChangeArrowheads="1"/>
          </p:cNvSpPr>
          <p:nvPr>
            <p:ph type="title"/>
          </p:nvPr>
        </p:nvSpPr>
        <p:spPr/>
        <p:txBody>
          <a:bodyPr/>
          <a:lstStyle/>
          <a:p>
            <a:pPr marL="609600" indent="-609600" eaLnBrk="1" hangingPunct="1"/>
            <a:r>
              <a:rPr lang="en-US" smtClean="0"/>
              <a:t>Null Values (Cont.)</a:t>
            </a:r>
            <a:endParaRPr lang="en-IE" smtClean="0"/>
          </a:p>
        </p:txBody>
      </p:sp>
      <p:sp>
        <p:nvSpPr>
          <p:cNvPr id="84996" name="Rectangle 3"/>
          <p:cNvSpPr>
            <a:spLocks noGrp="1" noChangeArrowheads="1"/>
          </p:cNvSpPr>
          <p:nvPr>
            <p:ph type="body" idx="1"/>
          </p:nvPr>
        </p:nvSpPr>
        <p:spPr>
          <a:xfrm>
            <a:off x="312738" y="1196975"/>
            <a:ext cx="8507412" cy="4929188"/>
          </a:xfrm>
        </p:spPr>
        <p:txBody>
          <a:bodyPr/>
          <a:lstStyle/>
          <a:p>
            <a:pPr eaLnBrk="1" hangingPunct="1">
              <a:lnSpc>
                <a:spcPct val="120000"/>
              </a:lnSpc>
            </a:pPr>
            <a:r>
              <a:rPr lang="en-US" smtClean="0"/>
              <a:t>For duplicate elimination and grouping, null is treated like any other value, and two nulls are assumed to be  the same (as in SQL)</a:t>
            </a:r>
          </a:p>
          <a:p>
            <a:pPr eaLnBrk="1" hangingPunct="1"/>
            <a:r>
              <a:rPr lang="en-US" smtClean="0"/>
              <a:t>Comparisons with null values return the special truth value: </a:t>
            </a:r>
            <a:r>
              <a:rPr lang="en-US" i="1" smtClean="0"/>
              <a:t>unknown</a:t>
            </a:r>
          </a:p>
          <a:p>
            <a:pPr lvl="1" eaLnBrk="1" hangingPunct="1"/>
            <a:r>
              <a:rPr lang="en-US" smtClean="0"/>
              <a:t>If </a:t>
            </a:r>
            <a:r>
              <a:rPr lang="en-US" i="1" smtClean="0"/>
              <a:t>false</a:t>
            </a:r>
            <a:r>
              <a:rPr lang="en-US" smtClean="0"/>
              <a:t> was used instead of </a:t>
            </a:r>
            <a:r>
              <a:rPr lang="en-US" i="1" smtClean="0"/>
              <a:t>unknown</a:t>
            </a:r>
            <a:r>
              <a:rPr lang="en-US" smtClean="0"/>
              <a:t>, then    </a:t>
            </a:r>
            <a:r>
              <a:rPr lang="en-US" i="1" smtClean="0"/>
              <a:t>not (A &lt; 5)</a:t>
            </a:r>
            <a:r>
              <a:rPr lang="en-US" smtClean="0"/>
              <a:t> </a:t>
            </a:r>
            <a:br>
              <a:rPr lang="en-US" smtClean="0"/>
            </a:br>
            <a:r>
              <a:rPr lang="en-US" smtClean="0"/>
              <a:t>               would not be equivalent to               </a:t>
            </a:r>
            <a:r>
              <a:rPr lang="en-US" i="1" smtClean="0"/>
              <a:t>A &gt;= 5</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75</a:t>
            </a:fld>
            <a:endParaRPr 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6019" name="Rectangle 2"/>
          <p:cNvSpPr>
            <a:spLocks noGrp="1" noChangeArrowheads="1"/>
          </p:cNvSpPr>
          <p:nvPr>
            <p:ph type="title"/>
          </p:nvPr>
        </p:nvSpPr>
        <p:spPr/>
        <p:txBody>
          <a:bodyPr/>
          <a:lstStyle/>
          <a:p>
            <a:pPr marL="609600" indent="-609600" eaLnBrk="1" hangingPunct="1"/>
            <a:r>
              <a:rPr lang="en-US" smtClean="0"/>
              <a:t>Null Values (Cont.)</a:t>
            </a:r>
          </a:p>
        </p:txBody>
      </p:sp>
      <p:sp>
        <p:nvSpPr>
          <p:cNvPr id="86020" name="Rectangle 3"/>
          <p:cNvSpPr>
            <a:spLocks noGrp="1" noChangeArrowheads="1"/>
          </p:cNvSpPr>
          <p:nvPr>
            <p:ph type="body" idx="1"/>
          </p:nvPr>
        </p:nvSpPr>
        <p:spPr>
          <a:xfrm>
            <a:off x="466725" y="1052513"/>
            <a:ext cx="7791450" cy="5256212"/>
          </a:xfrm>
        </p:spPr>
        <p:txBody>
          <a:bodyPr/>
          <a:lstStyle/>
          <a:p>
            <a:pPr eaLnBrk="1" hangingPunct="1">
              <a:lnSpc>
                <a:spcPct val="95000"/>
              </a:lnSpc>
              <a:spcBef>
                <a:spcPct val="5000"/>
              </a:spcBef>
            </a:pPr>
            <a:r>
              <a:rPr lang="en-US" smtClean="0"/>
              <a:t>Three-valued logic using the truth value </a:t>
            </a:r>
            <a:r>
              <a:rPr lang="en-US" i="1" smtClean="0"/>
              <a:t>unknown</a:t>
            </a:r>
            <a:r>
              <a:rPr lang="en-US" smtClean="0"/>
              <a:t>:</a:t>
            </a:r>
          </a:p>
          <a:p>
            <a:pPr lvl="1" eaLnBrk="1" hangingPunct="1">
              <a:lnSpc>
                <a:spcPct val="95000"/>
              </a:lnSpc>
              <a:spcBef>
                <a:spcPct val="5000"/>
              </a:spcBef>
            </a:pPr>
            <a:r>
              <a:rPr lang="en-US" smtClean="0"/>
              <a:t>OR: (</a:t>
            </a:r>
            <a:r>
              <a:rPr lang="en-US" i="1" smtClean="0"/>
              <a:t>unknown</a:t>
            </a:r>
            <a:r>
              <a:rPr lang="en-US" smtClean="0"/>
              <a:t> </a:t>
            </a:r>
            <a:r>
              <a:rPr lang="en-US" b="1" smtClean="0"/>
              <a:t>or</a:t>
            </a:r>
            <a:r>
              <a:rPr lang="en-US" smtClean="0"/>
              <a:t> </a:t>
            </a:r>
            <a:r>
              <a:rPr lang="en-US" i="1" smtClean="0"/>
              <a:t>true</a:t>
            </a:r>
            <a:r>
              <a:rPr lang="en-US" smtClean="0"/>
              <a:t>)         = </a:t>
            </a:r>
            <a:r>
              <a:rPr lang="en-US" i="1" smtClean="0"/>
              <a:t>true</a:t>
            </a:r>
            <a:r>
              <a:rPr lang="en-US" smtClean="0"/>
              <a:t>, </a:t>
            </a:r>
            <a:br>
              <a:rPr lang="en-US" smtClean="0"/>
            </a:br>
            <a:r>
              <a:rPr lang="en-US" smtClean="0"/>
              <a:t>       (</a:t>
            </a:r>
            <a:r>
              <a:rPr lang="en-US" i="1" smtClean="0"/>
              <a:t>unknown</a:t>
            </a:r>
            <a:r>
              <a:rPr lang="en-US" smtClean="0"/>
              <a:t> </a:t>
            </a:r>
            <a:r>
              <a:rPr lang="en-US" b="1" smtClean="0"/>
              <a:t>or</a:t>
            </a:r>
            <a:r>
              <a:rPr lang="en-US" smtClean="0"/>
              <a:t> </a:t>
            </a:r>
            <a:r>
              <a:rPr lang="en-US" i="1" smtClean="0"/>
              <a:t>false</a:t>
            </a:r>
            <a:r>
              <a:rPr lang="en-US" smtClean="0"/>
              <a:t>)        = </a:t>
            </a:r>
            <a:r>
              <a:rPr lang="en-US" i="1" smtClean="0"/>
              <a:t>unknown</a:t>
            </a:r>
            <a:r>
              <a:rPr lang="en-US" smtClean="0"/>
              <a:t/>
            </a:r>
            <a:br>
              <a:rPr lang="en-US" smtClean="0"/>
            </a:br>
            <a:r>
              <a:rPr lang="en-US" smtClean="0"/>
              <a:t>       (</a:t>
            </a:r>
            <a:r>
              <a:rPr lang="en-US" i="1" smtClean="0"/>
              <a:t>unknown </a:t>
            </a:r>
            <a:r>
              <a:rPr lang="en-US" b="1" smtClean="0"/>
              <a:t>or</a:t>
            </a:r>
            <a:r>
              <a:rPr lang="en-US" i="1" smtClean="0"/>
              <a:t> unknown</a:t>
            </a:r>
            <a:r>
              <a:rPr lang="en-US" smtClean="0"/>
              <a:t>)</a:t>
            </a:r>
            <a:r>
              <a:rPr lang="en-US" i="1" smtClean="0"/>
              <a:t> = unknown</a:t>
            </a:r>
          </a:p>
          <a:p>
            <a:pPr lvl="1" eaLnBrk="1" hangingPunct="1">
              <a:lnSpc>
                <a:spcPct val="95000"/>
              </a:lnSpc>
              <a:spcBef>
                <a:spcPct val="5000"/>
              </a:spcBef>
            </a:pPr>
            <a:r>
              <a:rPr lang="en-US" smtClean="0"/>
              <a:t>AND:</a:t>
            </a:r>
            <a:r>
              <a:rPr lang="en-US" i="1" smtClean="0"/>
              <a:t>   </a:t>
            </a:r>
            <a:r>
              <a:rPr lang="en-US" smtClean="0"/>
              <a:t>(</a:t>
            </a:r>
            <a:r>
              <a:rPr lang="en-US" i="1" smtClean="0"/>
              <a:t>true</a:t>
            </a:r>
            <a:r>
              <a:rPr lang="en-US" b="1" smtClean="0"/>
              <a:t> and </a:t>
            </a:r>
            <a:r>
              <a:rPr lang="en-US" i="1" smtClean="0"/>
              <a:t>unknown</a:t>
            </a:r>
            <a:r>
              <a:rPr lang="en-US" smtClean="0"/>
              <a:t>)</a:t>
            </a:r>
            <a:r>
              <a:rPr lang="en-US" i="1" smtClean="0"/>
              <a:t>         = unknown,   </a:t>
            </a:r>
            <a:br>
              <a:rPr lang="en-US" i="1" smtClean="0"/>
            </a:br>
            <a:r>
              <a:rPr lang="en-US" i="1" smtClean="0"/>
              <a:t>           </a:t>
            </a:r>
            <a:r>
              <a:rPr lang="en-US" smtClean="0"/>
              <a:t>(</a:t>
            </a:r>
            <a:r>
              <a:rPr lang="en-US" i="1" smtClean="0"/>
              <a:t>false</a:t>
            </a:r>
            <a:r>
              <a:rPr lang="en-US" b="1" smtClean="0"/>
              <a:t> and </a:t>
            </a:r>
            <a:r>
              <a:rPr lang="en-US" i="1" smtClean="0"/>
              <a:t>unknown</a:t>
            </a:r>
            <a:r>
              <a:rPr lang="en-US" smtClean="0"/>
              <a:t>)</a:t>
            </a:r>
            <a:r>
              <a:rPr lang="en-US" i="1" smtClean="0"/>
              <a:t>        = false,</a:t>
            </a:r>
            <a:br>
              <a:rPr lang="en-US" i="1" smtClean="0"/>
            </a:br>
            <a:r>
              <a:rPr lang="en-US" i="1" smtClean="0"/>
              <a:t>           </a:t>
            </a:r>
            <a:r>
              <a:rPr lang="en-US" smtClean="0"/>
              <a:t>(</a:t>
            </a:r>
            <a:r>
              <a:rPr lang="en-US" i="1" smtClean="0"/>
              <a:t>unknown </a:t>
            </a:r>
            <a:r>
              <a:rPr lang="en-US" b="1" smtClean="0"/>
              <a:t>and</a:t>
            </a:r>
            <a:r>
              <a:rPr lang="en-US" i="1" smtClean="0"/>
              <a:t> unknown</a:t>
            </a:r>
            <a:r>
              <a:rPr lang="en-US" smtClean="0"/>
              <a:t>)</a:t>
            </a:r>
            <a:r>
              <a:rPr lang="en-US" i="1" smtClean="0"/>
              <a:t> = unknown</a:t>
            </a:r>
          </a:p>
          <a:p>
            <a:pPr lvl="1" eaLnBrk="1" hangingPunct="1">
              <a:lnSpc>
                <a:spcPct val="95000"/>
              </a:lnSpc>
              <a:spcBef>
                <a:spcPct val="5000"/>
              </a:spcBef>
            </a:pPr>
            <a:r>
              <a:rPr lang="en-US" smtClean="0"/>
              <a:t>NOT</a:t>
            </a:r>
            <a:r>
              <a:rPr lang="en-US" i="1" smtClean="0"/>
              <a:t>:  </a:t>
            </a:r>
            <a:r>
              <a:rPr lang="en-US" smtClean="0"/>
              <a:t>(</a:t>
            </a:r>
            <a:r>
              <a:rPr lang="en-US" b="1" smtClean="0"/>
              <a:t>not</a:t>
            </a:r>
            <a:r>
              <a:rPr lang="en-US" i="1" smtClean="0"/>
              <a:t> unknown</a:t>
            </a:r>
            <a:r>
              <a:rPr lang="en-US" smtClean="0"/>
              <a:t>)</a:t>
            </a:r>
            <a:r>
              <a:rPr lang="en-US" i="1" smtClean="0"/>
              <a:t> = unknown</a:t>
            </a:r>
          </a:p>
          <a:p>
            <a:pPr lvl="1" eaLnBrk="1" hangingPunct="1">
              <a:lnSpc>
                <a:spcPct val="95000"/>
              </a:lnSpc>
              <a:spcBef>
                <a:spcPct val="5000"/>
              </a:spcBef>
            </a:pPr>
            <a:r>
              <a:rPr lang="en-US" smtClean="0"/>
              <a:t>In SQL “</a:t>
            </a:r>
            <a:r>
              <a:rPr lang="en-US" i="1" smtClean="0"/>
              <a:t>P</a:t>
            </a:r>
            <a:r>
              <a:rPr lang="en-US" b="1" smtClean="0"/>
              <a:t> is unknown</a:t>
            </a:r>
            <a:r>
              <a:rPr lang="en-US" smtClean="0"/>
              <a:t>”</a:t>
            </a:r>
            <a:r>
              <a:rPr lang="en-US" b="1" smtClean="0"/>
              <a:t> </a:t>
            </a:r>
            <a:r>
              <a:rPr lang="en-US" smtClean="0"/>
              <a:t>evaluates to true if predicate </a:t>
            </a:r>
            <a:r>
              <a:rPr lang="en-US" i="1" smtClean="0"/>
              <a:t>P</a:t>
            </a:r>
            <a:r>
              <a:rPr lang="en-US" smtClean="0"/>
              <a:t> evaluates to </a:t>
            </a:r>
            <a:r>
              <a:rPr lang="en-US" i="1" smtClean="0"/>
              <a:t>unknown</a:t>
            </a:r>
          </a:p>
          <a:p>
            <a:pPr eaLnBrk="1" hangingPunct="1">
              <a:lnSpc>
                <a:spcPct val="95000"/>
              </a:lnSpc>
              <a:spcBef>
                <a:spcPct val="5000"/>
              </a:spcBef>
            </a:pPr>
            <a:r>
              <a:rPr lang="en-US" smtClean="0"/>
              <a:t>Result of select</a:t>
            </a:r>
            <a:r>
              <a:rPr lang="en-US" b="1" smtClean="0"/>
              <a:t> </a:t>
            </a:r>
            <a:r>
              <a:rPr lang="en-US" smtClean="0"/>
              <a:t> predicate is treated as </a:t>
            </a:r>
            <a:r>
              <a:rPr lang="en-US" i="1" smtClean="0"/>
              <a:t>false </a:t>
            </a:r>
            <a:r>
              <a:rPr lang="en-US" smtClean="0"/>
              <a:t>if it evaluates to </a:t>
            </a:r>
            <a:r>
              <a:rPr lang="en-US" i="1" smtClean="0"/>
              <a:t>unknown</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76</a:t>
            </a:fld>
            <a:endParaRPr lang="en-US"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7043" name="Rectangle 2"/>
          <p:cNvSpPr>
            <a:spLocks noGrp="1" noChangeArrowheads="1"/>
          </p:cNvSpPr>
          <p:nvPr>
            <p:ph type="title"/>
          </p:nvPr>
        </p:nvSpPr>
        <p:spPr/>
        <p:txBody>
          <a:bodyPr/>
          <a:lstStyle/>
          <a:p>
            <a:pPr eaLnBrk="1" hangingPunct="1"/>
            <a:r>
              <a:rPr lang="en-US" smtClean="0"/>
              <a:t>Modification of the Database</a:t>
            </a:r>
          </a:p>
        </p:txBody>
      </p:sp>
      <p:sp>
        <p:nvSpPr>
          <p:cNvPr id="87044" name="Rectangle 3"/>
          <p:cNvSpPr>
            <a:spLocks noGrp="1" noChangeArrowheads="1"/>
          </p:cNvSpPr>
          <p:nvPr>
            <p:ph type="body" idx="1"/>
          </p:nvPr>
        </p:nvSpPr>
        <p:spPr>
          <a:xfrm>
            <a:off x="798513" y="1077913"/>
            <a:ext cx="7165975" cy="4597400"/>
          </a:xfrm>
        </p:spPr>
        <p:txBody>
          <a:bodyPr/>
          <a:lstStyle/>
          <a:p>
            <a:pPr eaLnBrk="1" hangingPunct="1"/>
            <a:r>
              <a:rPr lang="en-US" smtClean="0"/>
              <a:t>The content of the database may be modified using the following operations:</a:t>
            </a:r>
          </a:p>
          <a:p>
            <a:pPr lvl="1" eaLnBrk="1" hangingPunct="1"/>
            <a:r>
              <a:rPr lang="en-US" smtClean="0"/>
              <a:t>Deletion</a:t>
            </a:r>
          </a:p>
          <a:p>
            <a:pPr lvl="1" eaLnBrk="1" hangingPunct="1"/>
            <a:r>
              <a:rPr lang="en-US" smtClean="0"/>
              <a:t>Insertion</a:t>
            </a:r>
          </a:p>
          <a:p>
            <a:pPr lvl="1" eaLnBrk="1" hangingPunct="1"/>
            <a:r>
              <a:rPr lang="en-US" smtClean="0"/>
              <a:t>Updating</a:t>
            </a:r>
          </a:p>
          <a:p>
            <a:pPr eaLnBrk="1" hangingPunct="1"/>
            <a:r>
              <a:rPr lang="en-US" smtClean="0"/>
              <a:t>All these operations are expressed using the assignment operator.</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77</a:t>
            </a:fld>
            <a:endParaRPr lang="en-US"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8067" name="Rectangle 2"/>
          <p:cNvSpPr>
            <a:spLocks noGrp="1" noChangeArrowheads="1"/>
          </p:cNvSpPr>
          <p:nvPr>
            <p:ph type="title"/>
          </p:nvPr>
        </p:nvSpPr>
        <p:spPr/>
        <p:txBody>
          <a:bodyPr/>
          <a:lstStyle/>
          <a:p>
            <a:pPr eaLnBrk="1" hangingPunct="1"/>
            <a:r>
              <a:rPr lang="en-US" smtClean="0"/>
              <a:t>Deletion</a:t>
            </a:r>
          </a:p>
        </p:txBody>
      </p:sp>
      <p:sp>
        <p:nvSpPr>
          <p:cNvPr id="88068" name="Rectangle 3"/>
          <p:cNvSpPr>
            <a:spLocks noGrp="1" noChangeArrowheads="1"/>
          </p:cNvSpPr>
          <p:nvPr>
            <p:ph type="body" idx="1"/>
          </p:nvPr>
        </p:nvSpPr>
        <p:spPr>
          <a:xfrm>
            <a:off x="798513" y="1077913"/>
            <a:ext cx="7080250" cy="4568825"/>
          </a:xfrm>
        </p:spPr>
        <p:txBody>
          <a:bodyPr/>
          <a:lstStyle/>
          <a:p>
            <a:pPr eaLnBrk="1" hangingPunct="1">
              <a:tabLst>
                <a:tab pos="3138488" algn="ctr"/>
              </a:tabLst>
            </a:pPr>
            <a:r>
              <a:rPr lang="en-US" smtClean="0"/>
              <a:t>A delete request is expressed similarly to a query, except instead of displaying tuples to the user, the selected tuples are removed from the database.</a:t>
            </a:r>
          </a:p>
          <a:p>
            <a:pPr eaLnBrk="1" hangingPunct="1">
              <a:tabLst>
                <a:tab pos="3138488" algn="ctr"/>
              </a:tabLst>
            </a:pPr>
            <a:r>
              <a:rPr lang="en-US" smtClean="0"/>
              <a:t>Can delete only whole tuples; cannot delete values on only particular attributes</a:t>
            </a:r>
          </a:p>
          <a:p>
            <a:pPr eaLnBrk="1" hangingPunct="1">
              <a:tabLst>
                <a:tab pos="3138488" algn="ctr"/>
              </a:tabLst>
            </a:pPr>
            <a:r>
              <a:rPr lang="en-US" smtClean="0"/>
              <a:t>A deletion is expressed in relational algebra by:</a:t>
            </a:r>
          </a:p>
          <a:p>
            <a:pPr eaLnBrk="1" hangingPunct="1">
              <a:buFont typeface="Wingdings" pitchFamily="2" charset="2"/>
              <a:buNone/>
              <a:tabLst>
                <a:tab pos="3138488" algn="ctr"/>
              </a:tabLst>
            </a:pPr>
            <a:r>
              <a:rPr lang="en-US" smtClean="0"/>
              <a:t>		</a:t>
            </a:r>
            <a:r>
              <a:rPr lang="en-US" i="1" smtClean="0"/>
              <a:t>r</a:t>
            </a:r>
            <a:r>
              <a:rPr lang="en-US" smtClean="0"/>
              <a:t> </a:t>
            </a:r>
            <a:r>
              <a:rPr lang="en-US" smtClean="0">
                <a:sym typeface="Symbol" pitchFamily="18" charset="2"/>
              </a:rPr>
              <a:t> </a:t>
            </a:r>
            <a:r>
              <a:rPr lang="en-US" i="1" smtClean="0">
                <a:sym typeface="Symbol" pitchFamily="18" charset="2"/>
              </a:rPr>
              <a:t>r</a:t>
            </a:r>
            <a:r>
              <a:rPr lang="en-US" smtClean="0">
                <a:sym typeface="Symbol" pitchFamily="18" charset="2"/>
              </a:rPr>
              <a:t> – </a:t>
            </a:r>
            <a:r>
              <a:rPr lang="en-US" i="1" smtClean="0">
                <a:sym typeface="Symbol" pitchFamily="18" charset="2"/>
              </a:rPr>
              <a:t>E</a:t>
            </a:r>
            <a:endParaRPr lang="en-US" smtClean="0">
              <a:sym typeface="Symbol" pitchFamily="18" charset="2"/>
            </a:endParaRPr>
          </a:p>
          <a:p>
            <a:pPr eaLnBrk="1" hangingPunct="1">
              <a:buFont typeface="Wingdings" pitchFamily="2" charset="2"/>
              <a:buNone/>
              <a:tabLst>
                <a:tab pos="3138488" algn="ctr"/>
              </a:tabLst>
            </a:pPr>
            <a:r>
              <a:rPr lang="en-US" smtClean="0">
                <a:sym typeface="Symbol" pitchFamily="18" charset="2"/>
              </a:rPr>
              <a:t>	where </a:t>
            </a:r>
            <a:r>
              <a:rPr lang="en-US" i="1" smtClean="0">
                <a:sym typeface="Symbol" pitchFamily="18" charset="2"/>
              </a:rPr>
              <a:t>r</a:t>
            </a:r>
            <a:r>
              <a:rPr lang="en-US" smtClean="0">
                <a:sym typeface="Symbol" pitchFamily="18" charset="2"/>
              </a:rPr>
              <a:t> is a relation and </a:t>
            </a:r>
            <a:r>
              <a:rPr lang="en-US" i="1" smtClean="0">
                <a:sym typeface="Symbol" pitchFamily="18" charset="2"/>
              </a:rPr>
              <a:t>E</a:t>
            </a:r>
            <a:r>
              <a:rPr lang="en-US" smtClean="0">
                <a:sym typeface="Symbol" pitchFamily="18" charset="2"/>
              </a:rPr>
              <a:t> is a relational algebra query.</a:t>
            </a:r>
            <a:endParaRPr lang="en-US"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78</a:t>
            </a:fld>
            <a:endParaRPr 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9091" name="Rectangle 2"/>
          <p:cNvSpPr>
            <a:spLocks noGrp="1" noChangeArrowheads="1"/>
          </p:cNvSpPr>
          <p:nvPr>
            <p:ph type="title"/>
          </p:nvPr>
        </p:nvSpPr>
        <p:spPr/>
        <p:txBody>
          <a:bodyPr/>
          <a:lstStyle/>
          <a:p>
            <a:pPr eaLnBrk="1" hangingPunct="1"/>
            <a:r>
              <a:rPr lang="en-US" smtClean="0"/>
              <a:t>Deletion Examples</a:t>
            </a:r>
          </a:p>
        </p:txBody>
      </p:sp>
      <p:sp>
        <p:nvSpPr>
          <p:cNvPr id="89092" name="Rectangle 3"/>
          <p:cNvSpPr>
            <a:spLocks noGrp="1" noChangeArrowheads="1"/>
          </p:cNvSpPr>
          <p:nvPr>
            <p:ph type="body" idx="1"/>
          </p:nvPr>
        </p:nvSpPr>
        <p:spPr>
          <a:xfrm>
            <a:off x="798513" y="3070646"/>
            <a:ext cx="7734300" cy="522287"/>
          </a:xfrm>
        </p:spPr>
        <p:txBody>
          <a:bodyPr/>
          <a:lstStyle/>
          <a:p>
            <a:pPr eaLnBrk="1" hangingPunct="1">
              <a:tabLst>
                <a:tab pos="1093788" algn="l"/>
                <a:tab pos="1482725" algn="l"/>
              </a:tabLst>
            </a:pPr>
            <a:r>
              <a:rPr lang="en-US" sz="2000" dirty="0" smtClean="0"/>
              <a:t>Delete all </a:t>
            </a:r>
            <a:r>
              <a:rPr lang="ga-IE" sz="2000" dirty="0" smtClean="0"/>
              <a:t>registration </a:t>
            </a:r>
            <a:r>
              <a:rPr lang="en-US" sz="2000" dirty="0" smtClean="0"/>
              <a:t>records </a:t>
            </a:r>
            <a:r>
              <a:rPr lang="ga-IE" sz="2000" dirty="0" smtClean="0"/>
              <a:t>associated with Science</a:t>
            </a:r>
            <a:r>
              <a:rPr lang="en-US" sz="2000" dirty="0" smtClean="0"/>
              <a:t>.</a:t>
            </a:r>
            <a:endParaRPr lang="en-US" sz="2000" dirty="0" smtClean="0">
              <a:sym typeface="Symbol" pitchFamily="18" charset="2"/>
            </a:endParaRPr>
          </a:p>
        </p:txBody>
      </p:sp>
      <p:sp>
        <p:nvSpPr>
          <p:cNvPr id="89097" name="Text Box 11"/>
          <p:cNvSpPr txBox="1">
            <a:spLocks noChangeArrowheads="1"/>
          </p:cNvSpPr>
          <p:nvPr/>
        </p:nvSpPr>
        <p:spPr bwMode="auto">
          <a:xfrm>
            <a:off x="905626" y="3417242"/>
            <a:ext cx="7691529" cy="738664"/>
          </a:xfrm>
          <a:prstGeom prst="rect">
            <a:avLst/>
          </a:prstGeom>
          <a:noFill/>
          <a:ln w="9525">
            <a:noFill/>
            <a:miter lim="800000"/>
            <a:headEnd/>
            <a:tailEnd/>
          </a:ln>
        </p:spPr>
        <p:txBody>
          <a:bodyPr wrap="none">
            <a:spAutoFit/>
          </a:bodyPr>
          <a:lstStyle/>
          <a:p>
            <a:pPr algn="ctr" eaLnBrk="0" hangingPunct="0">
              <a:spcBef>
                <a:spcPct val="35000"/>
              </a:spcBef>
              <a:buClr>
                <a:schemeClr val="tx2"/>
              </a:buClr>
              <a:buSzPct val="90000"/>
              <a:buFont typeface="Monotype Sorts" pitchFamily="2" charset="2"/>
              <a:buNone/>
            </a:pPr>
            <a:r>
              <a:rPr kumimoji="1" lang="ga-IE" sz="2000" i="1" dirty="0" smtClean="0">
                <a:latin typeface="Helvetica" pitchFamily="34" charset="0"/>
              </a:rPr>
              <a:t>resistration</a:t>
            </a:r>
            <a:r>
              <a:rPr kumimoji="1" lang="en-US" sz="2000" dirty="0" smtClean="0">
                <a:latin typeface="Helvetica" pitchFamily="34" charset="0"/>
                <a:sym typeface="Symbol" pitchFamily="18" charset="2"/>
              </a:rPr>
              <a:t> </a:t>
            </a:r>
            <a:r>
              <a:rPr kumimoji="1" lang="ga-IE" sz="2000" i="1" dirty="0" smtClean="0">
                <a:latin typeface="Helvetica" pitchFamily="34" charset="0"/>
                <a:sym typeface="Symbol" pitchFamily="18" charset="2"/>
              </a:rPr>
              <a:t>registration</a:t>
            </a:r>
            <a:r>
              <a:rPr kumimoji="1" lang="en-US" sz="2000" dirty="0" smtClean="0">
                <a:latin typeface="Helvetica" pitchFamily="34" charset="0"/>
                <a:sym typeface="Symbol" pitchFamily="18" charset="2"/>
              </a:rPr>
              <a:t>– </a:t>
            </a:r>
            <a:r>
              <a:rPr kumimoji="1" lang="en-US" sz="2400" dirty="0" smtClean="0">
                <a:latin typeface="Helvetica" pitchFamily="34" charset="0"/>
                <a:sym typeface="Symbol" pitchFamily="18" charset="2"/>
              </a:rPr>
              <a:t></a:t>
            </a:r>
            <a:r>
              <a:rPr kumimoji="1" lang="ga-IE" sz="2800" i="1" baseline="-25000" dirty="0" smtClean="0">
                <a:latin typeface="Helvetica" pitchFamily="34" charset="0"/>
                <a:sym typeface="Symbol" pitchFamily="18" charset="2"/>
              </a:rPr>
              <a:t>course</a:t>
            </a:r>
            <a:r>
              <a:rPr kumimoji="1" lang="en-US" sz="2800" i="1" baseline="-25000" dirty="0" smtClean="0">
                <a:latin typeface="Helvetica" pitchFamily="34" charset="0"/>
                <a:sym typeface="Symbol" pitchFamily="18" charset="2"/>
              </a:rPr>
              <a:t>_name </a:t>
            </a:r>
            <a:r>
              <a:rPr kumimoji="1" lang="en-US" sz="2800" i="1" baseline="-25000" dirty="0">
                <a:latin typeface="Helvetica" pitchFamily="34" charset="0"/>
                <a:sym typeface="Symbol" pitchFamily="18" charset="2"/>
              </a:rPr>
              <a:t>= </a:t>
            </a:r>
            <a:r>
              <a:rPr kumimoji="1" lang="en-US" sz="2800" i="1" baseline="-25000" dirty="0" smtClean="0">
                <a:latin typeface="Helvetica" pitchFamily="34" charset="0"/>
                <a:sym typeface="Symbol" pitchFamily="18" charset="2"/>
              </a:rPr>
              <a:t>“</a:t>
            </a:r>
            <a:r>
              <a:rPr kumimoji="1" lang="ga-IE" sz="2800" i="1" baseline="-25000" dirty="0" smtClean="0">
                <a:latin typeface="Helvetica" pitchFamily="34" charset="0"/>
                <a:sym typeface="Symbol" pitchFamily="18" charset="2"/>
              </a:rPr>
              <a:t>Science</a:t>
            </a:r>
            <a:r>
              <a:rPr kumimoji="1" lang="en-US" sz="2800" i="1" baseline="-25000" dirty="0" smtClean="0">
                <a:latin typeface="Helvetica" pitchFamily="34" charset="0"/>
                <a:sym typeface="Symbol" pitchFamily="18" charset="2"/>
              </a:rPr>
              <a:t>”</a:t>
            </a:r>
            <a:r>
              <a:rPr kumimoji="1" lang="en-US" sz="2000" i="1" dirty="0" smtClean="0">
                <a:latin typeface="Helvetica" pitchFamily="34" charset="0"/>
                <a:sym typeface="Symbol" pitchFamily="18" charset="2"/>
              </a:rPr>
              <a:t> </a:t>
            </a:r>
            <a:r>
              <a:rPr kumimoji="1" lang="en-US" sz="2000" dirty="0" smtClean="0">
                <a:latin typeface="Helvetica" pitchFamily="34" charset="0"/>
                <a:sym typeface="Symbol" pitchFamily="18" charset="2"/>
              </a:rPr>
              <a:t>(</a:t>
            </a:r>
            <a:r>
              <a:rPr kumimoji="1" lang="ga-IE" sz="2000" i="1" dirty="0" smtClean="0">
                <a:latin typeface="Helvetica" pitchFamily="34" charset="0"/>
                <a:sym typeface="Symbol" pitchFamily="18" charset="2"/>
              </a:rPr>
              <a:t>regstration</a:t>
            </a:r>
            <a:r>
              <a:rPr kumimoji="1" lang="en-US" sz="2000" dirty="0" smtClean="0">
                <a:latin typeface="Helvetica" pitchFamily="34" charset="0"/>
                <a:sym typeface="Symbol" pitchFamily="18" charset="2"/>
              </a:rPr>
              <a:t>)</a:t>
            </a:r>
            <a:endParaRPr kumimoji="1" lang="en-US" sz="2000" dirty="0">
              <a:latin typeface="Helvetica" pitchFamily="34" charset="0"/>
              <a:sym typeface="Symbol" pitchFamily="18" charset="2"/>
            </a:endParaRPr>
          </a:p>
          <a:p>
            <a:pPr algn="ctr" eaLnBrk="0" hangingPunct="0"/>
            <a:endParaRPr lang="en-US" dirty="0">
              <a:latin typeface="Helvetica" pitchFamily="34" charset="0"/>
            </a:endParaRPr>
          </a:p>
        </p:txBody>
      </p:sp>
      <p:grpSp>
        <p:nvGrpSpPr>
          <p:cNvPr id="20" name="Group 19"/>
          <p:cNvGrpSpPr/>
          <p:nvPr/>
        </p:nvGrpSpPr>
        <p:grpSpPr>
          <a:xfrm>
            <a:off x="2123728" y="1052736"/>
            <a:ext cx="5103813" cy="1828800"/>
            <a:chOff x="2305050" y="1778000"/>
            <a:chExt cx="5103813" cy="1828800"/>
          </a:xfrm>
        </p:grpSpPr>
        <p:sp>
          <p:nvSpPr>
            <p:cNvPr id="21" name="Rectangle 7"/>
            <p:cNvSpPr>
              <a:spLocks noChangeArrowheads="1"/>
            </p:cNvSpPr>
            <p:nvPr/>
          </p:nvSpPr>
          <p:spPr bwMode="auto">
            <a:xfrm>
              <a:off x="5732463" y="1778000"/>
              <a:ext cx="1676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registered</a:t>
              </a:r>
              <a:endParaRPr lang="en-US" i="1" dirty="0">
                <a:latin typeface="Helvetica" pitchFamily="34" charset="0"/>
              </a:endParaRPr>
            </a:p>
          </p:txBody>
        </p:sp>
        <p:grpSp>
          <p:nvGrpSpPr>
            <p:cNvPr id="22" name="Group 15"/>
            <p:cNvGrpSpPr/>
            <p:nvPr/>
          </p:nvGrpSpPr>
          <p:grpSpPr>
            <a:xfrm>
              <a:off x="2305050" y="1778000"/>
              <a:ext cx="5103813" cy="1828800"/>
              <a:chOff x="2305050" y="1778000"/>
              <a:chExt cx="5103813" cy="1828800"/>
            </a:xfrm>
          </p:grpSpPr>
          <p:sp>
            <p:nvSpPr>
              <p:cNvPr id="23" name="Rectangle 5"/>
              <p:cNvSpPr>
                <a:spLocks noChangeArrowheads="1"/>
              </p:cNvSpPr>
              <p:nvPr/>
            </p:nvSpPr>
            <p:spPr bwMode="auto">
              <a:xfrm>
                <a:off x="2305050" y="1778000"/>
                <a:ext cx="1618878"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24" name="Rectangle 6"/>
              <p:cNvSpPr>
                <a:spLocks noChangeArrowheads="1"/>
              </p:cNvSpPr>
              <p:nvPr/>
            </p:nvSpPr>
            <p:spPr bwMode="auto">
              <a:xfrm>
                <a:off x="3903663" y="1778000"/>
                <a:ext cx="1828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course_code</a:t>
                </a:r>
                <a:endParaRPr lang="en-US" i="1" dirty="0">
                  <a:latin typeface="Helvetica" pitchFamily="34" charset="0"/>
                </a:endParaRPr>
              </a:p>
            </p:txBody>
          </p:sp>
          <p:sp>
            <p:nvSpPr>
              <p:cNvPr id="25" name="Rectangle 8"/>
              <p:cNvSpPr>
                <a:spLocks noChangeArrowheads="1"/>
              </p:cNvSpPr>
              <p:nvPr/>
            </p:nvSpPr>
            <p:spPr bwMode="auto">
              <a:xfrm>
                <a:off x="2332038" y="2159000"/>
                <a:ext cx="1600200" cy="14478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p:txBody>
          </p:sp>
          <p:sp>
            <p:nvSpPr>
              <p:cNvPr id="26" name="Rectangle 9"/>
              <p:cNvSpPr>
                <a:spLocks noChangeArrowheads="1"/>
              </p:cNvSpPr>
              <p:nvPr/>
            </p:nvSpPr>
            <p:spPr bwMode="auto">
              <a:xfrm>
                <a:off x="3903663" y="2159000"/>
                <a:ext cx="18288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AL802</a:t>
                </a:r>
                <a:endParaRPr lang="en-US" dirty="0">
                  <a:latin typeface="Helvetica" pitchFamily="34" charset="0"/>
                </a:endParaRPr>
              </a:p>
              <a:p>
                <a:pPr algn="ctr" eaLnBrk="0" hangingPunct="0"/>
                <a:r>
                  <a:rPr lang="en-US" dirty="0" smtClean="0">
                    <a:latin typeface="Helvetica" pitchFamily="34" charset="0"/>
                  </a:rPr>
                  <a:t>AL803</a:t>
                </a:r>
                <a:endParaRPr lang="en-US" dirty="0">
                  <a:latin typeface="Helvetica" pitchFamily="34" charset="0"/>
                </a:endParaRPr>
              </a:p>
              <a:p>
                <a:pPr algn="ctr" eaLnBrk="0" hangingPunct="0"/>
                <a:r>
                  <a:rPr lang="en-US" dirty="0" smtClean="0">
                    <a:latin typeface="Helvetica" pitchFamily="34" charset="0"/>
                  </a:rPr>
                  <a:t>AL838</a:t>
                </a:r>
                <a:endParaRPr lang="en-US" dirty="0">
                  <a:latin typeface="Helvetica" pitchFamily="34" charset="0"/>
                </a:endParaRPr>
              </a:p>
              <a:p>
                <a:pPr algn="ctr" eaLnBrk="0" hangingPunct="0"/>
                <a:r>
                  <a:rPr lang="en-US" dirty="0" smtClean="0">
                    <a:latin typeface="Helvetica" pitchFamily="34" charset="0"/>
                  </a:rPr>
                  <a:t>AL851</a:t>
                </a:r>
                <a:endParaRPr lang="en-US" dirty="0">
                  <a:latin typeface="Helvetica" pitchFamily="34" charset="0"/>
                </a:endParaRPr>
              </a:p>
              <a:p>
                <a:pPr algn="ctr" eaLnBrk="0" hangingPunct="0"/>
                <a:r>
                  <a:rPr lang="en-US" dirty="0" smtClean="0">
                    <a:latin typeface="Helvetica" pitchFamily="34" charset="0"/>
                  </a:rPr>
                  <a:t>AL839</a:t>
                </a:r>
                <a:endParaRPr lang="en-US" dirty="0">
                  <a:latin typeface="Helvetica" pitchFamily="34" charset="0"/>
                </a:endParaRPr>
              </a:p>
            </p:txBody>
          </p:sp>
          <p:sp>
            <p:nvSpPr>
              <p:cNvPr id="27" name="Rectangle 10"/>
              <p:cNvSpPr>
                <a:spLocks noChangeArrowheads="1"/>
              </p:cNvSpPr>
              <p:nvPr/>
            </p:nvSpPr>
            <p:spPr bwMode="auto">
              <a:xfrm>
                <a:off x="5732463" y="2159000"/>
                <a:ext cx="16764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67</a:t>
                </a:r>
                <a:endParaRPr lang="en-US" dirty="0">
                  <a:latin typeface="Helvetica" pitchFamily="34" charset="0"/>
                </a:endParaRPr>
              </a:p>
              <a:p>
                <a:pPr algn="ctr" eaLnBrk="0" hangingPunct="0"/>
                <a:r>
                  <a:rPr lang="en-US" dirty="0" smtClean="0">
                    <a:latin typeface="Helvetica" pitchFamily="34" charset="0"/>
                  </a:rPr>
                  <a:t>9</a:t>
                </a:r>
                <a:endParaRPr lang="en-US" dirty="0">
                  <a:latin typeface="Helvetica" pitchFamily="34" charset="0"/>
                </a:endParaRPr>
              </a:p>
              <a:p>
                <a:pPr algn="ctr" eaLnBrk="0" hangingPunct="0"/>
                <a:r>
                  <a:rPr lang="en-US" dirty="0" smtClean="0">
                    <a:latin typeface="Helvetica" pitchFamily="34" charset="0"/>
                  </a:rPr>
                  <a:t>95</a:t>
                </a:r>
                <a:endParaRPr lang="en-US" dirty="0">
                  <a:latin typeface="Helvetica" pitchFamily="34" charset="0"/>
                </a:endParaRPr>
              </a:p>
              <a:p>
                <a:pPr algn="ctr" eaLnBrk="0" hangingPunct="0"/>
                <a:r>
                  <a:rPr lang="en-US" dirty="0" smtClean="0">
                    <a:latin typeface="Helvetica" pitchFamily="34" charset="0"/>
                  </a:rPr>
                  <a:t>45</a:t>
                </a:r>
                <a:endParaRPr lang="en-US" dirty="0">
                  <a:latin typeface="Helvetica" pitchFamily="34" charset="0"/>
                </a:endParaRPr>
              </a:p>
              <a:p>
                <a:pPr algn="ctr" eaLnBrk="0" hangingPunct="0"/>
                <a:r>
                  <a:rPr lang="en-US" dirty="0" smtClean="0">
                    <a:latin typeface="Helvetica" pitchFamily="34" charset="0"/>
                  </a:rPr>
                  <a:t>70</a:t>
                </a:r>
                <a:endParaRPr lang="en-US" i="1" dirty="0">
                  <a:latin typeface="Helvetica" pitchFamily="34" charset="0"/>
                </a:endParaRPr>
              </a:p>
            </p:txBody>
          </p:sp>
        </p:grpSp>
      </p:grpSp>
      <p:grpSp>
        <p:nvGrpSpPr>
          <p:cNvPr id="28" name="Group 19"/>
          <p:cNvGrpSpPr/>
          <p:nvPr/>
        </p:nvGrpSpPr>
        <p:grpSpPr>
          <a:xfrm>
            <a:off x="2132483" y="4480520"/>
            <a:ext cx="5103813" cy="1324744"/>
            <a:chOff x="2305050" y="1778000"/>
            <a:chExt cx="5103813" cy="1324744"/>
          </a:xfrm>
        </p:grpSpPr>
        <p:sp>
          <p:nvSpPr>
            <p:cNvPr id="29" name="Rectangle 7"/>
            <p:cNvSpPr>
              <a:spLocks noChangeArrowheads="1"/>
            </p:cNvSpPr>
            <p:nvPr/>
          </p:nvSpPr>
          <p:spPr bwMode="auto">
            <a:xfrm>
              <a:off x="5732463" y="1778000"/>
              <a:ext cx="1676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registered</a:t>
              </a:r>
              <a:endParaRPr lang="en-US" i="1" dirty="0">
                <a:latin typeface="Helvetica" pitchFamily="34" charset="0"/>
              </a:endParaRPr>
            </a:p>
          </p:txBody>
        </p:sp>
        <p:grpSp>
          <p:nvGrpSpPr>
            <p:cNvPr id="30" name="Group 15"/>
            <p:cNvGrpSpPr/>
            <p:nvPr/>
          </p:nvGrpSpPr>
          <p:grpSpPr>
            <a:xfrm>
              <a:off x="2305050" y="1778000"/>
              <a:ext cx="5103813" cy="1324744"/>
              <a:chOff x="2305050" y="1778000"/>
              <a:chExt cx="5103813" cy="1324744"/>
            </a:xfrm>
          </p:grpSpPr>
          <p:sp>
            <p:nvSpPr>
              <p:cNvPr id="31" name="Rectangle 5"/>
              <p:cNvSpPr>
                <a:spLocks noChangeArrowheads="1"/>
              </p:cNvSpPr>
              <p:nvPr/>
            </p:nvSpPr>
            <p:spPr bwMode="auto">
              <a:xfrm>
                <a:off x="2305050" y="1778000"/>
                <a:ext cx="1618878"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32" name="Rectangle 6"/>
              <p:cNvSpPr>
                <a:spLocks noChangeArrowheads="1"/>
              </p:cNvSpPr>
              <p:nvPr/>
            </p:nvSpPr>
            <p:spPr bwMode="auto">
              <a:xfrm>
                <a:off x="3903663" y="1778000"/>
                <a:ext cx="1828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course_code</a:t>
                </a:r>
                <a:endParaRPr lang="en-US" i="1" dirty="0">
                  <a:latin typeface="Helvetica" pitchFamily="34" charset="0"/>
                </a:endParaRPr>
              </a:p>
            </p:txBody>
          </p:sp>
          <p:sp>
            <p:nvSpPr>
              <p:cNvPr id="33" name="Rectangle 8"/>
              <p:cNvSpPr>
                <a:spLocks noChangeArrowheads="1"/>
              </p:cNvSpPr>
              <p:nvPr/>
            </p:nvSpPr>
            <p:spPr bwMode="auto">
              <a:xfrm>
                <a:off x="2332038" y="2159000"/>
                <a:ext cx="1600200" cy="943744"/>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p:txBody>
          </p:sp>
          <p:sp>
            <p:nvSpPr>
              <p:cNvPr id="34" name="Rectangle 9"/>
              <p:cNvSpPr>
                <a:spLocks noChangeArrowheads="1"/>
              </p:cNvSpPr>
              <p:nvPr/>
            </p:nvSpPr>
            <p:spPr bwMode="auto">
              <a:xfrm>
                <a:off x="3903663" y="2159000"/>
                <a:ext cx="1828800" cy="943744"/>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AL802</a:t>
                </a:r>
                <a:endParaRPr lang="en-US" dirty="0">
                  <a:latin typeface="Helvetica" pitchFamily="34" charset="0"/>
                </a:endParaRPr>
              </a:p>
              <a:p>
                <a:pPr algn="ctr" eaLnBrk="0" hangingPunct="0"/>
                <a:r>
                  <a:rPr lang="en-US" dirty="0" smtClean="0">
                    <a:latin typeface="Helvetica" pitchFamily="34" charset="0"/>
                  </a:rPr>
                  <a:t>AL803</a:t>
                </a:r>
                <a:endParaRPr lang="en-US" dirty="0">
                  <a:latin typeface="Helvetica" pitchFamily="34" charset="0"/>
                </a:endParaRPr>
              </a:p>
              <a:p>
                <a:pPr algn="ctr" eaLnBrk="0" hangingPunct="0"/>
                <a:r>
                  <a:rPr lang="en-US" dirty="0" smtClean="0">
                    <a:latin typeface="Helvetica" pitchFamily="34" charset="0"/>
                  </a:rPr>
                  <a:t>AL851</a:t>
                </a:r>
                <a:endParaRPr lang="en-US" dirty="0">
                  <a:latin typeface="Helvetica" pitchFamily="34" charset="0"/>
                </a:endParaRPr>
              </a:p>
            </p:txBody>
          </p:sp>
          <p:sp>
            <p:nvSpPr>
              <p:cNvPr id="35" name="Rectangle 10"/>
              <p:cNvSpPr>
                <a:spLocks noChangeArrowheads="1"/>
              </p:cNvSpPr>
              <p:nvPr/>
            </p:nvSpPr>
            <p:spPr bwMode="auto">
              <a:xfrm>
                <a:off x="5732463" y="2159000"/>
                <a:ext cx="1676400" cy="943744"/>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67</a:t>
                </a:r>
                <a:endParaRPr lang="en-US" dirty="0">
                  <a:latin typeface="Helvetica" pitchFamily="34" charset="0"/>
                </a:endParaRPr>
              </a:p>
              <a:p>
                <a:pPr algn="ctr" eaLnBrk="0" hangingPunct="0"/>
                <a:r>
                  <a:rPr lang="en-US" dirty="0" smtClean="0">
                    <a:latin typeface="Helvetica" pitchFamily="34" charset="0"/>
                  </a:rPr>
                  <a:t>9</a:t>
                </a:r>
                <a:endParaRPr lang="en-US" dirty="0">
                  <a:latin typeface="Helvetica" pitchFamily="34" charset="0"/>
                </a:endParaRPr>
              </a:p>
              <a:p>
                <a:pPr algn="ctr" eaLnBrk="0" hangingPunct="0"/>
                <a:r>
                  <a:rPr lang="en-US" dirty="0" smtClean="0">
                    <a:latin typeface="Helvetica" pitchFamily="34" charset="0"/>
                  </a:rPr>
                  <a:t>45</a:t>
                </a:r>
                <a:endParaRPr lang="en-US" dirty="0">
                  <a:latin typeface="Helvetica" pitchFamily="34" charset="0"/>
                </a:endParaRPr>
              </a:p>
            </p:txBody>
          </p:sp>
        </p:grpSp>
      </p:grpSp>
      <p:sp>
        <p:nvSpPr>
          <p:cNvPr id="3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79</a:t>
            </a:fld>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7411" name="Rectangle 2"/>
          <p:cNvSpPr>
            <a:spLocks noGrp="1" noChangeArrowheads="1"/>
          </p:cNvSpPr>
          <p:nvPr>
            <p:ph type="title"/>
          </p:nvPr>
        </p:nvSpPr>
        <p:spPr/>
        <p:txBody>
          <a:bodyPr/>
          <a:lstStyle/>
          <a:p>
            <a:pPr eaLnBrk="1" hangingPunct="1"/>
            <a:r>
              <a:rPr lang="en-US" smtClean="0"/>
              <a:t>Attribute Types</a:t>
            </a:r>
          </a:p>
        </p:txBody>
      </p:sp>
      <p:sp>
        <p:nvSpPr>
          <p:cNvPr id="17412" name="Rectangle 3"/>
          <p:cNvSpPr>
            <a:spLocks noGrp="1" noChangeArrowheads="1"/>
          </p:cNvSpPr>
          <p:nvPr>
            <p:ph type="body" idx="1"/>
          </p:nvPr>
        </p:nvSpPr>
        <p:spPr>
          <a:xfrm>
            <a:off x="798513" y="1227138"/>
            <a:ext cx="7848600" cy="4722812"/>
          </a:xfrm>
        </p:spPr>
        <p:txBody>
          <a:bodyPr/>
          <a:lstStyle/>
          <a:p>
            <a:pPr eaLnBrk="1" hangingPunct="1"/>
            <a:r>
              <a:rPr lang="en-US" smtClean="0"/>
              <a:t>Each attribute of a relation has a name</a:t>
            </a:r>
          </a:p>
          <a:p>
            <a:pPr eaLnBrk="1" hangingPunct="1"/>
            <a:r>
              <a:rPr lang="en-US" smtClean="0"/>
              <a:t>The set of allowed values for each attribute is called the </a:t>
            </a:r>
            <a:r>
              <a:rPr lang="en-US" b="1" smtClean="0">
                <a:solidFill>
                  <a:schemeClr val="tx2"/>
                </a:solidFill>
              </a:rPr>
              <a:t>domain</a:t>
            </a:r>
            <a:r>
              <a:rPr lang="en-US" smtClean="0"/>
              <a:t> of the attribute</a:t>
            </a:r>
          </a:p>
          <a:p>
            <a:pPr eaLnBrk="1" hangingPunct="1"/>
            <a:r>
              <a:rPr lang="en-US" smtClean="0"/>
              <a:t>Attribute values are (normally) required to be </a:t>
            </a:r>
            <a:r>
              <a:rPr lang="en-US" b="1" smtClean="0">
                <a:solidFill>
                  <a:schemeClr val="tx2"/>
                </a:solidFill>
              </a:rPr>
              <a:t>atomic</a:t>
            </a:r>
            <a:r>
              <a:rPr lang="en-US" smtClean="0"/>
              <a:t>; that is, indivisible</a:t>
            </a:r>
          </a:p>
          <a:p>
            <a:pPr lvl="1" eaLnBrk="1" hangingPunct="1"/>
            <a:r>
              <a:rPr lang="en-US" smtClean="0"/>
              <a:t>Note: multi-valued attribute values are not atomic</a:t>
            </a:r>
          </a:p>
          <a:p>
            <a:pPr lvl="1" eaLnBrk="1" hangingPunct="1"/>
            <a:r>
              <a:rPr lang="en-US" smtClean="0"/>
              <a:t>Note: composite attribute values are not atomic</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a:t>
            </a:fld>
            <a:endParaRPr 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89091" name="Rectangle 2"/>
          <p:cNvSpPr>
            <a:spLocks noGrp="1" noChangeArrowheads="1"/>
          </p:cNvSpPr>
          <p:nvPr>
            <p:ph type="title"/>
          </p:nvPr>
        </p:nvSpPr>
        <p:spPr/>
        <p:txBody>
          <a:bodyPr/>
          <a:lstStyle/>
          <a:p>
            <a:pPr eaLnBrk="1" hangingPunct="1"/>
            <a:r>
              <a:rPr lang="en-US" smtClean="0"/>
              <a:t>Deletion Examples</a:t>
            </a:r>
          </a:p>
        </p:txBody>
      </p:sp>
      <p:sp>
        <p:nvSpPr>
          <p:cNvPr id="89095" name="Text Box 9"/>
          <p:cNvSpPr txBox="1">
            <a:spLocks noChangeArrowheads="1"/>
          </p:cNvSpPr>
          <p:nvPr/>
        </p:nvSpPr>
        <p:spPr bwMode="auto">
          <a:xfrm>
            <a:off x="814389" y="3119238"/>
            <a:ext cx="7430020" cy="677108"/>
          </a:xfrm>
          <a:prstGeom prst="rect">
            <a:avLst/>
          </a:prstGeom>
          <a:noFill/>
          <a:ln w="9525">
            <a:noFill/>
            <a:miter lim="800000"/>
            <a:headEnd/>
            <a:tailEnd/>
          </a:ln>
        </p:spPr>
        <p:txBody>
          <a:bodyPr wrap="square">
            <a:spAutoFit/>
          </a:bodyPr>
          <a:lstStyle/>
          <a:p>
            <a:pPr eaLnBrk="0" hangingPunct="0">
              <a:spcBef>
                <a:spcPct val="35000"/>
              </a:spcBef>
              <a:buClr>
                <a:schemeClr val="tx2"/>
              </a:buClr>
              <a:buSzPct val="90000"/>
              <a:buFont typeface="Monotype Sorts" pitchFamily="2" charset="2"/>
              <a:buChar char="n"/>
            </a:pPr>
            <a:r>
              <a:rPr kumimoji="1" lang="en-US" dirty="0">
                <a:latin typeface="Helvetica" pitchFamily="34" charset="0"/>
              </a:rPr>
              <a:t> </a:t>
            </a:r>
            <a:r>
              <a:rPr kumimoji="1" lang="en-US" sz="2000" dirty="0">
                <a:latin typeface="Helvetica" pitchFamily="34" charset="0"/>
              </a:rPr>
              <a:t>  </a:t>
            </a:r>
            <a:r>
              <a:rPr kumimoji="1" lang="en-US" dirty="0">
                <a:latin typeface="Helvetica" pitchFamily="34" charset="0"/>
              </a:rPr>
              <a:t>Delete</a:t>
            </a:r>
            <a:r>
              <a:rPr kumimoji="1" lang="en-US" sz="2000" dirty="0">
                <a:latin typeface="Helvetica" pitchFamily="34" charset="0"/>
              </a:rPr>
              <a:t> </a:t>
            </a:r>
            <a:r>
              <a:rPr kumimoji="1" lang="en-US" dirty="0">
                <a:latin typeface="Helvetica" pitchFamily="34" charset="0"/>
              </a:rPr>
              <a:t>all </a:t>
            </a:r>
            <a:r>
              <a:rPr kumimoji="1" lang="ga-IE" dirty="0" smtClean="0">
                <a:latin typeface="Helvetica" pitchFamily="34" charset="0"/>
              </a:rPr>
              <a:t>registration </a:t>
            </a:r>
            <a:r>
              <a:rPr kumimoji="1" lang="en-US" dirty="0" smtClean="0">
                <a:latin typeface="Helvetica" pitchFamily="34" charset="0"/>
              </a:rPr>
              <a:t>records </a:t>
            </a:r>
            <a:r>
              <a:rPr kumimoji="1" lang="en-US" dirty="0">
                <a:latin typeface="Helvetica" pitchFamily="34" charset="0"/>
              </a:rPr>
              <a:t>with </a:t>
            </a:r>
            <a:r>
              <a:rPr kumimoji="1" lang="ga-IE" dirty="0" smtClean="0">
                <a:latin typeface="Helvetica" pitchFamily="34" charset="0"/>
              </a:rPr>
              <a:t>the number of registered students </a:t>
            </a:r>
            <a:r>
              <a:rPr kumimoji="1" lang="en-US" dirty="0" smtClean="0">
                <a:latin typeface="Helvetica" pitchFamily="34" charset="0"/>
              </a:rPr>
              <a:t>in </a:t>
            </a:r>
            <a:r>
              <a:rPr kumimoji="1" lang="en-US" dirty="0">
                <a:latin typeface="Helvetica" pitchFamily="34" charset="0"/>
              </a:rPr>
              <a:t>the range of </a:t>
            </a:r>
            <a:r>
              <a:rPr kumimoji="1" lang="ga-IE" dirty="0" smtClean="0">
                <a:latin typeface="Helvetica" pitchFamily="34" charset="0"/>
              </a:rPr>
              <a:t>3</a:t>
            </a:r>
            <a:r>
              <a:rPr kumimoji="1" lang="en-US" dirty="0" smtClean="0">
                <a:latin typeface="Helvetica" pitchFamily="34" charset="0"/>
              </a:rPr>
              <a:t>0 </a:t>
            </a:r>
            <a:r>
              <a:rPr kumimoji="1" lang="en-US" dirty="0">
                <a:latin typeface="Helvetica" pitchFamily="34" charset="0"/>
              </a:rPr>
              <a:t>to </a:t>
            </a:r>
            <a:r>
              <a:rPr kumimoji="1" lang="ga-IE" dirty="0" smtClean="0">
                <a:latin typeface="Helvetica" pitchFamily="34" charset="0"/>
              </a:rPr>
              <a:t>8</a:t>
            </a:r>
            <a:r>
              <a:rPr kumimoji="1" lang="en-US" dirty="0" smtClean="0">
                <a:latin typeface="Helvetica" pitchFamily="34" charset="0"/>
              </a:rPr>
              <a:t>0</a:t>
            </a:r>
            <a:endParaRPr lang="en-US" dirty="0">
              <a:latin typeface="Helvetica" pitchFamily="34" charset="0"/>
            </a:endParaRPr>
          </a:p>
        </p:txBody>
      </p:sp>
      <p:sp>
        <p:nvSpPr>
          <p:cNvPr id="89096" name="Text Box 10"/>
          <p:cNvSpPr txBox="1">
            <a:spLocks noChangeArrowheads="1"/>
          </p:cNvSpPr>
          <p:nvPr/>
        </p:nvSpPr>
        <p:spPr bwMode="auto">
          <a:xfrm>
            <a:off x="238348" y="4123928"/>
            <a:ext cx="8720657" cy="461665"/>
          </a:xfrm>
          <a:prstGeom prst="rect">
            <a:avLst/>
          </a:prstGeom>
          <a:noFill/>
          <a:ln w="9525">
            <a:noFill/>
            <a:miter lim="800000"/>
            <a:headEnd/>
            <a:tailEnd/>
          </a:ln>
        </p:spPr>
        <p:txBody>
          <a:bodyPr wrap="none">
            <a:spAutoFit/>
          </a:bodyPr>
          <a:lstStyle/>
          <a:p>
            <a:pPr algn="ctr" eaLnBrk="0" hangingPunct="0">
              <a:spcBef>
                <a:spcPct val="35000"/>
              </a:spcBef>
              <a:buClr>
                <a:schemeClr val="tx2"/>
              </a:buClr>
              <a:buSzPct val="90000"/>
              <a:buFont typeface="Monotype Sorts" pitchFamily="2" charset="2"/>
              <a:buNone/>
            </a:pPr>
            <a:r>
              <a:rPr kumimoji="1" lang="ga-IE" sz="2000" i="1" dirty="0" smtClean="0">
                <a:latin typeface="Helvetica" pitchFamily="34" charset="0"/>
              </a:rPr>
              <a:t>registration</a:t>
            </a:r>
            <a:r>
              <a:rPr kumimoji="1" lang="en-US" sz="2000" dirty="0" smtClean="0">
                <a:latin typeface="Helvetica" pitchFamily="34" charset="0"/>
                <a:sym typeface="Symbol" pitchFamily="18" charset="2"/>
              </a:rPr>
              <a:t> </a:t>
            </a:r>
            <a:r>
              <a:rPr kumimoji="1" lang="ga-IE" sz="2000" i="1" dirty="0" smtClean="0">
                <a:latin typeface="Helvetica" pitchFamily="34" charset="0"/>
                <a:sym typeface="Symbol" pitchFamily="18" charset="2"/>
              </a:rPr>
              <a:t>registration</a:t>
            </a:r>
            <a:r>
              <a:rPr kumimoji="1" lang="en-US" sz="2000" dirty="0" smtClean="0">
                <a:latin typeface="Helvetica" pitchFamily="34" charset="0"/>
                <a:sym typeface="Symbol" pitchFamily="18" charset="2"/>
              </a:rPr>
              <a:t>– </a:t>
            </a:r>
            <a:r>
              <a:rPr kumimoji="1" lang="en-US" sz="2400" dirty="0" smtClean="0">
                <a:latin typeface="Helvetica" pitchFamily="34" charset="0"/>
                <a:sym typeface="Symbol" pitchFamily="18" charset="2"/>
              </a:rPr>
              <a:t></a:t>
            </a:r>
            <a:r>
              <a:rPr kumimoji="1" lang="en-US" sz="2000" dirty="0" smtClean="0">
                <a:latin typeface="Helvetica" pitchFamily="34" charset="0"/>
                <a:sym typeface="Symbol" pitchFamily="18" charset="2"/>
              </a:rPr>
              <a:t></a:t>
            </a:r>
            <a:r>
              <a:rPr kumimoji="1" lang="ga-IE" sz="2800" i="1" baseline="-25000" dirty="0" smtClean="0">
                <a:latin typeface="Helvetica" pitchFamily="34" charset="0"/>
                <a:sym typeface="Symbol" pitchFamily="18" charset="2"/>
              </a:rPr>
              <a:t>registered</a:t>
            </a:r>
            <a:r>
              <a:rPr kumimoji="1" lang="en-US" sz="2800" i="1" baseline="-25000" dirty="0" smtClean="0">
                <a:latin typeface="Helvetica" pitchFamily="34" charset="0"/>
                <a:sym typeface="Symbol" pitchFamily="18" charset="2"/>
              </a:rPr>
              <a:t> </a:t>
            </a:r>
            <a:r>
              <a:rPr kumimoji="1" lang="ga-IE" sz="2800" i="1" baseline="-25000" dirty="0" smtClean="0">
                <a:latin typeface="Helvetica" pitchFamily="34" charset="0"/>
                <a:sym typeface="Symbol" pitchFamily="18" charset="2"/>
              </a:rPr>
              <a:t>3</a:t>
            </a:r>
            <a:r>
              <a:rPr kumimoji="1" lang="en-US" sz="2800" i="1" baseline="-25000" dirty="0" smtClean="0">
                <a:latin typeface="Helvetica" pitchFamily="34" charset="0"/>
                <a:sym typeface="Symbol" pitchFamily="18" charset="2"/>
              </a:rPr>
              <a:t>0</a:t>
            </a:r>
            <a:r>
              <a:rPr kumimoji="1" lang="en-US" sz="2800" i="1" baseline="-25000" dirty="0">
                <a:latin typeface="Helvetica" pitchFamily="34" charset="0"/>
                <a:sym typeface="Symbol" pitchFamily="18" charset="2"/>
              </a:rPr>
              <a:t>and </a:t>
            </a:r>
            <a:r>
              <a:rPr kumimoji="1" lang="ga-IE" sz="2800" i="1" baseline="-25000" dirty="0" smtClean="0">
                <a:latin typeface="Helvetica" pitchFamily="34" charset="0"/>
                <a:sym typeface="Symbol" pitchFamily="18" charset="2"/>
              </a:rPr>
              <a:t>registered</a:t>
            </a:r>
            <a:r>
              <a:rPr kumimoji="1" lang="en-US" sz="2800" i="1" baseline="-25000" dirty="0" smtClean="0">
                <a:latin typeface="Helvetica" pitchFamily="34" charset="0"/>
                <a:sym typeface="Symbol" pitchFamily="18" charset="2"/>
              </a:rPr>
              <a:t> </a:t>
            </a:r>
            <a:r>
              <a:rPr kumimoji="1" lang="en-US" sz="2800" i="1" baseline="-25000" dirty="0">
                <a:latin typeface="Helvetica" pitchFamily="34" charset="0"/>
                <a:sym typeface="Symbol" pitchFamily="18" charset="2"/>
              </a:rPr>
              <a:t> </a:t>
            </a:r>
            <a:r>
              <a:rPr kumimoji="1" lang="ga-IE" sz="2800" i="1" baseline="-25000" dirty="0" smtClean="0">
                <a:latin typeface="Helvetica" pitchFamily="34" charset="0"/>
                <a:sym typeface="Symbol" pitchFamily="18" charset="2"/>
              </a:rPr>
              <a:t>8</a:t>
            </a:r>
            <a:r>
              <a:rPr kumimoji="1" lang="en-US" sz="2800" i="1" baseline="-25000" dirty="0" smtClean="0">
                <a:latin typeface="Helvetica" pitchFamily="34" charset="0"/>
                <a:sym typeface="Symbol" pitchFamily="18" charset="2"/>
              </a:rPr>
              <a:t>0</a:t>
            </a:r>
            <a:r>
              <a:rPr kumimoji="1" lang="en-US" sz="2000" dirty="0" smtClean="0">
                <a:latin typeface="Helvetica" pitchFamily="34" charset="0"/>
                <a:sym typeface="Symbol" pitchFamily="18" charset="2"/>
              </a:rPr>
              <a:t> (</a:t>
            </a:r>
            <a:r>
              <a:rPr kumimoji="1" lang="ga-IE" sz="2000" i="1" dirty="0" smtClean="0">
                <a:latin typeface="Helvetica" pitchFamily="34" charset="0"/>
                <a:sym typeface="Symbol" pitchFamily="18" charset="2"/>
              </a:rPr>
              <a:t>registration</a:t>
            </a:r>
            <a:r>
              <a:rPr kumimoji="1" lang="en-US" sz="2000" dirty="0" smtClean="0">
                <a:latin typeface="Helvetica" pitchFamily="34" charset="0"/>
                <a:sym typeface="Symbol" pitchFamily="18" charset="2"/>
              </a:rPr>
              <a:t>)</a:t>
            </a:r>
            <a:endParaRPr lang="en-US" dirty="0">
              <a:latin typeface="Helvetica" pitchFamily="34" charset="0"/>
            </a:endParaRPr>
          </a:p>
        </p:txBody>
      </p:sp>
      <p:grpSp>
        <p:nvGrpSpPr>
          <p:cNvPr id="2" name="Group 19"/>
          <p:cNvGrpSpPr/>
          <p:nvPr/>
        </p:nvGrpSpPr>
        <p:grpSpPr>
          <a:xfrm>
            <a:off x="1619672" y="1124744"/>
            <a:ext cx="5103813" cy="1828800"/>
            <a:chOff x="2305050" y="1778000"/>
            <a:chExt cx="5103813" cy="1828800"/>
          </a:xfrm>
        </p:grpSpPr>
        <p:sp>
          <p:nvSpPr>
            <p:cNvPr id="21" name="Rectangle 7"/>
            <p:cNvSpPr>
              <a:spLocks noChangeArrowheads="1"/>
            </p:cNvSpPr>
            <p:nvPr/>
          </p:nvSpPr>
          <p:spPr bwMode="auto">
            <a:xfrm>
              <a:off x="5732463" y="1778000"/>
              <a:ext cx="1676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registered</a:t>
              </a:r>
              <a:endParaRPr lang="en-US" i="1" dirty="0">
                <a:latin typeface="Helvetica" pitchFamily="34" charset="0"/>
              </a:endParaRPr>
            </a:p>
          </p:txBody>
        </p:sp>
        <p:grpSp>
          <p:nvGrpSpPr>
            <p:cNvPr id="3" name="Group 15"/>
            <p:cNvGrpSpPr/>
            <p:nvPr/>
          </p:nvGrpSpPr>
          <p:grpSpPr>
            <a:xfrm>
              <a:off x="2305050" y="1778000"/>
              <a:ext cx="5103813" cy="1828800"/>
              <a:chOff x="2305050" y="1778000"/>
              <a:chExt cx="5103813" cy="1828800"/>
            </a:xfrm>
          </p:grpSpPr>
          <p:sp>
            <p:nvSpPr>
              <p:cNvPr id="23" name="Rectangle 5"/>
              <p:cNvSpPr>
                <a:spLocks noChangeArrowheads="1"/>
              </p:cNvSpPr>
              <p:nvPr/>
            </p:nvSpPr>
            <p:spPr bwMode="auto">
              <a:xfrm>
                <a:off x="2305050" y="1778000"/>
                <a:ext cx="1618878"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24" name="Rectangle 6"/>
              <p:cNvSpPr>
                <a:spLocks noChangeArrowheads="1"/>
              </p:cNvSpPr>
              <p:nvPr/>
            </p:nvSpPr>
            <p:spPr bwMode="auto">
              <a:xfrm>
                <a:off x="3903663" y="1778000"/>
                <a:ext cx="1828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course_code</a:t>
                </a:r>
                <a:endParaRPr lang="en-US" i="1" dirty="0">
                  <a:latin typeface="Helvetica" pitchFamily="34" charset="0"/>
                </a:endParaRPr>
              </a:p>
            </p:txBody>
          </p:sp>
          <p:sp>
            <p:nvSpPr>
              <p:cNvPr id="25" name="Rectangle 8"/>
              <p:cNvSpPr>
                <a:spLocks noChangeArrowheads="1"/>
              </p:cNvSpPr>
              <p:nvPr/>
            </p:nvSpPr>
            <p:spPr bwMode="auto">
              <a:xfrm>
                <a:off x="2332038" y="2159000"/>
                <a:ext cx="1600200" cy="144780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Engineering</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a:p>
                <a:pPr eaLnBrk="0" hangingPunct="0"/>
                <a:r>
                  <a:rPr lang="en-US" dirty="0" smtClean="0">
                    <a:latin typeface="Helvetica" pitchFamily="34" charset="0"/>
                  </a:rPr>
                  <a:t>Business</a:t>
                </a:r>
                <a:endParaRPr lang="en-US" dirty="0">
                  <a:latin typeface="Helvetica" pitchFamily="34" charset="0"/>
                </a:endParaRPr>
              </a:p>
              <a:p>
                <a:pPr eaLnBrk="0" hangingPunct="0"/>
                <a:r>
                  <a:rPr lang="en-US" dirty="0" smtClean="0">
                    <a:latin typeface="Helvetica" pitchFamily="34" charset="0"/>
                  </a:rPr>
                  <a:t>Science</a:t>
                </a:r>
                <a:endParaRPr lang="en-US" dirty="0">
                  <a:latin typeface="Helvetica" pitchFamily="34" charset="0"/>
                </a:endParaRPr>
              </a:p>
            </p:txBody>
          </p:sp>
          <p:sp>
            <p:nvSpPr>
              <p:cNvPr id="26" name="Rectangle 9"/>
              <p:cNvSpPr>
                <a:spLocks noChangeArrowheads="1"/>
              </p:cNvSpPr>
              <p:nvPr/>
            </p:nvSpPr>
            <p:spPr bwMode="auto">
              <a:xfrm>
                <a:off x="3903663" y="2159000"/>
                <a:ext cx="18288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AL802</a:t>
                </a:r>
                <a:endParaRPr lang="en-US" dirty="0">
                  <a:latin typeface="Helvetica" pitchFamily="34" charset="0"/>
                </a:endParaRPr>
              </a:p>
              <a:p>
                <a:pPr algn="ctr" eaLnBrk="0" hangingPunct="0"/>
                <a:r>
                  <a:rPr lang="en-US" dirty="0" smtClean="0">
                    <a:latin typeface="Helvetica" pitchFamily="34" charset="0"/>
                  </a:rPr>
                  <a:t>AL803</a:t>
                </a:r>
                <a:endParaRPr lang="en-US" dirty="0">
                  <a:latin typeface="Helvetica" pitchFamily="34" charset="0"/>
                </a:endParaRPr>
              </a:p>
              <a:p>
                <a:pPr algn="ctr" eaLnBrk="0" hangingPunct="0"/>
                <a:r>
                  <a:rPr lang="en-US" dirty="0" smtClean="0">
                    <a:latin typeface="Helvetica" pitchFamily="34" charset="0"/>
                  </a:rPr>
                  <a:t>AL838</a:t>
                </a:r>
                <a:endParaRPr lang="en-US" dirty="0">
                  <a:latin typeface="Helvetica" pitchFamily="34" charset="0"/>
                </a:endParaRPr>
              </a:p>
              <a:p>
                <a:pPr algn="ctr" eaLnBrk="0" hangingPunct="0"/>
                <a:r>
                  <a:rPr lang="en-US" dirty="0" smtClean="0">
                    <a:latin typeface="Helvetica" pitchFamily="34" charset="0"/>
                  </a:rPr>
                  <a:t>AL851</a:t>
                </a:r>
                <a:endParaRPr lang="en-US" dirty="0">
                  <a:latin typeface="Helvetica" pitchFamily="34" charset="0"/>
                </a:endParaRPr>
              </a:p>
              <a:p>
                <a:pPr algn="ctr" eaLnBrk="0" hangingPunct="0"/>
                <a:r>
                  <a:rPr lang="en-US" dirty="0" smtClean="0">
                    <a:latin typeface="Helvetica" pitchFamily="34" charset="0"/>
                  </a:rPr>
                  <a:t>AL839</a:t>
                </a:r>
                <a:endParaRPr lang="en-US" dirty="0">
                  <a:latin typeface="Helvetica" pitchFamily="34" charset="0"/>
                </a:endParaRPr>
              </a:p>
            </p:txBody>
          </p:sp>
          <p:sp>
            <p:nvSpPr>
              <p:cNvPr id="27" name="Rectangle 10"/>
              <p:cNvSpPr>
                <a:spLocks noChangeArrowheads="1"/>
              </p:cNvSpPr>
              <p:nvPr/>
            </p:nvSpPr>
            <p:spPr bwMode="auto">
              <a:xfrm>
                <a:off x="5732463" y="2159000"/>
                <a:ext cx="16764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67</a:t>
                </a:r>
                <a:endParaRPr lang="en-US" dirty="0">
                  <a:latin typeface="Helvetica" pitchFamily="34" charset="0"/>
                </a:endParaRPr>
              </a:p>
              <a:p>
                <a:pPr algn="ctr" eaLnBrk="0" hangingPunct="0"/>
                <a:r>
                  <a:rPr lang="en-US" dirty="0" smtClean="0">
                    <a:latin typeface="Helvetica" pitchFamily="34" charset="0"/>
                  </a:rPr>
                  <a:t>9</a:t>
                </a:r>
                <a:endParaRPr lang="en-US" dirty="0">
                  <a:latin typeface="Helvetica" pitchFamily="34" charset="0"/>
                </a:endParaRPr>
              </a:p>
              <a:p>
                <a:pPr algn="ctr" eaLnBrk="0" hangingPunct="0"/>
                <a:r>
                  <a:rPr lang="en-US" dirty="0" smtClean="0">
                    <a:latin typeface="Helvetica" pitchFamily="34" charset="0"/>
                  </a:rPr>
                  <a:t>95</a:t>
                </a:r>
                <a:endParaRPr lang="en-US" dirty="0">
                  <a:latin typeface="Helvetica" pitchFamily="34" charset="0"/>
                </a:endParaRPr>
              </a:p>
              <a:p>
                <a:pPr algn="ctr" eaLnBrk="0" hangingPunct="0"/>
                <a:r>
                  <a:rPr lang="en-US" dirty="0" smtClean="0">
                    <a:latin typeface="Helvetica" pitchFamily="34" charset="0"/>
                  </a:rPr>
                  <a:t>45</a:t>
                </a:r>
                <a:endParaRPr lang="en-US" dirty="0">
                  <a:latin typeface="Helvetica" pitchFamily="34" charset="0"/>
                </a:endParaRPr>
              </a:p>
              <a:p>
                <a:pPr algn="ctr" eaLnBrk="0" hangingPunct="0"/>
                <a:r>
                  <a:rPr lang="en-US" dirty="0" smtClean="0">
                    <a:latin typeface="Helvetica" pitchFamily="34" charset="0"/>
                  </a:rPr>
                  <a:t>70</a:t>
                </a:r>
                <a:endParaRPr lang="en-US" i="1" dirty="0">
                  <a:latin typeface="Helvetica" pitchFamily="34" charset="0"/>
                </a:endParaRPr>
              </a:p>
            </p:txBody>
          </p:sp>
        </p:grpSp>
      </p:grpSp>
      <p:grpSp>
        <p:nvGrpSpPr>
          <p:cNvPr id="18" name="Group 19"/>
          <p:cNvGrpSpPr/>
          <p:nvPr/>
        </p:nvGrpSpPr>
        <p:grpSpPr>
          <a:xfrm>
            <a:off x="1763688" y="4768552"/>
            <a:ext cx="5103813" cy="1108720"/>
            <a:chOff x="2305050" y="1778000"/>
            <a:chExt cx="5103813" cy="1108720"/>
          </a:xfrm>
        </p:grpSpPr>
        <p:sp>
          <p:nvSpPr>
            <p:cNvPr id="19" name="Rectangle 7"/>
            <p:cNvSpPr>
              <a:spLocks noChangeArrowheads="1"/>
            </p:cNvSpPr>
            <p:nvPr/>
          </p:nvSpPr>
          <p:spPr bwMode="auto">
            <a:xfrm>
              <a:off x="5732463" y="1778000"/>
              <a:ext cx="1676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registered</a:t>
              </a:r>
              <a:endParaRPr lang="en-US" i="1" dirty="0">
                <a:latin typeface="Helvetica" pitchFamily="34" charset="0"/>
              </a:endParaRPr>
            </a:p>
          </p:txBody>
        </p:sp>
        <p:grpSp>
          <p:nvGrpSpPr>
            <p:cNvPr id="20" name="Group 15"/>
            <p:cNvGrpSpPr/>
            <p:nvPr/>
          </p:nvGrpSpPr>
          <p:grpSpPr>
            <a:xfrm>
              <a:off x="2305050" y="1778000"/>
              <a:ext cx="5103813" cy="1108720"/>
              <a:chOff x="2305050" y="1778000"/>
              <a:chExt cx="5103813" cy="1108720"/>
            </a:xfrm>
          </p:grpSpPr>
          <p:sp>
            <p:nvSpPr>
              <p:cNvPr id="22" name="Rectangle 5"/>
              <p:cNvSpPr>
                <a:spLocks noChangeArrowheads="1"/>
              </p:cNvSpPr>
              <p:nvPr/>
            </p:nvSpPr>
            <p:spPr bwMode="auto">
              <a:xfrm>
                <a:off x="2305050" y="1778000"/>
                <a:ext cx="1618878"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smtClean="0">
                    <a:latin typeface="Helvetica" pitchFamily="34" charset="0"/>
                  </a:rPr>
                  <a:t>school</a:t>
                </a:r>
                <a:endParaRPr lang="en-US" i="1" dirty="0">
                  <a:latin typeface="Helvetica" pitchFamily="34" charset="0"/>
                </a:endParaRPr>
              </a:p>
            </p:txBody>
          </p:sp>
          <p:sp>
            <p:nvSpPr>
              <p:cNvPr id="28" name="Rectangle 6"/>
              <p:cNvSpPr>
                <a:spLocks noChangeArrowheads="1"/>
              </p:cNvSpPr>
              <p:nvPr/>
            </p:nvSpPr>
            <p:spPr bwMode="auto">
              <a:xfrm>
                <a:off x="3903663" y="1778000"/>
                <a:ext cx="1828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i="1" dirty="0" err="1" smtClean="0">
                    <a:latin typeface="Helvetica" pitchFamily="34" charset="0"/>
                  </a:rPr>
                  <a:t>course_code</a:t>
                </a:r>
                <a:endParaRPr lang="en-US" i="1" dirty="0">
                  <a:latin typeface="Helvetica" pitchFamily="34" charset="0"/>
                </a:endParaRPr>
              </a:p>
            </p:txBody>
          </p:sp>
          <p:sp>
            <p:nvSpPr>
              <p:cNvPr id="29" name="Rectangle 8"/>
              <p:cNvSpPr>
                <a:spLocks noChangeArrowheads="1"/>
              </p:cNvSpPr>
              <p:nvPr/>
            </p:nvSpPr>
            <p:spPr bwMode="auto">
              <a:xfrm>
                <a:off x="2332038" y="2159000"/>
                <a:ext cx="1600200" cy="727720"/>
              </a:xfrm>
              <a:prstGeom prst="rect">
                <a:avLst/>
              </a:prstGeom>
              <a:solidFill>
                <a:schemeClr val="accent1"/>
              </a:solidFill>
              <a:ln w="9525">
                <a:solidFill>
                  <a:schemeClr val="tx1"/>
                </a:solidFill>
                <a:miter lim="800000"/>
                <a:headEnd/>
                <a:tailEnd/>
              </a:ln>
            </p:spPr>
            <p:txBody>
              <a:bodyPr wrap="none" anchor="ctr"/>
              <a:lstStyle/>
              <a:p>
                <a:pPr eaLnBrk="0" hangingPunct="0"/>
                <a:r>
                  <a:rPr lang="en-US" dirty="0" smtClean="0">
                    <a:latin typeface="Helvetica" pitchFamily="34" charset="0"/>
                  </a:rPr>
                  <a:t>Engineering</a:t>
                </a:r>
                <a:endParaRPr lang="en-US" dirty="0">
                  <a:latin typeface="Helvetica" pitchFamily="34" charset="0"/>
                </a:endParaRPr>
              </a:p>
              <a:p>
                <a:pPr eaLnBrk="0" hangingPunct="0"/>
                <a:r>
                  <a:rPr lang="ga-IE" dirty="0" smtClean="0">
                    <a:latin typeface="Helvetica" pitchFamily="34" charset="0"/>
                  </a:rPr>
                  <a:t>Science</a:t>
                </a:r>
                <a:endParaRPr lang="en-US" dirty="0">
                  <a:latin typeface="Helvetica" pitchFamily="34" charset="0"/>
                </a:endParaRPr>
              </a:p>
            </p:txBody>
          </p:sp>
          <p:sp>
            <p:nvSpPr>
              <p:cNvPr id="30" name="Rectangle 9"/>
              <p:cNvSpPr>
                <a:spLocks noChangeArrowheads="1"/>
              </p:cNvSpPr>
              <p:nvPr/>
            </p:nvSpPr>
            <p:spPr bwMode="auto">
              <a:xfrm>
                <a:off x="3903663" y="2159000"/>
                <a:ext cx="1828800" cy="72772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smtClean="0">
                    <a:latin typeface="Helvetica" pitchFamily="34" charset="0"/>
                  </a:rPr>
                  <a:t>AL80</a:t>
                </a:r>
                <a:r>
                  <a:rPr lang="ga-IE" dirty="0" smtClean="0">
                    <a:latin typeface="Helvetica" pitchFamily="34" charset="0"/>
                  </a:rPr>
                  <a:t>3</a:t>
                </a:r>
                <a:endParaRPr lang="en-US" dirty="0">
                  <a:latin typeface="Helvetica" pitchFamily="34" charset="0"/>
                </a:endParaRPr>
              </a:p>
              <a:p>
                <a:pPr algn="ctr" eaLnBrk="0" hangingPunct="0"/>
                <a:r>
                  <a:rPr lang="en-US" dirty="0" smtClean="0">
                    <a:latin typeface="Helvetica" pitchFamily="34" charset="0"/>
                  </a:rPr>
                  <a:t>AL8</a:t>
                </a:r>
                <a:r>
                  <a:rPr lang="ga-IE" dirty="0" smtClean="0">
                    <a:latin typeface="Helvetica" pitchFamily="34" charset="0"/>
                  </a:rPr>
                  <a:t>38</a:t>
                </a:r>
                <a:endParaRPr lang="en-US" dirty="0">
                  <a:latin typeface="Helvetica" pitchFamily="34" charset="0"/>
                </a:endParaRPr>
              </a:p>
            </p:txBody>
          </p:sp>
          <p:sp>
            <p:nvSpPr>
              <p:cNvPr id="31" name="Rectangle 10"/>
              <p:cNvSpPr>
                <a:spLocks noChangeArrowheads="1"/>
              </p:cNvSpPr>
              <p:nvPr/>
            </p:nvSpPr>
            <p:spPr bwMode="auto">
              <a:xfrm>
                <a:off x="5732463" y="2159000"/>
                <a:ext cx="1676400" cy="727720"/>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9</a:t>
                </a:r>
                <a:endParaRPr lang="en-US" dirty="0">
                  <a:latin typeface="Helvetica" pitchFamily="34" charset="0"/>
                </a:endParaRPr>
              </a:p>
              <a:p>
                <a:pPr algn="ctr" eaLnBrk="0" hangingPunct="0"/>
                <a:r>
                  <a:rPr lang="ga-IE" dirty="0" smtClean="0">
                    <a:latin typeface="Helvetica" pitchFamily="34" charset="0"/>
                  </a:rPr>
                  <a:t>95</a:t>
                </a:r>
                <a:endParaRPr lang="en-US" dirty="0">
                  <a:latin typeface="Helvetica" pitchFamily="34" charset="0"/>
                </a:endParaRPr>
              </a:p>
            </p:txBody>
          </p:sp>
        </p:grpSp>
      </p:grpSp>
      <p:sp>
        <p:nvSpPr>
          <p:cNvPr id="32"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80</a:t>
            </a:fld>
            <a:endParaRPr lang="en-US"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90115" name="Rectangle 2"/>
          <p:cNvSpPr>
            <a:spLocks noGrp="1" noChangeArrowheads="1"/>
          </p:cNvSpPr>
          <p:nvPr>
            <p:ph type="title"/>
          </p:nvPr>
        </p:nvSpPr>
        <p:spPr/>
        <p:txBody>
          <a:bodyPr/>
          <a:lstStyle/>
          <a:p>
            <a:pPr eaLnBrk="1" hangingPunct="1"/>
            <a:r>
              <a:rPr lang="en-US" smtClean="0"/>
              <a:t>Insertion</a:t>
            </a:r>
          </a:p>
        </p:txBody>
      </p:sp>
      <p:sp>
        <p:nvSpPr>
          <p:cNvPr id="90116" name="Rectangle 3"/>
          <p:cNvSpPr>
            <a:spLocks noGrp="1" noChangeArrowheads="1"/>
          </p:cNvSpPr>
          <p:nvPr>
            <p:ph type="body" idx="1"/>
          </p:nvPr>
        </p:nvSpPr>
        <p:spPr>
          <a:xfrm>
            <a:off x="838200" y="1143000"/>
            <a:ext cx="7848600" cy="4876800"/>
          </a:xfrm>
        </p:spPr>
        <p:txBody>
          <a:bodyPr/>
          <a:lstStyle/>
          <a:p>
            <a:pPr eaLnBrk="1" hangingPunct="1">
              <a:tabLst>
                <a:tab pos="3263900" algn="ctr"/>
              </a:tabLst>
            </a:pPr>
            <a:r>
              <a:rPr lang="en-US" smtClean="0"/>
              <a:t>To insert data into a relation, we either:</a:t>
            </a:r>
          </a:p>
          <a:p>
            <a:pPr lvl="1" eaLnBrk="1" hangingPunct="1">
              <a:tabLst>
                <a:tab pos="3263900" algn="ctr"/>
              </a:tabLst>
            </a:pPr>
            <a:r>
              <a:rPr lang="en-US" smtClean="0"/>
              <a:t>specify a tuple to be inserted</a:t>
            </a:r>
          </a:p>
          <a:p>
            <a:pPr lvl="1" eaLnBrk="1" hangingPunct="1">
              <a:tabLst>
                <a:tab pos="3263900" algn="ctr"/>
              </a:tabLst>
            </a:pPr>
            <a:r>
              <a:rPr lang="en-US" smtClean="0"/>
              <a:t>write a query whose result is a set of tuples to be inserted</a:t>
            </a:r>
          </a:p>
          <a:p>
            <a:pPr eaLnBrk="1" hangingPunct="1">
              <a:tabLst>
                <a:tab pos="3263900" algn="ctr"/>
              </a:tabLst>
            </a:pPr>
            <a:r>
              <a:rPr lang="en-US" smtClean="0"/>
              <a:t>in relational algebra, an insertion is expressed by:</a:t>
            </a:r>
          </a:p>
          <a:p>
            <a:pPr eaLnBrk="1" hangingPunct="1">
              <a:buFont typeface="Wingdings" pitchFamily="2" charset="2"/>
              <a:buNone/>
              <a:tabLst>
                <a:tab pos="3263900" algn="ctr"/>
              </a:tabLst>
            </a:pPr>
            <a:r>
              <a:rPr lang="en-US" smtClean="0"/>
              <a:t>		</a:t>
            </a:r>
            <a:r>
              <a:rPr lang="en-US" i="1" smtClean="0"/>
              <a:t>r </a:t>
            </a:r>
            <a:r>
              <a:rPr lang="en-US" smtClean="0">
                <a:sym typeface="Symbol" pitchFamily="18" charset="2"/>
              </a:rPr>
              <a:t> </a:t>
            </a:r>
            <a:r>
              <a:rPr lang="en-US" i="1" smtClean="0">
                <a:sym typeface="Symbol" pitchFamily="18" charset="2"/>
              </a:rPr>
              <a:t> r</a:t>
            </a:r>
            <a:r>
              <a:rPr lang="en-US" smtClean="0">
                <a:sym typeface="Symbol" pitchFamily="18" charset="2"/>
              </a:rPr>
              <a:t>    </a:t>
            </a:r>
            <a:r>
              <a:rPr lang="en-US" i="1" smtClean="0">
                <a:sym typeface="Symbol" pitchFamily="18" charset="2"/>
              </a:rPr>
              <a:t>E</a:t>
            </a:r>
            <a:endParaRPr lang="en-US" smtClean="0">
              <a:sym typeface="Symbol" pitchFamily="18" charset="2"/>
            </a:endParaRPr>
          </a:p>
          <a:p>
            <a:pPr eaLnBrk="1" hangingPunct="1">
              <a:buFont typeface="Wingdings" pitchFamily="2" charset="2"/>
              <a:buNone/>
              <a:tabLst>
                <a:tab pos="3263900" algn="ctr"/>
              </a:tabLst>
            </a:pPr>
            <a:r>
              <a:rPr lang="en-US" smtClean="0"/>
              <a:t>	where </a:t>
            </a:r>
            <a:r>
              <a:rPr lang="en-US" i="1" smtClean="0"/>
              <a:t>r</a:t>
            </a:r>
            <a:r>
              <a:rPr lang="en-US" smtClean="0"/>
              <a:t> is a relation and </a:t>
            </a:r>
            <a:r>
              <a:rPr lang="en-US" i="1" smtClean="0"/>
              <a:t>E</a:t>
            </a:r>
            <a:r>
              <a:rPr lang="en-US" smtClean="0"/>
              <a:t> is a relational algebra expression.</a:t>
            </a:r>
          </a:p>
          <a:p>
            <a:pPr eaLnBrk="1" hangingPunct="1">
              <a:tabLst>
                <a:tab pos="3263900" algn="ctr"/>
              </a:tabLst>
            </a:pPr>
            <a:r>
              <a:rPr lang="en-US" smtClean="0"/>
              <a:t>The insertion of a single tuple is expressed by letting </a:t>
            </a:r>
            <a:r>
              <a:rPr lang="en-US" i="1" smtClean="0"/>
              <a:t>E</a:t>
            </a:r>
            <a:r>
              <a:rPr lang="en-US" smtClean="0"/>
              <a:t>  be a constant relation containing one tuple. </a:t>
            </a:r>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81</a:t>
            </a:fld>
            <a:endParaRPr 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91139" name="Rectangle 2"/>
          <p:cNvSpPr>
            <a:spLocks noGrp="1" noChangeArrowheads="1"/>
          </p:cNvSpPr>
          <p:nvPr>
            <p:ph type="title"/>
          </p:nvPr>
        </p:nvSpPr>
        <p:spPr/>
        <p:txBody>
          <a:bodyPr/>
          <a:lstStyle/>
          <a:p>
            <a:pPr eaLnBrk="1" hangingPunct="1"/>
            <a:r>
              <a:rPr lang="en-US" smtClean="0"/>
              <a:t>Insertion Examples</a:t>
            </a:r>
          </a:p>
        </p:txBody>
      </p:sp>
      <p:sp>
        <p:nvSpPr>
          <p:cNvPr id="91140" name="Rectangle 3"/>
          <p:cNvSpPr>
            <a:spLocks noGrp="1" noChangeArrowheads="1"/>
          </p:cNvSpPr>
          <p:nvPr>
            <p:ph type="body" idx="1"/>
          </p:nvPr>
        </p:nvSpPr>
        <p:spPr>
          <a:xfrm>
            <a:off x="798513" y="2430066"/>
            <a:ext cx="7661275" cy="714375"/>
          </a:xfrm>
        </p:spPr>
        <p:txBody>
          <a:bodyPr/>
          <a:lstStyle/>
          <a:p>
            <a:pPr eaLnBrk="1" hangingPunct="1">
              <a:tabLst>
                <a:tab pos="1030288" algn="l"/>
              </a:tabLst>
            </a:pPr>
            <a:r>
              <a:rPr lang="en-US" dirty="0" smtClean="0"/>
              <a:t>Insert information</a:t>
            </a:r>
            <a:r>
              <a:rPr lang="ga-IE" dirty="0" smtClean="0"/>
              <a:t> </a:t>
            </a:r>
            <a:r>
              <a:rPr lang="en-US" dirty="0" smtClean="0"/>
              <a:t>specifying </a:t>
            </a:r>
            <a:r>
              <a:rPr lang="ga-IE" dirty="0" smtClean="0"/>
              <a:t>a new course called “Sports” with an id of AL899 with 25 as a max number of students</a:t>
            </a:r>
            <a:r>
              <a:rPr lang="en-US" dirty="0" smtClean="0"/>
              <a:t>.</a:t>
            </a:r>
            <a:endParaRPr lang="en-US" dirty="0" smtClean="0">
              <a:sym typeface="Symbol" pitchFamily="18" charset="2"/>
            </a:endParaRPr>
          </a:p>
        </p:txBody>
      </p:sp>
      <p:sp>
        <p:nvSpPr>
          <p:cNvPr id="91142" name="Text Box 5"/>
          <p:cNvSpPr txBox="1">
            <a:spLocks noChangeArrowheads="1"/>
          </p:cNvSpPr>
          <p:nvPr/>
        </p:nvSpPr>
        <p:spPr bwMode="auto">
          <a:xfrm>
            <a:off x="1258888" y="3773091"/>
            <a:ext cx="5086649" cy="400110"/>
          </a:xfrm>
          <a:prstGeom prst="rect">
            <a:avLst/>
          </a:prstGeom>
          <a:noFill/>
          <a:ln w="9525">
            <a:noFill/>
            <a:miter lim="800000"/>
            <a:headEnd/>
            <a:tailEnd/>
          </a:ln>
        </p:spPr>
        <p:txBody>
          <a:bodyPr wrap="none">
            <a:spAutoFit/>
          </a:bodyPr>
          <a:lstStyle/>
          <a:p>
            <a:pPr eaLnBrk="0" hangingPunct="0">
              <a:spcBef>
                <a:spcPct val="35000"/>
              </a:spcBef>
              <a:buClr>
                <a:schemeClr val="tx2"/>
              </a:buClr>
              <a:buSzPct val="90000"/>
              <a:buFont typeface="Monotype Sorts" pitchFamily="2" charset="2"/>
              <a:buNone/>
            </a:pPr>
            <a:r>
              <a:rPr kumimoji="1" lang="ga-IE" sz="2000" i="1" dirty="0" smtClean="0">
                <a:latin typeface="Helvetica" pitchFamily="34" charset="0"/>
              </a:rPr>
              <a:t>course</a:t>
            </a:r>
            <a:r>
              <a:rPr kumimoji="1" lang="en-US" sz="2000" dirty="0" smtClean="0">
                <a:latin typeface="Helvetica" pitchFamily="34" charset="0"/>
                <a:sym typeface="Symbol" pitchFamily="18" charset="2"/>
              </a:rPr>
              <a:t> </a:t>
            </a:r>
            <a:r>
              <a:rPr kumimoji="1" lang="en-US" sz="2000" i="1" dirty="0" smtClean="0">
                <a:latin typeface="Helvetica" pitchFamily="34" charset="0"/>
                <a:sym typeface="Symbol" pitchFamily="18" charset="2"/>
              </a:rPr>
              <a:t> </a:t>
            </a:r>
            <a:r>
              <a:rPr kumimoji="1" lang="ga-IE" sz="2000" i="1" dirty="0" smtClean="0">
                <a:latin typeface="Helvetica" pitchFamily="34" charset="0"/>
                <a:sym typeface="Symbol" pitchFamily="18" charset="2"/>
              </a:rPr>
              <a:t>course </a:t>
            </a:r>
            <a:r>
              <a:rPr kumimoji="1" lang="en-US" sz="2000" dirty="0" smtClean="0">
                <a:latin typeface="Helvetica" pitchFamily="34" charset="0"/>
                <a:sym typeface="Symbol" pitchFamily="18" charset="2"/>
              </a:rPr>
              <a:t>  {(</a:t>
            </a:r>
            <a:r>
              <a:rPr kumimoji="1" lang="ga-IE" sz="2000" dirty="0" smtClean="0">
                <a:latin typeface="Helvetica" pitchFamily="34" charset="0"/>
                <a:sym typeface="Symbol" pitchFamily="18" charset="2"/>
              </a:rPr>
              <a:t>AL899, </a:t>
            </a:r>
            <a:r>
              <a:rPr kumimoji="1" lang="en-US" sz="2000" dirty="0" smtClean="0">
                <a:latin typeface="Helvetica" pitchFamily="34" charset="0"/>
                <a:sym typeface="Symbol" pitchFamily="18" charset="2"/>
              </a:rPr>
              <a:t>“</a:t>
            </a:r>
            <a:r>
              <a:rPr kumimoji="1" lang="ga-IE" sz="2000" dirty="0" smtClean="0">
                <a:latin typeface="Helvetica" pitchFamily="34" charset="0"/>
                <a:sym typeface="Symbol" pitchFamily="18" charset="2"/>
              </a:rPr>
              <a:t>Sports</a:t>
            </a:r>
            <a:r>
              <a:rPr kumimoji="1" lang="en-US" sz="2000" dirty="0" smtClean="0">
                <a:latin typeface="Helvetica" pitchFamily="34" charset="0"/>
                <a:sym typeface="Symbol" pitchFamily="18" charset="2"/>
              </a:rPr>
              <a:t>”, </a:t>
            </a:r>
            <a:r>
              <a:rPr kumimoji="1" lang="ga-IE" sz="2000" dirty="0" smtClean="0">
                <a:latin typeface="Helvetica" pitchFamily="34" charset="0"/>
                <a:sym typeface="Symbol" pitchFamily="18" charset="2"/>
              </a:rPr>
              <a:t>25</a:t>
            </a:r>
            <a:r>
              <a:rPr kumimoji="1" lang="en-US" sz="2000" dirty="0" smtClean="0">
                <a:latin typeface="Helvetica" pitchFamily="34" charset="0"/>
                <a:sym typeface="Symbol" pitchFamily="18" charset="2"/>
              </a:rPr>
              <a:t>)}</a:t>
            </a:r>
            <a:endParaRPr kumimoji="1" lang="en-US" sz="2000" dirty="0">
              <a:latin typeface="Helvetica" pitchFamily="34" charset="0"/>
              <a:sym typeface="Symbol" pitchFamily="18" charset="2"/>
            </a:endParaRPr>
          </a:p>
        </p:txBody>
      </p:sp>
      <p:grpSp>
        <p:nvGrpSpPr>
          <p:cNvPr id="10" name="Group 10"/>
          <p:cNvGrpSpPr>
            <a:grpSpLocks/>
          </p:cNvGrpSpPr>
          <p:nvPr/>
        </p:nvGrpSpPr>
        <p:grpSpPr bwMode="auto">
          <a:xfrm>
            <a:off x="2044700" y="1124744"/>
            <a:ext cx="4830763" cy="1223962"/>
            <a:chOff x="1288" y="1229"/>
            <a:chExt cx="3043" cy="771"/>
          </a:xfrm>
        </p:grpSpPr>
        <p:sp>
          <p:nvSpPr>
            <p:cNvPr id="11" name="Rectangle 11"/>
            <p:cNvSpPr>
              <a:spLocks noChangeArrowheads="1"/>
            </p:cNvSpPr>
            <p:nvPr/>
          </p:nvSpPr>
          <p:spPr bwMode="auto">
            <a:xfrm>
              <a:off x="3272" y="1472"/>
              <a:ext cx="1059" cy="528"/>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endParaRPr lang="en-US" dirty="0">
                <a:latin typeface="Helvetica" pitchFamily="34" charset="0"/>
              </a:endParaRPr>
            </a:p>
          </p:txBody>
        </p:sp>
        <p:sp>
          <p:nvSpPr>
            <p:cNvPr id="12"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13" name="Rectangle 13"/>
            <p:cNvSpPr>
              <a:spLocks noChangeArrowheads="1"/>
            </p:cNvSpPr>
            <p:nvPr/>
          </p:nvSpPr>
          <p:spPr bwMode="auto">
            <a:xfrm>
              <a:off x="3269" y="1232"/>
              <a:ext cx="1062"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14" name="Rectangle 14"/>
            <p:cNvSpPr>
              <a:spLocks noChangeArrowheads="1"/>
            </p:cNvSpPr>
            <p:nvPr/>
          </p:nvSpPr>
          <p:spPr bwMode="auto">
            <a:xfrm>
              <a:off x="1288" y="1472"/>
              <a:ext cx="990"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endParaRPr lang="en-US" dirty="0">
                <a:latin typeface="Helvetica" pitchFamily="34" charset="0"/>
              </a:endParaRPr>
            </a:p>
          </p:txBody>
        </p:sp>
        <p:sp>
          <p:nvSpPr>
            <p:cNvPr id="15"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16" name="Rectangle 16"/>
            <p:cNvSpPr>
              <a:spLocks noChangeArrowheads="1"/>
            </p:cNvSpPr>
            <p:nvPr/>
          </p:nvSpPr>
          <p:spPr bwMode="auto">
            <a:xfrm>
              <a:off x="2281" y="1469"/>
              <a:ext cx="991" cy="528"/>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endParaRPr lang="en-US" dirty="0">
                <a:latin typeface="Helvetica" pitchFamily="34" charset="0"/>
              </a:endParaRPr>
            </a:p>
          </p:txBody>
        </p:sp>
      </p:grpSp>
      <p:grpSp>
        <p:nvGrpSpPr>
          <p:cNvPr id="17" name="Group 10"/>
          <p:cNvGrpSpPr>
            <a:grpSpLocks/>
          </p:cNvGrpSpPr>
          <p:nvPr/>
        </p:nvGrpSpPr>
        <p:grpSpPr bwMode="auto">
          <a:xfrm>
            <a:off x="2051720" y="4509293"/>
            <a:ext cx="4830763" cy="1511299"/>
            <a:chOff x="1288" y="1229"/>
            <a:chExt cx="3043" cy="952"/>
          </a:xfrm>
        </p:grpSpPr>
        <p:sp>
          <p:nvSpPr>
            <p:cNvPr id="18" name="Rectangle 11"/>
            <p:cNvSpPr>
              <a:spLocks noChangeArrowheads="1"/>
            </p:cNvSpPr>
            <p:nvPr/>
          </p:nvSpPr>
          <p:spPr bwMode="auto">
            <a:xfrm>
              <a:off x="3272" y="1472"/>
              <a:ext cx="1059" cy="709"/>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p>
            <a:p>
              <a:pPr algn="ctr" eaLnBrk="0" hangingPunct="0"/>
              <a:r>
                <a:rPr lang="ga-IE" dirty="0" smtClean="0">
                  <a:latin typeface="Helvetica" pitchFamily="34" charset="0"/>
                </a:rPr>
                <a:t>25</a:t>
              </a:r>
              <a:endParaRPr lang="en-US" dirty="0">
                <a:latin typeface="Helvetica" pitchFamily="34" charset="0"/>
              </a:endParaRPr>
            </a:p>
          </p:txBody>
        </p:sp>
        <p:sp>
          <p:nvSpPr>
            <p:cNvPr id="19"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20" name="Rectangle 13"/>
            <p:cNvSpPr>
              <a:spLocks noChangeArrowheads="1"/>
            </p:cNvSpPr>
            <p:nvPr/>
          </p:nvSpPr>
          <p:spPr bwMode="auto">
            <a:xfrm>
              <a:off x="3269" y="1232"/>
              <a:ext cx="1062"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21" name="Rectangle 14"/>
            <p:cNvSpPr>
              <a:spLocks noChangeArrowheads="1"/>
            </p:cNvSpPr>
            <p:nvPr/>
          </p:nvSpPr>
          <p:spPr bwMode="auto">
            <a:xfrm>
              <a:off x="1288" y="1472"/>
              <a:ext cx="990" cy="709"/>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p>
            <a:p>
              <a:pPr eaLnBrk="0" hangingPunct="0"/>
              <a:r>
                <a:rPr lang="ga-IE" dirty="0" smtClean="0">
                  <a:latin typeface="Helvetica" pitchFamily="34" charset="0"/>
                </a:rPr>
                <a:t>AL899</a:t>
              </a:r>
              <a:endParaRPr lang="en-US" dirty="0">
                <a:latin typeface="Helvetica" pitchFamily="34" charset="0"/>
              </a:endParaRPr>
            </a:p>
          </p:txBody>
        </p:sp>
        <p:sp>
          <p:nvSpPr>
            <p:cNvPr id="22"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23" name="Rectangle 16"/>
            <p:cNvSpPr>
              <a:spLocks noChangeArrowheads="1"/>
            </p:cNvSpPr>
            <p:nvPr/>
          </p:nvSpPr>
          <p:spPr bwMode="auto">
            <a:xfrm>
              <a:off x="2281" y="1469"/>
              <a:ext cx="991" cy="712"/>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p>
            <a:p>
              <a:pPr eaLnBrk="0" hangingPunct="0"/>
              <a:r>
                <a:rPr lang="ga-IE" dirty="0" smtClean="0">
                  <a:latin typeface="Helvetica" pitchFamily="34" charset="0"/>
                </a:rPr>
                <a:t>Sports</a:t>
              </a:r>
              <a:endParaRPr lang="en-US" dirty="0">
                <a:latin typeface="Helvetica" pitchFamily="34" charset="0"/>
              </a:endParaRPr>
            </a:p>
          </p:txBody>
        </p:sp>
      </p:grpSp>
      <p:sp>
        <p:nvSpPr>
          <p:cNvPr id="24"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82</a:t>
            </a:fld>
            <a:endParaRPr lang="en-US"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7172" name="Rectangle 2"/>
          <p:cNvSpPr>
            <a:spLocks noGrp="1" noChangeArrowheads="1"/>
          </p:cNvSpPr>
          <p:nvPr>
            <p:ph type="title"/>
          </p:nvPr>
        </p:nvSpPr>
        <p:spPr/>
        <p:txBody>
          <a:bodyPr/>
          <a:lstStyle/>
          <a:p>
            <a:pPr eaLnBrk="1" hangingPunct="1"/>
            <a:r>
              <a:rPr lang="en-US" smtClean="0"/>
              <a:t>Updating</a:t>
            </a:r>
          </a:p>
        </p:txBody>
      </p:sp>
      <p:sp>
        <p:nvSpPr>
          <p:cNvPr id="7173" name="Rectangle 3"/>
          <p:cNvSpPr>
            <a:spLocks noGrp="1" noChangeArrowheads="1"/>
          </p:cNvSpPr>
          <p:nvPr>
            <p:ph type="body" idx="1"/>
          </p:nvPr>
        </p:nvSpPr>
        <p:spPr>
          <a:xfrm>
            <a:off x="755650" y="1052513"/>
            <a:ext cx="7848600" cy="5184775"/>
          </a:xfrm>
        </p:spPr>
        <p:txBody>
          <a:bodyPr/>
          <a:lstStyle/>
          <a:p>
            <a:pPr eaLnBrk="1" hangingPunct="1">
              <a:tabLst>
                <a:tab pos="3263900" algn="ctr"/>
              </a:tabLst>
            </a:pPr>
            <a:r>
              <a:rPr lang="en-US" smtClean="0"/>
              <a:t>A mechanism to change a value in a tuple without charging </a:t>
            </a:r>
            <a:r>
              <a:rPr lang="en-US" i="1" smtClean="0"/>
              <a:t>all</a:t>
            </a:r>
            <a:r>
              <a:rPr lang="en-US" smtClean="0"/>
              <a:t> values in the tuple</a:t>
            </a:r>
          </a:p>
          <a:p>
            <a:pPr eaLnBrk="1" hangingPunct="1">
              <a:tabLst>
                <a:tab pos="3263900" algn="ctr"/>
              </a:tabLst>
            </a:pPr>
            <a:r>
              <a:rPr lang="en-US" smtClean="0"/>
              <a:t>Use the generalized projection operator to do this task	</a:t>
            </a:r>
            <a:endParaRPr lang="en-US" smtClean="0">
              <a:sym typeface="Symbol" pitchFamily="18" charset="2"/>
            </a:endParaRPr>
          </a:p>
          <a:p>
            <a:pPr eaLnBrk="1" hangingPunct="1">
              <a:tabLst>
                <a:tab pos="3263900" algn="ctr"/>
              </a:tabLst>
            </a:pPr>
            <a:r>
              <a:rPr lang="en-US" smtClean="0">
                <a:sym typeface="Symbol" pitchFamily="18" charset="2"/>
              </a:rPr>
              <a:t>Each </a:t>
            </a:r>
            <a:r>
              <a:rPr lang="en-US" i="1" smtClean="0">
                <a:sym typeface="Symbol" pitchFamily="18" charset="2"/>
              </a:rPr>
              <a:t>F</a:t>
            </a:r>
            <a:r>
              <a:rPr lang="en-US" sz="3600" i="1" baseline="-25000" smtClean="0">
                <a:sym typeface="Symbol" pitchFamily="18" charset="2"/>
              </a:rPr>
              <a:t>i</a:t>
            </a:r>
            <a:r>
              <a:rPr lang="en-US" smtClean="0">
                <a:sym typeface="Symbol" pitchFamily="18" charset="2"/>
              </a:rPr>
              <a:t> is either </a:t>
            </a:r>
          </a:p>
          <a:p>
            <a:pPr lvl="1" eaLnBrk="1" hangingPunct="1">
              <a:tabLst>
                <a:tab pos="3263900" algn="ctr"/>
              </a:tabLst>
            </a:pPr>
            <a:r>
              <a:rPr lang="en-US" smtClean="0">
                <a:sym typeface="Symbol" pitchFamily="18" charset="2"/>
              </a:rPr>
              <a:t>the </a:t>
            </a:r>
            <a:r>
              <a:rPr lang="en-US" i="1" smtClean="0">
                <a:sym typeface="Symbol" pitchFamily="18" charset="2"/>
              </a:rPr>
              <a:t>I </a:t>
            </a:r>
            <a:r>
              <a:rPr lang="en-US" baseline="30000" smtClean="0">
                <a:sym typeface="Symbol" pitchFamily="18" charset="2"/>
              </a:rPr>
              <a:t>th</a:t>
            </a:r>
            <a:r>
              <a:rPr lang="en-US" smtClean="0">
                <a:sym typeface="Symbol" pitchFamily="18" charset="2"/>
              </a:rPr>
              <a:t> attribute of </a:t>
            </a:r>
            <a:r>
              <a:rPr lang="en-US" i="1" smtClean="0">
                <a:sym typeface="Symbol" pitchFamily="18" charset="2"/>
              </a:rPr>
              <a:t>r</a:t>
            </a:r>
            <a:r>
              <a:rPr lang="en-US" smtClean="0">
                <a:sym typeface="Symbol" pitchFamily="18" charset="2"/>
              </a:rPr>
              <a:t>, if the </a:t>
            </a:r>
            <a:r>
              <a:rPr lang="en-US" i="1" smtClean="0">
                <a:sym typeface="Symbol" pitchFamily="18" charset="2"/>
              </a:rPr>
              <a:t>I </a:t>
            </a:r>
            <a:r>
              <a:rPr lang="en-US" baseline="30000" smtClean="0">
                <a:sym typeface="Symbol" pitchFamily="18" charset="2"/>
              </a:rPr>
              <a:t>th </a:t>
            </a:r>
            <a:r>
              <a:rPr lang="en-US" smtClean="0">
                <a:sym typeface="Symbol" pitchFamily="18" charset="2"/>
              </a:rPr>
              <a:t>attribute is not updated, or,</a:t>
            </a:r>
          </a:p>
          <a:p>
            <a:pPr lvl="1" eaLnBrk="1" hangingPunct="1">
              <a:tabLst>
                <a:tab pos="3263900" algn="ctr"/>
              </a:tabLst>
            </a:pPr>
            <a:r>
              <a:rPr lang="en-US" smtClean="0">
                <a:sym typeface="Symbol" pitchFamily="18" charset="2"/>
              </a:rPr>
              <a:t>if the attribute is to be updated F</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is an expression, involving only constants and the attributes of </a:t>
            </a:r>
            <a:r>
              <a:rPr lang="en-US" i="1" smtClean="0">
                <a:sym typeface="Symbol" pitchFamily="18" charset="2"/>
              </a:rPr>
              <a:t>r</a:t>
            </a:r>
            <a:r>
              <a:rPr lang="en-US" smtClean="0">
                <a:sym typeface="Symbol" pitchFamily="18" charset="2"/>
              </a:rPr>
              <a:t>, which gives the new value for the attribute</a:t>
            </a:r>
          </a:p>
        </p:txBody>
      </p:sp>
      <p:graphicFrame>
        <p:nvGraphicFramePr>
          <p:cNvPr id="7170" name="Object 4"/>
          <p:cNvGraphicFramePr>
            <a:graphicFrameLocks noChangeAspect="1"/>
          </p:cNvGraphicFramePr>
          <p:nvPr/>
        </p:nvGraphicFramePr>
        <p:xfrm>
          <a:off x="2484438" y="2492375"/>
          <a:ext cx="2128837" cy="446088"/>
        </p:xfrm>
        <a:graphic>
          <a:graphicData uri="http://schemas.openxmlformats.org/presentationml/2006/ole">
            <mc:AlternateContent xmlns:mc="http://schemas.openxmlformats.org/markup-compatibility/2006">
              <mc:Choice xmlns:v="urn:schemas-microsoft-com:vml" Requires="v">
                <p:oleObj spid="_x0000_s7178" name="Equation" r:id="rId4" imgW="1701800" imgH="355600" progId="Equation.3">
                  <p:embed/>
                </p:oleObj>
              </mc:Choice>
              <mc:Fallback>
                <p:oleObj name="Equation" r:id="rId4" imgW="1701800" imgH="355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492375"/>
                        <a:ext cx="2128837"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83</a:t>
            </a:fld>
            <a:endParaRPr lang="en-US"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92163" name="Rectangle 2"/>
          <p:cNvSpPr>
            <a:spLocks noGrp="1" noChangeArrowheads="1"/>
          </p:cNvSpPr>
          <p:nvPr>
            <p:ph type="title"/>
          </p:nvPr>
        </p:nvSpPr>
        <p:spPr/>
        <p:txBody>
          <a:bodyPr/>
          <a:lstStyle/>
          <a:p>
            <a:pPr eaLnBrk="1" hangingPunct="1"/>
            <a:r>
              <a:rPr lang="en-US" smtClean="0"/>
              <a:t>Update Examples</a:t>
            </a:r>
          </a:p>
        </p:txBody>
      </p:sp>
      <p:sp>
        <p:nvSpPr>
          <p:cNvPr id="92164" name="Rectangle 3"/>
          <p:cNvSpPr>
            <a:spLocks noGrp="1" noChangeArrowheads="1"/>
          </p:cNvSpPr>
          <p:nvPr>
            <p:ph type="body" idx="1"/>
          </p:nvPr>
        </p:nvSpPr>
        <p:spPr>
          <a:xfrm>
            <a:off x="838200" y="2985368"/>
            <a:ext cx="8153400" cy="650875"/>
          </a:xfrm>
        </p:spPr>
        <p:txBody>
          <a:bodyPr/>
          <a:lstStyle/>
          <a:p>
            <a:pPr eaLnBrk="1" hangingPunct="1">
              <a:tabLst>
                <a:tab pos="3263900" algn="ctr"/>
              </a:tabLst>
            </a:pPr>
            <a:r>
              <a:rPr lang="ga-IE" dirty="0" smtClean="0"/>
              <a:t>Increase all max class size by 10</a:t>
            </a:r>
            <a:r>
              <a:rPr lang="en-US" dirty="0" smtClean="0"/>
              <a:t>.</a:t>
            </a:r>
          </a:p>
        </p:txBody>
      </p:sp>
      <p:grpSp>
        <p:nvGrpSpPr>
          <p:cNvPr id="92167" name="Group 6"/>
          <p:cNvGrpSpPr>
            <a:grpSpLocks/>
          </p:cNvGrpSpPr>
          <p:nvPr/>
        </p:nvGrpSpPr>
        <p:grpSpPr bwMode="auto">
          <a:xfrm>
            <a:off x="1042988" y="3645767"/>
            <a:ext cx="7570787" cy="1295398"/>
            <a:chOff x="526" y="734"/>
            <a:chExt cx="4769" cy="816"/>
          </a:xfrm>
        </p:grpSpPr>
        <p:sp>
          <p:nvSpPr>
            <p:cNvPr id="92168" name="Text Box 7"/>
            <p:cNvSpPr txBox="1">
              <a:spLocks noChangeArrowheads="1"/>
            </p:cNvSpPr>
            <p:nvPr/>
          </p:nvSpPr>
          <p:spPr bwMode="auto">
            <a:xfrm>
              <a:off x="830" y="734"/>
              <a:ext cx="4377" cy="231"/>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None/>
              </a:pPr>
              <a:r>
                <a:rPr kumimoji="1" lang="ga-IE" i="1" dirty="0" smtClean="0">
                  <a:latin typeface="Helvetica" pitchFamily="34" charset="0"/>
                </a:rPr>
                <a:t>course</a:t>
              </a:r>
              <a:r>
                <a:rPr kumimoji="1" lang="en-US" dirty="0" smtClean="0">
                  <a:latin typeface="Helvetica" pitchFamily="34" charset="0"/>
                  <a:sym typeface="Symbol" pitchFamily="18" charset="2"/>
                </a:rPr>
                <a:t> </a:t>
              </a:r>
              <a:r>
                <a:rPr kumimoji="1" lang="en-US" dirty="0">
                  <a:latin typeface="Helvetica" pitchFamily="34" charset="0"/>
                  <a:sym typeface="Symbol" pitchFamily="18" charset="2"/>
                </a:rPr>
                <a:t> </a:t>
              </a:r>
              <a:r>
                <a:rPr kumimoji="1" lang="ga-IE" sz="2000" i="1" baseline="-25000" dirty="0" smtClean="0">
                  <a:latin typeface="Helvetica" pitchFamily="34" charset="0"/>
                  <a:sym typeface="Symbol" pitchFamily="18" charset="2"/>
                </a:rPr>
                <a:t>course_id</a:t>
              </a:r>
              <a:r>
                <a:rPr kumimoji="1" lang="en-US" sz="2000" baseline="-25000" dirty="0" smtClean="0">
                  <a:latin typeface="Helvetica" pitchFamily="34" charset="0"/>
                  <a:sym typeface="Symbol" pitchFamily="18" charset="2"/>
                </a:rPr>
                <a:t>, </a:t>
              </a:r>
              <a:r>
                <a:rPr kumimoji="1" lang="ga-IE" sz="2000" i="1" baseline="-25000" dirty="0" smtClean="0">
                  <a:latin typeface="Helvetica" pitchFamily="34" charset="0"/>
                  <a:sym typeface="Symbol" pitchFamily="18" charset="2"/>
                </a:rPr>
                <a:t>course</a:t>
              </a:r>
              <a:r>
                <a:rPr kumimoji="1" lang="en-US" sz="2000" i="1" baseline="-25000" dirty="0" smtClean="0">
                  <a:latin typeface="Helvetica" pitchFamily="34" charset="0"/>
                  <a:sym typeface="Symbol" pitchFamily="18" charset="2"/>
                </a:rPr>
                <a:t>_name</a:t>
              </a:r>
              <a:r>
                <a:rPr kumimoji="1" lang="en-US" sz="2000" baseline="-25000" dirty="0">
                  <a:latin typeface="Helvetica" pitchFamily="34" charset="0"/>
                  <a:sym typeface="Symbol" pitchFamily="18" charset="2"/>
                </a:rPr>
                <a:t>, </a:t>
              </a:r>
              <a:r>
                <a:rPr kumimoji="1" lang="ga-IE" sz="2000" i="1" baseline="-25000" dirty="0" smtClean="0">
                  <a:latin typeface="Helvetica" pitchFamily="34" charset="0"/>
                  <a:sym typeface="Symbol" pitchFamily="18" charset="2"/>
                </a:rPr>
                <a:t>max_students+10</a:t>
              </a:r>
              <a:r>
                <a:rPr kumimoji="1" lang="ga-IE" dirty="0" smtClean="0">
                  <a:latin typeface="Helvetica" pitchFamily="34" charset="0"/>
                  <a:sym typeface="Symbol" pitchFamily="18" charset="2"/>
                </a:rPr>
                <a:t>(course</a:t>
              </a:r>
              <a:r>
                <a:rPr kumimoji="1" lang="en-US" dirty="0" smtClean="0">
                  <a:latin typeface="Helvetica" pitchFamily="34" charset="0"/>
                  <a:sym typeface="Symbol" pitchFamily="18" charset="2"/>
                </a:rPr>
                <a:t>)</a:t>
              </a:r>
              <a:endParaRPr kumimoji="1" lang="en-US" dirty="0">
                <a:latin typeface="Helvetica" pitchFamily="34" charset="0"/>
                <a:sym typeface="Symbol" pitchFamily="18" charset="2"/>
              </a:endParaRPr>
            </a:p>
          </p:txBody>
        </p:sp>
        <p:sp>
          <p:nvSpPr>
            <p:cNvPr id="92169" name="Text Box 8"/>
            <p:cNvSpPr txBox="1">
              <a:spLocks noChangeArrowheads="1"/>
            </p:cNvSpPr>
            <p:nvPr/>
          </p:nvSpPr>
          <p:spPr bwMode="auto">
            <a:xfrm>
              <a:off x="526" y="1319"/>
              <a:ext cx="4769" cy="231"/>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None/>
              </a:pPr>
              <a:endParaRPr kumimoji="1" lang="en-US" i="1">
                <a:latin typeface="Helvetica" pitchFamily="34" charset="0"/>
                <a:sym typeface="Symbol" pitchFamily="18" charset="2"/>
              </a:endParaRPr>
            </a:p>
          </p:txBody>
        </p:sp>
      </p:grpSp>
      <p:grpSp>
        <p:nvGrpSpPr>
          <p:cNvPr id="10" name="Group 10"/>
          <p:cNvGrpSpPr>
            <a:grpSpLocks/>
          </p:cNvGrpSpPr>
          <p:nvPr/>
        </p:nvGrpSpPr>
        <p:grpSpPr bwMode="auto">
          <a:xfrm>
            <a:off x="2051720" y="4509293"/>
            <a:ext cx="4830763" cy="1511299"/>
            <a:chOff x="1288" y="1229"/>
            <a:chExt cx="3043" cy="952"/>
          </a:xfrm>
        </p:grpSpPr>
        <p:sp>
          <p:nvSpPr>
            <p:cNvPr id="11" name="Rectangle 11"/>
            <p:cNvSpPr>
              <a:spLocks noChangeArrowheads="1"/>
            </p:cNvSpPr>
            <p:nvPr/>
          </p:nvSpPr>
          <p:spPr bwMode="auto">
            <a:xfrm>
              <a:off x="3272" y="1472"/>
              <a:ext cx="1059" cy="709"/>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70</a:t>
              </a:r>
              <a:endParaRPr lang="en-US" dirty="0">
                <a:latin typeface="Helvetica" pitchFamily="34" charset="0"/>
              </a:endParaRPr>
            </a:p>
            <a:p>
              <a:pPr algn="ctr" eaLnBrk="0" hangingPunct="0"/>
              <a:r>
                <a:rPr lang="ga-IE" dirty="0" smtClean="0">
                  <a:latin typeface="Helvetica" pitchFamily="34" charset="0"/>
                </a:rPr>
                <a:t>40</a:t>
              </a:r>
              <a:endParaRPr lang="en-US" dirty="0">
                <a:latin typeface="Helvetica" pitchFamily="34" charset="0"/>
              </a:endParaRPr>
            </a:p>
            <a:p>
              <a:pPr algn="ctr" eaLnBrk="0" hangingPunct="0"/>
              <a:r>
                <a:rPr lang="ga-IE" dirty="0" smtClean="0">
                  <a:latin typeface="Helvetica" pitchFamily="34" charset="0"/>
                </a:rPr>
                <a:t>30</a:t>
              </a:r>
            </a:p>
            <a:p>
              <a:pPr algn="ctr" eaLnBrk="0" hangingPunct="0"/>
              <a:r>
                <a:rPr lang="ga-IE" dirty="0" smtClean="0">
                  <a:latin typeface="Helvetica" pitchFamily="34" charset="0"/>
                </a:rPr>
                <a:t>35</a:t>
              </a:r>
              <a:endParaRPr lang="en-US" dirty="0">
                <a:latin typeface="Helvetica" pitchFamily="34" charset="0"/>
              </a:endParaRPr>
            </a:p>
          </p:txBody>
        </p:sp>
        <p:sp>
          <p:nvSpPr>
            <p:cNvPr id="12"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13" name="Rectangle 13"/>
            <p:cNvSpPr>
              <a:spLocks noChangeArrowheads="1"/>
            </p:cNvSpPr>
            <p:nvPr/>
          </p:nvSpPr>
          <p:spPr bwMode="auto">
            <a:xfrm>
              <a:off x="3269" y="1232"/>
              <a:ext cx="1062"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14" name="Rectangle 14"/>
            <p:cNvSpPr>
              <a:spLocks noChangeArrowheads="1"/>
            </p:cNvSpPr>
            <p:nvPr/>
          </p:nvSpPr>
          <p:spPr bwMode="auto">
            <a:xfrm>
              <a:off x="1288" y="1472"/>
              <a:ext cx="990" cy="709"/>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p>
            <a:p>
              <a:pPr eaLnBrk="0" hangingPunct="0"/>
              <a:r>
                <a:rPr lang="ga-IE" dirty="0" smtClean="0">
                  <a:latin typeface="Helvetica" pitchFamily="34" charset="0"/>
                </a:rPr>
                <a:t>AL899</a:t>
              </a:r>
              <a:endParaRPr lang="en-US" dirty="0">
                <a:latin typeface="Helvetica" pitchFamily="34" charset="0"/>
              </a:endParaRPr>
            </a:p>
          </p:txBody>
        </p:sp>
        <p:sp>
          <p:nvSpPr>
            <p:cNvPr id="15"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16" name="Rectangle 16"/>
            <p:cNvSpPr>
              <a:spLocks noChangeArrowheads="1"/>
            </p:cNvSpPr>
            <p:nvPr/>
          </p:nvSpPr>
          <p:spPr bwMode="auto">
            <a:xfrm>
              <a:off x="2281" y="1469"/>
              <a:ext cx="991" cy="712"/>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p>
            <a:p>
              <a:pPr eaLnBrk="0" hangingPunct="0"/>
              <a:r>
                <a:rPr lang="ga-IE" dirty="0" smtClean="0">
                  <a:latin typeface="Helvetica" pitchFamily="34" charset="0"/>
                </a:rPr>
                <a:t>Sports</a:t>
              </a:r>
              <a:endParaRPr lang="en-US" dirty="0">
                <a:latin typeface="Helvetica" pitchFamily="34" charset="0"/>
              </a:endParaRPr>
            </a:p>
          </p:txBody>
        </p:sp>
      </p:grpSp>
      <p:grpSp>
        <p:nvGrpSpPr>
          <p:cNvPr id="17" name="Group 10"/>
          <p:cNvGrpSpPr>
            <a:grpSpLocks/>
          </p:cNvGrpSpPr>
          <p:nvPr/>
        </p:nvGrpSpPr>
        <p:grpSpPr bwMode="auto">
          <a:xfrm>
            <a:off x="2051720" y="1196752"/>
            <a:ext cx="4830763" cy="1511299"/>
            <a:chOff x="1288" y="1229"/>
            <a:chExt cx="3043" cy="952"/>
          </a:xfrm>
        </p:grpSpPr>
        <p:sp>
          <p:nvSpPr>
            <p:cNvPr id="18" name="Rectangle 11"/>
            <p:cNvSpPr>
              <a:spLocks noChangeArrowheads="1"/>
            </p:cNvSpPr>
            <p:nvPr/>
          </p:nvSpPr>
          <p:spPr bwMode="auto">
            <a:xfrm>
              <a:off x="3272" y="1472"/>
              <a:ext cx="1059" cy="709"/>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dirty="0" smtClean="0">
                  <a:latin typeface="Helvetica" pitchFamily="34" charset="0"/>
                </a:rPr>
                <a:t>60</a:t>
              </a:r>
              <a:endParaRPr lang="en-US" dirty="0">
                <a:latin typeface="Helvetica" pitchFamily="34" charset="0"/>
              </a:endParaRPr>
            </a:p>
            <a:p>
              <a:pPr algn="ctr" eaLnBrk="0" hangingPunct="0"/>
              <a:r>
                <a:rPr lang="ga-IE" dirty="0" smtClean="0">
                  <a:latin typeface="Helvetica" pitchFamily="34" charset="0"/>
                </a:rPr>
                <a:t>30</a:t>
              </a:r>
              <a:endParaRPr lang="en-US" dirty="0">
                <a:latin typeface="Helvetica" pitchFamily="34" charset="0"/>
              </a:endParaRPr>
            </a:p>
            <a:p>
              <a:pPr algn="ctr" eaLnBrk="0" hangingPunct="0"/>
              <a:r>
                <a:rPr lang="ga-IE" dirty="0" smtClean="0">
                  <a:latin typeface="Helvetica" pitchFamily="34" charset="0"/>
                </a:rPr>
                <a:t>20</a:t>
              </a:r>
            </a:p>
            <a:p>
              <a:pPr algn="ctr" eaLnBrk="0" hangingPunct="0"/>
              <a:r>
                <a:rPr lang="ga-IE" dirty="0" smtClean="0">
                  <a:latin typeface="Helvetica" pitchFamily="34" charset="0"/>
                </a:rPr>
                <a:t>25</a:t>
              </a:r>
              <a:endParaRPr lang="en-US" dirty="0">
                <a:latin typeface="Helvetica" pitchFamily="34" charset="0"/>
              </a:endParaRPr>
            </a:p>
          </p:txBody>
        </p:sp>
        <p:sp>
          <p:nvSpPr>
            <p:cNvPr id="19"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course_id</a:t>
              </a:r>
              <a:endParaRPr lang="en-US" dirty="0">
                <a:latin typeface="Helvetica" pitchFamily="34" charset="0"/>
              </a:endParaRPr>
            </a:p>
          </p:txBody>
        </p:sp>
        <p:sp>
          <p:nvSpPr>
            <p:cNvPr id="20" name="Rectangle 13"/>
            <p:cNvSpPr>
              <a:spLocks noChangeArrowheads="1"/>
            </p:cNvSpPr>
            <p:nvPr/>
          </p:nvSpPr>
          <p:spPr bwMode="auto">
            <a:xfrm>
              <a:off x="3269" y="1232"/>
              <a:ext cx="1062"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max_students</a:t>
              </a:r>
              <a:endParaRPr lang="en-US" dirty="0">
                <a:latin typeface="Helvetica" pitchFamily="34" charset="0"/>
              </a:endParaRPr>
            </a:p>
          </p:txBody>
        </p:sp>
        <p:sp>
          <p:nvSpPr>
            <p:cNvPr id="21" name="Rectangle 14"/>
            <p:cNvSpPr>
              <a:spLocks noChangeArrowheads="1"/>
            </p:cNvSpPr>
            <p:nvPr/>
          </p:nvSpPr>
          <p:spPr bwMode="auto">
            <a:xfrm>
              <a:off x="1288" y="1472"/>
              <a:ext cx="990" cy="709"/>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AL802</a:t>
              </a:r>
              <a:endParaRPr lang="en-US" dirty="0">
                <a:latin typeface="Helvetica" pitchFamily="34" charset="0"/>
              </a:endParaRPr>
            </a:p>
            <a:p>
              <a:pPr eaLnBrk="0" hangingPunct="0"/>
              <a:r>
                <a:rPr lang="ga-IE" dirty="0" smtClean="0">
                  <a:latin typeface="Helvetica" pitchFamily="34" charset="0"/>
                </a:rPr>
                <a:t>AL803</a:t>
              </a:r>
              <a:endParaRPr lang="en-US" dirty="0">
                <a:latin typeface="Helvetica" pitchFamily="34" charset="0"/>
              </a:endParaRPr>
            </a:p>
            <a:p>
              <a:pPr eaLnBrk="0" hangingPunct="0"/>
              <a:r>
                <a:rPr lang="ga-IE" dirty="0" smtClean="0">
                  <a:latin typeface="Helvetica" pitchFamily="34" charset="0"/>
                </a:rPr>
                <a:t>AL839</a:t>
              </a:r>
            </a:p>
            <a:p>
              <a:pPr eaLnBrk="0" hangingPunct="0"/>
              <a:r>
                <a:rPr lang="ga-IE" dirty="0" smtClean="0">
                  <a:latin typeface="Helvetica" pitchFamily="34" charset="0"/>
                </a:rPr>
                <a:t>AL899</a:t>
              </a:r>
              <a:endParaRPr lang="en-US" dirty="0">
                <a:latin typeface="Helvetica" pitchFamily="34" charset="0"/>
              </a:endParaRPr>
            </a:p>
          </p:txBody>
        </p:sp>
        <p:sp>
          <p:nvSpPr>
            <p:cNvPr id="22"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p>
              <a:pPr algn="ctr" eaLnBrk="0" hangingPunct="0"/>
              <a:r>
                <a:rPr lang="ga-IE" i="1" dirty="0" smtClean="0">
                  <a:latin typeface="Helvetica" pitchFamily="34" charset="0"/>
                </a:rPr>
                <a:t>course</a:t>
              </a:r>
              <a:r>
                <a:rPr lang="en-US" i="1" dirty="0" smtClean="0">
                  <a:latin typeface="Helvetica" pitchFamily="34" charset="0"/>
                </a:rPr>
                <a:t>_name</a:t>
              </a:r>
              <a:endParaRPr lang="en-US" dirty="0">
                <a:latin typeface="Helvetica" pitchFamily="34" charset="0"/>
              </a:endParaRPr>
            </a:p>
          </p:txBody>
        </p:sp>
        <p:sp>
          <p:nvSpPr>
            <p:cNvPr id="23" name="Rectangle 16"/>
            <p:cNvSpPr>
              <a:spLocks noChangeArrowheads="1"/>
            </p:cNvSpPr>
            <p:nvPr/>
          </p:nvSpPr>
          <p:spPr bwMode="auto">
            <a:xfrm>
              <a:off x="2281" y="1469"/>
              <a:ext cx="991" cy="712"/>
            </a:xfrm>
            <a:prstGeom prst="rect">
              <a:avLst/>
            </a:prstGeom>
            <a:solidFill>
              <a:schemeClr val="accent1"/>
            </a:solidFill>
            <a:ln w="9525">
              <a:solidFill>
                <a:schemeClr val="tx1"/>
              </a:solidFill>
              <a:miter lim="800000"/>
              <a:headEnd/>
              <a:tailEnd/>
            </a:ln>
          </p:spPr>
          <p:txBody>
            <a:bodyPr wrap="none" anchor="ctr"/>
            <a:lstStyle/>
            <a:p>
              <a:pPr eaLnBrk="0" hangingPunct="0"/>
              <a:r>
                <a:rPr lang="ga-IE" dirty="0" smtClean="0">
                  <a:latin typeface="Helvetica" pitchFamily="34" charset="0"/>
                </a:rPr>
                <a:t>Game Dev</a:t>
              </a:r>
              <a:endParaRPr lang="en-US" dirty="0">
                <a:latin typeface="Helvetica" pitchFamily="34" charset="0"/>
              </a:endParaRPr>
            </a:p>
            <a:p>
              <a:pPr eaLnBrk="0" hangingPunct="0"/>
              <a:r>
                <a:rPr lang="ga-IE" dirty="0" smtClean="0">
                  <a:latin typeface="Helvetica" pitchFamily="34" charset="0"/>
                </a:rPr>
                <a:t>Web Dev</a:t>
              </a:r>
              <a:endParaRPr lang="en-US" dirty="0">
                <a:latin typeface="Helvetica" pitchFamily="34" charset="0"/>
              </a:endParaRPr>
            </a:p>
            <a:p>
              <a:pPr eaLnBrk="0" hangingPunct="0"/>
              <a:r>
                <a:rPr lang="ga-IE" dirty="0" smtClean="0">
                  <a:latin typeface="Helvetica" pitchFamily="34" charset="0"/>
                </a:rPr>
                <a:t>Toxicology</a:t>
              </a:r>
            </a:p>
            <a:p>
              <a:pPr eaLnBrk="0" hangingPunct="0"/>
              <a:r>
                <a:rPr lang="ga-IE" dirty="0" smtClean="0">
                  <a:latin typeface="Helvetica" pitchFamily="34" charset="0"/>
                </a:rPr>
                <a:t>Sports</a:t>
              </a:r>
              <a:endParaRPr lang="en-US" dirty="0">
                <a:latin typeface="Helvetica" pitchFamily="34" charset="0"/>
              </a:endParaRPr>
            </a:p>
          </p:txBody>
        </p:sp>
      </p:grpSp>
      <p:sp>
        <p:nvSpPr>
          <p:cNvPr id="24"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84</a:t>
            </a:fld>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IE" dirty="0"/>
              <a:t>Denis McCarthy</a:t>
            </a:r>
          </a:p>
          <a:p>
            <a:r>
              <a:rPr lang="en-IE" dirty="0" smtClean="0"/>
              <a:t>Databases</a:t>
            </a:r>
            <a:endParaRPr lang="en-IE" dirty="0"/>
          </a:p>
        </p:txBody>
      </p:sp>
      <p:sp>
        <p:nvSpPr>
          <p:cNvPr id="18435" name="Rectangle 2"/>
          <p:cNvSpPr>
            <a:spLocks noGrp="1" noChangeArrowheads="1"/>
          </p:cNvSpPr>
          <p:nvPr>
            <p:ph type="title"/>
          </p:nvPr>
        </p:nvSpPr>
        <p:spPr/>
        <p:txBody>
          <a:bodyPr/>
          <a:lstStyle/>
          <a:p>
            <a:pPr eaLnBrk="1" hangingPunct="1"/>
            <a:r>
              <a:rPr lang="en-US" smtClean="0"/>
              <a:t>Attribute Types</a:t>
            </a:r>
            <a:endParaRPr lang="en-IE" smtClean="0"/>
          </a:p>
        </p:txBody>
      </p:sp>
      <p:sp>
        <p:nvSpPr>
          <p:cNvPr id="18436" name="Rectangle 3"/>
          <p:cNvSpPr>
            <a:spLocks noGrp="1" noChangeArrowheads="1"/>
          </p:cNvSpPr>
          <p:nvPr>
            <p:ph type="body" idx="1"/>
          </p:nvPr>
        </p:nvSpPr>
        <p:spPr>
          <a:xfrm>
            <a:off x="457200" y="1274763"/>
            <a:ext cx="8229600" cy="4856162"/>
          </a:xfrm>
        </p:spPr>
        <p:txBody>
          <a:bodyPr/>
          <a:lstStyle/>
          <a:p>
            <a:pPr eaLnBrk="1" hangingPunct="1"/>
            <a:r>
              <a:rPr lang="en-US" smtClean="0"/>
              <a:t>The special value </a:t>
            </a:r>
            <a:r>
              <a:rPr lang="en-US" i="1" smtClean="0"/>
              <a:t>null</a:t>
            </a:r>
            <a:r>
              <a:rPr lang="en-US" smtClean="0"/>
              <a:t>  is a member of every domain.</a:t>
            </a:r>
          </a:p>
          <a:p>
            <a:pPr eaLnBrk="1" hangingPunct="1"/>
            <a:r>
              <a:rPr lang="en-US" smtClean="0"/>
              <a:t>The null value causes complications in the definition of many operations</a:t>
            </a:r>
          </a:p>
          <a:p>
            <a:pPr lvl="1" eaLnBrk="1" hangingPunct="1"/>
            <a:r>
              <a:rPr lang="en-US" smtClean="0"/>
              <a:t>We shall ignore the effect of null values in our main presentation and consider their effect later.</a:t>
            </a:r>
          </a:p>
          <a:p>
            <a:pPr eaLnBrk="1" hangingPunct="1"/>
            <a:endParaRPr lang="en-IE" smtClean="0"/>
          </a:p>
        </p:txBody>
      </p:sp>
      <p:sp>
        <p:nvSpPr>
          <p:cNvPr id="5" name="Slide Number Placeholder 3"/>
          <p:cNvSpPr>
            <a:spLocks noGrp="1"/>
          </p:cNvSpPr>
          <p:nvPr>
            <p:ph type="sldNum" sz="quarter" idx="12"/>
          </p:nvPr>
        </p:nvSpPr>
        <p:spPr>
          <a:xfrm>
            <a:off x="6553200" y="6248400"/>
            <a:ext cx="2133600" cy="457200"/>
          </a:xfrm>
          <a:noFill/>
        </p:spPr>
        <p:txBody>
          <a:bodyPr/>
          <a:lstStyle/>
          <a:p>
            <a:fld id="{D9C99F75-70C7-42DC-B8D9-4D17204C00AE}" type="slidenum">
              <a:rPr lang="en-US" smtClean="0"/>
              <a:pPr/>
              <a:t>9</a:t>
            </a:fld>
            <a:endParaRPr lang="en-US"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Level">
  <a:themeElements>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Level">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2731</TotalTime>
  <Words>5165</Words>
  <Application>Microsoft Office PowerPoint</Application>
  <PresentationFormat>On-screen Show (4:3)</PresentationFormat>
  <Paragraphs>1520</Paragraphs>
  <Slides>84</Slides>
  <Notes>76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6" baseType="lpstr">
      <vt:lpstr>Arial</vt:lpstr>
      <vt:lpstr>Garamond</vt:lpstr>
      <vt:lpstr>Helvetica</vt:lpstr>
      <vt:lpstr>Lucida Sans Unicode</vt:lpstr>
      <vt:lpstr>Monotype Sorts</vt:lpstr>
      <vt:lpstr>Symbol</vt:lpstr>
      <vt:lpstr>Times New Roman</vt:lpstr>
      <vt:lpstr>Verdana</vt:lpstr>
      <vt:lpstr>Wingdings</vt:lpstr>
      <vt:lpstr>Wingdings 2</vt:lpstr>
      <vt:lpstr>1_Level</vt:lpstr>
      <vt:lpstr>Equation</vt:lpstr>
      <vt:lpstr>PowerPoint Presentation</vt:lpstr>
      <vt:lpstr>Chapter 4</vt:lpstr>
      <vt:lpstr>Topics Covered</vt:lpstr>
      <vt:lpstr>A Logical View of Data</vt:lpstr>
      <vt:lpstr>Tables and Their Characteristics</vt:lpstr>
      <vt:lpstr>Tables and Their Characteristics (continued)</vt:lpstr>
      <vt:lpstr>Characteristics of a Relational Table</vt:lpstr>
      <vt:lpstr>Attribute Types</vt:lpstr>
      <vt:lpstr>Attribute Types</vt:lpstr>
      <vt:lpstr>Relational Databases Structure </vt:lpstr>
      <vt:lpstr>Basic Structure</vt:lpstr>
      <vt:lpstr>Basic Structure (contd.)</vt:lpstr>
      <vt:lpstr>Relation Schema</vt:lpstr>
      <vt:lpstr>Relation Instance</vt:lpstr>
      <vt:lpstr>Relations are Unordered</vt:lpstr>
      <vt:lpstr>Database</vt:lpstr>
      <vt:lpstr>Database (contd.)</vt:lpstr>
      <vt:lpstr>Controlled Redundancy</vt:lpstr>
      <vt:lpstr>Keys</vt:lpstr>
      <vt:lpstr>Relational Database Keys</vt:lpstr>
      <vt:lpstr>Keys (continued)</vt:lpstr>
      <vt:lpstr>Keys: Formal Definition</vt:lpstr>
      <vt:lpstr>Keys</vt:lpstr>
      <vt:lpstr>Database Integrity</vt:lpstr>
      <vt:lpstr>Integrity of the DB</vt:lpstr>
      <vt:lpstr>Concurrent Update</vt:lpstr>
      <vt:lpstr>Concurrency: Standard Solution</vt:lpstr>
      <vt:lpstr>Backup and Recovery Measures</vt:lpstr>
      <vt:lpstr>Consistency of multiple copies of data</vt:lpstr>
      <vt:lpstr>Privacy and Security</vt:lpstr>
      <vt:lpstr>Query Languages</vt:lpstr>
      <vt:lpstr>Relational Algebra</vt:lpstr>
      <vt:lpstr>Select Operation – Example</vt:lpstr>
      <vt:lpstr>Select Operation</vt:lpstr>
      <vt:lpstr>Select Operation</vt:lpstr>
      <vt:lpstr>Project Operation – Example</vt:lpstr>
      <vt:lpstr>Project Operation</vt:lpstr>
      <vt:lpstr>Union Operation – Example</vt:lpstr>
      <vt:lpstr>Union Operation</vt:lpstr>
      <vt:lpstr>Set Difference Operation – Example</vt:lpstr>
      <vt:lpstr>Set Difference Operation</vt:lpstr>
      <vt:lpstr>Cartesian-Product Operation –  Example</vt:lpstr>
      <vt:lpstr>Cartesian-Product Operation</vt:lpstr>
      <vt:lpstr>Composition of Operations</vt:lpstr>
      <vt:lpstr>Rename Operation</vt:lpstr>
      <vt:lpstr>Rename Operation</vt:lpstr>
      <vt:lpstr>Formal Definition</vt:lpstr>
      <vt:lpstr>Additional Operations</vt:lpstr>
      <vt:lpstr>Set-Intersection Operation</vt:lpstr>
      <vt:lpstr>Set-Intersection Operation – Example</vt:lpstr>
      <vt:lpstr>Natural-Join Operation</vt:lpstr>
      <vt:lpstr>Natural-Join Operation</vt:lpstr>
      <vt:lpstr>Natural Join Operation – Example</vt:lpstr>
      <vt:lpstr>Division Operation</vt:lpstr>
      <vt:lpstr>Division Operation</vt:lpstr>
      <vt:lpstr>Division Operation – Example</vt:lpstr>
      <vt:lpstr>Another Division Example</vt:lpstr>
      <vt:lpstr>Division Operation (Cont.)</vt:lpstr>
      <vt:lpstr>Division Operation (Cont.)</vt:lpstr>
      <vt:lpstr>Assignment Operation</vt:lpstr>
      <vt:lpstr>Assignment Operation</vt:lpstr>
      <vt:lpstr>Extended Relational-Algebra-Operations</vt:lpstr>
      <vt:lpstr>Generalized Projection</vt:lpstr>
      <vt:lpstr>Generalized Projection– Example</vt:lpstr>
      <vt:lpstr>Aggregate Functions and Operations</vt:lpstr>
      <vt:lpstr>Aggregate Functions and Operations</vt:lpstr>
      <vt:lpstr>Aggregate Operation – Example</vt:lpstr>
      <vt:lpstr>Aggregate Operation – Example</vt:lpstr>
      <vt:lpstr>Aggregate Functions (Cont.)</vt:lpstr>
      <vt:lpstr>Outer Join</vt:lpstr>
      <vt:lpstr>Outer Join – Example</vt:lpstr>
      <vt:lpstr>Outer Join – Example</vt:lpstr>
      <vt:lpstr>Outer Join – Example</vt:lpstr>
      <vt:lpstr>Null Values</vt:lpstr>
      <vt:lpstr>Null Values (Cont.)</vt:lpstr>
      <vt:lpstr>Null Values (Cont.)</vt:lpstr>
      <vt:lpstr>Modification of the Database</vt:lpstr>
      <vt:lpstr>Deletion</vt:lpstr>
      <vt:lpstr>Deletion Examples</vt:lpstr>
      <vt:lpstr>Deletion Examples</vt:lpstr>
      <vt:lpstr>Insertion</vt:lpstr>
      <vt:lpstr>Insertion Examples</vt:lpstr>
      <vt:lpstr>Updating</vt:lpstr>
      <vt:lpstr>Update Examples</vt:lpstr>
    </vt:vector>
  </TitlesOfParts>
  <Company>Athlone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Contents</dc:title>
  <dc:creator>Denis McCarthy</dc:creator>
  <cp:lastModifiedBy>Denis McCarthy</cp:lastModifiedBy>
  <cp:revision>57</cp:revision>
  <dcterms:created xsi:type="dcterms:W3CDTF">2009-01-11T21:51:31Z</dcterms:created>
  <dcterms:modified xsi:type="dcterms:W3CDTF">2023-09-11T08:45:54Z</dcterms:modified>
</cp:coreProperties>
</file>