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4" r:id="rId4"/>
    <p:sldId id="275" r:id="rId5"/>
    <p:sldId id="276" r:id="rId6"/>
    <p:sldId id="273" r:id="rId7"/>
    <p:sldId id="260" r:id="rId8"/>
    <p:sldId id="262" r:id="rId9"/>
    <p:sldId id="272" r:id="rId10"/>
    <p:sldId id="264" r:id="rId11"/>
    <p:sldId id="266" r:id="rId12"/>
    <p:sldId id="267" r:id="rId13"/>
    <p:sldId id="269" r:id="rId14"/>
    <p:sldId id="270" r:id="rId15"/>
    <p:sldId id="277" r:id="rId16"/>
  </p:sldIdLst>
  <p:sldSz cx="9144000" cy="6858000" type="screen4x3"/>
  <p:notesSz cx="6797675" cy="9926638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>
      <p:cViewPr varScale="1">
        <p:scale>
          <a:sx n="111" d="100"/>
          <a:sy n="111" d="100"/>
        </p:scale>
        <p:origin x="10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3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DDAD3-7722-4DD7-90E6-4BA5DAD221D0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55A2A-FD6B-4705-9DED-8B7E9C788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24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06DE645F-1D27-4BBA-A136-F46B2D23335D}" type="datetimeFigureOut">
              <a:rPr lang="en-US" smtClean="0"/>
              <a:pPr/>
              <a:t>9/11/2023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3A045834-E541-4CD7-B1E3-44B79D7112C6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46076-082A-4B77-A73B-3CD9AA4599F9}" type="slidenum">
              <a:rPr lang="en-IE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5A5E7-4096-4DED-82A0-5F870678D714}" type="slidenum">
              <a:rPr lang="en-IE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8AF6-D0A1-41AB-AFA3-65A1E3BABCA7}" type="slidenum">
              <a:rPr lang="en-IE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A403F-7DEA-4EF6-8B5F-F66C6178A2EB}" type="slidenum">
              <a:rPr lang="en-IE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3A5F9-793A-4387-8EBD-A33F13797B49}" type="slidenum">
              <a:rPr lang="en-IE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97ADA-CD5F-4795-8181-DAFF6082AFB8}" type="slidenum">
              <a:rPr lang="en-IE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1CDE-9010-49A3-AAE9-D1A56C1D0317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B8274-E1FC-4449-9606-1BE6A15236B9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5D493-9D63-4BD0-B5CE-7C3E6372086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sp>
        <p:nvSpPr>
          <p:cNvPr id="8" name="AutoShape 2" descr="Limerick Institute of Technology - LIT"/>
          <p:cNvSpPr>
            <a:spLocks noChangeAspect="1" noChangeArrowheads="1"/>
          </p:cNvSpPr>
          <p:nvPr userDrawn="1"/>
        </p:nvSpPr>
        <p:spPr bwMode="auto">
          <a:xfrm>
            <a:off x="304799" y="476672"/>
            <a:ext cx="79208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6FA11-EABF-4DAF-8D7F-68EFA8D98E9A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B0063-3897-421F-9C8A-088ADD33ABAA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7C313-6F38-4E46-8848-4DE5349276ED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EF4D6-02A2-44C4-B2EB-3DEC088FE5E8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FC8E3-22F4-4E29-87B1-2BF3EB3E0B02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D33B0-0F66-4EAD-A7BD-F2D9DE93067B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6AA67-1527-4EC4-80DB-805D622A72C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60100-353F-4BFB-B961-4EF5ABFEF9DE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2EDE84-6403-4228-B23C-85204920A495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321" y="44451"/>
            <a:ext cx="432221" cy="4322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1052736"/>
            <a:ext cx="6728792" cy="5113114"/>
          </a:xfrm>
        </p:spPr>
        <p:txBody>
          <a:bodyPr/>
          <a:lstStyle/>
          <a:p>
            <a:pPr eaLnBrk="1" hangingPunct="1"/>
            <a:r>
              <a:rPr lang="en-IE" sz="8000" b="1" dirty="0"/>
              <a:t>Databases 2</a:t>
            </a:r>
          </a:p>
          <a:p>
            <a:pPr eaLnBrk="1" hangingPunct="1"/>
            <a:r>
              <a:rPr lang="en-IE" b="1" dirty="0"/>
              <a:t> </a:t>
            </a:r>
          </a:p>
          <a:p>
            <a:pPr eaLnBrk="1" hangingPunct="1"/>
            <a:endParaRPr lang="en-IE" sz="1800" b="1" dirty="0"/>
          </a:p>
          <a:p>
            <a:pPr eaLnBrk="1" hangingPunct="1"/>
            <a:endParaRPr lang="en-IE" sz="1800" b="1" dirty="0"/>
          </a:p>
          <a:p>
            <a:pPr eaLnBrk="1" hangingPunct="1"/>
            <a:endParaRPr lang="en-IE" sz="1800" b="1" dirty="0"/>
          </a:p>
          <a:p>
            <a:pPr eaLnBrk="1" hangingPunct="1"/>
            <a:r>
              <a:rPr lang="en-IE" sz="1800" b="1" dirty="0"/>
              <a:t>Denis McCarthy</a:t>
            </a:r>
          </a:p>
          <a:p>
            <a:pPr eaLnBrk="1" hangingPunct="1"/>
            <a:r>
              <a:rPr lang="en-IE" sz="1800" b="1" dirty="0" smtClean="0"/>
              <a:t>Denis.mccarthy@tus.ie</a:t>
            </a:r>
            <a:endParaRPr lang="en-IE" sz="1800" b="1" dirty="0"/>
          </a:p>
          <a:p>
            <a:pPr eaLnBrk="1" hangingPunct="1"/>
            <a:r>
              <a:rPr lang="en-IE" sz="1800" b="1" dirty="0"/>
              <a:t>RoomU302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elearning.ait.ie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dirty="0"/>
              <a:t>All Course information/notes will be placed up on the moodle server.</a:t>
            </a:r>
          </a:p>
          <a:p>
            <a:pPr eaLnBrk="1" hangingPunct="1"/>
            <a:r>
              <a:rPr lang="en-IE" dirty="0"/>
              <a:t>Notes for the next lecture will be placed on the server by the Monday evening.</a:t>
            </a:r>
          </a:p>
          <a:p>
            <a:pPr marL="0" indent="0" eaLnBrk="1" hangingPunct="1">
              <a:buNone/>
            </a:pPr>
            <a:endParaRPr lang="en-IE" dirty="0"/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42-B748-4002-B9DA-693E388710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/>
              <a:t>            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Course Content</a:t>
            </a:r>
          </a:p>
        </p:txBody>
      </p:sp>
      <p:sp>
        <p:nvSpPr>
          <p:cNvPr id="114693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467600" cy="49398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GB" dirty="0"/>
              <a:t>General Introduction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Definition of a DBMS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Advantages &amp; Disadvantages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Architectures &amp; Categories of DB</a:t>
            </a:r>
          </a:p>
          <a:p>
            <a:pPr lvl="1"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GB" dirty="0"/>
              <a:t>Relational Database Models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Tables, Tuples &amp; Attributes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Integrity, Concurrency &amp; Security</a:t>
            </a:r>
          </a:p>
          <a:p>
            <a:pPr>
              <a:spcBef>
                <a:spcPct val="50000"/>
              </a:spcBef>
            </a:pPr>
            <a:endParaRPr lang="en-GB" dirty="0"/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GB" dirty="0"/>
              <a:t>Relational Algebra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GB" dirty="0"/>
              <a:t>Union, Intersection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GB" dirty="0"/>
              <a:t>Difference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9F01B9-C6EC-4E76-8711-5EB7D175127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5717" name="Text Box 3"/>
          <p:cNvSpPr txBox="1">
            <a:spLocks noChangeArrowheads="1"/>
          </p:cNvSpPr>
          <p:nvPr/>
        </p:nvSpPr>
        <p:spPr bwMode="auto">
          <a:xfrm>
            <a:off x="914400" y="923925"/>
            <a:ext cx="7467600" cy="5355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 Selection, Projection &amp; Join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GB" dirty="0"/>
              <a:t>Cartesian Product, Join</a:t>
            </a:r>
          </a:p>
          <a:p>
            <a:pPr lvl="1"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SQL: A Relational Database Language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GB" dirty="0"/>
              <a:t>SQL Projection, Selection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GB" dirty="0"/>
              <a:t>Conditional Queries 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Further SQL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Built in Functions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Group By</a:t>
            </a:r>
          </a:p>
          <a:p>
            <a:pPr lvl="1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  <a:buFontTx/>
              <a:buChar char="•"/>
            </a:pP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/>
              <a:t>            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Course Content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EBB882-4B54-4CF5-8A3D-3359BD36A66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467600" cy="5355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Union, Join in SQL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Equijoin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Qualified Tests (ANY or ALL)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Union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Data Definition Language (DDL) in SQL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Create a table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Inset into, update &amp; delete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Embedded SQL</a:t>
            </a:r>
          </a:p>
          <a:p>
            <a:pPr lvl="1"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Relational Database Design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Primary Key &amp; Functional Dependency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Normalisation (1NF, 2NF)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/>
              <a:t>            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Course Content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EADB62-97C1-4DFC-B9F7-661F396F3E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609600" y="1143001"/>
            <a:ext cx="7467600" cy="5355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/>
              <a:t>Third Normal Form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Transitive Dependency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3NF</a:t>
            </a:r>
          </a:p>
          <a:p>
            <a:pPr lvl="1"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Database Design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Database Lifecycle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Entities, E-R Diagrams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dirty="0"/>
              <a:t>Database Design Methodology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GB" dirty="0"/>
          </a:p>
          <a:p>
            <a:pPr>
              <a:spcBef>
                <a:spcPct val="50000"/>
              </a:spcBef>
            </a:pPr>
            <a:r>
              <a:rPr lang="en-GB" dirty="0"/>
              <a:t> Further Normal Forms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BCNF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4NF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5NF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/>
              <a:t>            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Course Content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E" sz="7200" dirty="0"/>
              <a:t>Any Questions?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pPr eaLnBrk="1" hangingPunct="1"/>
            <a:r>
              <a:rPr lang="en-IE" dirty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dirty="0"/>
              <a:t>Course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Organised collection of data</a:t>
            </a:r>
          </a:p>
          <a:p>
            <a:r>
              <a:rPr lang="en-IE" dirty="0"/>
              <a:t>Models relevant aspects of reality</a:t>
            </a:r>
          </a:p>
          <a:p>
            <a:pPr lvl="1"/>
            <a:r>
              <a:rPr lang="en-IE" dirty="0"/>
              <a:t>Supports processes requiring this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do Databases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Started in the mid-1960’s</a:t>
            </a:r>
          </a:p>
          <a:p>
            <a:pPr lvl="1"/>
            <a:r>
              <a:rPr lang="en-IE" dirty="0"/>
              <a:t>Standard known as “</a:t>
            </a:r>
            <a:r>
              <a:rPr lang="en-IE" dirty="0" err="1"/>
              <a:t>Codasyl</a:t>
            </a:r>
            <a:r>
              <a:rPr lang="en-IE" dirty="0"/>
              <a:t> Approach”</a:t>
            </a:r>
          </a:p>
          <a:p>
            <a:r>
              <a:rPr lang="en-IE" dirty="0"/>
              <a:t>1970s relational DBMS was born</a:t>
            </a:r>
          </a:p>
          <a:p>
            <a:pPr lvl="1"/>
            <a:r>
              <a:rPr lang="en-IE" dirty="0"/>
              <a:t>Edgar </a:t>
            </a:r>
            <a:r>
              <a:rPr lang="en-IE" dirty="0" err="1"/>
              <a:t>Codd</a:t>
            </a:r>
            <a:r>
              <a:rPr lang="en-IE" dirty="0"/>
              <a:t> at IBM wrote a paper called</a:t>
            </a:r>
          </a:p>
          <a:p>
            <a:pPr lvl="1">
              <a:buNone/>
            </a:pPr>
            <a:r>
              <a:rPr lang="en-IE" sz="2400" i="1" dirty="0"/>
              <a:t>“A Relational Model of Data for Large Shared Data Banks</a:t>
            </a:r>
            <a:r>
              <a:rPr lang="en-IE" dirty="0"/>
              <a:t>”</a:t>
            </a:r>
          </a:p>
          <a:p>
            <a:pPr lvl="1"/>
            <a:r>
              <a:rPr lang="en-IE" dirty="0"/>
              <a:t>Paper was used in Berkeley to create INGRES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Databases that use </a:t>
            </a:r>
            <a:r>
              <a:rPr lang="en-IE" dirty="0" err="1"/>
              <a:t>Codd’s</a:t>
            </a:r>
            <a:r>
              <a:rPr lang="en-IE" dirty="0"/>
              <a:t>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Denis McCarthy</a:t>
            </a:r>
          </a:p>
          <a:p>
            <a:pPr>
              <a:defRPr/>
            </a:pPr>
            <a:r>
              <a:rPr lang="en-IE"/>
              <a:t>Databases 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11560" y="1196752"/>
            <a:ext cx="7776864" cy="5400600"/>
            <a:chOff x="1727176" y="1124744"/>
            <a:chExt cx="7416824" cy="59050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45775"/>
            <a:stretch>
              <a:fillRect/>
            </a:stretch>
          </p:blipFill>
          <p:spPr bwMode="auto">
            <a:xfrm>
              <a:off x="1727176" y="1124744"/>
              <a:ext cx="7416824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57910"/>
            <a:stretch>
              <a:fillRect/>
            </a:stretch>
          </p:blipFill>
          <p:spPr bwMode="auto">
            <a:xfrm>
              <a:off x="1763688" y="4077072"/>
              <a:ext cx="5757020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 dirty="0"/>
              <a:t>What’s the difference?</a:t>
            </a:r>
            <a:endParaRPr lang="en-GB" sz="3600" dirty="0"/>
          </a:p>
        </p:txBody>
      </p:sp>
      <p:pic>
        <p:nvPicPr>
          <p:cNvPr id="13316" name="Picture 3" descr="Fig01-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3832" t="27478"/>
          <a:stretch>
            <a:fillRect/>
          </a:stretch>
        </p:blipFill>
        <p:spPr>
          <a:xfrm>
            <a:off x="4067175" y="2060575"/>
            <a:ext cx="4321175" cy="2466975"/>
          </a:xfrm>
          <a:noFill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 cstate="print"/>
          <a:srcRect l="3680" t="17316" r="75325" b="57607"/>
          <a:stretch>
            <a:fillRect/>
          </a:stretch>
        </p:blipFill>
        <p:spPr bwMode="auto">
          <a:xfrm>
            <a:off x="684213" y="2205038"/>
            <a:ext cx="2879725" cy="2087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Marks Breakdown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en-GB" b="1" dirty="0">
                <a:latin typeface="Garamond" pitchFamily="18" charset="0"/>
              </a:rPr>
              <a:t>Final Assessment is worth 60%</a:t>
            </a:r>
          </a:p>
          <a:p>
            <a:pPr>
              <a:spcBef>
                <a:spcPct val="10000"/>
              </a:spcBef>
            </a:pPr>
            <a:r>
              <a:rPr lang="en-GB" b="1" dirty="0">
                <a:latin typeface="Garamond" pitchFamily="18" charset="0"/>
              </a:rPr>
              <a:t> and the CA is worth 40%</a:t>
            </a:r>
          </a:p>
          <a:p>
            <a:pPr>
              <a:spcBef>
                <a:spcPct val="10000"/>
              </a:spcBef>
            </a:pPr>
            <a:r>
              <a:rPr lang="en-GB" b="1" dirty="0">
                <a:latin typeface="Garamond" pitchFamily="18" charset="0"/>
              </a:rPr>
              <a:t>All CA’s will take place during lab sessions.</a:t>
            </a:r>
          </a:p>
          <a:p>
            <a:endParaRPr lang="en-IE" dirty="0"/>
          </a:p>
        </p:txBody>
      </p:sp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Denis McCarthy</a:t>
            </a:r>
          </a:p>
          <a:p>
            <a:r>
              <a:rPr lang="en-IE" dirty="0"/>
              <a:t>Databases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Goals of the course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dirty="0"/>
              <a:t>After completion students will be able to:</a:t>
            </a:r>
          </a:p>
          <a:p>
            <a:pPr lvl="1" eaLnBrk="1" hangingPunct="1"/>
            <a:r>
              <a:rPr lang="en-IE" dirty="0"/>
              <a:t>Design a Relational database(using Normalisation)</a:t>
            </a:r>
          </a:p>
          <a:p>
            <a:pPr lvl="1" eaLnBrk="1" hangingPunct="1"/>
            <a:r>
              <a:rPr lang="en-IE" dirty="0"/>
              <a:t>Create and query a database using SQL</a:t>
            </a:r>
          </a:p>
          <a:p>
            <a:pPr lvl="1" eaLnBrk="1" hangingPunct="1"/>
            <a:r>
              <a:rPr lang="en-IE" dirty="0"/>
              <a:t>Develop database applications</a:t>
            </a:r>
          </a:p>
          <a:p>
            <a:pPr lvl="1" eaLnBrk="1" hangingPunct="1"/>
            <a:r>
              <a:rPr lang="en-IE" dirty="0"/>
              <a:t>Develop applications with embedded SQL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Simplified Overview of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600" dirty="0"/>
              <a:t>1: Relational Algebra</a:t>
            </a:r>
          </a:p>
          <a:p>
            <a:pPr lvl="1"/>
            <a:r>
              <a:rPr lang="en-IE" sz="1400" dirty="0"/>
              <a:t>	- SELECT</a:t>
            </a:r>
          </a:p>
          <a:p>
            <a:pPr lvl="1"/>
            <a:r>
              <a:rPr lang="en-IE" sz="1400" dirty="0"/>
              <a:t>	- PROJECT</a:t>
            </a:r>
          </a:p>
          <a:p>
            <a:pPr lvl="1"/>
            <a:r>
              <a:rPr lang="en-IE" sz="1400" dirty="0"/>
              <a:t>	- UNION</a:t>
            </a:r>
          </a:p>
          <a:p>
            <a:pPr lvl="1"/>
            <a:r>
              <a:rPr lang="en-IE" sz="1400" dirty="0"/>
              <a:t>	- INTERSECT</a:t>
            </a:r>
          </a:p>
          <a:p>
            <a:pPr lvl="1"/>
            <a:r>
              <a:rPr lang="en-IE" sz="1400" dirty="0"/>
              <a:t>	- JOIN</a:t>
            </a:r>
          </a:p>
          <a:p>
            <a:pPr lvl="1"/>
            <a:r>
              <a:rPr lang="en-IE" sz="1400" dirty="0"/>
              <a:t>	- CARTESIAN PRODUCT</a:t>
            </a:r>
            <a:endParaRPr lang="en-IE" sz="1600" dirty="0"/>
          </a:p>
          <a:p>
            <a:r>
              <a:rPr lang="en-IE" sz="1600" dirty="0"/>
              <a:t>2: Database design </a:t>
            </a:r>
          </a:p>
          <a:p>
            <a:pPr lvl="1"/>
            <a:r>
              <a:rPr lang="en-IE" sz="1400" dirty="0"/>
              <a:t>	- Normalisation 1 to 5</a:t>
            </a:r>
            <a:endParaRPr lang="en-IE" sz="1600" dirty="0"/>
          </a:p>
          <a:p>
            <a:r>
              <a:rPr lang="en-IE" sz="1600" dirty="0"/>
              <a:t>3: SQL</a:t>
            </a:r>
          </a:p>
          <a:p>
            <a:pPr lvl="1"/>
            <a:r>
              <a:rPr lang="en-IE" sz="1200" dirty="0"/>
              <a:t>	- DDL</a:t>
            </a:r>
          </a:p>
          <a:p>
            <a:pPr lvl="1"/>
            <a:r>
              <a:rPr lang="en-IE" sz="1200" dirty="0"/>
              <a:t>	- DML</a:t>
            </a:r>
          </a:p>
          <a:p>
            <a:r>
              <a:rPr lang="en-IE" sz="1600" dirty="0"/>
              <a:t>4: ER Modelling</a:t>
            </a:r>
          </a:p>
          <a:p>
            <a:r>
              <a:rPr lang="en-IE" sz="1600" dirty="0"/>
              <a:t>5: Java JDBC/ODBC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414</Words>
  <Application>Microsoft Office PowerPoint</Application>
  <PresentationFormat>On-screen Show (4:3)</PresentationFormat>
  <Paragraphs>133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Office Theme</vt:lpstr>
      <vt:lpstr>PowerPoint Presentation</vt:lpstr>
      <vt:lpstr>Introduction</vt:lpstr>
      <vt:lpstr>What is a Database?</vt:lpstr>
      <vt:lpstr>Where do Databases come from?</vt:lpstr>
      <vt:lpstr>Databases that use Codd’s model</vt:lpstr>
      <vt:lpstr>What’s the difference?</vt:lpstr>
      <vt:lpstr>Marks Breakdown</vt:lpstr>
      <vt:lpstr>Goals of the course</vt:lpstr>
      <vt:lpstr>Simplified Overview of Course</vt:lpstr>
      <vt:lpstr>elearning.ait.ie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demccarthy</dc:creator>
  <cp:lastModifiedBy>Denis McCarthy</cp:lastModifiedBy>
  <cp:revision>37</cp:revision>
  <cp:lastPrinted>2023-09-11T09:50:17Z</cp:lastPrinted>
  <dcterms:created xsi:type="dcterms:W3CDTF">2010-09-06T09:32:36Z</dcterms:created>
  <dcterms:modified xsi:type="dcterms:W3CDTF">2023-09-11T09:52:04Z</dcterms:modified>
</cp:coreProperties>
</file>