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5"/>
  </p:notesMasterIdLst>
  <p:sldIdLst>
    <p:sldId id="33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43" r:id="rId29"/>
    <p:sldId id="345" r:id="rId30"/>
    <p:sldId id="283" r:id="rId31"/>
    <p:sldId id="284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2" r:id="rId55"/>
    <p:sldId id="313" r:id="rId56"/>
    <p:sldId id="314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32" r:id="rId65"/>
    <p:sldId id="333" r:id="rId66"/>
    <p:sldId id="334" r:id="rId67"/>
    <p:sldId id="335" r:id="rId68"/>
    <p:sldId id="336" r:id="rId69"/>
    <p:sldId id="337" r:id="rId70"/>
    <p:sldId id="339" r:id="rId71"/>
    <p:sldId id="340" r:id="rId72"/>
    <p:sldId id="341" r:id="rId73"/>
    <p:sldId id="342" r:id="rId74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73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65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85DF86-9F0A-4376-B319-D68B07401DD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46076-082A-4B77-A73B-3CD9AA4599F9}" type="slidenum">
              <a:rPr lang="en-IE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3E1DB-FED2-4772-BE14-1168E7E5152E}" type="slidenum">
              <a:rPr lang="en-IE">
                <a:latin typeface="Arial" pitchFamily="34" charset="0"/>
                <a:cs typeface="Arial" pitchFamily="34" charset="0"/>
              </a:rPr>
              <a:pPr/>
              <a:t>10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4CB09-0F4F-47F8-B368-3399FA343729}" type="slidenum">
              <a:rPr lang="en-IE">
                <a:latin typeface="Arial" pitchFamily="34" charset="0"/>
                <a:cs typeface="Arial" pitchFamily="34" charset="0"/>
              </a:rPr>
              <a:pPr/>
              <a:t>11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ED5FE-DC99-4740-AD05-B69BF62D8B1A}" type="slidenum">
              <a:rPr lang="en-IE">
                <a:latin typeface="Arial" pitchFamily="34" charset="0"/>
                <a:cs typeface="Arial" pitchFamily="34" charset="0"/>
              </a:rPr>
              <a:pPr/>
              <a:t>12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DE289-D76C-45FC-8710-7096CD58AB75}" type="slidenum">
              <a:rPr lang="en-IE">
                <a:latin typeface="Arial" pitchFamily="34" charset="0"/>
                <a:cs typeface="Arial" pitchFamily="34" charset="0"/>
              </a:rPr>
              <a:pPr/>
              <a:t>13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88A73-F04A-4CF3-87AC-C2AEB186670B}" type="slidenum">
              <a:rPr lang="en-IE">
                <a:latin typeface="Arial" pitchFamily="34" charset="0"/>
                <a:cs typeface="Arial" pitchFamily="34" charset="0"/>
              </a:rPr>
              <a:pPr/>
              <a:t>14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7920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0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1792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792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7E34B-9B5D-4B65-9B2C-AF718DB40843}" type="slidenum">
              <a:rPr lang="en-IE">
                <a:latin typeface="Arial" pitchFamily="34" charset="0"/>
                <a:cs typeface="Arial" pitchFamily="34" charset="0"/>
              </a:rPr>
              <a:pPr/>
              <a:t>15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BB43A-A34D-4FFB-AD3A-D8E044283F79}" type="slidenum">
              <a:rPr lang="en-IE">
                <a:latin typeface="Arial" pitchFamily="34" charset="0"/>
                <a:cs typeface="Arial" pitchFamily="34" charset="0"/>
              </a:rPr>
              <a:pPr/>
              <a:t>16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18125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812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0B1ED-B098-4823-B2D9-403A93079E41}" type="slidenum">
              <a:rPr lang="en-IE">
                <a:latin typeface="Arial" pitchFamily="34" charset="0"/>
                <a:cs typeface="Arial" pitchFamily="34" charset="0"/>
              </a:rPr>
              <a:pPr/>
              <a:t>17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F883A-9FE3-4F48-A810-39ADE2BA5A64}" type="slidenum">
              <a:rPr lang="en-IE">
                <a:latin typeface="Arial" pitchFamily="34" charset="0"/>
                <a:cs typeface="Arial" pitchFamily="34" charset="0"/>
              </a:rPr>
              <a:pPr/>
              <a:t>18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329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8330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0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833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1BDAB-65C1-4420-BB27-A718B14D5C93}" type="slidenum">
              <a:rPr lang="en-IE">
                <a:latin typeface="Arial" pitchFamily="34" charset="0"/>
                <a:cs typeface="Arial" pitchFamily="34" charset="0"/>
              </a:rPr>
              <a:pPr/>
              <a:t>19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53D741-C778-466B-9A52-B4502D4C2DB0}" type="slidenum">
              <a:rPr lang="en-IE">
                <a:latin typeface="Arial" pitchFamily="34" charset="0"/>
                <a:cs typeface="Arial" pitchFamily="34" charset="0"/>
              </a:rPr>
              <a:pPr/>
              <a:t>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CB88F-F241-4F4F-B13E-4C7ECE751860}" type="slidenum">
              <a:rPr lang="en-IE">
                <a:latin typeface="Arial" pitchFamily="34" charset="0"/>
                <a:cs typeface="Arial" pitchFamily="34" charset="0"/>
              </a:rPr>
              <a:pPr/>
              <a:t>20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534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4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5</a:t>
            </a:r>
          </a:p>
        </p:txBody>
      </p:sp>
      <p:sp>
        <p:nvSpPr>
          <p:cNvPr id="18534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85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83B14-C5FD-410D-B669-F6D9506FB2B3}" type="slidenum">
              <a:rPr lang="en-IE">
                <a:latin typeface="Arial" pitchFamily="34" charset="0"/>
                <a:cs typeface="Arial" pitchFamily="34" charset="0"/>
              </a:rPr>
              <a:pPr/>
              <a:t>21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637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37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6</a:t>
            </a:r>
          </a:p>
        </p:txBody>
      </p:sp>
      <p:sp>
        <p:nvSpPr>
          <p:cNvPr id="18637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37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3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86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DD4A1-3F80-427B-A43A-6819318139BF}" type="slidenum">
              <a:rPr lang="en-IE">
                <a:latin typeface="Arial" pitchFamily="34" charset="0"/>
                <a:cs typeface="Arial" pitchFamily="34" charset="0"/>
              </a:rPr>
              <a:pPr/>
              <a:t>22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64375-14F9-4337-B74A-46012E7FFAD1}" type="slidenum">
              <a:rPr lang="en-IE">
                <a:latin typeface="Arial" pitchFamily="34" charset="0"/>
                <a:cs typeface="Arial" pitchFamily="34" charset="0"/>
              </a:rPr>
              <a:pPr/>
              <a:t>23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841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</a:t>
            </a:r>
          </a:p>
        </p:txBody>
      </p:sp>
      <p:sp>
        <p:nvSpPr>
          <p:cNvPr id="18842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88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AE816-C2ED-4CBE-8A40-5BEA5F908AAC}" type="slidenum">
              <a:rPr lang="en-IE">
                <a:latin typeface="Arial" pitchFamily="34" charset="0"/>
                <a:cs typeface="Arial" pitchFamily="34" charset="0"/>
              </a:rPr>
              <a:pPr/>
              <a:t>24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8944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44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8</a:t>
            </a:r>
          </a:p>
        </p:txBody>
      </p:sp>
      <p:sp>
        <p:nvSpPr>
          <p:cNvPr id="18944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44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89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E7BA5-146C-4C47-968C-9B4EA9A7610E}" type="slidenum">
              <a:rPr lang="en-IE">
                <a:latin typeface="Arial" pitchFamily="34" charset="0"/>
                <a:cs typeface="Arial" pitchFamily="34" charset="0"/>
              </a:rPr>
              <a:pPr/>
              <a:t>25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9046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46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9</a:t>
            </a:r>
          </a:p>
        </p:txBody>
      </p:sp>
      <p:sp>
        <p:nvSpPr>
          <p:cNvPr id="19046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90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58A19-DB75-4129-B72C-A24ED2853308}" type="slidenum">
              <a:rPr lang="en-IE">
                <a:latin typeface="Arial" pitchFamily="34" charset="0"/>
                <a:cs typeface="Arial" pitchFamily="34" charset="0"/>
              </a:rPr>
              <a:pPr/>
              <a:t>26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9149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10</a:t>
            </a:r>
          </a:p>
        </p:txBody>
      </p:sp>
      <p:sp>
        <p:nvSpPr>
          <p:cNvPr id="19149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91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DA40BF-8E60-4D49-B590-D47C93FCCBB5}" type="slidenum">
              <a:rPr lang="en-IE">
                <a:latin typeface="Arial" pitchFamily="34" charset="0"/>
                <a:cs typeface="Arial" pitchFamily="34" charset="0"/>
              </a:rPr>
              <a:pPr/>
              <a:t>27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B1D1C-1189-48B1-BB7A-3C94A0820918}" type="slidenum">
              <a:rPr lang="en-IE">
                <a:latin typeface="Arial" pitchFamily="34" charset="0"/>
                <a:cs typeface="Arial" pitchFamily="34" charset="0"/>
              </a:rPr>
              <a:pPr/>
              <a:t>30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E5CFF-CF3A-4326-9C55-203A9565B9B5}" type="slidenum">
              <a:rPr lang="en-IE">
                <a:latin typeface="Arial" pitchFamily="34" charset="0"/>
                <a:cs typeface="Arial" pitchFamily="34" charset="0"/>
              </a:rPr>
              <a:pPr/>
              <a:t>31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1E951-976E-4AB0-A0DD-0B808A47FCA5}" type="slidenum">
              <a:rPr lang="en-IE">
                <a:latin typeface="Arial" pitchFamily="34" charset="0"/>
                <a:cs typeface="Arial" pitchFamily="34" charset="0"/>
              </a:rPr>
              <a:pPr/>
              <a:t>3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6793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</a:t>
            </a:r>
          </a:p>
        </p:txBody>
      </p:sp>
      <p:sp>
        <p:nvSpPr>
          <p:cNvPr id="16794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/>
        </p:spPr>
      </p:sp>
      <p:sp>
        <p:nvSpPr>
          <p:cNvPr id="1679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0480" tIns="44446" rIns="90480" bIns="44446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F930D-AE44-47BD-9C04-90C956346810}" type="slidenum">
              <a:rPr lang="en-IE">
                <a:latin typeface="Arial" pitchFamily="34" charset="0"/>
                <a:cs typeface="Arial" pitchFamily="34" charset="0"/>
              </a:rPr>
              <a:pPr/>
              <a:t>32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42AB8-6AF9-4D5C-BE77-A9A284B501CE}" type="slidenum">
              <a:rPr lang="en-IE">
                <a:latin typeface="Arial" pitchFamily="34" charset="0"/>
                <a:cs typeface="Arial" pitchFamily="34" charset="0"/>
              </a:rPr>
              <a:pPr/>
              <a:t>33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AEE3-7CE5-4669-8A92-3F214DCAB60A}" type="slidenum">
              <a:rPr lang="en-IE">
                <a:latin typeface="Arial" pitchFamily="34" charset="0"/>
                <a:cs typeface="Arial" pitchFamily="34" charset="0"/>
              </a:rPr>
              <a:pPr/>
              <a:t>34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588EB-F881-48EE-99E4-7D920CC0BDBD}" type="slidenum">
              <a:rPr lang="en-IE">
                <a:latin typeface="Arial" pitchFamily="34" charset="0"/>
                <a:cs typeface="Arial" pitchFamily="34" charset="0"/>
              </a:rPr>
              <a:pPr/>
              <a:t>35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282A5-17BA-4F5B-92CC-FD4D4931E3EC}" type="slidenum">
              <a:rPr lang="en-IE">
                <a:latin typeface="Arial" pitchFamily="34" charset="0"/>
                <a:cs typeface="Arial" pitchFamily="34" charset="0"/>
              </a:rPr>
              <a:pPr/>
              <a:t>36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5FAA2-B623-4276-AF4C-1FDB0C6ED534}" type="slidenum">
              <a:rPr lang="en-IE">
                <a:latin typeface="Arial" pitchFamily="34" charset="0"/>
                <a:cs typeface="Arial" pitchFamily="34" charset="0"/>
              </a:rPr>
              <a:pPr/>
              <a:t>37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FE6CA1-242F-44E1-BE53-382B0C712A0B}" type="slidenum">
              <a:rPr lang="en-IE">
                <a:latin typeface="Arial" pitchFamily="34" charset="0"/>
                <a:cs typeface="Arial" pitchFamily="34" charset="0"/>
              </a:rPr>
              <a:pPr/>
              <a:t>38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6936B-7A78-43BE-8EA6-3A3F8B49B5B6}" type="slidenum">
              <a:rPr lang="en-IE">
                <a:latin typeface="Arial" pitchFamily="34" charset="0"/>
                <a:cs typeface="Arial" pitchFamily="34" charset="0"/>
              </a:rPr>
              <a:pPr/>
              <a:t>39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288D6-324F-4051-B378-257656E6DA6F}" type="slidenum">
              <a:rPr lang="en-IE">
                <a:latin typeface="Arial" pitchFamily="34" charset="0"/>
                <a:cs typeface="Arial" pitchFamily="34" charset="0"/>
              </a:rPr>
              <a:pPr/>
              <a:t>40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BFB0-8D0E-4015-8176-7C2D01C75360}" type="slidenum">
              <a:rPr lang="en-IE">
                <a:latin typeface="Arial" pitchFamily="34" charset="0"/>
                <a:cs typeface="Arial" pitchFamily="34" charset="0"/>
              </a:rPr>
              <a:pPr/>
              <a:t>41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4B0F1-1790-4F61-AA5B-003F82182EF8}" type="slidenum">
              <a:rPr lang="en-IE">
                <a:latin typeface="Arial" pitchFamily="34" charset="0"/>
                <a:cs typeface="Arial" pitchFamily="34" charset="0"/>
              </a:rPr>
              <a:pPr/>
              <a:t>4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CED57-815E-4465-AF6D-E6376B3AA96F}" type="slidenum">
              <a:rPr lang="en-IE">
                <a:latin typeface="Arial" pitchFamily="34" charset="0"/>
                <a:cs typeface="Arial" pitchFamily="34" charset="0"/>
              </a:rPr>
              <a:pPr/>
              <a:t>42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10578-86BD-4CAA-B969-CC53879EDD0C}" type="slidenum">
              <a:rPr lang="en-IE">
                <a:latin typeface="Arial" pitchFamily="34" charset="0"/>
                <a:cs typeface="Arial" pitchFamily="34" charset="0"/>
              </a:rPr>
              <a:pPr/>
              <a:t>43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2EA66-C559-4DD9-A8B1-83AA6AA31C37}" type="slidenum">
              <a:rPr lang="en-IE">
                <a:latin typeface="Arial" pitchFamily="34" charset="0"/>
                <a:cs typeface="Arial" pitchFamily="34" charset="0"/>
              </a:rPr>
              <a:pPr/>
              <a:t>44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B8A61-BAA9-4EA3-9FBB-D880DB4686CF}" type="slidenum">
              <a:rPr lang="en-IE">
                <a:latin typeface="Arial" pitchFamily="34" charset="0"/>
                <a:cs typeface="Arial" pitchFamily="34" charset="0"/>
              </a:rPr>
              <a:pPr/>
              <a:t>45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36C6F-8980-4080-8945-9E3D75A0D0C3}" type="slidenum">
              <a:rPr lang="en-IE">
                <a:latin typeface="Arial" pitchFamily="34" charset="0"/>
                <a:cs typeface="Arial" pitchFamily="34" charset="0"/>
              </a:rPr>
              <a:pPr/>
              <a:t>46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28798-812E-441F-A5E2-0B0360258F90}" type="slidenum">
              <a:rPr lang="en-IE">
                <a:latin typeface="Arial" pitchFamily="34" charset="0"/>
                <a:cs typeface="Arial" pitchFamily="34" charset="0"/>
              </a:rPr>
              <a:pPr/>
              <a:t>47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FD4F9-7241-4EBC-A26A-68C0502FA589}" type="slidenum">
              <a:rPr lang="en-IE">
                <a:latin typeface="Arial" pitchFamily="34" charset="0"/>
                <a:cs typeface="Arial" pitchFamily="34" charset="0"/>
              </a:rPr>
              <a:pPr/>
              <a:t>48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6ED1C-E6AD-4109-92B2-D7BCD908BFB4}" type="slidenum">
              <a:rPr lang="en-IE">
                <a:latin typeface="Arial" pitchFamily="34" charset="0"/>
                <a:cs typeface="Arial" pitchFamily="34" charset="0"/>
              </a:rPr>
              <a:pPr/>
              <a:t>49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219E9-9543-439A-BBA7-1B8E95F84541}" type="slidenum">
              <a:rPr lang="en-IE">
                <a:latin typeface="Arial" pitchFamily="34" charset="0"/>
                <a:cs typeface="Arial" pitchFamily="34" charset="0"/>
              </a:rPr>
              <a:pPr/>
              <a:t>50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6232C-0BCC-4B8F-BC47-45F69B0AF446}" type="slidenum">
              <a:rPr lang="en-IE">
                <a:latin typeface="Arial" pitchFamily="34" charset="0"/>
                <a:cs typeface="Arial" pitchFamily="34" charset="0"/>
              </a:rPr>
              <a:pPr/>
              <a:t>51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02F4D-C039-4BE2-A254-B88CD2EA2D33}" type="slidenum">
              <a:rPr lang="en-IE">
                <a:latin typeface="Arial" pitchFamily="34" charset="0"/>
                <a:cs typeface="Arial" pitchFamily="34" charset="0"/>
              </a:rPr>
              <a:pPr/>
              <a:t>5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6ABF29-9112-4D21-B4C5-AD23A1374947}" type="slidenum">
              <a:rPr lang="en-IE">
                <a:latin typeface="Arial" pitchFamily="34" charset="0"/>
                <a:cs typeface="Arial" pitchFamily="34" charset="0"/>
              </a:rPr>
              <a:pPr/>
              <a:t>52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CC568-B78C-4DF3-91D4-F686C27649C2}" type="slidenum">
              <a:rPr lang="en-IE">
                <a:latin typeface="Arial" pitchFamily="34" charset="0"/>
                <a:cs typeface="Arial" pitchFamily="34" charset="0"/>
              </a:rPr>
              <a:pPr/>
              <a:t>53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519E0E-4B8A-436B-90F7-DD23843DCD43}" type="slidenum">
              <a:rPr lang="en-IE">
                <a:latin typeface="Arial" pitchFamily="34" charset="0"/>
                <a:cs typeface="Arial" pitchFamily="34" charset="0"/>
              </a:rPr>
              <a:pPr/>
              <a:t>54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109E4-EFCC-4D82-A773-707CE02D4E17}" type="slidenum">
              <a:rPr lang="en-IE">
                <a:latin typeface="Arial" pitchFamily="34" charset="0"/>
                <a:cs typeface="Arial" pitchFamily="34" charset="0"/>
              </a:rPr>
              <a:pPr/>
              <a:t>55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DB19E9-0CD3-48B4-8AB7-7ABB6ABA4C24}" type="slidenum">
              <a:rPr lang="en-IE">
                <a:latin typeface="Arial" pitchFamily="34" charset="0"/>
                <a:cs typeface="Arial" pitchFamily="34" charset="0"/>
              </a:rPr>
              <a:pPr/>
              <a:t>56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2B276-3DE7-463D-9D1F-043D66C20295}" type="slidenum">
              <a:rPr lang="en-IE">
                <a:latin typeface="Arial" pitchFamily="34" charset="0"/>
                <a:cs typeface="Arial" pitchFamily="34" charset="0"/>
              </a:rPr>
              <a:pPr/>
              <a:t>57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B3B9E-BEE2-41FE-9FE6-50C942B4D46F}" type="slidenum">
              <a:rPr lang="en-IE">
                <a:latin typeface="Arial" pitchFamily="34" charset="0"/>
                <a:cs typeface="Arial" pitchFamily="34" charset="0"/>
              </a:rPr>
              <a:pPr/>
              <a:t>58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5CF176-A563-4604-9522-6C7C79E05EA5}" type="slidenum">
              <a:rPr lang="en-IE">
                <a:latin typeface="Arial" pitchFamily="34" charset="0"/>
                <a:cs typeface="Arial" pitchFamily="34" charset="0"/>
              </a:rPr>
              <a:pPr/>
              <a:t>59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08CE0-B35E-4481-8003-D99901379BCB}" type="slidenum">
              <a:rPr lang="en-IE">
                <a:latin typeface="Arial" pitchFamily="34" charset="0"/>
                <a:cs typeface="Arial" pitchFamily="34" charset="0"/>
              </a:rPr>
              <a:pPr/>
              <a:t>60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B7A22-5688-4873-8162-31F64D4043EC}" type="slidenum">
              <a:rPr lang="en-IE">
                <a:latin typeface="Arial" pitchFamily="34" charset="0"/>
                <a:cs typeface="Arial" pitchFamily="34" charset="0"/>
              </a:rPr>
              <a:pPr/>
              <a:t>61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AE726-83C0-49F8-BBA1-9795F0127C5E}" type="slidenum">
              <a:rPr lang="en-IE">
                <a:latin typeface="Arial" pitchFamily="34" charset="0"/>
                <a:cs typeface="Arial" pitchFamily="34" charset="0"/>
              </a:rPr>
              <a:pPr/>
              <a:t>6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0585B-F68C-492A-ABBE-72E86F53EE39}" type="slidenum">
              <a:rPr lang="en-IE">
                <a:latin typeface="Arial" pitchFamily="34" charset="0"/>
                <a:cs typeface="Arial" pitchFamily="34" charset="0"/>
              </a:rPr>
              <a:pPr/>
              <a:t>62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08-42DD-475E-AC42-7535C46A2151}" type="slidenum">
              <a:rPr lang="en-IE">
                <a:latin typeface="Arial" pitchFamily="34" charset="0"/>
                <a:cs typeface="Arial" pitchFamily="34" charset="0"/>
              </a:rPr>
              <a:pPr/>
              <a:t>63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8B9E0-6A04-4176-B34C-2CE006A7560E}" type="slidenum">
              <a:rPr lang="en-IE">
                <a:latin typeface="Arial" pitchFamily="34" charset="0"/>
                <a:cs typeface="Arial" pitchFamily="34" charset="0"/>
              </a:rPr>
              <a:pPr/>
              <a:t>64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23C1A-24FB-4483-ADE2-43CE471D3B32}" type="slidenum">
              <a:rPr lang="en-IE">
                <a:latin typeface="Arial" pitchFamily="34" charset="0"/>
                <a:cs typeface="Arial" pitchFamily="34" charset="0"/>
              </a:rPr>
              <a:pPr/>
              <a:t>65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6FCF4-D455-46B5-AF35-5683607CC27F}" type="slidenum">
              <a:rPr lang="en-IE">
                <a:latin typeface="Arial" pitchFamily="34" charset="0"/>
                <a:cs typeface="Arial" pitchFamily="34" charset="0"/>
              </a:rPr>
              <a:pPr/>
              <a:t>66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A618C-083D-4693-BEF8-620E024A3D1E}" type="slidenum">
              <a:rPr lang="en-IE">
                <a:latin typeface="Arial" pitchFamily="34" charset="0"/>
                <a:cs typeface="Arial" pitchFamily="34" charset="0"/>
              </a:rPr>
              <a:pPr/>
              <a:t>67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C1409-CA1E-466D-8636-00BA314DE135}" type="slidenum">
              <a:rPr lang="en-IE">
                <a:latin typeface="Arial" pitchFamily="34" charset="0"/>
                <a:cs typeface="Arial" pitchFamily="34" charset="0"/>
              </a:rPr>
              <a:pPr/>
              <a:t>68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4861C-B53D-460C-992A-730429EBB61E}" type="slidenum">
              <a:rPr lang="en-IE">
                <a:latin typeface="Arial" pitchFamily="34" charset="0"/>
                <a:cs typeface="Arial" pitchFamily="34" charset="0"/>
              </a:rPr>
              <a:pPr/>
              <a:t>69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10BD5-BB24-45D0-903A-9D2824E0CBC1}" type="slidenum">
              <a:rPr lang="en-IE">
                <a:latin typeface="Arial" pitchFamily="34" charset="0"/>
                <a:cs typeface="Arial" pitchFamily="34" charset="0"/>
              </a:rPr>
              <a:pPr/>
              <a:t>70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F2A05-2D96-45EF-B8AD-B9CF2A8A6765}" type="slidenum">
              <a:rPr lang="en-IE">
                <a:latin typeface="Arial" pitchFamily="34" charset="0"/>
                <a:cs typeface="Arial" pitchFamily="34" charset="0"/>
              </a:rPr>
              <a:pPr/>
              <a:t>71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3564D-B927-4008-A3FF-4DA22F06C672}" type="slidenum">
              <a:rPr lang="en-IE">
                <a:latin typeface="Arial" pitchFamily="34" charset="0"/>
                <a:cs typeface="Arial" pitchFamily="34" charset="0"/>
              </a:rPr>
              <a:pPr/>
              <a:t>7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972E0-4CFE-4E48-8F2F-379F174F511A}" type="slidenum">
              <a:rPr lang="en-IE">
                <a:latin typeface="Arial" pitchFamily="34" charset="0"/>
                <a:cs typeface="Arial" pitchFamily="34" charset="0"/>
              </a:rPr>
              <a:pPr/>
              <a:t>72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5CCAD-0EB8-4EEC-BBE2-131417689A8B}" type="slidenum">
              <a:rPr lang="en-IE">
                <a:latin typeface="Arial" pitchFamily="34" charset="0"/>
                <a:cs typeface="Arial" pitchFamily="34" charset="0"/>
              </a:rPr>
              <a:pPr/>
              <a:t>73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78C2E-0583-42B6-9E84-F054D7058E8E}" type="slidenum">
              <a:rPr lang="en-IE">
                <a:latin typeface="Arial" pitchFamily="34" charset="0"/>
                <a:cs typeface="Arial" pitchFamily="34" charset="0"/>
              </a:rPr>
              <a:pPr/>
              <a:t>8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532C7-29E0-4E0E-A07E-08D4F23EF2F1}" type="slidenum">
              <a:rPr lang="en-IE">
                <a:latin typeface="Arial" pitchFamily="34" charset="0"/>
                <a:cs typeface="Arial" pitchFamily="34" charset="0"/>
              </a:rPr>
              <a:pPr/>
              <a:t>9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</p:grp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52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CEFBA1-05AF-469E-AE0B-B1E87654866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F23B6-34EE-43C7-921D-DC170268F5F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8E517-A24E-4B9E-A767-0CD0BE36ED4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5C72E-2A7E-4414-8FF0-69AAAACB536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D76E0-2703-459E-BB6B-24917440293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C890-8616-4D0B-B656-6714669B823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8CD45-57B8-4866-A39C-F1BFAF44845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1721-8B5D-4EDF-AC93-D5DE227246E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7EF5C-1070-4443-AE4C-8CF7EC789AD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F6DDF-BF2F-4D0D-8C7F-20C0B0244D0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4B2EF-A769-4891-BDC5-F3DBC054239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659BAF0C-2B62-4C9A-ABC4-9FED2AB2DE4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330760" name="Line 8"/>
          <p:cNvSpPr>
            <a:spLocks noChangeShapeType="1"/>
          </p:cNvSpPr>
          <p:nvPr/>
        </p:nvSpPr>
        <p:spPr bwMode="auto">
          <a:xfrm>
            <a:off x="457200" y="981075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"/>
            <a:ext cx="8712968" cy="4371933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895600"/>
          </a:xfrm>
        </p:spPr>
        <p:txBody>
          <a:bodyPr/>
          <a:lstStyle/>
          <a:p>
            <a:pPr eaLnBrk="1" hangingPunct="1"/>
            <a:endParaRPr lang="en-IE" b="1" dirty="0"/>
          </a:p>
          <a:p>
            <a:pPr eaLnBrk="1" hangingPunct="1"/>
            <a:endParaRPr lang="en-IE" b="1" dirty="0"/>
          </a:p>
          <a:p>
            <a:pPr eaLnBrk="1" hangingPunct="1"/>
            <a:r>
              <a:rPr lang="en-IE" b="1" dirty="0"/>
              <a:t>Databases</a:t>
            </a:r>
          </a:p>
          <a:p>
            <a:pPr eaLnBrk="1" hangingPunct="1"/>
            <a:endParaRPr lang="en-IE" sz="1800" b="1" dirty="0"/>
          </a:p>
          <a:p>
            <a:pPr eaLnBrk="1" hangingPunct="1"/>
            <a:r>
              <a:rPr lang="en-IE" sz="1800" b="1" dirty="0"/>
              <a:t>denis.mccarthy@tus.ie</a:t>
            </a:r>
          </a:p>
          <a:p>
            <a:pPr eaLnBrk="1" hangingPunct="1"/>
            <a:r>
              <a:rPr lang="en-IE" sz="1800" b="1" dirty="0"/>
              <a:t>RoomU302</a:t>
            </a:r>
          </a:p>
        </p:txBody>
      </p:sp>
      <p:sp>
        <p:nvSpPr>
          <p:cNvPr id="6" name="AutoShape 8" descr="TUS | First TUS Graduation Ceremony to take place at newly named TUS Gaelic  Grou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74473A-8172-42D3-9DF5-A88EB2826C7B}" type="slidenum">
              <a:rPr lang="en-IE"/>
              <a:pPr/>
              <a:t>10</a:t>
            </a:fld>
            <a:endParaRPr lang="en-IE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Example of creating a table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/>
              <a:t>create table </a:t>
            </a:r>
            <a:r>
              <a:rPr lang="en-US" i="1" dirty="0"/>
              <a:t>branch</a:t>
            </a:r>
            <a:br>
              <a:rPr lang="en-US" dirty="0"/>
            </a:br>
            <a:r>
              <a:rPr lang="en-US" dirty="0"/>
              <a:t>		(</a:t>
            </a:r>
            <a:r>
              <a:rPr lang="en-US" i="1" dirty="0" err="1"/>
              <a:t>branch_name</a:t>
            </a:r>
            <a:r>
              <a:rPr lang="ga-IE" i="1" dirty="0"/>
              <a:t>	</a:t>
            </a:r>
            <a:r>
              <a:rPr lang="en-US" dirty="0"/>
              <a:t>char(15) </a:t>
            </a:r>
            <a:r>
              <a:rPr lang="en-US" b="1" dirty="0"/>
              <a:t>not null,</a:t>
            </a:r>
            <a:br>
              <a:rPr lang="en-US" b="1" dirty="0"/>
            </a:br>
            <a:r>
              <a:rPr lang="en-US" dirty="0"/>
              <a:t>		</a:t>
            </a:r>
            <a:r>
              <a:rPr lang="en-US" i="1" dirty="0" err="1"/>
              <a:t>branch_city</a:t>
            </a:r>
            <a:r>
              <a:rPr lang="en-US" dirty="0"/>
              <a:t>	</a:t>
            </a:r>
            <a:r>
              <a:rPr lang="ga-IE" dirty="0"/>
              <a:t>	</a:t>
            </a:r>
            <a:r>
              <a:rPr lang="en-US" dirty="0"/>
              <a:t>char(30),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assets		</a:t>
            </a:r>
            <a:r>
              <a:rPr lang="ga-IE" i="1" dirty="0"/>
              <a:t>	</a:t>
            </a:r>
            <a:r>
              <a:rPr lang="en-US" dirty="0"/>
              <a:t>integer)</a:t>
            </a:r>
          </a:p>
          <a:p>
            <a:pPr eaLnBrk="1" hangingPunct="1"/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1C0B0-5A25-416B-A360-2864B098EE64}" type="slidenum">
              <a:rPr lang="en-IE"/>
              <a:pPr/>
              <a:t>11</a:t>
            </a:fld>
            <a:endParaRPr lang="en-IE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Integrity Constraints in Create Table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052513"/>
            <a:ext cx="7132638" cy="1298575"/>
          </a:xfrm>
        </p:spPr>
        <p:txBody>
          <a:bodyPr/>
          <a:lstStyle/>
          <a:p>
            <a:pPr eaLnBrk="1" hangingPunct="1"/>
            <a:r>
              <a:rPr lang="en-US" b="1"/>
              <a:t>not null</a:t>
            </a:r>
          </a:p>
          <a:p>
            <a:pPr eaLnBrk="1" hangingPunct="1"/>
            <a:r>
              <a:rPr lang="en-US" b="1"/>
              <a:t>primary key</a:t>
            </a:r>
            <a:r>
              <a:rPr lang="en-US"/>
              <a:t> (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..., </a:t>
            </a:r>
            <a:r>
              <a:rPr lang="en-US" i="1"/>
              <a:t>A</a:t>
            </a:r>
            <a:r>
              <a:rPr lang="en-US" i="1" baseline="-25000"/>
              <a:t>n </a:t>
            </a:r>
            <a:r>
              <a:rPr lang="en-US"/>
              <a:t>)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771525" y="2395538"/>
            <a:ext cx="680085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tabLst>
                <a:tab pos="1428750" algn="l"/>
                <a:tab pos="1711325" algn="l"/>
                <a:tab pos="3319463" algn="l"/>
              </a:tabLst>
            </a:pPr>
            <a:r>
              <a:rPr lang="en-US" dirty="0">
                <a:latin typeface="Helvetica" pitchFamily="34" charset="0"/>
              </a:rPr>
              <a:t>Example:  Declare </a:t>
            </a:r>
            <a:r>
              <a:rPr lang="en-US" i="1" dirty="0" err="1">
                <a:latin typeface="Helvetica" pitchFamily="34" charset="0"/>
              </a:rPr>
              <a:t>branch_name</a:t>
            </a:r>
            <a:r>
              <a:rPr lang="en-US" dirty="0">
                <a:latin typeface="Helvetica" pitchFamily="34" charset="0"/>
              </a:rPr>
              <a:t> as the primary key for </a:t>
            </a:r>
            <a:r>
              <a:rPr lang="en-US" i="1" dirty="0">
                <a:latin typeface="Helvetica" pitchFamily="34" charset="0"/>
              </a:rPr>
              <a:t>branch</a:t>
            </a:r>
            <a:r>
              <a:rPr lang="en-US" dirty="0">
                <a:latin typeface="Helvetica" pitchFamily="34" charset="0"/>
              </a:rPr>
              <a:t> </a:t>
            </a:r>
            <a:r>
              <a:rPr lang="ga-IE" dirty="0">
                <a:latin typeface="Helvetica" pitchFamily="34" charset="0"/>
              </a:rPr>
              <a:t> </a:t>
            </a:r>
          </a:p>
          <a:p>
            <a:pPr eaLnBrk="0" hangingPunct="0">
              <a:tabLst>
                <a:tab pos="1428750" algn="l"/>
                <a:tab pos="1711325" algn="l"/>
                <a:tab pos="3319463" algn="l"/>
              </a:tabLst>
            </a:pPr>
            <a:endParaRPr lang="en-US" b="1" dirty="0">
              <a:latin typeface="Helvetica" pitchFamily="34" charset="0"/>
            </a:endParaRPr>
          </a:p>
          <a:p>
            <a:pPr eaLnBrk="0" hangingPunct="0">
              <a:tabLst>
                <a:tab pos="1428750" algn="l"/>
                <a:tab pos="1711325" algn="l"/>
                <a:tab pos="3319463" algn="l"/>
              </a:tabLst>
            </a:pPr>
            <a:r>
              <a:rPr lang="en-US" dirty="0">
                <a:latin typeface="Helvetica" pitchFamily="34" charset="0"/>
              </a:rPr>
              <a:t>	</a:t>
            </a:r>
            <a:r>
              <a:rPr lang="en-US" b="1" dirty="0">
                <a:latin typeface="Helvetica" pitchFamily="34" charset="0"/>
              </a:rPr>
              <a:t>create table </a:t>
            </a:r>
            <a:r>
              <a:rPr lang="en-US" i="1" dirty="0">
                <a:latin typeface="Helvetica" pitchFamily="34" charset="0"/>
              </a:rPr>
              <a:t>branch</a:t>
            </a:r>
            <a:br>
              <a:rPr lang="en-US" i="1" dirty="0">
                <a:latin typeface="Helvetica" pitchFamily="34" charset="0"/>
              </a:rPr>
            </a:br>
            <a:r>
              <a:rPr lang="en-US" i="1" dirty="0">
                <a:latin typeface="Helvetica" pitchFamily="34" charset="0"/>
              </a:rPr>
              <a:t>		      </a:t>
            </a:r>
            <a:r>
              <a:rPr kumimoji="1" lang="en-US" dirty="0">
                <a:latin typeface="Helvetica" pitchFamily="34" charset="0"/>
              </a:rPr>
              <a:t>(</a:t>
            </a:r>
            <a:r>
              <a:rPr lang="en-US" i="1" dirty="0" err="1">
                <a:latin typeface="Helvetica" pitchFamily="34" charset="0"/>
              </a:rPr>
              <a:t>branch_name</a:t>
            </a:r>
            <a:r>
              <a:rPr lang="en-US" i="1" dirty="0">
                <a:latin typeface="Helvetica" pitchFamily="34" charset="0"/>
              </a:rPr>
              <a:t>	</a:t>
            </a:r>
            <a:r>
              <a:rPr lang="en-US" dirty="0">
                <a:latin typeface="Helvetica" pitchFamily="34" charset="0"/>
              </a:rPr>
              <a:t>char(15)</a:t>
            </a:r>
            <a:r>
              <a:rPr lang="en-US" b="1" dirty="0">
                <a:latin typeface="Helvetica" pitchFamily="34" charset="0"/>
              </a:rPr>
              <a:t>,</a:t>
            </a:r>
            <a:br>
              <a:rPr lang="en-US" b="1" dirty="0">
                <a:latin typeface="Helvetica" pitchFamily="34" charset="0"/>
              </a:rPr>
            </a:br>
            <a:r>
              <a:rPr lang="en-US" b="1" dirty="0">
                <a:latin typeface="Helvetica" pitchFamily="34" charset="0"/>
              </a:rPr>
              <a:t>		       </a:t>
            </a:r>
            <a:r>
              <a:rPr lang="en-US" i="1" dirty="0" err="1">
                <a:latin typeface="Helvetica" pitchFamily="34" charset="0"/>
              </a:rPr>
              <a:t>branch_city</a:t>
            </a:r>
            <a:r>
              <a:rPr lang="en-US" i="1" dirty="0">
                <a:latin typeface="Helvetica" pitchFamily="34" charset="0"/>
              </a:rPr>
              <a:t>	</a:t>
            </a:r>
            <a:r>
              <a:rPr lang="en-US" dirty="0">
                <a:latin typeface="Helvetica" pitchFamily="34" charset="0"/>
              </a:rPr>
              <a:t>char(30),</a:t>
            </a:r>
            <a:br>
              <a:rPr lang="en-US" dirty="0">
                <a:latin typeface="Helvetica" pitchFamily="34" charset="0"/>
              </a:rPr>
            </a:br>
            <a:r>
              <a:rPr lang="en-US" dirty="0">
                <a:latin typeface="Helvetica" pitchFamily="34" charset="0"/>
              </a:rPr>
              <a:t>		       </a:t>
            </a:r>
            <a:r>
              <a:rPr lang="en-US" i="1" dirty="0">
                <a:latin typeface="Helvetica" pitchFamily="34" charset="0"/>
              </a:rPr>
              <a:t>assets		</a:t>
            </a:r>
            <a:r>
              <a:rPr lang="en-US" dirty="0">
                <a:latin typeface="Helvetica" pitchFamily="34" charset="0"/>
              </a:rPr>
              <a:t>integer,</a:t>
            </a:r>
            <a:br>
              <a:rPr lang="en-US" dirty="0">
                <a:latin typeface="Helvetica" pitchFamily="34" charset="0"/>
              </a:rPr>
            </a:br>
            <a:r>
              <a:rPr lang="en-US" dirty="0">
                <a:latin typeface="Helvetica" pitchFamily="34" charset="0"/>
              </a:rPr>
              <a:t>		       </a:t>
            </a:r>
            <a:r>
              <a:rPr lang="en-US" b="1" dirty="0">
                <a:latin typeface="Helvetica" pitchFamily="34" charset="0"/>
              </a:rPr>
              <a:t>primary key </a:t>
            </a:r>
            <a:r>
              <a:rPr kumimoji="1" lang="en-US" dirty="0">
                <a:latin typeface="Helvetica" pitchFamily="34" charset="0"/>
              </a:rPr>
              <a:t>(</a:t>
            </a:r>
            <a:r>
              <a:rPr lang="en-US" i="1" dirty="0" err="1">
                <a:latin typeface="Helvetica" pitchFamily="34" charset="0"/>
              </a:rPr>
              <a:t>branch_name</a:t>
            </a:r>
            <a:r>
              <a:rPr kumimoji="1" lang="en-US" dirty="0">
                <a:latin typeface="Helvetica" pitchFamily="34" charset="0"/>
              </a:rPr>
              <a:t>)</a:t>
            </a:r>
            <a:r>
              <a:rPr lang="en-US" dirty="0">
                <a:latin typeface="Helvetica" pitchFamily="34" charset="0"/>
              </a:rPr>
              <a:t>)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827088" y="4868863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primary key </a:t>
            </a:r>
            <a:r>
              <a:rPr kumimoji="1" lang="en-US">
                <a:latin typeface="Helvetica" pitchFamily="34" charset="0"/>
              </a:rPr>
              <a:t>declaration on an attribute automatically ensures</a:t>
            </a:r>
            <a:r>
              <a:rPr kumimoji="1" lang="en-US" b="1">
                <a:latin typeface="Helvetica" pitchFamily="34" charset="0"/>
              </a:rPr>
              <a:t> not null </a:t>
            </a:r>
            <a:r>
              <a:rPr kumimoji="1" lang="en-US">
                <a:latin typeface="Helvetica" pitchFamily="34" charset="0"/>
              </a:rPr>
              <a:t>in SQL-92 onwards, needs to be explicitly stated in SQL-89</a:t>
            </a:r>
            <a:endParaRPr kumimoji="1" lang="en-US" b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676D62-B720-4B2B-90A5-8CDCADD8ABDE}" type="slidenum">
              <a:rPr lang="en-IE"/>
              <a:pPr/>
              <a:t>12</a:t>
            </a:fld>
            <a:endParaRPr lang="en-IE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Drop and Alter Table Constructs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 eaLnBrk="1" hangingPunct="1">
              <a:tabLst>
                <a:tab pos="2232025" algn="l"/>
              </a:tabLst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drop table</a:t>
            </a:r>
            <a:r>
              <a:rPr lang="en-US" b="1"/>
              <a:t> </a:t>
            </a:r>
            <a:r>
              <a:rPr lang="en-US"/>
              <a:t>command deletes all information about the dropped relation from the database.</a:t>
            </a:r>
          </a:p>
          <a:p>
            <a:pPr eaLnBrk="1" hangingPunct="1">
              <a:tabLst>
                <a:tab pos="2232025" algn="l"/>
              </a:tabLst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alter table</a:t>
            </a:r>
            <a:r>
              <a:rPr lang="en-US"/>
              <a:t> command is used to add attributes to an existing relation: </a:t>
            </a:r>
          </a:p>
          <a:p>
            <a:pPr eaLnBrk="1" hangingPunct="1">
              <a:buFont typeface="Wingdings" pitchFamily="2" charset="2"/>
              <a:buNone/>
              <a:tabLst>
                <a:tab pos="2232025" algn="l"/>
              </a:tabLst>
            </a:pPr>
            <a:r>
              <a:rPr lang="en-US" sz="3200" b="1"/>
              <a:t>            	</a:t>
            </a:r>
            <a:r>
              <a:rPr lang="en-US" b="1"/>
              <a:t>alter table </a:t>
            </a:r>
            <a:r>
              <a:rPr lang="en-US" i="1"/>
              <a:t>r </a:t>
            </a:r>
            <a:r>
              <a:rPr lang="en-US" b="1"/>
              <a:t>add </a:t>
            </a:r>
            <a:r>
              <a:rPr lang="en-US" i="1"/>
              <a:t>A D</a:t>
            </a:r>
          </a:p>
          <a:p>
            <a:pPr eaLnBrk="1" hangingPunct="1">
              <a:buFont typeface="Wingdings" pitchFamily="2" charset="2"/>
              <a:buNone/>
              <a:tabLst>
                <a:tab pos="2232025" algn="l"/>
              </a:tabLst>
            </a:pPr>
            <a:r>
              <a:rPr lang="en-US" i="1"/>
              <a:t>     </a:t>
            </a:r>
            <a:r>
              <a:rPr lang="en-US"/>
              <a:t>where </a:t>
            </a:r>
            <a:r>
              <a:rPr lang="en-US" i="1"/>
              <a:t>A</a:t>
            </a:r>
            <a:r>
              <a:rPr lang="en-US"/>
              <a:t> is the name of the attribute to be added to relation </a:t>
            </a:r>
            <a:r>
              <a:rPr lang="en-US" i="1"/>
              <a:t>r 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 is the domain of </a:t>
            </a:r>
            <a:r>
              <a:rPr lang="en-US" i="1"/>
              <a:t>A.</a:t>
            </a:r>
            <a:endParaRPr lang="en-US"/>
          </a:p>
          <a:p>
            <a:pPr lvl="1" eaLnBrk="1" hangingPunct="1">
              <a:tabLst>
                <a:tab pos="2232025" algn="l"/>
              </a:tabLst>
            </a:pPr>
            <a:r>
              <a:rPr lang="en-US"/>
              <a:t>All tuples in the relation are assigned </a:t>
            </a:r>
            <a:r>
              <a:rPr lang="en-US" i="1"/>
              <a:t>null</a:t>
            </a:r>
            <a:r>
              <a:rPr lang="en-US"/>
              <a:t> as the value for the new attribute.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A92B3F-9E27-4B13-A140-D7CDF4E39117}" type="slidenum">
              <a:rPr lang="en-IE"/>
              <a:pPr/>
              <a:t>13</a:t>
            </a:fld>
            <a:endParaRPr lang="en-IE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Drop and Alter Table Constructs</a:t>
            </a:r>
            <a:endParaRPr lang="en-IE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alter table</a:t>
            </a:r>
            <a:r>
              <a:rPr lang="en-US"/>
              <a:t> command can also be used to drop attributes of a relation: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		</a:t>
            </a:r>
            <a:r>
              <a:rPr lang="en-US" b="1"/>
              <a:t>alter table </a:t>
            </a:r>
            <a:r>
              <a:rPr lang="en-US" i="1"/>
              <a:t>r</a:t>
            </a:r>
            <a:r>
              <a:rPr lang="en-US" b="1"/>
              <a:t> drop</a:t>
            </a:r>
            <a:r>
              <a:rPr lang="en-US" i="1"/>
              <a:t> A   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i="1"/>
              <a:t>     </a:t>
            </a:r>
            <a:r>
              <a:rPr lang="en-US"/>
              <a:t>where </a:t>
            </a:r>
            <a:r>
              <a:rPr lang="en-US" i="1"/>
              <a:t>A</a:t>
            </a:r>
            <a:r>
              <a:rPr lang="en-US"/>
              <a:t> is the name of an attribute of relation</a:t>
            </a:r>
            <a:r>
              <a:rPr lang="en-US" i="1"/>
              <a:t> r</a:t>
            </a:r>
          </a:p>
          <a:p>
            <a:pPr lvl="1" eaLnBrk="1" hangingPunct="1"/>
            <a:r>
              <a:rPr lang="en-US"/>
              <a:t>Dropping of attributes not supported by many databases</a:t>
            </a:r>
          </a:p>
          <a:p>
            <a:pPr eaLnBrk="1" hangingPunct="1"/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08096-7A88-4977-871C-5C0C1C61D31B}" type="slidenum">
              <a:rPr lang="en-IE"/>
              <a:pPr/>
              <a:t>14</a:t>
            </a:fld>
            <a:endParaRPr lang="en-IE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Basic Query Structure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tabLst>
                <a:tab pos="2055813" algn="l"/>
              </a:tabLst>
            </a:pPr>
            <a:r>
              <a:rPr lang="en-US" dirty="0"/>
              <a:t>SQL is based on set and relational operations with certain modifications and enhancements</a:t>
            </a:r>
          </a:p>
          <a:p>
            <a:pPr eaLnBrk="1" hangingPunct="1">
              <a:lnSpc>
                <a:spcPct val="90000"/>
              </a:lnSpc>
              <a:tabLst>
                <a:tab pos="2055813" algn="l"/>
              </a:tabLst>
            </a:pPr>
            <a:r>
              <a:rPr lang="en-US" dirty="0"/>
              <a:t>A typical SQL query has the form: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055813" algn="l"/>
              </a:tabLst>
            </a:pPr>
            <a:r>
              <a:rPr lang="en-US" dirty="0"/>
              <a:t>		</a:t>
            </a:r>
            <a:r>
              <a:rPr lang="en-US" b="1" dirty="0"/>
              <a:t>select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m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where </a:t>
            </a:r>
            <a:r>
              <a:rPr lang="en-US" i="1" dirty="0"/>
              <a:t>P</a:t>
            </a:r>
          </a:p>
          <a:p>
            <a:pPr eaLnBrk="1" hangingPunct="1">
              <a:lnSpc>
                <a:spcPct val="90000"/>
              </a:lnSpc>
              <a:tabLst>
                <a:tab pos="2055813" algn="l"/>
              </a:tabLst>
            </a:pPr>
            <a:endParaRPr lang="en-US" sz="900" i="1" dirty="0"/>
          </a:p>
          <a:p>
            <a:pPr lvl="1" eaLnBrk="1" hangingPunct="1">
              <a:lnSpc>
                <a:spcPct val="90000"/>
              </a:lnSpc>
              <a:buSzPct val="90000"/>
              <a:tabLst>
                <a:tab pos="2055813" algn="l"/>
              </a:tabLst>
            </a:pPr>
            <a:r>
              <a:rPr lang="en-US" i="1" dirty="0"/>
              <a:t>A</a:t>
            </a:r>
            <a:r>
              <a:rPr lang="en-US" i="1" baseline="-25000" dirty="0"/>
              <a:t>i </a:t>
            </a:r>
            <a:r>
              <a:rPr lang="en-US" dirty="0"/>
              <a:t>represents an attribute</a:t>
            </a:r>
          </a:p>
          <a:p>
            <a:pPr lvl="1" eaLnBrk="1" hangingPunct="1">
              <a:lnSpc>
                <a:spcPct val="90000"/>
              </a:lnSpc>
              <a:buSzPct val="90000"/>
              <a:tabLst>
                <a:tab pos="2055813" algn="l"/>
              </a:tabLst>
            </a:pPr>
            <a:r>
              <a:rPr lang="ga-IE" i="1" dirty="0"/>
              <a:t>r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represents a relation</a:t>
            </a:r>
          </a:p>
          <a:p>
            <a:pPr lvl="1" eaLnBrk="1" hangingPunct="1">
              <a:lnSpc>
                <a:spcPct val="90000"/>
              </a:lnSpc>
              <a:buSzPct val="90000"/>
              <a:tabLst>
                <a:tab pos="2055813" algn="l"/>
              </a:tabLst>
            </a:pPr>
            <a:r>
              <a:rPr lang="en-US" i="1" dirty="0"/>
              <a:t>P</a:t>
            </a:r>
            <a:r>
              <a:rPr lang="en-US" dirty="0"/>
              <a:t> is a predicate.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D11CC-381A-42FB-B697-4190554943D5}" type="slidenum">
              <a:rPr lang="en-IE"/>
              <a:pPr/>
              <a:t>15</a:t>
            </a:fld>
            <a:endParaRPr lang="en-IE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Query Structure</a:t>
            </a:r>
            <a:endParaRPr lang="en-IE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This query is equivalent to the relational algebra expression.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result of an SQL query is a relation.</a:t>
            </a:r>
          </a:p>
          <a:p>
            <a:pPr eaLnBrk="1" hangingPunct="1"/>
            <a:endParaRPr lang="en-IE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51050" y="2420938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355320" progId="Equation.3">
                  <p:embed/>
                </p:oleObj>
              </mc:Choice>
              <mc:Fallback>
                <p:oleObj name="Equation" r:id="rId3" imgW="302256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388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B3BE8A-2659-47E0-8B91-B3666501DD1F}" type="slidenum">
              <a:rPr lang="en-IE"/>
              <a:pPr/>
              <a:t>16</a:t>
            </a:fld>
            <a:endParaRPr lang="en-IE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The select Clause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</p:spPr>
        <p:txBody>
          <a:bodyPr lIns="90488" tIns="44450" rIns="90488" bIns="44450"/>
          <a:lstStyle/>
          <a:p>
            <a:pPr eaLnBrk="1" hangingPunct="1">
              <a:tabLst>
                <a:tab pos="2055813" algn="l"/>
              </a:tabLst>
            </a:pPr>
            <a:r>
              <a:rPr lang="en-US" dirty="0"/>
              <a:t>The </a:t>
            </a:r>
            <a:r>
              <a:rPr lang="en-US" b="1" dirty="0"/>
              <a:t>select</a:t>
            </a:r>
            <a:r>
              <a:rPr lang="en-US" dirty="0"/>
              <a:t> clause list</a:t>
            </a:r>
            <a:r>
              <a:rPr lang="ga-IE" dirty="0"/>
              <a:t>s</a:t>
            </a:r>
            <a:r>
              <a:rPr lang="en-US" dirty="0"/>
              <a:t> the attributes desired in the result of a query</a:t>
            </a:r>
          </a:p>
          <a:p>
            <a:pPr lvl="1" eaLnBrk="1" hangingPunct="1">
              <a:tabLst>
                <a:tab pos="2055813" algn="l"/>
              </a:tabLst>
            </a:pPr>
            <a:r>
              <a:rPr lang="en-US" dirty="0"/>
              <a:t>corresponds to the projection operation of the relational algebra</a:t>
            </a:r>
          </a:p>
          <a:p>
            <a:pPr eaLnBrk="1" hangingPunct="1">
              <a:lnSpc>
                <a:spcPct val="110000"/>
              </a:lnSpc>
              <a:tabLst>
                <a:tab pos="2055813" algn="l"/>
              </a:tabLst>
            </a:pPr>
            <a:r>
              <a:rPr lang="en-US" dirty="0"/>
              <a:t>Example: find the names of all branches in the </a:t>
            </a:r>
            <a:r>
              <a:rPr lang="en-US" i="1" dirty="0"/>
              <a:t>loan</a:t>
            </a:r>
            <a:r>
              <a:rPr lang="en-US" dirty="0"/>
              <a:t> relation: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select </a:t>
            </a:r>
            <a:r>
              <a:rPr lang="en-US" i="1" dirty="0" err="1"/>
              <a:t>branch_name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from </a:t>
            </a:r>
            <a:r>
              <a:rPr lang="en-US" i="1" dirty="0"/>
              <a:t>loan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91CA7B-1330-4617-A1FC-4E155984236B}" type="slidenum">
              <a:rPr lang="en-IE"/>
              <a:pPr/>
              <a:t>17</a:t>
            </a:fld>
            <a:endParaRPr lang="en-IE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select Clause (Cont.)</a:t>
            </a:r>
            <a:endParaRPr lang="en-IE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the relational algebra, the query would be: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	</a:t>
            </a:r>
            <a:r>
              <a:rPr lang="en-US">
                <a:latin typeface="Symbol" pitchFamily="18" charset="2"/>
              </a:rPr>
              <a:t></a:t>
            </a:r>
            <a:r>
              <a:rPr lang="en-US" sz="3200" i="1" baseline="-25000"/>
              <a:t>branch_name </a:t>
            </a:r>
            <a:r>
              <a:rPr lang="en-US"/>
              <a:t>(</a:t>
            </a:r>
            <a:r>
              <a:rPr lang="en-US" i="1"/>
              <a:t>loan</a:t>
            </a:r>
            <a:r>
              <a:rPr lang="en-US"/>
              <a:t>)</a:t>
            </a:r>
          </a:p>
          <a:p>
            <a:pPr eaLnBrk="1" hangingPunct="1"/>
            <a:r>
              <a:rPr lang="en-US"/>
              <a:t>NOTE:  SQL names are case insensitive (i.e., you may use upper- or lower-case letters.)  </a:t>
            </a:r>
          </a:p>
          <a:p>
            <a:pPr lvl="1" eaLnBrk="1" hangingPunct="1"/>
            <a:r>
              <a:rPr lang="en-US"/>
              <a:t>Some people use upper case wherever we use bold font.</a:t>
            </a:r>
          </a:p>
          <a:p>
            <a:pPr eaLnBrk="1" hangingPunct="1"/>
            <a:endParaRPr lang="en-I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9FD72-EB15-4475-A0AC-4C2708740FCA}" type="slidenum">
              <a:rPr lang="en-IE"/>
              <a:pPr/>
              <a:t>18</a:t>
            </a:fld>
            <a:endParaRPr lang="en-IE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The select Clause (Cont.)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 eaLnBrk="1" hangingPunct="1">
              <a:tabLst>
                <a:tab pos="2055813" algn="l"/>
              </a:tabLst>
            </a:pPr>
            <a:r>
              <a:rPr lang="en-US"/>
              <a:t>SQL allows duplicates in relations as well as in query results.</a:t>
            </a:r>
          </a:p>
          <a:p>
            <a:pPr eaLnBrk="1" hangingPunct="1">
              <a:tabLst>
                <a:tab pos="2055813" algn="l"/>
              </a:tabLst>
            </a:pPr>
            <a:r>
              <a:rPr lang="en-US"/>
              <a:t>To force the elimination of duplicates, insert the keyword </a:t>
            </a:r>
            <a:r>
              <a:rPr lang="en-US" b="1">
                <a:solidFill>
                  <a:schemeClr val="tx2"/>
                </a:solidFill>
              </a:rPr>
              <a:t>distinct </a:t>
            </a:r>
            <a:r>
              <a:rPr lang="en-US"/>
              <a:t> after select</a:t>
            </a:r>
            <a:r>
              <a:rPr lang="en-US" b="1"/>
              <a:t>.</a:t>
            </a:r>
          </a:p>
          <a:p>
            <a:pPr eaLnBrk="1" hangingPunct="1">
              <a:tabLst>
                <a:tab pos="2055813" algn="l"/>
              </a:tabLst>
            </a:pPr>
            <a:r>
              <a:rPr lang="en-US"/>
              <a:t>Find the names of all branches in the </a:t>
            </a:r>
            <a:r>
              <a:rPr lang="en-US" i="1"/>
              <a:t>loan</a:t>
            </a:r>
            <a:r>
              <a:rPr lang="en-US"/>
              <a:t> relations, and remove duplicates</a:t>
            </a:r>
          </a:p>
          <a:p>
            <a:pPr eaLnBrk="1" hangingPunct="1">
              <a:buFont typeface="Wingdings" pitchFamily="2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 b="1"/>
              <a:t>select distinct </a:t>
            </a:r>
            <a:r>
              <a:rPr lang="en-US" i="1"/>
              <a:t>branch_name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from </a:t>
            </a:r>
            <a:r>
              <a:rPr lang="en-US" i="1"/>
              <a:t>loan</a:t>
            </a:r>
            <a:br>
              <a:rPr lang="en-US" i="1"/>
            </a:br>
            <a:endParaRPr lang="en-US" i="1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78BD57-64FE-4BD5-96DF-5BB49BCF83C6}" type="slidenum">
              <a:rPr lang="en-IE"/>
              <a:pPr/>
              <a:t>19</a:t>
            </a:fld>
            <a:endParaRPr lang="en-IE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select Clause (Cont.)</a:t>
            </a:r>
            <a:endParaRPr lang="en-IE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keyword </a:t>
            </a:r>
            <a:r>
              <a:rPr lang="en-US" b="1"/>
              <a:t>all </a:t>
            </a:r>
            <a:r>
              <a:rPr lang="en-US"/>
              <a:t>specifies that duplicates not be removed.</a:t>
            </a:r>
            <a:br>
              <a:rPr lang="en-US"/>
            </a:b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b="1"/>
              <a:t>select all</a:t>
            </a:r>
            <a:r>
              <a:rPr lang="en-US"/>
              <a:t> </a:t>
            </a:r>
            <a:r>
              <a:rPr lang="en-US" i="1"/>
              <a:t>branch_name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loan</a:t>
            </a:r>
          </a:p>
          <a:p>
            <a:pPr eaLnBrk="1" hangingPunct="1"/>
            <a:r>
              <a:rPr lang="en-US"/>
              <a:t>An asterisk in the select clause denotes “all attributes”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/>
              <a:t>			select </a:t>
            </a:r>
            <a:r>
              <a:rPr lang="en-US"/>
              <a:t>*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 </a:t>
            </a:r>
            <a:r>
              <a:rPr lang="en-US" i="1"/>
              <a:t>loan</a:t>
            </a:r>
          </a:p>
          <a:p>
            <a:pPr eaLnBrk="1" hangingPunct="1">
              <a:buFont typeface="Wingdings" pitchFamily="2" charset="2"/>
              <a:buNone/>
            </a:pPr>
            <a:endParaRPr lang="en-US" i="1"/>
          </a:p>
          <a:p>
            <a:pPr eaLnBrk="1" hangingPunct="1"/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GB" dirty="0"/>
              <a:t>Chapter 5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b="1" dirty="0"/>
              <a:t>SQL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8ACCA-69F3-4B6E-A478-24EBFA7B8C2B}" type="slidenum">
              <a:rPr lang="en-IE"/>
              <a:pPr/>
              <a:t>20</a:t>
            </a:fld>
            <a:endParaRPr lang="en-IE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The select Clause (Cont.)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 eaLnBrk="1" hangingPunct="1">
              <a:tabLst>
                <a:tab pos="2055813" algn="l"/>
              </a:tabLst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select</a:t>
            </a:r>
            <a:r>
              <a:rPr lang="en-US" dirty="0"/>
              <a:t> clause can contain arithmetic expressions involving the operation, +, –, </a:t>
            </a:r>
            <a:r>
              <a:rPr lang="en-US" dirty="0">
                <a:latin typeface="Symbol" pitchFamily="18" charset="2"/>
              </a:rPr>
              <a:t></a:t>
            </a:r>
            <a:r>
              <a:rPr lang="en-US" dirty="0"/>
              <a:t>, and /, and operating on constants or attributes of tuples.</a:t>
            </a:r>
          </a:p>
          <a:p>
            <a:pPr eaLnBrk="1" hangingPunct="1">
              <a:tabLst>
                <a:tab pos="2055813" algn="l"/>
              </a:tabLst>
            </a:pPr>
            <a:r>
              <a:rPr lang="en-US" dirty="0"/>
              <a:t>The query: </a:t>
            </a:r>
          </a:p>
          <a:p>
            <a:pPr eaLnBrk="1" hangingPunct="1">
              <a:buFont typeface="Wingdings" pitchFamily="2" charset="2"/>
              <a:buNone/>
              <a:tabLst>
                <a:tab pos="2055813" algn="l"/>
              </a:tabLst>
            </a:pPr>
            <a:r>
              <a:rPr lang="en-US" b="1" dirty="0"/>
              <a:t>	  select</a:t>
            </a:r>
            <a:r>
              <a:rPr lang="en-US" dirty="0"/>
              <a:t> </a:t>
            </a:r>
            <a:r>
              <a:rPr lang="en-US" i="1" dirty="0" err="1"/>
              <a:t>loan_number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i="1" dirty="0"/>
              <a:t>, amount </a:t>
            </a:r>
            <a:r>
              <a:rPr lang="en-US" dirty="0">
                <a:latin typeface="Symbol" pitchFamily="18" charset="2"/>
              </a:rPr>
              <a:t></a:t>
            </a:r>
            <a:r>
              <a:rPr lang="en-US" dirty="0"/>
              <a:t> 100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from </a:t>
            </a:r>
            <a:r>
              <a:rPr lang="en-US" i="1" dirty="0"/>
              <a:t>loan</a:t>
            </a:r>
          </a:p>
          <a:p>
            <a:pPr eaLnBrk="1" hangingPunct="1">
              <a:buFont typeface="Wingdings" pitchFamily="2" charset="2"/>
              <a:buNone/>
              <a:tabLst>
                <a:tab pos="2055813" algn="l"/>
              </a:tabLst>
            </a:pPr>
            <a:r>
              <a:rPr lang="en-US" i="1" dirty="0"/>
              <a:t>	</a:t>
            </a:r>
            <a:r>
              <a:rPr lang="en-US" dirty="0"/>
              <a:t>would return a relation that is the same as the </a:t>
            </a:r>
            <a:r>
              <a:rPr lang="en-US" i="1" dirty="0"/>
              <a:t>loan </a:t>
            </a:r>
            <a:r>
              <a:rPr lang="en-US" dirty="0"/>
              <a:t>relation, except that the value of the attribute </a:t>
            </a:r>
            <a:r>
              <a:rPr lang="en-US" i="1" dirty="0"/>
              <a:t>amount </a:t>
            </a:r>
            <a:r>
              <a:rPr lang="en-US" dirty="0"/>
              <a:t>is multiplied by 100.</a:t>
            </a:r>
          </a:p>
          <a:p>
            <a:pPr eaLnBrk="1" hangingPunct="1">
              <a:buFont typeface="Wingdings" pitchFamily="2" charset="2"/>
              <a:buNone/>
              <a:tabLst>
                <a:tab pos="2055813" algn="l"/>
              </a:tabLst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BA6653-9FB5-4223-A97F-1839E4558D68}" type="slidenum">
              <a:rPr lang="en-IE"/>
              <a:pPr/>
              <a:t>21</a:t>
            </a:fld>
            <a:endParaRPr lang="en-IE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The where Clause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08938" cy="4876800"/>
          </a:xfrm>
          <a:noFill/>
        </p:spPr>
        <p:txBody>
          <a:bodyPr lIns="90488" tIns="44450" rIns="90488" bIns="44450"/>
          <a:lstStyle/>
          <a:p>
            <a:pPr eaLnBrk="1" hangingPunct="1">
              <a:tabLst>
                <a:tab pos="1311275" algn="l"/>
              </a:tabLst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where</a:t>
            </a:r>
            <a:r>
              <a:rPr lang="en-US" b="1"/>
              <a:t> </a:t>
            </a:r>
            <a:r>
              <a:rPr lang="en-US"/>
              <a:t>clause specifies conditions that the result must satisfy</a:t>
            </a:r>
          </a:p>
          <a:p>
            <a:pPr lvl="1" eaLnBrk="1" hangingPunct="1">
              <a:tabLst>
                <a:tab pos="1311275" algn="l"/>
              </a:tabLst>
            </a:pPr>
            <a:r>
              <a:rPr lang="en-US"/>
              <a:t>Corresponds to the selection predicate of the relational algebra.  </a:t>
            </a:r>
          </a:p>
          <a:p>
            <a:pPr eaLnBrk="1" hangingPunct="1">
              <a:tabLst>
                <a:tab pos="1311275" algn="l"/>
              </a:tabLst>
            </a:pPr>
            <a:r>
              <a:rPr lang="en-US"/>
              <a:t>To find all loan number for loans made at the Perryridge branch with loan amounts greater than €1200.</a:t>
            </a:r>
          </a:p>
          <a:p>
            <a:pPr eaLnBrk="1" hangingPunct="1">
              <a:buFont typeface="Wingdings" pitchFamily="2" charset="2"/>
              <a:buNone/>
              <a:tabLst>
                <a:tab pos="1311275" algn="l"/>
              </a:tabLst>
            </a:pPr>
            <a:r>
              <a:rPr lang="en-US" b="1"/>
              <a:t>	</a:t>
            </a:r>
            <a:r>
              <a:rPr lang="en-US" sz="2400" b="1"/>
              <a:t>select </a:t>
            </a:r>
            <a:r>
              <a:rPr lang="en-US" sz="2400" i="1"/>
              <a:t>loan_number</a:t>
            </a:r>
            <a:br>
              <a:rPr lang="en-US" sz="2400" i="1"/>
            </a:br>
            <a:r>
              <a:rPr lang="en-US" sz="2400" b="1"/>
              <a:t>from </a:t>
            </a:r>
            <a:r>
              <a:rPr lang="en-US" sz="2400" i="1"/>
              <a:t>loan</a:t>
            </a:r>
            <a:br>
              <a:rPr lang="en-US" sz="2400" i="1"/>
            </a:br>
            <a:r>
              <a:rPr lang="en-US" sz="2400" b="1"/>
              <a:t>where </a:t>
            </a:r>
            <a:r>
              <a:rPr lang="en-US" sz="2400" i="1"/>
              <a:t>branch_name = ‘ </a:t>
            </a:r>
            <a:r>
              <a:rPr lang="en-US" sz="2400"/>
              <a:t>Perryridge</a:t>
            </a:r>
            <a:r>
              <a:rPr lang="en-US" sz="2400" i="1"/>
              <a:t>’ </a:t>
            </a:r>
            <a:r>
              <a:rPr lang="en-US" sz="2400" b="1"/>
              <a:t>and </a:t>
            </a:r>
            <a:r>
              <a:rPr lang="en-US" sz="2400" i="1"/>
              <a:t>amount </a:t>
            </a:r>
            <a:r>
              <a:rPr lang="en-US" sz="2400"/>
              <a:t>&gt; 1200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C514C3-C1BB-4FC2-827C-E4574CC579C0}" type="slidenum">
              <a:rPr lang="en-IE"/>
              <a:pPr/>
              <a:t>22</a:t>
            </a:fld>
            <a:endParaRPr lang="en-IE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where Clause (Cont.)</a:t>
            </a:r>
            <a:endParaRPr lang="en-IE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Comparison results can be combined using the logical connectives </a:t>
            </a:r>
            <a:r>
              <a:rPr lang="en-US" b="1"/>
              <a:t>and, or, </a:t>
            </a:r>
            <a:r>
              <a:rPr lang="en-US"/>
              <a:t>and </a:t>
            </a:r>
            <a:r>
              <a:rPr lang="en-US" b="1"/>
              <a:t>not.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Comparisons can be applied to results of arithmetic expressions.</a:t>
            </a:r>
          </a:p>
          <a:p>
            <a:pPr eaLnBrk="1" hangingPunct="1"/>
            <a:endParaRPr lang="en-I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2B1B5-B4BD-45A6-9EB9-1027AE15938E}" type="slidenum">
              <a:rPr lang="en-IE"/>
              <a:pPr/>
              <a:t>23</a:t>
            </a:fld>
            <a:endParaRPr lang="en-IE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The where Clause (Cont.)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340201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SQL includes a </a:t>
            </a:r>
            <a:r>
              <a:rPr lang="en-US" b="1" dirty="0">
                <a:solidFill>
                  <a:schemeClr val="tx2"/>
                </a:solidFill>
              </a:rPr>
              <a:t>between</a:t>
            </a:r>
            <a:r>
              <a:rPr lang="en-US" dirty="0"/>
              <a:t> comparison operator</a:t>
            </a:r>
          </a:p>
          <a:p>
            <a:pPr eaLnBrk="1" hangingPunct="1"/>
            <a:r>
              <a:rPr lang="en-US" dirty="0"/>
              <a:t>Example:  Find the loan number of those loans with loan amounts between €90,000 and €100,000 (that is, </a:t>
            </a:r>
            <a:r>
              <a:rPr lang="en-US" dirty="0">
                <a:latin typeface="Symbol" pitchFamily="18" charset="2"/>
              </a:rPr>
              <a:t> </a:t>
            </a:r>
            <a:r>
              <a:rPr lang="en-US" dirty="0"/>
              <a:t>€90,000 and </a:t>
            </a:r>
            <a:r>
              <a:rPr lang="en-US" dirty="0">
                <a:latin typeface="Symbol" pitchFamily="18" charset="2"/>
              </a:rPr>
              <a:t> </a:t>
            </a:r>
            <a:r>
              <a:rPr lang="en-US" dirty="0"/>
              <a:t>€100,000)</a:t>
            </a:r>
            <a:endParaRPr lang="en-US" sz="3200" dirty="0"/>
          </a:p>
          <a:p>
            <a:pPr eaLnBrk="1" hangingPunct="1"/>
            <a:endParaRPr lang="en-US" dirty="0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116013" y="3357563"/>
            <a:ext cx="71374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 dirty="0">
                <a:latin typeface="Helvetica" pitchFamily="34" charset="0"/>
              </a:rPr>
              <a:t>  select</a:t>
            </a:r>
            <a:r>
              <a:rPr kumimoji="1" lang="en-US" i="1" dirty="0">
                <a:latin typeface="Helvetica" pitchFamily="34" charset="0"/>
              </a:rPr>
              <a:t> </a:t>
            </a:r>
            <a:r>
              <a:rPr kumimoji="1" lang="en-US" i="1" dirty="0" err="1">
                <a:latin typeface="Helvetica" pitchFamily="34" charset="0"/>
              </a:rPr>
              <a:t>loan_number</a:t>
            </a:r>
            <a:br>
              <a:rPr kumimoji="1" lang="en-US" dirty="0">
                <a:latin typeface="Helvetica" pitchFamily="34" charset="0"/>
              </a:rPr>
            </a:br>
            <a:r>
              <a:rPr kumimoji="1" lang="en-US" dirty="0">
                <a:latin typeface="Helvetica" pitchFamily="34" charset="0"/>
              </a:rPr>
              <a:t>	</a:t>
            </a:r>
            <a:r>
              <a:rPr kumimoji="1" lang="en-US" b="1" dirty="0">
                <a:latin typeface="Helvetica" pitchFamily="34" charset="0"/>
              </a:rPr>
              <a:t>from </a:t>
            </a:r>
            <a:r>
              <a:rPr kumimoji="1" lang="en-US" i="1" dirty="0">
                <a:latin typeface="Helvetica" pitchFamily="34" charset="0"/>
              </a:rPr>
              <a:t>loan</a:t>
            </a:r>
            <a:br>
              <a:rPr kumimoji="1" lang="en-US" dirty="0">
                <a:latin typeface="Helvetica" pitchFamily="34" charset="0"/>
              </a:rPr>
            </a:br>
            <a:r>
              <a:rPr kumimoji="1" lang="en-US" dirty="0">
                <a:latin typeface="Helvetica" pitchFamily="34" charset="0"/>
              </a:rPr>
              <a:t>	</a:t>
            </a:r>
            <a:r>
              <a:rPr kumimoji="1" lang="en-US" b="1" dirty="0">
                <a:latin typeface="Helvetica" pitchFamily="34" charset="0"/>
              </a:rPr>
              <a:t>where </a:t>
            </a:r>
            <a:r>
              <a:rPr kumimoji="1" lang="en-US" i="1" dirty="0">
                <a:latin typeface="Helvetica" pitchFamily="34" charset="0"/>
              </a:rPr>
              <a:t>amount</a:t>
            </a:r>
            <a:r>
              <a:rPr kumimoji="1" lang="en-US" dirty="0">
                <a:latin typeface="Helvetica" pitchFamily="34" charset="0"/>
              </a:rPr>
              <a:t> </a:t>
            </a:r>
            <a:r>
              <a:rPr kumimoji="1" lang="en-US" b="1" dirty="0">
                <a:latin typeface="Helvetica" pitchFamily="34" charset="0"/>
              </a:rPr>
              <a:t>between </a:t>
            </a:r>
            <a:r>
              <a:rPr kumimoji="1" lang="en-US" dirty="0">
                <a:latin typeface="Helvetica" pitchFamily="34" charset="0"/>
              </a:rPr>
              <a:t>90000 </a:t>
            </a:r>
            <a:r>
              <a:rPr kumimoji="1" lang="en-US" b="1" dirty="0">
                <a:latin typeface="Helvetica" pitchFamily="34" charset="0"/>
              </a:rPr>
              <a:t>and </a:t>
            </a:r>
            <a:r>
              <a:rPr kumimoji="1" lang="en-US" dirty="0">
                <a:latin typeface="Helvetica" pitchFamily="34" charset="0"/>
              </a:rPr>
              <a:t>100000</a:t>
            </a:r>
          </a:p>
          <a:p>
            <a:pPr eaLnBrk="0" hangingPunct="0"/>
            <a:endParaRPr lang="en-US" dirty="0">
              <a:latin typeface="Times New Roman" pitchFamily="18" charset="0"/>
            </a:endParaRPr>
          </a:p>
          <a:p>
            <a:pPr eaLnBrk="0" hangingPunct="0"/>
            <a:endParaRPr lang="en-US" dirty="0">
              <a:latin typeface="Times New Roman" pitchFamily="18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75847A6-3929-5A33-ACC3-4AF6C7BE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4706938"/>
            <a:ext cx="71374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 dirty="0">
                <a:latin typeface="Helvetica" pitchFamily="34" charset="0"/>
              </a:rPr>
              <a:t>  select</a:t>
            </a:r>
            <a:r>
              <a:rPr kumimoji="1" lang="en-US" i="1" dirty="0">
                <a:latin typeface="Helvetica" pitchFamily="34" charset="0"/>
              </a:rPr>
              <a:t> </a:t>
            </a:r>
            <a:r>
              <a:rPr kumimoji="1" lang="en-US" i="1" dirty="0" err="1">
                <a:latin typeface="Helvetica" pitchFamily="34" charset="0"/>
              </a:rPr>
              <a:t>loan_number</a:t>
            </a:r>
            <a:br>
              <a:rPr kumimoji="1" lang="en-US" dirty="0">
                <a:latin typeface="Helvetica" pitchFamily="34" charset="0"/>
              </a:rPr>
            </a:br>
            <a:r>
              <a:rPr kumimoji="1" lang="en-US" dirty="0">
                <a:latin typeface="Helvetica" pitchFamily="34" charset="0"/>
              </a:rPr>
              <a:t>	</a:t>
            </a:r>
            <a:r>
              <a:rPr kumimoji="1" lang="en-US" b="1" dirty="0">
                <a:latin typeface="Helvetica" pitchFamily="34" charset="0"/>
              </a:rPr>
              <a:t>from </a:t>
            </a:r>
            <a:r>
              <a:rPr kumimoji="1" lang="en-US" i="1" dirty="0">
                <a:latin typeface="Helvetica" pitchFamily="34" charset="0"/>
              </a:rPr>
              <a:t>loan</a:t>
            </a:r>
            <a:br>
              <a:rPr kumimoji="1" lang="en-US" dirty="0">
                <a:latin typeface="Helvetica" pitchFamily="34" charset="0"/>
              </a:rPr>
            </a:br>
            <a:r>
              <a:rPr kumimoji="1" lang="en-US" dirty="0">
                <a:latin typeface="Helvetica" pitchFamily="34" charset="0"/>
              </a:rPr>
              <a:t>	</a:t>
            </a:r>
            <a:r>
              <a:rPr kumimoji="1" lang="en-US" b="1" dirty="0">
                <a:latin typeface="Helvetica" pitchFamily="34" charset="0"/>
              </a:rPr>
              <a:t>where </a:t>
            </a:r>
            <a:r>
              <a:rPr kumimoji="1" lang="en-US" i="1" dirty="0">
                <a:latin typeface="Helvetica" pitchFamily="34" charset="0"/>
              </a:rPr>
              <a:t>amount</a:t>
            </a:r>
            <a:r>
              <a:rPr kumimoji="1" lang="en-US" dirty="0">
                <a:latin typeface="Helvetica" pitchFamily="34" charset="0"/>
              </a:rPr>
              <a:t> </a:t>
            </a:r>
            <a:r>
              <a:rPr kumimoji="1" lang="en-US" b="1" dirty="0">
                <a:latin typeface="Helvetica" pitchFamily="34" charset="0"/>
              </a:rPr>
              <a:t>&gt;= </a:t>
            </a:r>
            <a:r>
              <a:rPr kumimoji="1" lang="en-US" dirty="0">
                <a:latin typeface="Helvetica" pitchFamily="34" charset="0"/>
              </a:rPr>
              <a:t>90000 </a:t>
            </a:r>
            <a:r>
              <a:rPr kumimoji="1" lang="en-US" b="1" dirty="0">
                <a:latin typeface="Helvetica" pitchFamily="34" charset="0"/>
              </a:rPr>
              <a:t>and amount &lt;=</a:t>
            </a:r>
            <a:r>
              <a:rPr kumimoji="1" lang="en-US" dirty="0">
                <a:latin typeface="Helvetica" pitchFamily="34" charset="0"/>
              </a:rPr>
              <a:t>100000</a:t>
            </a:r>
          </a:p>
          <a:p>
            <a:pPr eaLnBrk="0" hangingPunct="0"/>
            <a:endParaRPr lang="en-US" dirty="0">
              <a:latin typeface="Times New Roman" pitchFamily="18" charset="0"/>
            </a:endParaRPr>
          </a:p>
          <a:p>
            <a:pPr eaLnBrk="0" hangingPunct="0"/>
            <a:endParaRPr lang="en-US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B5908-546F-ABDF-976D-E1CB5BA4DBF6}"/>
              </a:ext>
            </a:extLst>
          </p:cNvPr>
          <p:cNvSpPr txBox="1"/>
          <p:nvPr/>
        </p:nvSpPr>
        <p:spPr>
          <a:xfrm>
            <a:off x="578671" y="436193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Alternative: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AFB99E-90E9-42C0-889E-56D6A0B0C851}" type="slidenum">
              <a:rPr lang="en-IE"/>
              <a:pPr/>
              <a:t>24</a:t>
            </a:fld>
            <a:endParaRPr lang="en-IE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The from Clause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763000" cy="2249487"/>
          </a:xfrm>
          <a:noFill/>
        </p:spPr>
        <p:txBody>
          <a:bodyPr lIns="90488" tIns="44450" rIns="90488" bIns="44450"/>
          <a:lstStyle/>
          <a:p>
            <a:pPr eaLnBrk="1" hangingPunct="1">
              <a:tabLst>
                <a:tab pos="635000" algn="l"/>
                <a:tab pos="2403475" algn="l"/>
              </a:tabLst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from</a:t>
            </a:r>
            <a:r>
              <a:rPr lang="en-US" b="1"/>
              <a:t> </a:t>
            </a:r>
            <a:r>
              <a:rPr lang="en-US"/>
              <a:t>clause lists the relations involved in the query</a:t>
            </a:r>
          </a:p>
          <a:p>
            <a:pPr lvl="1" eaLnBrk="1" hangingPunct="1">
              <a:tabLst>
                <a:tab pos="635000" algn="l"/>
                <a:tab pos="2403475" algn="l"/>
              </a:tabLst>
            </a:pPr>
            <a:r>
              <a:rPr lang="en-US"/>
              <a:t>Corresponds to the Cartesian product operation of the relational algebra.</a:t>
            </a:r>
          </a:p>
          <a:p>
            <a:pPr eaLnBrk="1" hangingPunct="1">
              <a:tabLst>
                <a:tab pos="635000" algn="l"/>
                <a:tab pos="2403475" algn="l"/>
              </a:tabLst>
            </a:pPr>
            <a:r>
              <a:rPr lang="en-US"/>
              <a:t>Find the Cartesian product </a:t>
            </a:r>
            <a:r>
              <a:rPr lang="en-US" i="1"/>
              <a:t>borrower X loan</a:t>
            </a:r>
            <a:endParaRPr lang="en-US"/>
          </a:p>
          <a:p>
            <a:pPr eaLnBrk="1" hangingPunct="1">
              <a:buFont typeface="Wingdings" pitchFamily="2" charset="2"/>
              <a:buNone/>
              <a:tabLst>
                <a:tab pos="635000" algn="l"/>
                <a:tab pos="2403475" algn="l"/>
              </a:tabLst>
            </a:pPr>
            <a:r>
              <a:rPr lang="en-US" b="1"/>
              <a:t>			select </a:t>
            </a:r>
            <a:r>
              <a:rPr lang="en-US">
                <a:latin typeface="Symbol" pitchFamily="18" charset="2"/>
              </a:rPr>
              <a:t>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 </a:t>
            </a:r>
            <a:r>
              <a:rPr lang="en-US" i="1"/>
              <a:t>borrower, loan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66725" y="4076700"/>
            <a:ext cx="8251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   Find the name, loan number and loan amount of all customers   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 having a loan at the Perryridge branch.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1042988" y="4868863"/>
            <a:ext cx="66548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 i="1">
                <a:latin typeface="Helvetica" pitchFamily="34" charset="0"/>
              </a:rPr>
              <a:t>customer_name, borrower.loan_number, amount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borrower, loan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</a:t>
            </a:r>
            <a:r>
              <a:rPr kumimoji="1" lang="en-US" b="1">
                <a:latin typeface="Helvetica" pitchFamily="34" charset="0"/>
              </a:rPr>
              <a:t>where  </a:t>
            </a:r>
            <a:r>
              <a:rPr kumimoji="1" lang="en-US" b="1" i="1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borrower.loan_number = loan.loan_number  </a:t>
            </a:r>
            <a:r>
              <a:rPr kumimoji="1" lang="en-US" b="1">
                <a:latin typeface="Helvetica" pitchFamily="34" charset="0"/>
              </a:rPr>
              <a:t>and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                         </a:t>
            </a:r>
            <a:r>
              <a:rPr kumimoji="1" lang="en-US" i="1">
                <a:latin typeface="Helvetica" pitchFamily="34" charset="0"/>
              </a:rPr>
              <a:t>branch_name = </a:t>
            </a:r>
            <a:r>
              <a:rPr kumimoji="1" lang="en-US">
                <a:latin typeface="Helvetica" pitchFamily="34" charset="0"/>
              </a:rPr>
              <a:t>‘Perryridge’</a:t>
            </a: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D2113-B758-F47F-D3B3-EA01660571BC}"/>
              </a:ext>
            </a:extLst>
          </p:cNvPr>
          <p:cNvSpPr txBox="1"/>
          <p:nvPr/>
        </p:nvSpPr>
        <p:spPr>
          <a:xfrm>
            <a:off x="7373890" y="49292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Natural join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E9312-E2EE-48C3-0D6B-2E491184FDB1}"/>
              </a:ext>
            </a:extLst>
          </p:cNvPr>
          <p:cNvCxnSpPr/>
          <p:nvPr/>
        </p:nvCxnSpPr>
        <p:spPr>
          <a:xfrm flipH="1">
            <a:off x="5148064" y="5157192"/>
            <a:ext cx="2232248" cy="335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CB3739D-7630-06E7-195C-8E5C41D3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88" y="5994375"/>
            <a:ext cx="4453036" cy="68647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6E682-8B2C-4A99-ADA6-55C72EE8F9B5}" type="slidenum">
              <a:rPr lang="en-IE"/>
              <a:pPr/>
              <a:t>25</a:t>
            </a:fld>
            <a:endParaRPr lang="en-IE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The Rename Operation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2481262"/>
          </a:xfrm>
          <a:noFill/>
        </p:spPr>
        <p:txBody>
          <a:bodyPr lIns="90488" tIns="44450" rIns="90488" bIns="44450"/>
          <a:lstStyle/>
          <a:p>
            <a:pPr eaLnBrk="1" hangingPunct="1">
              <a:tabLst>
                <a:tab pos="2055813" algn="l"/>
              </a:tabLst>
            </a:pPr>
            <a:r>
              <a:rPr lang="en-US"/>
              <a:t>The SQL allows renaming relations and attributes using the </a:t>
            </a:r>
            <a:r>
              <a:rPr lang="en-US" b="1"/>
              <a:t>as </a:t>
            </a:r>
            <a:r>
              <a:rPr lang="en-US"/>
              <a:t>clause:</a:t>
            </a:r>
          </a:p>
          <a:p>
            <a:pPr eaLnBrk="1" hangingPunct="1">
              <a:buFont typeface="Wingdings" pitchFamily="2" charset="2"/>
              <a:buNone/>
              <a:tabLst>
                <a:tab pos="2055813" algn="l"/>
              </a:tabLst>
            </a:pPr>
            <a:r>
              <a:rPr lang="en-US" i="1"/>
              <a:t>		old-name </a:t>
            </a:r>
            <a:r>
              <a:rPr lang="en-US" b="1"/>
              <a:t>as</a:t>
            </a:r>
            <a:r>
              <a:rPr lang="en-US" i="1"/>
              <a:t> new-name</a:t>
            </a:r>
            <a:endParaRPr lang="en-US"/>
          </a:p>
          <a:p>
            <a:pPr eaLnBrk="1" hangingPunct="1">
              <a:lnSpc>
                <a:spcPct val="110000"/>
              </a:lnSpc>
              <a:tabLst>
                <a:tab pos="2055813" algn="l"/>
              </a:tabLst>
            </a:pPr>
            <a:r>
              <a:rPr lang="en-US"/>
              <a:t>Find the name, loan number and loan amount of all customers; rename the column name </a:t>
            </a:r>
            <a:r>
              <a:rPr lang="en-US" i="1"/>
              <a:t>loan_number </a:t>
            </a:r>
            <a:r>
              <a:rPr lang="en-US"/>
              <a:t>as </a:t>
            </a:r>
            <a:r>
              <a:rPr lang="en-US" i="1"/>
              <a:t>loan_id.</a:t>
            </a:r>
            <a:endParaRPr lang="en-US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827584" y="4134556"/>
            <a:ext cx="75739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b="1" dirty="0">
                <a:latin typeface="Helvetica" pitchFamily="34" charset="0"/>
              </a:rPr>
              <a:t>select </a:t>
            </a:r>
            <a:r>
              <a:rPr kumimoji="1" lang="en-US" i="1" dirty="0" err="1">
                <a:latin typeface="Helvetica" pitchFamily="34" charset="0"/>
              </a:rPr>
              <a:t>customer_name</a:t>
            </a:r>
            <a:r>
              <a:rPr kumimoji="1" lang="en-US" i="1" dirty="0">
                <a:latin typeface="Helvetica" pitchFamily="34" charset="0"/>
              </a:rPr>
              <a:t>, </a:t>
            </a:r>
            <a:r>
              <a:rPr kumimoji="1" lang="en-US" i="1" dirty="0" err="1">
                <a:latin typeface="Helvetica" pitchFamily="34" charset="0"/>
              </a:rPr>
              <a:t>borrower.loan_number</a:t>
            </a:r>
            <a:r>
              <a:rPr kumimoji="1" lang="en-US" i="1" dirty="0">
                <a:latin typeface="Helvetica" pitchFamily="34" charset="0"/>
              </a:rPr>
              <a:t> </a:t>
            </a:r>
            <a:r>
              <a:rPr kumimoji="1" lang="en-US" b="1" dirty="0">
                <a:latin typeface="Helvetica" pitchFamily="34" charset="0"/>
              </a:rPr>
              <a:t>as </a:t>
            </a:r>
            <a:r>
              <a:rPr kumimoji="1" lang="en-US" i="1" dirty="0" err="1">
                <a:latin typeface="Helvetica" pitchFamily="34" charset="0"/>
              </a:rPr>
              <a:t>loan_id</a:t>
            </a:r>
            <a:r>
              <a:rPr kumimoji="1" lang="en-US" i="1" dirty="0">
                <a:latin typeface="Helvetica" pitchFamily="34" charset="0"/>
              </a:rPr>
              <a:t>, amount</a:t>
            </a:r>
            <a:br>
              <a:rPr kumimoji="1" lang="en-US" i="1" dirty="0">
                <a:latin typeface="Helvetica" pitchFamily="34" charset="0"/>
              </a:rPr>
            </a:br>
            <a:r>
              <a:rPr kumimoji="1" lang="en-US" b="1" dirty="0">
                <a:latin typeface="Helvetica" pitchFamily="34" charset="0"/>
              </a:rPr>
              <a:t>from </a:t>
            </a:r>
            <a:r>
              <a:rPr kumimoji="1" lang="en-US" i="1" dirty="0">
                <a:latin typeface="Helvetica" pitchFamily="34" charset="0"/>
              </a:rPr>
              <a:t>borrower, loan</a:t>
            </a:r>
            <a:br>
              <a:rPr kumimoji="1" lang="en-US" dirty="0">
                <a:latin typeface="Helvetica" pitchFamily="34" charset="0"/>
              </a:rPr>
            </a:br>
            <a:r>
              <a:rPr kumimoji="1" lang="en-US" b="1" dirty="0">
                <a:latin typeface="Helvetica" pitchFamily="34" charset="0"/>
              </a:rPr>
              <a:t>where </a:t>
            </a:r>
            <a:r>
              <a:rPr kumimoji="1" lang="en-US" i="1" dirty="0" err="1">
                <a:latin typeface="Helvetica" pitchFamily="34" charset="0"/>
              </a:rPr>
              <a:t>borrower.loan_number</a:t>
            </a:r>
            <a:r>
              <a:rPr kumimoji="1" lang="en-US" i="1" dirty="0">
                <a:latin typeface="Helvetica" pitchFamily="34" charset="0"/>
              </a:rPr>
              <a:t> = </a:t>
            </a:r>
            <a:r>
              <a:rPr kumimoji="1" lang="en-US" i="1" dirty="0" err="1">
                <a:latin typeface="Helvetica" pitchFamily="34" charset="0"/>
              </a:rPr>
              <a:t>loan.loan_number</a:t>
            </a:r>
            <a:endParaRPr kumimoji="1" lang="en-US" i="1" dirty="0">
              <a:latin typeface="Helvetic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9C3B8-87CC-EFAC-8D8B-078A2258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118291"/>
            <a:ext cx="4069432" cy="147516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DB45B3-ACC0-47D3-B0D0-6A2DBE6385C1}" type="slidenum">
              <a:rPr lang="en-IE"/>
              <a:pPr/>
              <a:t>26</a:t>
            </a:fld>
            <a:endParaRPr lang="en-IE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Tuple Variables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066800"/>
            <a:ext cx="8229600" cy="1541463"/>
          </a:xfrm>
          <a:noFill/>
        </p:spPr>
        <p:txBody>
          <a:bodyPr lIns="90488" tIns="44450" rIns="90488" bIns="44450"/>
          <a:lstStyle/>
          <a:p>
            <a:pPr eaLnBrk="1" hangingPunct="1">
              <a:tabLst>
                <a:tab pos="2055813" algn="l"/>
              </a:tabLst>
            </a:pPr>
            <a:r>
              <a:rPr lang="en-US"/>
              <a:t>Tuple variables are defined in the </a:t>
            </a:r>
            <a:r>
              <a:rPr lang="en-US" b="1"/>
              <a:t>from</a:t>
            </a:r>
            <a:r>
              <a:rPr lang="en-US"/>
              <a:t> clause via the use of the </a:t>
            </a:r>
            <a:r>
              <a:rPr lang="en-US" b="1"/>
              <a:t>as </a:t>
            </a:r>
            <a:r>
              <a:rPr lang="en-US"/>
              <a:t>clause.</a:t>
            </a:r>
          </a:p>
          <a:p>
            <a:pPr eaLnBrk="1" hangingPunct="1">
              <a:tabLst>
                <a:tab pos="2055813" algn="l"/>
              </a:tabLst>
            </a:pPr>
            <a:r>
              <a:rPr lang="en-US"/>
              <a:t>Find the customer names and their loan numbers for all customers having a loan at some branch.</a:t>
            </a:r>
            <a:endParaRPr lang="en-US" i="1"/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1547813" y="3213100"/>
            <a:ext cx="530383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 i="1">
                <a:latin typeface="Helvetica" pitchFamily="34" charset="0"/>
              </a:rPr>
              <a:t>customer_name, T.loan_number, S.amount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borrower </a:t>
            </a:r>
            <a:r>
              <a:rPr kumimoji="1" lang="en-US" b="1">
                <a:latin typeface="Helvetica" pitchFamily="34" charset="0"/>
              </a:rPr>
              <a:t>as </a:t>
            </a:r>
            <a:r>
              <a:rPr kumimoji="1" lang="en-US" i="1">
                <a:latin typeface="Helvetica" pitchFamily="34" charset="0"/>
              </a:rPr>
              <a:t>T, loan </a:t>
            </a:r>
            <a:r>
              <a:rPr kumimoji="1" lang="en-US" b="1">
                <a:latin typeface="Helvetica" pitchFamily="34" charset="0"/>
              </a:rPr>
              <a:t>as </a:t>
            </a:r>
            <a:r>
              <a:rPr kumimoji="1" lang="en-US" i="1">
                <a:latin typeface="Helvetica" pitchFamily="34" charset="0"/>
              </a:rPr>
              <a:t>S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 T.loan_number = S.loan_number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0BBFD-A494-E1B2-8FBA-B6103EC0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298126"/>
            <a:ext cx="4173022" cy="154146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D883D-0148-4416-A71E-811F79D311E9}" type="slidenum">
              <a:rPr lang="en-IE"/>
              <a:pPr/>
              <a:t>27</a:t>
            </a:fld>
            <a:endParaRPr lang="en-IE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 Operations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 eaLnBrk="1" hangingPunct="1">
              <a:tabLst>
                <a:tab pos="1889125" algn="l"/>
                <a:tab pos="2403475" algn="l"/>
              </a:tabLst>
            </a:pPr>
            <a:r>
              <a:rPr lang="en-US" dirty="0"/>
              <a:t>SQL includes a string-matching operator for comparisons on character strings.  The operator “like” uses patterns that are described using two special characters:</a:t>
            </a:r>
          </a:p>
          <a:p>
            <a:pPr lvl="1" eaLnBrk="1" hangingPunct="1">
              <a:tabLst>
                <a:tab pos="1889125" algn="l"/>
                <a:tab pos="2403475" algn="l"/>
              </a:tabLst>
            </a:pPr>
            <a:r>
              <a:rPr lang="en-US" sz="2000" dirty="0"/>
              <a:t>percent (%).  The % character matches any substring.</a:t>
            </a:r>
          </a:p>
          <a:p>
            <a:pPr lvl="1" eaLnBrk="1" hangingPunct="1">
              <a:tabLst>
                <a:tab pos="1889125" algn="l"/>
                <a:tab pos="2403475" algn="l"/>
              </a:tabLst>
            </a:pPr>
            <a:r>
              <a:rPr lang="en-US" sz="2000" dirty="0"/>
              <a:t>underscore (_).  The _ character matches any character.</a:t>
            </a:r>
          </a:p>
          <a:p>
            <a:pPr eaLnBrk="1" hangingPunct="1">
              <a:tabLst>
                <a:tab pos="1889125" algn="l"/>
                <a:tab pos="2403475" algn="l"/>
              </a:tabLst>
            </a:pPr>
            <a:r>
              <a:rPr lang="en-US" dirty="0"/>
              <a:t>Find the names of all customers whose street includes the substring “Main”.</a:t>
            </a:r>
          </a:p>
          <a:p>
            <a:pPr eaLnBrk="1" hangingPunct="1">
              <a:buFont typeface="Wingdings" pitchFamily="2" charset="2"/>
              <a:buNone/>
              <a:tabLst>
                <a:tab pos="1889125" algn="l"/>
                <a:tab pos="2403475" algn="l"/>
              </a:tabLst>
            </a:pPr>
            <a:r>
              <a:rPr lang="en-US" sz="2400" b="1" dirty="0"/>
              <a:t>		select </a:t>
            </a:r>
            <a:r>
              <a:rPr lang="en-US" sz="2400" i="1" dirty="0" err="1"/>
              <a:t>customer_name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dirty="0"/>
              <a:t>from </a:t>
            </a:r>
            <a:r>
              <a:rPr lang="en-US" sz="2400" i="1" dirty="0"/>
              <a:t>customer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dirty="0"/>
              <a:t>where</a:t>
            </a:r>
            <a:r>
              <a:rPr lang="en-US" sz="2400" b="1" i="1" dirty="0"/>
              <a:t> </a:t>
            </a:r>
            <a:r>
              <a:rPr lang="en-US" sz="2400" i="1" dirty="0" err="1"/>
              <a:t>customer_street</a:t>
            </a:r>
            <a:r>
              <a:rPr lang="en-US" sz="2400" i="1" dirty="0"/>
              <a:t> </a:t>
            </a:r>
            <a:r>
              <a:rPr lang="en-US" sz="2400" b="1" dirty="0"/>
              <a:t>like </a:t>
            </a:r>
            <a:r>
              <a:rPr lang="en-US" sz="2400" b="1" dirty="0">
                <a:latin typeface="Century Gothic" pitchFamily="34" charset="0"/>
              </a:rPr>
              <a:t>‘</a:t>
            </a:r>
            <a:r>
              <a:rPr lang="en-US" sz="2400" dirty="0"/>
              <a:t>%Main%</a:t>
            </a:r>
            <a:r>
              <a:rPr lang="en-US" sz="2400" dirty="0">
                <a:latin typeface="Century Gothic" pitchFamily="34" charset="0"/>
              </a:rPr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F40C9-1C9F-EBBC-925C-B21F3940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42" y="5837683"/>
            <a:ext cx="2304256" cy="8853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8478-8B91-E14E-7256-BA7F4E3D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AB487-EA13-50C9-6346-B1F5DB44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F8C71-100C-377F-1880-EDD99904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5C72E-2A7E-4414-8FF0-69AAAACB5367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A34EC-1288-483B-F6FB-16F0B54A151B}"/>
              </a:ext>
            </a:extLst>
          </p:cNvPr>
          <p:cNvSpPr txBox="1"/>
          <p:nvPr/>
        </p:nvSpPr>
        <p:spPr>
          <a:xfrm>
            <a:off x="855313" y="1196752"/>
            <a:ext cx="7560840" cy="176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Char char="p"/>
              <a:tabLst>
                <a:tab pos="1889125" algn="l"/>
                <a:tab pos="2403475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Find the 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cs typeface="Arial"/>
              </a:rPr>
              <a:t>details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of all customers whose name includes the substring “on”.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tabLst>
                <a:tab pos="1889125" algn="l"/>
                <a:tab pos="2403475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		select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*</a:t>
            </a:r>
            <a:r>
              <a:rPr lang="en-US" sz="2400" i="1" kern="0" dirty="0">
                <a:solidFill>
                  <a:srgbClr val="000000"/>
                </a:solidFill>
                <a:latin typeface="Times New Roman"/>
                <a:cs typeface="Arial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from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customer</a:t>
            </a:r>
            <a:b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</a:b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where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customer_name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like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/>
              </a:rPr>
              <a:t>‘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%on%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/>
              </a:rPr>
              <a:t>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AD6B84-EBD9-2A5C-208F-9092411A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116523"/>
            <a:ext cx="4267776" cy="624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64F3EB-6653-3399-17FA-A89D88F6EA4E}"/>
              </a:ext>
            </a:extLst>
          </p:cNvPr>
          <p:cNvSpPr txBox="1"/>
          <p:nvPr/>
        </p:nvSpPr>
        <p:spPr>
          <a:xfrm>
            <a:off x="855313" y="3750595"/>
            <a:ext cx="7560840" cy="176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Char char="p"/>
              <a:tabLst>
                <a:tab pos="1889125" algn="l"/>
                <a:tab pos="2403475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Find the 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cs typeface="Arial"/>
              </a:rPr>
              <a:t>details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of all customers whose name starts with a “J”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tabLst>
                <a:tab pos="1889125" algn="l"/>
                <a:tab pos="2403475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		select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*</a:t>
            </a:r>
            <a:r>
              <a:rPr lang="en-US" sz="2400" i="1" kern="0" dirty="0">
                <a:solidFill>
                  <a:srgbClr val="000000"/>
                </a:solidFill>
                <a:latin typeface="Times New Roman"/>
                <a:cs typeface="Arial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from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customer</a:t>
            </a:r>
            <a:b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</a:b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where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customer_name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like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/>
              </a:rPr>
              <a:t>‘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J%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/>
              </a:rPr>
              <a:t>’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336752-1E9C-0032-A7ED-52CEFA80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805264"/>
            <a:ext cx="4267776" cy="6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36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8478-8B91-E14E-7256-BA7F4E3D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AB487-EA13-50C9-6346-B1F5DB44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 dirty="0"/>
          </a:p>
          <a:p>
            <a:pPr>
              <a:defRPr/>
            </a:pP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F8C71-100C-377F-1880-EDD99904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5C72E-2A7E-4414-8FF0-69AAAACB5367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A34EC-1288-483B-F6FB-16F0B54A151B}"/>
              </a:ext>
            </a:extLst>
          </p:cNvPr>
          <p:cNvSpPr txBox="1"/>
          <p:nvPr/>
        </p:nvSpPr>
        <p:spPr>
          <a:xfrm>
            <a:off x="855313" y="1196752"/>
            <a:ext cx="7560840" cy="176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Char char="p"/>
              <a:tabLst>
                <a:tab pos="1889125" algn="l"/>
                <a:tab pos="2403475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Find the 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cs typeface="Arial"/>
              </a:rPr>
              <a:t>details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of all customers whose street has its second letter as an “a”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  <a:buFont typeface="Wingdings" pitchFamily="2" charset="2"/>
              <a:buNone/>
              <a:tabLst>
                <a:tab pos="1889125" algn="l"/>
                <a:tab pos="2403475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		select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*</a:t>
            </a:r>
            <a:r>
              <a:rPr lang="en-US" sz="2400" i="1" kern="0" dirty="0">
                <a:solidFill>
                  <a:srgbClr val="000000"/>
                </a:solidFill>
                <a:latin typeface="Times New Roman"/>
                <a:cs typeface="Arial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from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customer</a:t>
            </a:r>
            <a:b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</a:b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where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customer_name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like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/>
              </a:rPr>
              <a:t>‘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_a%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/>
              </a:rPr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913DF-7E52-36FF-9233-86AC8ECF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5" y="3449897"/>
            <a:ext cx="5292704" cy="16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6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6FBD86-64B1-4044-9EFF-FB6F56DAA47A}" type="slidenum">
              <a:rPr lang="en-IE"/>
              <a:pPr/>
              <a:t>3</a:t>
            </a:fld>
            <a:endParaRPr lang="en-IE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SQL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052513"/>
            <a:ext cx="7962900" cy="51847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Data Definition</a:t>
            </a:r>
          </a:p>
          <a:p>
            <a:pPr eaLnBrk="1" hangingPunct="1"/>
            <a:r>
              <a:rPr lang="en-US" dirty="0"/>
              <a:t>Basic Query Structure</a:t>
            </a:r>
          </a:p>
          <a:p>
            <a:pPr eaLnBrk="1" hangingPunct="1"/>
            <a:r>
              <a:rPr lang="en-US" dirty="0"/>
              <a:t>Set Operations</a:t>
            </a:r>
          </a:p>
          <a:p>
            <a:pPr eaLnBrk="1" hangingPunct="1"/>
            <a:r>
              <a:rPr lang="en-US" dirty="0"/>
              <a:t>Aggregate Functions</a:t>
            </a:r>
          </a:p>
          <a:p>
            <a:pPr eaLnBrk="1" hangingPunct="1"/>
            <a:r>
              <a:rPr lang="en-US" dirty="0"/>
              <a:t>Null Values</a:t>
            </a:r>
          </a:p>
          <a:p>
            <a:pPr eaLnBrk="1" hangingPunct="1"/>
            <a:r>
              <a:rPr lang="en-US" dirty="0"/>
              <a:t>Nested </a:t>
            </a:r>
            <a:r>
              <a:rPr lang="en-US" dirty="0" err="1"/>
              <a:t>Subqueries</a:t>
            </a:r>
            <a:endParaRPr lang="en-US" dirty="0"/>
          </a:p>
          <a:p>
            <a:pPr eaLnBrk="1" hangingPunct="1"/>
            <a:r>
              <a:rPr lang="en-US" dirty="0"/>
              <a:t>Complex Queries </a:t>
            </a:r>
          </a:p>
          <a:p>
            <a:pPr eaLnBrk="1" hangingPunct="1"/>
            <a:r>
              <a:rPr lang="en-US" dirty="0"/>
              <a:t>Modification of the Database</a:t>
            </a:r>
          </a:p>
          <a:p>
            <a:pPr eaLnBrk="1" hangingPunct="1"/>
            <a:r>
              <a:rPr lang="en-US" dirty="0"/>
              <a:t>Joined Relations** </a:t>
            </a:r>
          </a:p>
          <a:p>
            <a:pPr eaLnBrk="1" hangingPunct="1"/>
            <a:r>
              <a:rPr lang="en-US" dirty="0"/>
              <a:t>Referential Integrity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ED9466-5B58-41E0-8206-82ED22473F77}" type="slidenum">
              <a:rPr lang="en-IE"/>
              <a:pPr/>
              <a:t>30</a:t>
            </a:fld>
            <a:endParaRPr lang="en-IE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Operations (Cont.)</a:t>
            </a:r>
            <a:endParaRPr lang="en-IE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SQL supports a variety of string operations such as</a:t>
            </a:r>
          </a:p>
          <a:p>
            <a:pPr lvl="1" eaLnBrk="1" hangingPunct="1"/>
            <a:r>
              <a:rPr lang="en-US" dirty="0"/>
              <a:t>concatenation (using “||”)</a:t>
            </a:r>
          </a:p>
          <a:p>
            <a:pPr lvl="1" eaLnBrk="1" hangingPunct="1"/>
            <a:r>
              <a:rPr lang="en-US" dirty="0"/>
              <a:t> converting from upper to lower case (and vice versa)</a:t>
            </a:r>
          </a:p>
          <a:p>
            <a:pPr lvl="1" eaLnBrk="1" hangingPunct="1"/>
            <a:r>
              <a:rPr lang="en-US" dirty="0"/>
              <a:t> finding string length, extracting substrings, etc.</a:t>
            </a:r>
          </a:p>
          <a:p>
            <a:pPr eaLnBrk="1" hangingPunct="1"/>
            <a:endParaRPr lang="en-I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A21E0E-B1CD-489B-8891-50403FF3ADDE}" type="slidenum">
              <a:rPr lang="en-IE"/>
              <a:pPr/>
              <a:t>31</a:t>
            </a:fld>
            <a:endParaRPr lang="en-IE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Ordering the Display of Tuples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1263"/>
            <a:ext cx="8229600" cy="5097462"/>
          </a:xfrm>
        </p:spPr>
        <p:txBody>
          <a:bodyPr/>
          <a:lstStyle/>
          <a:p>
            <a:pPr eaLnBrk="1" hangingPunct="1">
              <a:tabLst>
                <a:tab pos="906463" algn="l"/>
              </a:tabLst>
            </a:pPr>
            <a:r>
              <a:rPr lang="en-US" dirty="0"/>
              <a:t>List in alphabetic order the names of all customers having a loan in </a:t>
            </a:r>
            <a:r>
              <a:rPr lang="en-US" dirty="0" err="1"/>
              <a:t>Perryridge</a:t>
            </a:r>
            <a:r>
              <a:rPr lang="en-US" dirty="0"/>
              <a:t> branch</a:t>
            </a:r>
          </a:p>
          <a:p>
            <a:pPr eaLnBrk="1" hangingPunct="1">
              <a:buFont typeface="Wingdings" pitchFamily="2" charset="2"/>
              <a:buNone/>
              <a:tabLst>
                <a:tab pos="906463" algn="l"/>
              </a:tabLst>
            </a:pPr>
            <a:r>
              <a:rPr lang="en-US" dirty="0"/>
              <a:t>		</a:t>
            </a:r>
            <a:r>
              <a:rPr lang="en-US" sz="2400" b="1" dirty="0"/>
              <a:t>select distinct </a:t>
            </a:r>
            <a:r>
              <a:rPr lang="en-US" sz="2400" i="1" dirty="0" err="1"/>
              <a:t>customer_name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dirty="0"/>
              <a:t>from    </a:t>
            </a:r>
            <a:r>
              <a:rPr lang="en-US" sz="2400" i="1" dirty="0"/>
              <a:t>borrower, loan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dirty="0"/>
              <a:t>where </a:t>
            </a:r>
            <a:r>
              <a:rPr lang="en-US" sz="2400" i="1" dirty="0"/>
              <a:t>borrower </a:t>
            </a:r>
            <a:r>
              <a:rPr lang="en-US" sz="2400" i="1" dirty="0" err="1"/>
              <a:t>loan_number</a:t>
            </a:r>
            <a:r>
              <a:rPr lang="en-US" sz="2400" i="1" dirty="0"/>
              <a:t> = </a:t>
            </a:r>
            <a:r>
              <a:rPr lang="en-US" sz="2400" i="1" dirty="0" err="1"/>
              <a:t>loan.loan_number</a:t>
            </a:r>
            <a:r>
              <a:rPr lang="en-US" sz="2400" i="1" dirty="0"/>
              <a:t> </a:t>
            </a:r>
            <a:r>
              <a:rPr lang="en-US" sz="2400" b="1" dirty="0"/>
              <a:t>and</a:t>
            </a:r>
            <a:br>
              <a:rPr lang="en-US" sz="2400" b="1" dirty="0"/>
            </a:br>
            <a:r>
              <a:rPr lang="en-US" sz="2400" i="1" dirty="0"/>
              <a:t>	            </a:t>
            </a:r>
            <a:r>
              <a:rPr lang="en-US" sz="2400" i="1" dirty="0" err="1"/>
              <a:t>branch_name</a:t>
            </a:r>
            <a:r>
              <a:rPr lang="en-US" sz="2400" i="1" dirty="0"/>
              <a:t> = </a:t>
            </a:r>
            <a:r>
              <a:rPr lang="en-US" sz="2400" dirty="0">
                <a:latin typeface="Century Gothic" pitchFamily="34" charset="0"/>
              </a:rPr>
              <a:t>‘</a:t>
            </a:r>
            <a:r>
              <a:rPr lang="en-US" sz="2400" dirty="0" err="1"/>
              <a:t>Perryridge</a:t>
            </a:r>
            <a:r>
              <a:rPr lang="en-US" sz="2400" dirty="0">
                <a:latin typeface="Century Gothic" pitchFamily="34" charset="0"/>
              </a:rPr>
              <a:t>’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order by </a:t>
            </a:r>
            <a:r>
              <a:rPr lang="en-US" sz="2400" i="1" dirty="0" err="1"/>
              <a:t>customer_name</a:t>
            </a:r>
            <a:endParaRPr lang="en-US" sz="2400" dirty="0"/>
          </a:p>
          <a:p>
            <a:pPr eaLnBrk="1" hangingPunct="1">
              <a:tabLst>
                <a:tab pos="906463" algn="l"/>
              </a:tabLst>
            </a:pPr>
            <a:endParaRPr lang="en-US" dirty="0"/>
          </a:p>
          <a:p>
            <a:pPr eaLnBrk="1" hangingPunct="1">
              <a:tabLst>
                <a:tab pos="906463" algn="l"/>
              </a:tabLst>
            </a:pPr>
            <a:endParaRPr lang="en-US" sz="1600" dirty="0"/>
          </a:p>
          <a:p>
            <a:pPr eaLnBrk="1" hangingPunct="1">
              <a:tabLst>
                <a:tab pos="906463" algn="l"/>
              </a:tabLst>
            </a:pPr>
            <a:r>
              <a:rPr lang="en-US" dirty="0"/>
              <a:t>We may specify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  <a:r>
              <a:rPr lang="en-US" dirty="0"/>
              <a:t> for descending order or </a:t>
            </a:r>
            <a:r>
              <a:rPr lang="en-US" b="1" dirty="0" err="1">
                <a:solidFill>
                  <a:schemeClr val="tx2"/>
                </a:solidFill>
              </a:rPr>
              <a:t>asc</a:t>
            </a:r>
            <a:r>
              <a:rPr lang="en-US" dirty="0"/>
              <a:t> for ascending order, for each attribute; ascending order is the default.</a:t>
            </a:r>
          </a:p>
          <a:p>
            <a:pPr lvl="1" eaLnBrk="1" hangingPunct="1">
              <a:tabLst>
                <a:tab pos="906463" algn="l"/>
              </a:tabLst>
            </a:pPr>
            <a:r>
              <a:rPr lang="en-US" dirty="0"/>
              <a:t>Example:  </a:t>
            </a:r>
            <a:r>
              <a:rPr lang="en-US" b="1" dirty="0"/>
              <a:t>order by</a:t>
            </a:r>
            <a:r>
              <a:rPr lang="en-US" dirty="0"/>
              <a:t> </a:t>
            </a:r>
            <a:r>
              <a:rPr lang="en-US" i="1" dirty="0" err="1"/>
              <a:t>customer_name</a:t>
            </a:r>
            <a:r>
              <a:rPr lang="en-US" dirty="0"/>
              <a:t> </a:t>
            </a:r>
            <a:r>
              <a:rPr lang="en-US" b="1" dirty="0"/>
              <a:t>desc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9EDA9-282F-45AD-E32A-091BF28C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861047"/>
            <a:ext cx="2448272" cy="100973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199FEF-4E0B-4FB9-8007-C4C5E2E8F108}" type="slidenum">
              <a:rPr lang="en-IE"/>
              <a:pPr/>
              <a:t>32</a:t>
            </a:fld>
            <a:endParaRPr lang="en-IE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054100"/>
            <a:ext cx="8229600" cy="5078413"/>
          </a:xfrm>
        </p:spPr>
        <p:txBody>
          <a:bodyPr/>
          <a:lstStyle/>
          <a:p>
            <a:pPr eaLnBrk="1" hangingPunct="1"/>
            <a:r>
              <a:rPr lang="en-US" dirty="0"/>
              <a:t>The set operations </a:t>
            </a:r>
            <a:r>
              <a:rPr lang="en-US" b="1" dirty="0">
                <a:solidFill>
                  <a:schemeClr val="tx2"/>
                </a:solidFill>
              </a:rPr>
              <a:t>union</a:t>
            </a:r>
            <a:r>
              <a:rPr lang="en-US" b="1" dirty="0"/>
              <a:t>, </a:t>
            </a:r>
            <a:r>
              <a:rPr lang="en-US" b="1" dirty="0">
                <a:solidFill>
                  <a:schemeClr val="tx2"/>
                </a:solidFill>
              </a:rPr>
              <a:t>intersect</a:t>
            </a:r>
            <a:r>
              <a:rPr lang="ga-IE" baseline="30000" dirty="0">
                <a:solidFill>
                  <a:srgbClr val="FF0000"/>
                </a:solidFill>
              </a:rPr>
              <a:t> *</a:t>
            </a:r>
            <a:r>
              <a:rPr lang="en-US" b="1" dirty="0"/>
              <a:t>, </a:t>
            </a:r>
            <a:r>
              <a:rPr lang="en-US" dirty="0"/>
              <a:t>and </a:t>
            </a:r>
            <a:r>
              <a:rPr lang="en-US" b="1" dirty="0">
                <a:solidFill>
                  <a:schemeClr val="tx2"/>
                </a:solidFill>
              </a:rPr>
              <a:t>except</a:t>
            </a:r>
            <a:r>
              <a:rPr lang="ga-IE" baseline="30000" dirty="0">
                <a:solidFill>
                  <a:srgbClr val="FF0000"/>
                </a:solidFill>
              </a:rPr>
              <a:t> *</a:t>
            </a:r>
            <a:r>
              <a:rPr lang="en-US" b="1" dirty="0"/>
              <a:t> </a:t>
            </a:r>
            <a:r>
              <a:rPr lang="en-US" dirty="0"/>
              <a:t>operate on relations and correspond to the relational algebra operations </a:t>
            </a:r>
            <a:r>
              <a:rPr lang="en-US" dirty="0">
                <a:sym typeface="Symbol" pitchFamily="18" charset="2"/>
              </a:rPr>
              <a:t>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Each of the above operations automatically eliminates duplicates; to retain all duplicates use the corresponding multiset versions 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union all</a:t>
            </a:r>
            <a:r>
              <a:rPr lang="en-US" b="1" dirty="0">
                <a:sym typeface="Symbol" pitchFamily="18" charset="2"/>
              </a:rPr>
              <a:t>, 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intersect all</a:t>
            </a:r>
            <a:r>
              <a:rPr lang="ga-IE" baseline="30000" dirty="0">
                <a:solidFill>
                  <a:srgbClr val="FF0000"/>
                </a:solidFill>
              </a:rPr>
              <a:t> *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except all</a:t>
            </a:r>
            <a:r>
              <a:rPr lang="ga-IE" baseline="30000" dirty="0">
                <a:solidFill>
                  <a:srgbClr val="FF0000"/>
                </a:solidFill>
              </a:rPr>
              <a:t> *</a:t>
            </a:r>
            <a:r>
              <a:rPr lang="en-US" b="1" dirty="0">
                <a:sym typeface="Symbol" pitchFamily="18" charset="2"/>
              </a:rPr>
              <a:t>.</a:t>
            </a:r>
            <a:endParaRPr lang="ga-IE" b="1" dirty="0">
              <a:sym typeface="Symbol" pitchFamily="18" charset="2"/>
            </a:endParaRPr>
          </a:p>
          <a:p>
            <a:pPr eaLnBrk="1" hangingPunct="1"/>
            <a:r>
              <a:rPr lang="ga-IE" baseline="30000" dirty="0">
                <a:solidFill>
                  <a:srgbClr val="FF0000"/>
                </a:solidFill>
              </a:rPr>
              <a:t>*  </a:t>
            </a:r>
            <a:r>
              <a:rPr lang="ga-IE" dirty="0">
                <a:sym typeface="Symbol" pitchFamily="18" charset="2"/>
              </a:rPr>
              <a:t>= MySQL does not support these commands; we will look at a workaround during lab sessions. </a:t>
            </a:r>
            <a:br>
              <a:rPr lang="en-US" b="1" dirty="0">
                <a:sym typeface="Symbol" pitchFamily="18" charset="2"/>
              </a:rPr>
            </a:br>
            <a:br>
              <a:rPr lang="en-US" dirty="0">
                <a:sym typeface="Symbol" pitchFamily="18" charset="2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8F28C0-B293-41F4-8C61-B484AB261B21}" type="slidenum">
              <a:rPr lang="en-IE"/>
              <a:pPr/>
              <a:t>33</a:t>
            </a:fld>
            <a:endParaRPr lang="en-IE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 (Cont.)</a:t>
            </a:r>
            <a:endParaRPr lang="en-IE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pitchFamily="18" charset="2"/>
              </a:rPr>
              <a:t>Suppose a tuple occurs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times in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times in </a:t>
            </a:r>
            <a:r>
              <a:rPr lang="en-US" i="1">
                <a:sym typeface="Symbol" pitchFamily="18" charset="2"/>
              </a:rPr>
              <a:t>s, </a:t>
            </a:r>
            <a:r>
              <a:rPr lang="en-US">
                <a:sym typeface="Symbol" pitchFamily="18" charset="2"/>
              </a:rPr>
              <a:t>then, it occurs:</a:t>
            </a:r>
          </a:p>
          <a:p>
            <a:pPr lvl="1" eaLnBrk="1" hangingPunct="1"/>
            <a:r>
              <a:rPr lang="en-US" i="1"/>
              <a:t>m </a:t>
            </a:r>
            <a:r>
              <a:rPr lang="en-US" i="1" baseline="-25000"/>
              <a:t> </a:t>
            </a:r>
            <a:r>
              <a:rPr lang="en-US" i="1"/>
              <a:t>+ n </a:t>
            </a:r>
            <a:r>
              <a:rPr lang="en-US"/>
              <a:t>times in </a:t>
            </a:r>
            <a:r>
              <a:rPr lang="en-US" i="1"/>
              <a:t>r </a:t>
            </a:r>
            <a:r>
              <a:rPr lang="en-US" b="1"/>
              <a:t>union all </a:t>
            </a:r>
            <a:r>
              <a:rPr lang="en-US" i="1"/>
              <a:t>s</a:t>
            </a:r>
          </a:p>
          <a:p>
            <a:pPr lvl="1" eaLnBrk="1" hangingPunct="1"/>
            <a:r>
              <a:rPr lang="en-US"/>
              <a:t>min (</a:t>
            </a:r>
            <a:r>
              <a:rPr lang="en-US" i="1"/>
              <a:t>m, n)</a:t>
            </a:r>
            <a:r>
              <a:rPr lang="en-US"/>
              <a:t> times in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b="1"/>
              <a:t>intersect all </a:t>
            </a:r>
            <a:r>
              <a:rPr lang="en-US" i="1"/>
              <a:t>s</a:t>
            </a:r>
          </a:p>
          <a:p>
            <a:pPr lvl="1" eaLnBrk="1" hangingPunct="1"/>
            <a:r>
              <a:rPr lang="en-US"/>
              <a:t>max(0, </a:t>
            </a:r>
            <a:r>
              <a:rPr lang="en-US" i="1"/>
              <a:t>m – n)</a:t>
            </a:r>
            <a:r>
              <a:rPr lang="en-US"/>
              <a:t> times in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b="1"/>
              <a:t>except all </a:t>
            </a:r>
            <a:r>
              <a:rPr lang="en-US" i="1"/>
              <a:t>s</a:t>
            </a:r>
            <a:endParaRPr lang="en-US"/>
          </a:p>
          <a:p>
            <a:pPr eaLnBrk="1" hangingPunct="1"/>
            <a:endParaRPr lang="en-I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4D692-BE52-46F3-AF29-D298E9802F64}" type="slidenum">
              <a:rPr lang="en-IE"/>
              <a:pPr/>
              <a:t>34</a:t>
            </a:fld>
            <a:endParaRPr lang="en-IE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392113"/>
            <a:ext cx="8077200" cy="485775"/>
          </a:xfrm>
        </p:spPr>
        <p:txBody>
          <a:bodyPr/>
          <a:lstStyle/>
          <a:p>
            <a:pPr eaLnBrk="1" hangingPunct="1"/>
            <a:r>
              <a:rPr lang="en-US"/>
              <a:t>Set Operations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0225"/>
          </a:xfrm>
        </p:spPr>
        <p:txBody>
          <a:bodyPr/>
          <a:lstStyle/>
          <a:p>
            <a:pPr eaLnBrk="1" hangingPunct="1">
              <a:tabLst>
                <a:tab pos="1481138" algn="l"/>
              </a:tabLst>
            </a:pPr>
            <a:r>
              <a:rPr lang="en-US"/>
              <a:t>Find all customers who have a loan, an account, or both: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560513" y="4032250"/>
            <a:ext cx="4260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b="1">
                <a:latin typeface="Helvetica" pitchFamily="34" charset="0"/>
              </a:rPr>
              <a:t>select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customer_name 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depositor</a:t>
            </a:r>
            <a:r>
              <a:rPr kumimoji="1" lang="en-US">
                <a:latin typeface="Helvetica" pitchFamily="34" charset="0"/>
              </a:rPr>
              <a:t>)</a:t>
            </a:r>
            <a:br>
              <a:rPr kumimoji="1" lang="en-US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intersect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(select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customer_name </a:t>
            </a:r>
            <a:r>
              <a:rPr kumimoji="1" lang="en-US" b="1">
                <a:latin typeface="Helvetica" pitchFamily="34" charset="0"/>
              </a:rPr>
              <a:t>from</a:t>
            </a:r>
            <a:r>
              <a:rPr kumimoji="1" lang="en-US" i="1">
                <a:latin typeface="Helvetica" pitchFamily="34" charset="0"/>
              </a:rPr>
              <a:t> borrower)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1619250" y="2133600"/>
            <a:ext cx="4708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b="1">
                <a:latin typeface="Helvetica" pitchFamily="34" charset="0"/>
              </a:rPr>
              <a:t>(select</a:t>
            </a:r>
            <a:r>
              <a:rPr kumimoji="1" lang="en-US" sz="2000">
                <a:latin typeface="Helvetica" pitchFamily="34" charset="0"/>
              </a:rPr>
              <a:t> </a:t>
            </a:r>
            <a:r>
              <a:rPr kumimoji="1" lang="en-US" sz="2000" i="1">
                <a:latin typeface="Helvetica" pitchFamily="34" charset="0"/>
              </a:rPr>
              <a:t>customer_name </a:t>
            </a:r>
            <a:r>
              <a:rPr kumimoji="1" lang="en-US" sz="2000" b="1">
                <a:latin typeface="Helvetica" pitchFamily="34" charset="0"/>
              </a:rPr>
              <a:t>from </a:t>
            </a:r>
            <a:r>
              <a:rPr kumimoji="1" lang="en-US" sz="2000" i="1">
                <a:latin typeface="Helvetica" pitchFamily="34" charset="0"/>
              </a:rPr>
              <a:t>depositor</a:t>
            </a:r>
            <a:r>
              <a:rPr kumimoji="1" lang="en-US" sz="2000">
                <a:latin typeface="Helvetica" pitchFamily="34" charset="0"/>
              </a:rPr>
              <a:t>)</a:t>
            </a:r>
            <a:br>
              <a:rPr kumimoji="1" lang="en-US" sz="2000">
                <a:latin typeface="Helvetica" pitchFamily="34" charset="0"/>
              </a:rPr>
            </a:br>
            <a:r>
              <a:rPr kumimoji="1" lang="en-US" sz="2000" b="1">
                <a:latin typeface="Helvetica" pitchFamily="34" charset="0"/>
              </a:rPr>
              <a:t>union</a:t>
            </a:r>
            <a:br>
              <a:rPr kumimoji="1" lang="en-US" sz="2000" b="1">
                <a:latin typeface="Helvetica" pitchFamily="34" charset="0"/>
              </a:rPr>
            </a:br>
            <a:r>
              <a:rPr kumimoji="1" lang="en-US" sz="2000" b="1">
                <a:latin typeface="Helvetica" pitchFamily="34" charset="0"/>
              </a:rPr>
              <a:t>(select</a:t>
            </a:r>
            <a:r>
              <a:rPr kumimoji="1" lang="en-US" sz="2000">
                <a:latin typeface="Helvetica" pitchFamily="34" charset="0"/>
              </a:rPr>
              <a:t> </a:t>
            </a:r>
            <a:r>
              <a:rPr kumimoji="1" lang="en-US" sz="2000" i="1">
                <a:latin typeface="Helvetica" pitchFamily="34" charset="0"/>
              </a:rPr>
              <a:t>customer_name </a:t>
            </a:r>
            <a:r>
              <a:rPr kumimoji="1" lang="en-US" sz="2000" b="1">
                <a:latin typeface="Helvetica" pitchFamily="34" charset="0"/>
              </a:rPr>
              <a:t>from</a:t>
            </a:r>
            <a:r>
              <a:rPr kumimoji="1" lang="en-US" sz="2000" i="1">
                <a:latin typeface="Helvetica" pitchFamily="34" charset="0"/>
              </a:rPr>
              <a:t> borrower)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684213" y="3573463"/>
            <a:ext cx="624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  Find all customers who have both a loan and an account.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43BB8-61BC-1E8B-5E85-D35E13A7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261" y="1682982"/>
            <a:ext cx="1655539" cy="2186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E68E5-4A1B-6577-C817-21B176C6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5116512"/>
            <a:ext cx="2078977" cy="113188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D4907-A6AD-4052-B0AE-54AD06C36C4E}" type="slidenum">
              <a:rPr lang="en-IE"/>
              <a:pPr/>
              <a:t>35</a:t>
            </a:fld>
            <a:endParaRPr lang="en-IE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 (Cont.)</a:t>
            </a:r>
            <a:endParaRPr lang="en-IE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1298575" y="2257425"/>
            <a:ext cx="6227763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b="1">
                <a:latin typeface="Helvetica" pitchFamily="34" charset="0"/>
              </a:rPr>
              <a:t>select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customer_name 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depositor</a:t>
            </a:r>
            <a:r>
              <a:rPr kumimoji="1" lang="en-US">
                <a:latin typeface="Helvetica" pitchFamily="34" charset="0"/>
              </a:rPr>
              <a:t>)</a:t>
            </a:r>
            <a:br>
              <a:rPr kumimoji="1" lang="en-US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except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(select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customer_name </a:t>
            </a:r>
            <a:r>
              <a:rPr kumimoji="1" lang="en-US" b="1">
                <a:latin typeface="Helvetica" pitchFamily="34" charset="0"/>
              </a:rPr>
              <a:t>from</a:t>
            </a:r>
            <a:r>
              <a:rPr kumimoji="1" lang="en-US" i="1">
                <a:latin typeface="Helvetica" pitchFamily="34" charset="0"/>
              </a:rPr>
              <a:t> borrower)</a:t>
            </a:r>
            <a:endParaRPr kumimoji="1" lang="en-US">
              <a:latin typeface="Helvetica" pitchFamily="34" charset="0"/>
            </a:endParaRP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66725" y="1773238"/>
            <a:ext cx="65849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  Find all customers who have an account but no loan.	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AB5A7-06C1-F5D5-896E-2F85C911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3645024"/>
            <a:ext cx="2428183" cy="126314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3F07E-7364-4BDD-AA3F-2D59B3BC635C}" type="slidenum">
              <a:rPr lang="en-IE"/>
              <a:pPr/>
              <a:t>36</a:t>
            </a:fld>
            <a:endParaRPr lang="en-IE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Aggregate Functions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7531100" cy="4037012"/>
          </a:xfrm>
        </p:spPr>
        <p:txBody>
          <a:bodyPr/>
          <a:lstStyle/>
          <a:p>
            <a:pPr eaLnBrk="1" hangingPunct="1">
              <a:tabLst>
                <a:tab pos="2222500" algn="l"/>
              </a:tabLst>
            </a:pPr>
            <a:r>
              <a:rPr lang="en-US"/>
              <a:t>These functions operate on the multiset of values of a column of a relation, and return a value</a:t>
            </a:r>
          </a:p>
          <a:p>
            <a:pPr eaLnBrk="1" hangingPunct="1">
              <a:buFont typeface="Wingdings" pitchFamily="2" charset="2"/>
              <a:buNone/>
              <a:tabLst>
                <a:tab pos="2222500" algn="l"/>
              </a:tabLst>
            </a:pPr>
            <a:r>
              <a:rPr lang="en-US"/>
              <a:t>		</a:t>
            </a:r>
            <a:r>
              <a:rPr lang="en-US" b="1"/>
              <a:t>avg: </a:t>
            </a:r>
            <a:r>
              <a:rPr lang="en-US"/>
              <a:t>average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min:  </a:t>
            </a:r>
            <a:r>
              <a:rPr lang="en-US"/>
              <a:t>minimum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max:  </a:t>
            </a:r>
            <a:r>
              <a:rPr lang="en-US"/>
              <a:t>maximum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sum:  </a:t>
            </a:r>
            <a:r>
              <a:rPr lang="en-US"/>
              <a:t>sum of values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count:  </a:t>
            </a:r>
            <a:r>
              <a:rPr lang="en-US"/>
              <a:t>number of values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C8B04-8100-4792-BE83-2E1ED49743C5}" type="slidenum">
              <a:rPr lang="en-IE"/>
              <a:pPr/>
              <a:t>37</a:t>
            </a:fld>
            <a:endParaRPr lang="en-IE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Aggregate Functions (Cont.)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0225"/>
          </a:xfrm>
        </p:spPr>
        <p:txBody>
          <a:bodyPr/>
          <a:lstStyle/>
          <a:p>
            <a:pPr eaLnBrk="1" hangingPunct="1">
              <a:tabLst>
                <a:tab pos="1711325" algn="l"/>
              </a:tabLst>
            </a:pPr>
            <a:r>
              <a:rPr lang="en-US"/>
              <a:t>Find the average account balance at the Perryridge branch.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674688" y="4791075"/>
            <a:ext cx="480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   Find the number of depositors in the bank.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687388" y="3389313"/>
            <a:ext cx="704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   Find the number of tuples in the </a:t>
            </a:r>
            <a:r>
              <a:rPr kumimoji="1" lang="en-US" i="1">
                <a:latin typeface="Helvetica" pitchFamily="34" charset="0"/>
              </a:rPr>
              <a:t>customer</a:t>
            </a:r>
            <a:r>
              <a:rPr kumimoji="1" lang="en-US">
                <a:latin typeface="Helvetica" pitchFamily="34" charset="0"/>
              </a:rPr>
              <a:t> relation.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1908175" y="2276475"/>
            <a:ext cx="44743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 dirty="0">
                <a:latin typeface="Helvetica" pitchFamily="34" charset="0"/>
              </a:rPr>
              <a:t>select avg</a:t>
            </a:r>
            <a:r>
              <a:rPr kumimoji="1" lang="en-US" i="1" dirty="0">
                <a:latin typeface="Helvetica" pitchFamily="34" charset="0"/>
              </a:rPr>
              <a:t> (balance)</a:t>
            </a:r>
            <a:br>
              <a:rPr kumimoji="1" lang="en-US" dirty="0">
                <a:latin typeface="Helvetica" pitchFamily="34" charset="0"/>
              </a:rPr>
            </a:br>
            <a:r>
              <a:rPr kumimoji="1" lang="en-US" dirty="0">
                <a:latin typeface="Helvetica" pitchFamily="34" charset="0"/>
              </a:rPr>
              <a:t>	</a:t>
            </a:r>
            <a:r>
              <a:rPr kumimoji="1" lang="en-US" b="1" dirty="0">
                <a:latin typeface="Helvetica" pitchFamily="34" charset="0"/>
              </a:rPr>
              <a:t>from</a:t>
            </a:r>
            <a:r>
              <a:rPr kumimoji="1" lang="en-US" i="1" dirty="0">
                <a:latin typeface="Helvetica" pitchFamily="34" charset="0"/>
              </a:rPr>
              <a:t> account</a:t>
            </a:r>
            <a:br>
              <a:rPr kumimoji="1" lang="en-US" i="1" dirty="0">
                <a:latin typeface="Helvetica" pitchFamily="34" charset="0"/>
              </a:rPr>
            </a:br>
            <a:r>
              <a:rPr kumimoji="1" lang="en-US" dirty="0">
                <a:latin typeface="Helvetica" pitchFamily="34" charset="0"/>
              </a:rPr>
              <a:t>	</a:t>
            </a:r>
            <a:r>
              <a:rPr kumimoji="1" lang="en-US" b="1" dirty="0">
                <a:latin typeface="Helvetica" pitchFamily="34" charset="0"/>
              </a:rPr>
              <a:t>where </a:t>
            </a:r>
            <a:r>
              <a:rPr kumimoji="1" lang="en-US" i="1" dirty="0" err="1">
                <a:latin typeface="Helvetica" pitchFamily="34" charset="0"/>
              </a:rPr>
              <a:t>branch_name</a:t>
            </a:r>
            <a:r>
              <a:rPr kumimoji="1" lang="en-US" i="1" dirty="0">
                <a:latin typeface="Helvetica" pitchFamily="34" charset="0"/>
              </a:rPr>
              <a:t> = </a:t>
            </a:r>
            <a:r>
              <a:rPr kumimoji="1" lang="en-US" dirty="0">
                <a:latin typeface="Helvetica" pitchFamily="34" charset="0"/>
              </a:rPr>
              <a:t>‘Brighton’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1976438" y="3917950"/>
            <a:ext cx="260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 count </a:t>
            </a:r>
            <a:r>
              <a:rPr kumimoji="1" lang="en-US">
                <a:latin typeface="Helvetica" pitchFamily="34" charset="0"/>
              </a:rPr>
              <a:t>(*)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customer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>
            <a:off x="1997075" y="5300663"/>
            <a:ext cx="424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b="1">
                <a:latin typeface="Helvetica" pitchFamily="34" charset="0"/>
              </a:rPr>
              <a:t>select count (distinct </a:t>
            </a:r>
            <a:r>
              <a:rPr kumimoji="1" lang="en-US" i="1">
                <a:latin typeface="Helvetica" pitchFamily="34" charset="0"/>
              </a:rPr>
              <a:t>customer_name)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depositor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FD307-1B1B-CE12-C275-D0974F7C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41" y="2167773"/>
            <a:ext cx="2045556" cy="685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1FC7B-3A63-8B4A-8A55-E72B45DA1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5" y="4061007"/>
            <a:ext cx="2083342" cy="584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BBB8A-91B1-2838-F223-5EB422B75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79" y="5710436"/>
            <a:ext cx="2969559" cy="53796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95ED1-CAD9-4900-8934-E704EB0DA942}" type="slidenum">
              <a:rPr lang="en-IE"/>
              <a:pPr/>
              <a:t>38</a:t>
            </a:fld>
            <a:endParaRPr lang="en-IE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Aggregate Functions – Group By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160463"/>
            <a:ext cx="8070850" cy="471487"/>
          </a:xfrm>
        </p:spPr>
        <p:txBody>
          <a:bodyPr/>
          <a:lstStyle/>
          <a:p>
            <a:pPr eaLnBrk="1" hangingPunct="1">
              <a:tabLst>
                <a:tab pos="625475" algn="l"/>
              </a:tabLst>
            </a:pPr>
            <a:r>
              <a:rPr lang="en-US"/>
              <a:t>Find the number of depositors for each branch.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915988" y="3503613"/>
            <a:ext cx="7986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</a:rPr>
              <a:t>Note:  Attributes in </a:t>
            </a:r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>
                <a:latin typeface="Helvetica" pitchFamily="34" charset="0"/>
              </a:rPr>
              <a:t>clause outside of aggregate functions must         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       appear in </a:t>
            </a:r>
            <a:r>
              <a:rPr kumimoji="1" lang="en-US" b="1">
                <a:latin typeface="Helvetica" pitchFamily="34" charset="0"/>
              </a:rPr>
              <a:t>group by</a:t>
            </a:r>
            <a:r>
              <a:rPr kumimoji="1" lang="en-US">
                <a:latin typeface="Helvetica" pitchFamily="34" charset="0"/>
              </a:rPr>
              <a:t> list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1008063" y="1758950"/>
            <a:ext cx="7842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 i="1">
                <a:latin typeface="Helvetica" pitchFamily="34" charset="0"/>
              </a:rPr>
              <a:t>branch_name, </a:t>
            </a:r>
            <a:r>
              <a:rPr kumimoji="1" lang="en-US" b="1">
                <a:latin typeface="Helvetica" pitchFamily="34" charset="0"/>
              </a:rPr>
              <a:t>count (distinct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customer_name)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depositor, account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depositor.account_number = account.account_number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</a:t>
            </a:r>
            <a:r>
              <a:rPr kumimoji="1" lang="en-US" b="1">
                <a:latin typeface="Helvetica" pitchFamily="34" charset="0"/>
              </a:rPr>
              <a:t>group by </a:t>
            </a:r>
            <a:r>
              <a:rPr kumimoji="1" lang="en-US" i="1">
                <a:latin typeface="Helvetica" pitchFamily="34" charset="0"/>
              </a:rPr>
              <a:t>branch_name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3E012-912A-9DA2-E849-9EC4C8B8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488914"/>
            <a:ext cx="4824536" cy="173593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F756AF-85F7-48CE-87B0-A3F180C19F7C}" type="slidenum">
              <a:rPr lang="en-IE"/>
              <a:pPr/>
              <a:t>39</a:t>
            </a:fld>
            <a:endParaRPr lang="en-IE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0772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Aggregate Functions – Having Clause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5700"/>
            <a:ext cx="8229600" cy="801688"/>
          </a:xfrm>
        </p:spPr>
        <p:txBody>
          <a:bodyPr/>
          <a:lstStyle/>
          <a:p>
            <a:pPr eaLnBrk="1" hangingPunct="1">
              <a:tabLst>
                <a:tab pos="1489075" algn="l"/>
              </a:tabLst>
            </a:pPr>
            <a:r>
              <a:rPr lang="en-US" dirty="0"/>
              <a:t>Find the names of all branches where the average account balance is more than €800.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658813" y="3659188"/>
            <a:ext cx="7659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solidFill>
                  <a:schemeClr val="tx2"/>
                </a:solidFill>
                <a:latin typeface="Helvetica" pitchFamily="34" charset="0"/>
              </a:rPr>
              <a:t>       </a:t>
            </a:r>
            <a:r>
              <a:rPr kumimoji="1" lang="en-US">
                <a:latin typeface="Helvetica" pitchFamily="34" charset="0"/>
              </a:rPr>
              <a:t>Note:  predicates in the </a:t>
            </a:r>
            <a:r>
              <a:rPr kumimoji="1" lang="en-US" b="1">
                <a:latin typeface="Helvetica" pitchFamily="34" charset="0"/>
              </a:rPr>
              <a:t>having</a:t>
            </a:r>
            <a:r>
              <a:rPr kumimoji="1" lang="en-US">
                <a:latin typeface="Helvetica" pitchFamily="34" charset="0"/>
              </a:rPr>
              <a:t> clause are applied after the 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             formation of groups whereas predicates in the </a:t>
            </a:r>
            <a:r>
              <a:rPr kumimoji="1" lang="en-US" b="1">
                <a:latin typeface="Helvetica" pitchFamily="34" charset="0"/>
              </a:rPr>
              <a:t>where</a:t>
            </a:r>
            <a:r>
              <a:rPr kumimoji="1" lang="en-US">
                <a:latin typeface="Helvetica" pitchFamily="34" charset="0"/>
              </a:rPr>
              <a:t> 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             clause are applied before forming groups</a:t>
            </a: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1619250" y="2276475"/>
            <a:ext cx="5616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 dirty="0">
                <a:latin typeface="Helvetica" pitchFamily="34" charset="0"/>
              </a:rPr>
              <a:t>select</a:t>
            </a:r>
            <a:r>
              <a:rPr kumimoji="1" lang="en-US" i="1" dirty="0">
                <a:latin typeface="Helvetica" pitchFamily="34" charset="0"/>
              </a:rPr>
              <a:t> </a:t>
            </a:r>
            <a:r>
              <a:rPr kumimoji="1" lang="en-US" i="1" dirty="0" err="1">
                <a:latin typeface="Helvetica" pitchFamily="34" charset="0"/>
              </a:rPr>
              <a:t>branch_name</a:t>
            </a:r>
            <a:r>
              <a:rPr kumimoji="1" lang="en-US" i="1" dirty="0">
                <a:latin typeface="Helvetica" pitchFamily="34" charset="0"/>
              </a:rPr>
              <a:t>, </a:t>
            </a:r>
            <a:r>
              <a:rPr kumimoji="1" lang="en-US" b="1" dirty="0">
                <a:latin typeface="Helvetica" pitchFamily="34" charset="0"/>
              </a:rPr>
              <a:t>avg </a:t>
            </a:r>
            <a:r>
              <a:rPr kumimoji="1" lang="en-US" dirty="0">
                <a:latin typeface="Helvetica" pitchFamily="34" charset="0"/>
              </a:rPr>
              <a:t>(</a:t>
            </a:r>
            <a:r>
              <a:rPr kumimoji="1" lang="en-US" i="1" dirty="0">
                <a:latin typeface="Helvetica" pitchFamily="34" charset="0"/>
              </a:rPr>
              <a:t>balance</a:t>
            </a:r>
            <a:r>
              <a:rPr kumimoji="1" lang="en-US" dirty="0">
                <a:latin typeface="Helvetica" pitchFamily="34" charset="0"/>
              </a:rPr>
              <a:t>)</a:t>
            </a:r>
            <a:br>
              <a:rPr kumimoji="1" lang="en-US" i="1" dirty="0">
                <a:latin typeface="Helvetica" pitchFamily="34" charset="0"/>
              </a:rPr>
            </a:br>
            <a:r>
              <a:rPr kumimoji="1" lang="en-US" i="1" dirty="0">
                <a:latin typeface="Helvetica" pitchFamily="34" charset="0"/>
              </a:rPr>
              <a:t>           </a:t>
            </a:r>
            <a:r>
              <a:rPr kumimoji="1" lang="en-US" b="1" dirty="0">
                <a:latin typeface="Helvetica" pitchFamily="34" charset="0"/>
              </a:rPr>
              <a:t>from</a:t>
            </a:r>
            <a:r>
              <a:rPr kumimoji="1" lang="en-US" i="1" dirty="0">
                <a:latin typeface="Helvetica" pitchFamily="34" charset="0"/>
              </a:rPr>
              <a:t> account</a:t>
            </a:r>
            <a:br>
              <a:rPr kumimoji="1" lang="en-US" i="1" dirty="0">
                <a:latin typeface="Helvetica" pitchFamily="34" charset="0"/>
              </a:rPr>
            </a:br>
            <a:r>
              <a:rPr kumimoji="1" lang="en-US" i="1" dirty="0">
                <a:latin typeface="Helvetica" pitchFamily="34" charset="0"/>
              </a:rPr>
              <a:t>           </a:t>
            </a:r>
            <a:r>
              <a:rPr kumimoji="1" lang="en-US" b="1" dirty="0">
                <a:latin typeface="Helvetica" pitchFamily="34" charset="0"/>
              </a:rPr>
              <a:t>group by</a:t>
            </a:r>
            <a:r>
              <a:rPr kumimoji="1" lang="en-US" i="1" dirty="0">
                <a:latin typeface="Helvetica" pitchFamily="34" charset="0"/>
              </a:rPr>
              <a:t> </a:t>
            </a:r>
            <a:r>
              <a:rPr kumimoji="1" lang="en-US" i="1" dirty="0" err="1">
                <a:latin typeface="Helvetica" pitchFamily="34" charset="0"/>
              </a:rPr>
              <a:t>branch_name</a:t>
            </a:r>
            <a:br>
              <a:rPr kumimoji="1" lang="en-US" i="1" dirty="0">
                <a:latin typeface="Helvetica" pitchFamily="34" charset="0"/>
              </a:rPr>
            </a:br>
            <a:r>
              <a:rPr kumimoji="1" lang="en-US" i="1" dirty="0">
                <a:latin typeface="Helvetica" pitchFamily="34" charset="0"/>
              </a:rPr>
              <a:t>           </a:t>
            </a:r>
            <a:r>
              <a:rPr kumimoji="1" lang="en-US" b="1" dirty="0">
                <a:latin typeface="Helvetica" pitchFamily="34" charset="0"/>
              </a:rPr>
              <a:t>having avg</a:t>
            </a:r>
            <a:r>
              <a:rPr kumimoji="1" lang="en-US" i="1" dirty="0">
                <a:latin typeface="Helvetica" pitchFamily="34" charset="0"/>
              </a:rPr>
              <a:t> </a:t>
            </a:r>
            <a:r>
              <a:rPr kumimoji="1" lang="en-US" dirty="0">
                <a:latin typeface="Helvetica" pitchFamily="34" charset="0"/>
              </a:rPr>
              <a:t>(</a:t>
            </a:r>
            <a:r>
              <a:rPr kumimoji="1" lang="en-US" i="1" dirty="0">
                <a:latin typeface="Helvetica" pitchFamily="34" charset="0"/>
              </a:rPr>
              <a:t>balance</a:t>
            </a:r>
            <a:r>
              <a:rPr kumimoji="1" lang="en-US" dirty="0">
                <a:latin typeface="Helvetica" pitchFamily="34" charset="0"/>
              </a:rPr>
              <a:t>)</a:t>
            </a:r>
            <a:r>
              <a:rPr kumimoji="1" lang="en-US" i="1" dirty="0">
                <a:latin typeface="Helvetica" pitchFamily="34" charset="0"/>
              </a:rPr>
              <a:t> &gt; </a:t>
            </a:r>
            <a:r>
              <a:rPr kumimoji="1" lang="en-US" dirty="0">
                <a:latin typeface="Helvetica" pitchFamily="34" charset="0"/>
              </a:rPr>
              <a:t>800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8888A-B44E-F5D4-7576-87C40287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46" y="5041901"/>
            <a:ext cx="4759713" cy="691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01A08-8156-4FBE-B0ED-2ABA5D82B512}" type="slidenum">
              <a:rPr lang="en-IE"/>
              <a:pPr/>
              <a:t>4</a:t>
            </a:fld>
            <a:endParaRPr lang="en-IE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IBM Sequel language developed as part of System R project at the IBM San Jose Research Laboratory</a:t>
            </a:r>
          </a:p>
          <a:p>
            <a:pPr eaLnBrk="1" hangingPunct="1"/>
            <a:r>
              <a:rPr lang="en-US" sz="2400" dirty="0"/>
              <a:t>Renamed Structured Query Language (SQL)</a:t>
            </a:r>
          </a:p>
          <a:p>
            <a:pPr eaLnBrk="1" hangingPunct="1"/>
            <a:r>
              <a:rPr lang="en-US" sz="2400" dirty="0"/>
              <a:t>ANSI and ISO standard SQL:</a:t>
            </a:r>
          </a:p>
          <a:p>
            <a:pPr lvl="1" eaLnBrk="1" hangingPunct="1"/>
            <a:r>
              <a:rPr lang="en-US" sz="2000" dirty="0"/>
              <a:t>SQL-86</a:t>
            </a:r>
          </a:p>
          <a:p>
            <a:pPr lvl="1" eaLnBrk="1" hangingPunct="1"/>
            <a:r>
              <a:rPr lang="en-US" sz="2000" dirty="0"/>
              <a:t>SQL-89</a:t>
            </a:r>
          </a:p>
          <a:p>
            <a:pPr lvl="1" eaLnBrk="1" hangingPunct="1"/>
            <a:r>
              <a:rPr lang="en-US" sz="2000" dirty="0"/>
              <a:t>SQL-92 </a:t>
            </a:r>
          </a:p>
          <a:p>
            <a:pPr lvl="1" eaLnBrk="1" hangingPunct="1"/>
            <a:r>
              <a:rPr lang="en-US" sz="2000" dirty="0"/>
              <a:t>SQL:1999 (language name became Y2K compliant!)</a:t>
            </a:r>
          </a:p>
          <a:p>
            <a:pPr lvl="1" eaLnBrk="1" hangingPunct="1"/>
            <a:r>
              <a:rPr lang="en-US" sz="2000" dirty="0"/>
              <a:t>SQL:2003</a:t>
            </a:r>
          </a:p>
          <a:p>
            <a:pPr lvl="1" eaLnBrk="1" hangingPunct="1"/>
            <a:r>
              <a:rPr lang="en-US" sz="2000" dirty="0"/>
              <a:t>SQL:2006</a:t>
            </a:r>
          </a:p>
          <a:p>
            <a:pPr lvl="1" eaLnBrk="1" hangingPunct="1"/>
            <a:r>
              <a:rPr lang="ga-IE" sz="2000" dirty="0"/>
              <a:t>SQL:2008</a:t>
            </a:r>
          </a:p>
          <a:p>
            <a:pPr lvl="1" eaLnBrk="1" hangingPunct="1"/>
            <a:r>
              <a:rPr lang="en-US" sz="2000" dirty="0"/>
              <a:t>SQL:20</a:t>
            </a:r>
            <a:r>
              <a:rPr lang="ga-IE" sz="2000" dirty="0"/>
              <a:t>11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ga-IE" sz="2000" dirty="0">
                <a:solidFill>
                  <a:srgbClr val="FF0000"/>
                </a:solidFill>
              </a:rPr>
              <a:t>mostly to do with time queries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sz="2000" dirty="0"/>
              <a:t>SQL:20</a:t>
            </a:r>
            <a:r>
              <a:rPr lang="ga-IE" sz="2000" dirty="0"/>
              <a:t>1</a:t>
            </a:r>
            <a:r>
              <a:rPr lang="en-US" sz="2000" dirty="0"/>
              <a:t>6 </a:t>
            </a:r>
            <a:r>
              <a:rPr lang="en-US" sz="2000" dirty="0">
                <a:solidFill>
                  <a:srgbClr val="FF0000"/>
                </a:solidFill>
              </a:rPr>
              <a:t>(pattern matching, polymorphic functions and JSON)</a:t>
            </a:r>
          </a:p>
          <a:p>
            <a:pPr lvl="1" eaLnBrk="1" hangingPunct="1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8228D-6FE9-4CB1-98DA-C0439F33A768}" type="slidenum">
              <a:rPr lang="en-IE"/>
              <a:pPr/>
              <a:t>40</a:t>
            </a:fld>
            <a:endParaRPr lang="en-IE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Null Values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003800"/>
          </a:xfrm>
        </p:spPr>
        <p:txBody>
          <a:bodyPr/>
          <a:lstStyle/>
          <a:p>
            <a:pPr eaLnBrk="1" hangingPunct="1"/>
            <a:r>
              <a:rPr lang="en-US"/>
              <a:t>It is possible for tuples to have a null value, denoted by </a:t>
            </a:r>
            <a:r>
              <a:rPr lang="en-US" i="1"/>
              <a:t>null</a:t>
            </a:r>
            <a:r>
              <a:rPr lang="en-US"/>
              <a:t>, for some of their attributes</a:t>
            </a:r>
          </a:p>
          <a:p>
            <a:pPr eaLnBrk="1" hangingPunct="1"/>
            <a:r>
              <a:rPr lang="en-US" i="1"/>
              <a:t>null</a:t>
            </a:r>
            <a:r>
              <a:rPr lang="en-US"/>
              <a:t> signifies an unknown value or that a value does not exist.</a:t>
            </a:r>
          </a:p>
          <a:p>
            <a:pPr eaLnBrk="1" hangingPunct="1"/>
            <a:r>
              <a:rPr lang="en-US"/>
              <a:t>The predicate  </a:t>
            </a:r>
            <a:r>
              <a:rPr lang="en-US" b="1"/>
              <a:t>is null</a:t>
            </a:r>
            <a:r>
              <a:rPr lang="en-US"/>
              <a:t> can be used to check for null values.</a:t>
            </a:r>
          </a:p>
          <a:p>
            <a:pPr lvl="1" eaLnBrk="1" hangingPunct="1"/>
            <a:r>
              <a:rPr lang="en-US"/>
              <a:t>Example: Find all loan number which appear in the </a:t>
            </a:r>
            <a:r>
              <a:rPr lang="en-US" i="1"/>
              <a:t>loan</a:t>
            </a:r>
            <a:r>
              <a:rPr lang="en-US"/>
              <a:t> relation with null values for </a:t>
            </a:r>
            <a:r>
              <a:rPr lang="en-US" i="1"/>
              <a:t>amount.</a:t>
            </a: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b="1"/>
              <a:t>select</a:t>
            </a:r>
            <a:r>
              <a:rPr lang="en-US" i="1"/>
              <a:t> loan_number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</a:t>
            </a:r>
            <a:r>
              <a:rPr lang="en-US" i="1"/>
              <a:t> loan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amount </a:t>
            </a:r>
            <a:r>
              <a:rPr lang="en-US" b="1"/>
              <a:t>is null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1387D6-B65C-4BEC-A5BE-D73567DC9943}" type="slidenum">
              <a:rPr lang="en-IE"/>
              <a:pPr/>
              <a:t>41</a:t>
            </a:fld>
            <a:endParaRPr lang="en-IE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Nulls </a:t>
            </a:r>
            <a:r>
              <a:rPr lang="en-US"/>
              <a:t>(Cont.)</a:t>
            </a:r>
            <a:endParaRPr lang="en-IE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result of any arithmetic expression involving </a:t>
            </a:r>
            <a:r>
              <a:rPr lang="en-US" i="1"/>
              <a:t>null</a:t>
            </a:r>
            <a:r>
              <a:rPr lang="en-US"/>
              <a:t> is </a:t>
            </a:r>
            <a:r>
              <a:rPr lang="en-US" i="1"/>
              <a:t>null</a:t>
            </a:r>
          </a:p>
          <a:p>
            <a:pPr lvl="1" eaLnBrk="1" hangingPunct="1"/>
            <a:r>
              <a:rPr lang="en-US"/>
              <a:t>Example:  5 + </a:t>
            </a:r>
            <a:r>
              <a:rPr lang="en-US" i="1"/>
              <a:t>null</a:t>
            </a:r>
            <a:r>
              <a:rPr lang="en-US"/>
              <a:t>  returns null</a:t>
            </a:r>
          </a:p>
          <a:p>
            <a:pPr eaLnBrk="1" hangingPunct="1"/>
            <a:r>
              <a:rPr lang="en-US"/>
              <a:t>However, aggregate functions simply ignore nulls</a:t>
            </a:r>
          </a:p>
          <a:p>
            <a:pPr eaLnBrk="1" hangingPunct="1"/>
            <a:r>
              <a:rPr lang="en-US"/>
              <a:t>Any comparison with </a:t>
            </a:r>
            <a:r>
              <a:rPr lang="en-US" i="1"/>
              <a:t>null</a:t>
            </a:r>
            <a:r>
              <a:rPr lang="en-US"/>
              <a:t> returns </a:t>
            </a:r>
            <a:r>
              <a:rPr lang="en-US" i="1"/>
              <a:t>unknown</a:t>
            </a:r>
          </a:p>
          <a:p>
            <a:pPr lvl="1" eaLnBrk="1" hangingPunct="1"/>
            <a:r>
              <a:rPr lang="en-US"/>
              <a:t>Example</a:t>
            </a:r>
            <a:r>
              <a:rPr lang="en-US" i="1"/>
              <a:t>: 5 &lt; null   or   null &lt;&gt; null    or    null = null</a:t>
            </a: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I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EF817-A3BE-4D7A-B297-896FC96EB64F}" type="slidenum">
              <a:rPr lang="en-IE"/>
              <a:pPr/>
              <a:t>42</a:t>
            </a:fld>
            <a:endParaRPr lang="en-IE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92113"/>
            <a:ext cx="8077200" cy="485775"/>
          </a:xfrm>
        </p:spPr>
        <p:txBody>
          <a:bodyPr/>
          <a:lstStyle/>
          <a:p>
            <a:pPr eaLnBrk="1" hangingPunct="1"/>
            <a:r>
              <a:rPr lang="en-US"/>
              <a:t>Null Values and Three Valued Logic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06488"/>
            <a:ext cx="8150225" cy="4903787"/>
          </a:xfrm>
        </p:spPr>
        <p:txBody>
          <a:bodyPr/>
          <a:lstStyle/>
          <a:p>
            <a:pPr eaLnBrk="1" hangingPunct="1"/>
            <a:r>
              <a:rPr lang="en-US"/>
              <a:t>Three-valued logic using the truth value </a:t>
            </a:r>
            <a:r>
              <a:rPr lang="en-US" i="1"/>
              <a:t>unknown</a:t>
            </a:r>
            <a:r>
              <a:rPr lang="en-US"/>
              <a:t>:</a:t>
            </a:r>
          </a:p>
          <a:p>
            <a:pPr lvl="1" eaLnBrk="1" hangingPunct="1"/>
            <a:r>
              <a:rPr lang="en-US"/>
              <a:t>OR: 	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true</a:t>
            </a:r>
            <a:r>
              <a:rPr lang="en-US"/>
              <a:t>) = </a:t>
            </a:r>
            <a:r>
              <a:rPr lang="en-US" i="1"/>
              <a:t>true</a:t>
            </a:r>
            <a:r>
              <a:rPr lang="en-US"/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	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false</a:t>
            </a:r>
            <a:r>
              <a:rPr lang="en-US"/>
              <a:t>) = </a:t>
            </a:r>
            <a:r>
              <a:rPr lang="en-US" i="1"/>
              <a:t>unknown</a:t>
            </a:r>
            <a:br>
              <a:rPr lang="en-US"/>
            </a:br>
            <a:r>
              <a:rPr lang="en-US"/>
              <a:t>       	(</a:t>
            </a:r>
            <a:r>
              <a:rPr lang="en-US" i="1"/>
              <a:t>unknown </a:t>
            </a:r>
            <a:r>
              <a:rPr lang="en-US" b="1"/>
              <a:t>or</a:t>
            </a:r>
            <a:r>
              <a:rPr lang="en-US" i="1"/>
              <a:t> unknown) = unknown</a:t>
            </a:r>
          </a:p>
          <a:p>
            <a:pPr lvl="1" eaLnBrk="1" hangingPunct="1"/>
            <a:r>
              <a:rPr lang="en-US"/>
              <a:t>AND:</a:t>
            </a:r>
            <a:r>
              <a:rPr lang="en-US" i="1"/>
              <a:t> 	(true</a:t>
            </a:r>
            <a:r>
              <a:rPr lang="en-US" b="1"/>
              <a:t> and </a:t>
            </a:r>
            <a:r>
              <a:rPr lang="en-US" i="1"/>
              <a:t>unknown) = unknown,    				(false</a:t>
            </a:r>
            <a:r>
              <a:rPr lang="en-US" b="1"/>
              <a:t> and </a:t>
            </a:r>
            <a:r>
              <a:rPr lang="en-US" i="1"/>
              <a:t>unknown) = false,</a:t>
            </a:r>
            <a:br>
              <a:rPr lang="en-US" i="1"/>
            </a:br>
            <a:r>
              <a:rPr lang="en-US" i="1"/>
              <a:t>          	(unknown </a:t>
            </a:r>
            <a:r>
              <a:rPr lang="en-US" b="1"/>
              <a:t>and</a:t>
            </a:r>
            <a:r>
              <a:rPr lang="en-US" i="1"/>
              <a:t> unknown) = unknown</a:t>
            </a:r>
          </a:p>
          <a:p>
            <a:pPr lvl="1" eaLnBrk="1" hangingPunct="1"/>
            <a:r>
              <a:rPr lang="en-US"/>
              <a:t>NOT</a:t>
            </a:r>
            <a:r>
              <a:rPr lang="en-US" i="1"/>
              <a:t>:  (</a:t>
            </a:r>
            <a:r>
              <a:rPr lang="en-US" b="1"/>
              <a:t>not</a:t>
            </a:r>
            <a:r>
              <a:rPr lang="en-US" i="1"/>
              <a:t> unknown) = unknown</a:t>
            </a:r>
          </a:p>
          <a:p>
            <a:pPr lvl="1" eaLnBrk="1" hangingPunct="1"/>
            <a:r>
              <a:rPr lang="en-US"/>
              <a:t>“</a:t>
            </a:r>
            <a:r>
              <a:rPr lang="en-US" i="1"/>
              <a:t>P</a:t>
            </a:r>
            <a:r>
              <a:rPr lang="en-US" b="1"/>
              <a:t> is unknown” </a:t>
            </a:r>
            <a:r>
              <a:rPr lang="en-US"/>
              <a:t>evaluates to true if predicate </a:t>
            </a:r>
            <a:r>
              <a:rPr lang="en-US" i="1"/>
              <a:t>P</a:t>
            </a:r>
            <a:r>
              <a:rPr lang="en-US"/>
              <a:t> evaluates to </a:t>
            </a:r>
            <a:r>
              <a:rPr lang="en-US" i="1"/>
              <a:t>unknown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4E997-0205-433A-B435-DAD38BAE7713}" type="slidenum">
              <a:rPr lang="en-IE"/>
              <a:pPr/>
              <a:t>43</a:t>
            </a:fld>
            <a:endParaRPr lang="en-IE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Null Values and Aggregates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7720013" cy="4525962"/>
          </a:xfrm>
        </p:spPr>
        <p:txBody>
          <a:bodyPr/>
          <a:lstStyle/>
          <a:p>
            <a:pPr eaLnBrk="1" hangingPunct="1">
              <a:tabLst>
                <a:tab pos="1830388" algn="l"/>
                <a:tab pos="2232025" algn="l"/>
              </a:tabLst>
            </a:pPr>
            <a:r>
              <a:rPr lang="en-US" dirty="0"/>
              <a:t>Result of </a:t>
            </a:r>
            <a:r>
              <a:rPr lang="en-US" b="1" dirty="0"/>
              <a:t>where </a:t>
            </a:r>
            <a:r>
              <a:rPr lang="en-US" dirty="0"/>
              <a:t>clause predicate is treated as </a:t>
            </a:r>
            <a:r>
              <a:rPr lang="en-US" i="1" dirty="0"/>
              <a:t>false </a:t>
            </a:r>
            <a:r>
              <a:rPr lang="en-US" dirty="0"/>
              <a:t>if it evaluates to </a:t>
            </a:r>
            <a:r>
              <a:rPr lang="en-US" i="1" dirty="0"/>
              <a:t>unknown</a:t>
            </a:r>
            <a:endParaRPr lang="en-US" dirty="0"/>
          </a:p>
          <a:p>
            <a:pPr eaLnBrk="1" hangingPunct="1">
              <a:tabLst>
                <a:tab pos="1830388" algn="l"/>
                <a:tab pos="2232025" algn="l"/>
              </a:tabLst>
            </a:pPr>
            <a:r>
              <a:rPr lang="en-US" dirty="0"/>
              <a:t>Total all loan amounts</a:t>
            </a:r>
          </a:p>
          <a:p>
            <a:pPr eaLnBrk="1" hangingPunct="1">
              <a:buFont typeface="Wingdings" pitchFamily="2" charset="2"/>
              <a:buNone/>
              <a:tabLst>
                <a:tab pos="1830388" algn="l"/>
                <a:tab pos="2232025" algn="l"/>
              </a:tabLst>
            </a:pPr>
            <a:r>
              <a:rPr lang="en-US" dirty="0"/>
              <a:t>		</a:t>
            </a:r>
            <a:r>
              <a:rPr lang="en-US" b="1" dirty="0"/>
              <a:t>select sum</a:t>
            </a:r>
            <a:r>
              <a:rPr lang="en-US" dirty="0"/>
              <a:t> (</a:t>
            </a:r>
            <a:r>
              <a:rPr lang="en-US" i="1" dirty="0"/>
              <a:t>amount </a:t>
            </a:r>
            <a:r>
              <a:rPr lang="en-US" dirty="0"/>
              <a:t>)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/>
              <a:t>from</a:t>
            </a:r>
            <a:r>
              <a:rPr lang="en-US" i="1" dirty="0"/>
              <a:t> loan</a:t>
            </a:r>
            <a:endParaRPr lang="en-US" dirty="0"/>
          </a:p>
          <a:p>
            <a:pPr lvl="1" eaLnBrk="1" hangingPunct="1">
              <a:tabLst>
                <a:tab pos="1830388" algn="l"/>
                <a:tab pos="2232025" algn="l"/>
              </a:tabLst>
            </a:pPr>
            <a:r>
              <a:rPr lang="en-US" dirty="0"/>
              <a:t>Above statement ignores null amounts</a:t>
            </a:r>
          </a:p>
          <a:p>
            <a:pPr lvl="1" eaLnBrk="1" hangingPunct="1">
              <a:tabLst>
                <a:tab pos="1830388" algn="l"/>
                <a:tab pos="2232025" algn="l"/>
              </a:tabLst>
            </a:pPr>
            <a:r>
              <a:rPr lang="en-US" dirty="0"/>
              <a:t>Result is </a:t>
            </a:r>
            <a:r>
              <a:rPr lang="en-US" i="1" dirty="0"/>
              <a:t>null</a:t>
            </a:r>
            <a:r>
              <a:rPr lang="en-US" dirty="0"/>
              <a:t> if there is no non-null amount</a:t>
            </a:r>
          </a:p>
          <a:p>
            <a:pPr eaLnBrk="1" hangingPunct="1">
              <a:tabLst>
                <a:tab pos="1830388" algn="l"/>
                <a:tab pos="2232025" algn="l"/>
              </a:tabLst>
            </a:pPr>
            <a:r>
              <a:rPr lang="en-US" dirty="0"/>
              <a:t>All aggregate operations except </a:t>
            </a:r>
            <a:r>
              <a:rPr lang="en-US" b="1" dirty="0"/>
              <a:t>count(*)</a:t>
            </a:r>
            <a:r>
              <a:rPr lang="en-US" dirty="0"/>
              <a:t> ignore tuples with null values on the aggregated attributes.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26045-DDA1-B7E1-EFE0-E2678A09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40" y="2420888"/>
            <a:ext cx="2470242" cy="79208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FAA99-44B0-40FF-87BE-3142511FBE82}" type="slidenum">
              <a:rPr lang="en-IE"/>
              <a:pPr/>
              <a:t>44</a:t>
            </a:fld>
            <a:endParaRPr lang="en-IE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Subqueries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201738"/>
            <a:ext cx="7848600" cy="4781550"/>
          </a:xfrm>
        </p:spPr>
        <p:txBody>
          <a:bodyPr/>
          <a:lstStyle/>
          <a:p>
            <a:pPr eaLnBrk="1" hangingPunct="1"/>
            <a:r>
              <a:rPr lang="en-US"/>
              <a:t>SQL provides a mechanism for the nesting of subqueries.</a:t>
            </a:r>
          </a:p>
          <a:p>
            <a:pPr eaLnBrk="1" hangingPunct="1"/>
            <a:r>
              <a:rPr lang="en-US"/>
              <a:t>A subquery is a </a:t>
            </a:r>
            <a:r>
              <a:rPr lang="en-US" b="1">
                <a:solidFill>
                  <a:schemeClr val="tx2"/>
                </a:solidFill>
              </a:rPr>
              <a:t>select-from-where</a:t>
            </a:r>
            <a:r>
              <a:rPr lang="en-US"/>
              <a:t> expression that is nested within another query.</a:t>
            </a:r>
          </a:p>
          <a:p>
            <a:pPr eaLnBrk="1" hangingPunct="1"/>
            <a:r>
              <a:rPr lang="en-US"/>
              <a:t>A common use of subqueries is to perform tests for set membership, set comparisons, and set cardinality.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854CA-3B97-4A6C-89FF-DEA527A2304C}" type="slidenum">
              <a:rPr lang="en-IE"/>
              <a:pPr/>
              <a:t>45</a:t>
            </a:fld>
            <a:endParaRPr lang="en-IE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Query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068388"/>
            <a:ext cx="8229600" cy="950912"/>
          </a:xfrm>
        </p:spPr>
        <p:txBody>
          <a:bodyPr/>
          <a:lstStyle/>
          <a:p>
            <a:pPr eaLnBrk="1" hangingPunct="1">
              <a:tabLst>
                <a:tab pos="1027113" algn="l"/>
              </a:tabLst>
            </a:pPr>
            <a:r>
              <a:rPr lang="en-US"/>
              <a:t>Find all customers who have both an account and a loan at the bank.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   Find all customers who have a loan at the bank but do not have 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 an account at the bank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1476375" y="4365625"/>
            <a:ext cx="6635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 distinct </a:t>
            </a:r>
            <a:r>
              <a:rPr kumimoji="1" lang="en-US" i="1">
                <a:latin typeface="Helvetica" pitchFamily="34" charset="0"/>
              </a:rPr>
              <a:t>customer_name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borrower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customer_name </a:t>
            </a:r>
            <a:r>
              <a:rPr kumimoji="1" lang="en-US" b="1">
                <a:latin typeface="Helvetica" pitchFamily="34" charset="0"/>
              </a:rPr>
              <a:t>not in </a:t>
            </a: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 i="1">
                <a:latin typeface="Helvetica" pitchFamily="34" charset="0"/>
              </a:rPr>
              <a:t>customer_name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                                                      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depositor </a:t>
            </a:r>
            <a:r>
              <a:rPr kumimoji="1" lang="en-US">
                <a:latin typeface="Helvetica" pitchFamily="34" charset="0"/>
              </a:rPr>
              <a:t>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6" name="Text Box 6"/>
          <p:cNvSpPr txBox="1">
            <a:spLocks noChangeArrowheads="1"/>
          </p:cNvSpPr>
          <p:nvPr/>
        </p:nvSpPr>
        <p:spPr bwMode="auto">
          <a:xfrm>
            <a:off x="1763713" y="2276475"/>
            <a:ext cx="6216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 distinct</a:t>
            </a:r>
            <a:r>
              <a:rPr kumimoji="1" lang="en-US" i="1">
                <a:latin typeface="Helvetica" pitchFamily="34" charset="0"/>
              </a:rPr>
              <a:t> customer_name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borrower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customer_name </a:t>
            </a:r>
            <a:r>
              <a:rPr kumimoji="1" lang="en-US" b="1">
                <a:latin typeface="Helvetica" pitchFamily="34" charset="0"/>
              </a:rPr>
              <a:t>in </a:t>
            </a: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b="1">
                <a:latin typeface="Helvetica" pitchFamily="34" charset="0"/>
              </a:rPr>
              <a:t>select</a:t>
            </a:r>
            <a:r>
              <a:rPr kumimoji="1" lang="en-US" i="1">
                <a:latin typeface="Helvetica" pitchFamily="34" charset="0"/>
              </a:rPr>
              <a:t> customer_name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                                            </a:t>
            </a:r>
            <a:r>
              <a:rPr kumimoji="1" lang="en-US" b="1">
                <a:latin typeface="Helvetica" pitchFamily="34" charset="0"/>
              </a:rPr>
              <a:t>from</a:t>
            </a:r>
            <a:r>
              <a:rPr kumimoji="1" lang="en-US" b="1" i="1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depositor </a:t>
            </a:r>
            <a:r>
              <a:rPr kumimoji="1" lang="en-US">
                <a:latin typeface="Helvetica" pitchFamily="34" charset="0"/>
              </a:rPr>
              <a:t>)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28779-4458-C48F-A8F5-8D4E0170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4136"/>
            <a:ext cx="1860923" cy="950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50C87-47D2-45A8-5162-4C8D54538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313131"/>
            <a:ext cx="1932208" cy="122199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E9CED8-4564-4F0E-89A9-2EBF71EC2BDD}" type="slidenum">
              <a:rPr lang="en-IE"/>
              <a:pPr/>
              <a:t>46</a:t>
            </a:fld>
            <a:endParaRPr lang="en-IE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392113"/>
            <a:ext cx="8077200" cy="485775"/>
          </a:xfrm>
        </p:spPr>
        <p:txBody>
          <a:bodyPr/>
          <a:lstStyle/>
          <a:p>
            <a:pPr eaLnBrk="1" hangingPunct="1"/>
            <a:r>
              <a:rPr lang="en-US"/>
              <a:t>Set Comparison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 eaLnBrk="1" hangingPunct="1">
              <a:tabLst>
                <a:tab pos="1830388" algn="l"/>
              </a:tabLst>
            </a:pPr>
            <a:r>
              <a:rPr lang="en-US"/>
              <a:t>Find all branches that have greater assets than some branch located in Brooklyn.</a:t>
            </a: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  Same query using &gt; </a:t>
            </a:r>
            <a:r>
              <a:rPr kumimoji="1" lang="en-US" b="1">
                <a:latin typeface="Helvetica" pitchFamily="34" charset="0"/>
              </a:rPr>
              <a:t>some</a:t>
            </a:r>
            <a:r>
              <a:rPr kumimoji="1" lang="en-US">
                <a:latin typeface="Helvetica" pitchFamily="34" charset="0"/>
              </a:rPr>
              <a:t> clause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1908175" y="3789363"/>
            <a:ext cx="53562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</a:t>
            </a:r>
            <a:r>
              <a:rPr kumimoji="1" lang="en-US" i="1">
                <a:latin typeface="Helvetica" pitchFamily="34" charset="0"/>
              </a:rPr>
              <a:t> branch_name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branch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assets &gt; </a:t>
            </a:r>
            <a:r>
              <a:rPr kumimoji="1" lang="en-US" b="1">
                <a:latin typeface="Helvetica" pitchFamily="34" charset="0"/>
              </a:rPr>
              <a:t>some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	 	(select </a:t>
            </a:r>
            <a:r>
              <a:rPr kumimoji="1" lang="en-US" i="1">
                <a:latin typeface="Helvetica" pitchFamily="34" charset="0"/>
              </a:rPr>
              <a:t>assets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 	 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branch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	 </a:t>
            </a:r>
            <a:r>
              <a:rPr kumimoji="1" lang="en-US" b="1">
                <a:latin typeface="Helvetica" pitchFamily="34" charset="0"/>
              </a:rPr>
              <a:t>where</a:t>
            </a:r>
            <a:r>
              <a:rPr kumimoji="1" lang="en-US" i="1">
                <a:latin typeface="Helvetica" pitchFamily="34" charset="0"/>
              </a:rPr>
              <a:t> branch_city = </a:t>
            </a:r>
            <a:r>
              <a:rPr kumimoji="1" lang="en-US">
                <a:latin typeface="Century Gothic" pitchFamily="34" charset="0"/>
              </a:rPr>
              <a:t>‘</a:t>
            </a:r>
            <a:r>
              <a:rPr kumimoji="1" lang="en-US">
                <a:latin typeface="Helvetica" pitchFamily="34" charset="0"/>
              </a:rPr>
              <a:t>Brooklyn</a:t>
            </a:r>
            <a:r>
              <a:rPr kumimoji="1" lang="en-US">
                <a:latin typeface="Century Gothic" pitchFamily="34" charset="0"/>
              </a:rPr>
              <a:t>’</a:t>
            </a:r>
            <a:r>
              <a:rPr kumimoji="1" lang="en-US">
                <a:latin typeface="Helvetica" pitchFamily="34" charset="0"/>
              </a:rPr>
              <a:t>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1979613" y="2060575"/>
            <a:ext cx="52752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 distinct 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T.branch_name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from</a:t>
            </a:r>
            <a:r>
              <a:rPr kumimoji="1" lang="en-US" i="1">
                <a:latin typeface="Helvetica" pitchFamily="34" charset="0"/>
              </a:rPr>
              <a:t> branch </a:t>
            </a:r>
            <a:r>
              <a:rPr kumimoji="1" lang="en-US" b="1">
                <a:latin typeface="Helvetica" pitchFamily="34" charset="0"/>
              </a:rPr>
              <a:t>as</a:t>
            </a:r>
            <a:r>
              <a:rPr kumimoji="1" lang="en-US" i="1">
                <a:latin typeface="Helvetica" pitchFamily="34" charset="0"/>
              </a:rPr>
              <a:t> T, branch </a:t>
            </a:r>
            <a:r>
              <a:rPr kumimoji="1" lang="en-US" b="1">
                <a:latin typeface="Helvetica" pitchFamily="34" charset="0"/>
              </a:rPr>
              <a:t>as </a:t>
            </a:r>
            <a:r>
              <a:rPr kumimoji="1" lang="en-US" i="1">
                <a:latin typeface="Helvetica" pitchFamily="34" charset="0"/>
              </a:rPr>
              <a:t>S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 T.assets &gt; S.assets </a:t>
            </a:r>
            <a:r>
              <a:rPr kumimoji="1" lang="en-US" b="1">
                <a:latin typeface="Helvetica" pitchFamily="34" charset="0"/>
              </a:rPr>
              <a:t>and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	             </a:t>
            </a:r>
            <a:r>
              <a:rPr kumimoji="1" lang="en-US" i="1">
                <a:latin typeface="Helvetica" pitchFamily="34" charset="0"/>
              </a:rPr>
              <a:t>S.branch_city = </a:t>
            </a:r>
            <a:r>
              <a:rPr kumimoji="1" lang="en-US" i="1">
                <a:latin typeface="Century Gothic" pitchFamily="34" charset="0"/>
              </a:rPr>
              <a:t>‘ </a:t>
            </a:r>
            <a:r>
              <a:rPr kumimoji="1" lang="en-US">
                <a:latin typeface="Helvetica" pitchFamily="34" charset="0"/>
              </a:rPr>
              <a:t>Brooklyn</a:t>
            </a:r>
            <a:r>
              <a:rPr kumimoji="1" lang="en-US">
                <a:latin typeface="Century Gothic" pitchFamily="34" charset="0"/>
              </a:rPr>
              <a:t>’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71F4F-7683-323A-2325-1D202AB2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4996484"/>
            <a:ext cx="2616562" cy="108778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F37CD3-6DC0-4288-91F4-89889372A19D}" type="slidenum">
              <a:rPr lang="en-IE"/>
              <a:pPr/>
              <a:t>47</a:t>
            </a:fld>
            <a:endParaRPr lang="en-IE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92113"/>
            <a:ext cx="8077200" cy="485775"/>
          </a:xfrm>
        </p:spPr>
        <p:txBody>
          <a:bodyPr/>
          <a:lstStyle/>
          <a:p>
            <a:pPr eaLnBrk="1" hangingPunct="1"/>
            <a:r>
              <a:rPr lang="en-US"/>
              <a:t>Definition of  Some Clause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80400" cy="714375"/>
          </a:xfrm>
        </p:spPr>
        <p:txBody>
          <a:bodyPr/>
          <a:lstStyle/>
          <a:p>
            <a:pPr eaLnBrk="1" hangingPunct="1"/>
            <a:r>
              <a:rPr lang="en-US"/>
              <a:t>F &lt;comp&gt; </a:t>
            </a:r>
            <a:r>
              <a:rPr lang="en-US" b="1"/>
              <a:t>some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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 </a:t>
            </a:r>
            <a:r>
              <a:rPr lang="en-US">
                <a:sym typeface="Symbol" pitchFamily="18" charset="2"/>
              </a:rPr>
              <a:t>such that (F &lt;comp&gt; 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)</a:t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Where &lt;comp&gt; can be:      </a:t>
            </a:r>
            <a:endParaRPr lang="en-US"/>
          </a:p>
        </p:txBody>
      </p:sp>
      <p:grpSp>
        <p:nvGrpSpPr>
          <p:cNvPr id="51206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51224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25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226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(5 &lt; </a:t>
            </a:r>
            <a:r>
              <a:rPr lang="en-US" b="1">
                <a:latin typeface="Helvetica" pitchFamily="34" charset="0"/>
              </a:rPr>
              <a:t>some</a:t>
            </a:r>
            <a:endParaRPr lang="en-US">
              <a:latin typeface="Helvetica" pitchFamily="34" charset="0"/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) = true</a:t>
            </a: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) = false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1216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>
                <a:latin typeface="Helvetica" pitchFamily="34" charset="0"/>
              </a:rPr>
              <a:t> </a:t>
            </a:r>
            <a:r>
              <a:rPr lang="en-US" b="1">
                <a:latin typeface="Helvetica" pitchFamily="34" charset="0"/>
              </a:rPr>
              <a:t>some</a:t>
            </a:r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) = true (since 0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>
                <a:latin typeface="Helvetica" pitchFamily="34" charset="0"/>
                <a:sym typeface="Symbol" pitchFamily="18" charset="2"/>
              </a:rPr>
              <a:t>5)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1218" name="Text Box 19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(read:  5 &lt; some tuple in the relation) </a:t>
            </a:r>
          </a:p>
        </p:txBody>
      </p:sp>
      <p:sp>
        <p:nvSpPr>
          <p:cNvPr id="51219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(5 &lt; </a:t>
            </a:r>
            <a:r>
              <a:rPr lang="en-US" b="1">
                <a:latin typeface="Helvetica" pitchFamily="34" charset="0"/>
              </a:rPr>
              <a:t>some</a:t>
            </a:r>
            <a:endParaRPr lang="en-US">
              <a:latin typeface="Helvetica" pitchFamily="34" charset="0"/>
            </a:endParaRPr>
          </a:p>
        </p:txBody>
      </p:sp>
      <p:sp>
        <p:nvSpPr>
          <p:cNvPr id="51220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) = true</a:t>
            </a:r>
          </a:p>
        </p:txBody>
      </p: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(5 = </a:t>
            </a:r>
            <a:r>
              <a:rPr lang="en-US" b="1">
                <a:latin typeface="Helvetica" pitchFamily="34" charset="0"/>
              </a:rPr>
              <a:t>some</a:t>
            </a:r>
            <a:endParaRPr lang="en-US">
              <a:latin typeface="Helvetica" pitchFamily="34" charset="0"/>
            </a:endParaRPr>
          </a:p>
        </p:txBody>
      </p:sp>
      <p:sp>
        <p:nvSpPr>
          <p:cNvPr id="51222" name="Rectangle 23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/>
            <a:r>
              <a:rPr lang="en-US"/>
              <a:t>(= </a:t>
            </a:r>
            <a:r>
              <a:rPr lang="en-US" b="1"/>
              <a:t>some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 </a:t>
            </a:r>
            <a:r>
              <a:rPr lang="en-US" b="1">
                <a:sym typeface="Symbol" pitchFamily="18" charset="2"/>
              </a:rPr>
              <a:t>in</a:t>
            </a:r>
          </a:p>
          <a:p>
            <a:pPr eaLnBrk="0" hangingPunct="0"/>
            <a:r>
              <a:rPr lang="en-US">
                <a:sym typeface="Symbol" pitchFamily="18" charset="2"/>
              </a:rPr>
              <a:t>However, ( </a:t>
            </a:r>
            <a:r>
              <a:rPr lang="en-US" b="1">
                <a:sym typeface="Symbol" pitchFamily="18" charset="2"/>
              </a:rPr>
              <a:t>some</a:t>
            </a:r>
            <a:r>
              <a:rPr lang="en-US">
                <a:sym typeface="Symbol" pitchFamily="18" charset="2"/>
              </a:rPr>
              <a:t>)  </a:t>
            </a:r>
            <a:r>
              <a:rPr lang="en-US" b="1">
                <a:sym typeface="Symbol" pitchFamily="18" charset="2"/>
              </a:rPr>
              <a:t>not in</a:t>
            </a:r>
            <a:endParaRPr lang="en-US">
              <a:sym typeface="Symbol" pitchFamily="18" charset="2"/>
            </a:endParaRPr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5B6C32-7339-4B29-8713-4A4F3A6FDF88}" type="slidenum">
              <a:rPr lang="en-IE"/>
              <a:pPr/>
              <a:t>48</a:t>
            </a:fld>
            <a:endParaRPr lang="en-IE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Query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011238"/>
          </a:xfrm>
        </p:spPr>
        <p:txBody>
          <a:bodyPr/>
          <a:lstStyle/>
          <a:p>
            <a:pPr eaLnBrk="1" hangingPunct="1">
              <a:tabLst>
                <a:tab pos="1370013" algn="l"/>
                <a:tab pos="1830388" algn="l"/>
              </a:tabLst>
            </a:pPr>
            <a:r>
              <a:rPr lang="en-US"/>
              <a:t>Find the names of all branches that have greater assets than all branches located in Brooklyn.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835150" y="2492375"/>
            <a:ext cx="5232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 i="1">
                <a:latin typeface="Helvetica" pitchFamily="34" charset="0"/>
              </a:rPr>
              <a:t>branch_name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branch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assets &gt; </a:t>
            </a:r>
            <a:r>
              <a:rPr kumimoji="1" lang="en-US" b="1">
                <a:latin typeface="Helvetica" pitchFamily="34" charset="0"/>
              </a:rPr>
              <a:t>all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		(select </a:t>
            </a:r>
            <a:r>
              <a:rPr kumimoji="1" lang="en-US" i="1">
                <a:latin typeface="Helvetica" pitchFamily="34" charset="0"/>
              </a:rPr>
              <a:t>assets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	</a:t>
            </a:r>
            <a:r>
              <a:rPr kumimoji="1" lang="en-US" b="1">
                <a:latin typeface="Helvetica" pitchFamily="34" charset="0"/>
              </a:rPr>
              <a:t>from</a:t>
            </a:r>
            <a:r>
              <a:rPr kumimoji="1" lang="en-US" i="1">
                <a:latin typeface="Helvetica" pitchFamily="34" charset="0"/>
              </a:rPr>
              <a:t> branch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	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branch_city = </a:t>
            </a:r>
            <a:r>
              <a:rPr kumimoji="1" lang="en-US">
                <a:latin typeface="Helvetica" pitchFamily="34" charset="0"/>
              </a:rPr>
              <a:t>‘Brooklyn’)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00C64-1B4F-8EA6-2599-F337675B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649950"/>
            <a:ext cx="2679737" cy="93928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3F43E-0B03-4A80-AED5-8D718B403F19}" type="slidenum">
              <a:rPr lang="en-IE"/>
              <a:pPr/>
              <a:t>49</a:t>
            </a:fld>
            <a:endParaRPr lang="en-IE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 of all Clause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082675"/>
            <a:ext cx="7132638" cy="39528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F &lt;comp&gt; </a:t>
            </a:r>
            <a:r>
              <a:rPr lang="en-US" b="1"/>
              <a:t>all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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</a:t>
            </a:r>
            <a:r>
              <a:rPr lang="en-US">
                <a:sym typeface="Symbol" pitchFamily="18" charset="2"/>
              </a:rPr>
              <a:t> (F &lt;comp&gt; </a:t>
            </a:r>
            <a:r>
              <a:rPr lang="en-US" i="1">
                <a:sym typeface="Symbol" pitchFamily="18" charset="2"/>
              </a:rPr>
              <a:t>t)</a:t>
            </a:r>
            <a:endParaRPr lang="en-US"/>
          </a:p>
        </p:txBody>
      </p:sp>
      <p:grpSp>
        <p:nvGrpSpPr>
          <p:cNvPr id="53254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53271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3272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3273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(5 &lt; </a:t>
            </a:r>
            <a:r>
              <a:rPr lang="en-US" b="1">
                <a:latin typeface="Helvetica" pitchFamily="34" charset="0"/>
              </a:rPr>
              <a:t>all</a:t>
            </a:r>
            <a:endParaRPr lang="en-US">
              <a:latin typeface="Helvetica" pitchFamily="34" charset="0"/>
            </a:endParaRP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) = false</a:t>
            </a: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) = true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3263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>
                <a:latin typeface="Helvetica" pitchFamily="34" charset="0"/>
              </a:rPr>
              <a:t> </a:t>
            </a:r>
            <a:r>
              <a:rPr lang="en-US" b="1">
                <a:latin typeface="Helvetica" pitchFamily="34" charset="0"/>
              </a:rPr>
              <a:t>all</a:t>
            </a:r>
          </a:p>
        </p:txBody>
      </p:sp>
      <p:sp>
        <p:nvSpPr>
          <p:cNvPr id="53265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) = true (since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>
                <a:latin typeface="Helvetica" pitchFamily="34" charset="0"/>
                <a:sym typeface="Symbol" pitchFamily="18" charset="2"/>
              </a:rPr>
              <a:t>4 and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>
                <a:latin typeface="Helvetica" pitchFamily="34" charset="0"/>
                <a:sym typeface="Symbol" pitchFamily="18" charset="2"/>
              </a:rPr>
              <a:t> 6)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(5 &lt; </a:t>
            </a:r>
            <a:r>
              <a:rPr lang="en-US" b="1">
                <a:latin typeface="Helvetica" pitchFamily="34" charset="0"/>
              </a:rPr>
              <a:t>all</a:t>
            </a:r>
            <a:endParaRPr lang="en-US">
              <a:latin typeface="Helvetica" pitchFamily="34" charset="0"/>
            </a:endParaRPr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) = false</a:t>
            </a:r>
          </a:p>
        </p:txBody>
      </p:sp>
      <p:sp>
        <p:nvSpPr>
          <p:cNvPr id="53268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(5 = </a:t>
            </a:r>
            <a:r>
              <a:rPr lang="en-US" b="1">
                <a:latin typeface="Helvetica" pitchFamily="34" charset="0"/>
              </a:rPr>
              <a:t>all</a:t>
            </a:r>
            <a:endParaRPr lang="en-US">
              <a:latin typeface="Helvetica" pitchFamily="34" charset="0"/>
            </a:endParaRPr>
          </a:p>
        </p:txBody>
      </p: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/>
            <a:r>
              <a:rPr lang="en-US"/>
              <a:t>(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</a:t>
            </a:r>
            <a:r>
              <a:rPr lang="en-US" b="1"/>
              <a:t>all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 </a:t>
            </a:r>
            <a:r>
              <a:rPr lang="en-US" b="1">
                <a:sym typeface="Symbol" pitchFamily="18" charset="2"/>
              </a:rPr>
              <a:t>not in</a:t>
            </a:r>
          </a:p>
          <a:p>
            <a:pPr eaLnBrk="0" hangingPunct="0"/>
            <a:r>
              <a:rPr lang="en-US">
                <a:sym typeface="Symbol" pitchFamily="18" charset="2"/>
              </a:rPr>
              <a:t>However, (= </a:t>
            </a:r>
            <a:r>
              <a:rPr lang="en-US" b="1">
                <a:sym typeface="Symbol" pitchFamily="18" charset="2"/>
              </a:rPr>
              <a:t>all</a:t>
            </a:r>
            <a:r>
              <a:rPr lang="en-US">
                <a:sym typeface="Symbol" pitchFamily="18" charset="2"/>
              </a:rPr>
              <a:t>)  </a:t>
            </a:r>
            <a:r>
              <a:rPr lang="en-US" b="1">
                <a:sym typeface="Symbol" pitchFamily="18" charset="2"/>
              </a:rPr>
              <a:t>in</a:t>
            </a:r>
          </a:p>
        </p:txBody>
      </p:sp>
      <p:sp>
        <p:nvSpPr>
          <p:cNvPr id="53270" name="Line 23"/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57254-D3D6-4333-AEFC-EB0117C909DF}" type="slidenum">
              <a:rPr lang="en-IE"/>
              <a:pPr/>
              <a:t>5</a:t>
            </a:fld>
            <a:endParaRPr lang="en-IE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</a:t>
            </a:r>
            <a:endParaRPr lang="en-IE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Commercial systems offer most, if not all, SQL-92 features, plus varying feature sets from later standards and special proprietary features.  </a:t>
            </a:r>
          </a:p>
          <a:p>
            <a:pPr lvl="1" eaLnBrk="1" hangingPunct="1"/>
            <a:r>
              <a:rPr lang="en-US" dirty="0"/>
              <a:t>Not all examples here may work on your particular system.</a:t>
            </a:r>
          </a:p>
          <a:p>
            <a:pPr eaLnBrk="1" hangingPunct="1"/>
            <a:endParaRPr lang="en-I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00FC02-B03C-44E4-8C22-DC5128E1FF18}" type="slidenum">
              <a:rPr lang="en-IE"/>
              <a:pPr/>
              <a:t>50</a:t>
            </a:fld>
            <a:endParaRPr lang="en-IE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 for Empty Relations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274763"/>
            <a:ext cx="7848600" cy="4708525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/>
              <a:t>exists</a:t>
            </a:r>
            <a:r>
              <a:rPr lang="en-US"/>
              <a:t> construct returns the value </a:t>
            </a:r>
            <a:r>
              <a:rPr lang="en-US" b="1"/>
              <a:t>true</a:t>
            </a:r>
            <a:r>
              <a:rPr lang="en-US"/>
              <a:t> if the argument subquery is nonempty.</a:t>
            </a:r>
          </a:p>
          <a:p>
            <a:pPr eaLnBrk="1" hangingPunct="1"/>
            <a:r>
              <a:rPr lang="en-US" b="1"/>
              <a:t>exists </a:t>
            </a:r>
            <a:r>
              <a:rPr lang="en-US" i="1"/>
              <a:t> r </a:t>
            </a:r>
            <a:r>
              <a:rPr lang="en-US">
                <a:sym typeface="Symbol" pitchFamily="18" charset="2"/>
              </a:rPr>
              <a:t> 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 </a:t>
            </a:r>
            <a:r>
              <a:rPr lang="en-US" i="1"/>
              <a:t>Ø</a:t>
            </a:r>
            <a:endParaRPr lang="en-US">
              <a:sym typeface="Symbol" pitchFamily="18" charset="2"/>
            </a:endParaRPr>
          </a:p>
          <a:p>
            <a:pPr eaLnBrk="1" hangingPunct="1"/>
            <a:r>
              <a:rPr lang="en-US" b="1">
                <a:sym typeface="Symbol" pitchFamily="18" charset="2"/>
              </a:rPr>
              <a:t>not exists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 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= </a:t>
            </a:r>
            <a:r>
              <a:rPr lang="en-US" i="1"/>
              <a:t>Ø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402AA-5CFD-438F-A745-C98C96F9251F}" type="slidenum">
              <a:rPr lang="en-IE"/>
              <a:pPr/>
              <a:t>51</a:t>
            </a:fld>
            <a:endParaRPr lang="en-IE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Query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 eaLnBrk="1" hangingPunct="1">
              <a:tabLst>
                <a:tab pos="461963" algn="l"/>
                <a:tab pos="1027113" algn="l"/>
                <a:tab pos="1547813" algn="l"/>
              </a:tabLst>
            </a:pPr>
            <a:r>
              <a:rPr lang="en-US"/>
              <a:t>Find all customers who have an account at all branches located in Brooklyn.</a:t>
            </a:r>
            <a:endParaRPr lang="en-US">
              <a:sym typeface="Symbol" pitchFamily="18" charset="2"/>
            </a:endParaRP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1054100" y="1951038"/>
            <a:ext cx="7304088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select distinct </a:t>
            </a:r>
            <a:r>
              <a:rPr kumimoji="1" lang="en-US" i="1">
                <a:latin typeface="Helvetica" pitchFamily="34" charset="0"/>
              </a:rPr>
              <a:t>S.customer_name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depositor</a:t>
            </a:r>
            <a:r>
              <a:rPr kumimoji="1" lang="en-US" b="1">
                <a:latin typeface="Helvetica" pitchFamily="34" charset="0"/>
              </a:rPr>
              <a:t> as </a:t>
            </a:r>
            <a:r>
              <a:rPr kumimoji="1" lang="en-US" i="1">
                <a:latin typeface="Helvetica" pitchFamily="34" charset="0"/>
              </a:rPr>
              <a:t>S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</a:t>
            </a:r>
            <a:r>
              <a:rPr kumimoji="1" lang="en-US" b="1">
                <a:latin typeface="Helvetica" pitchFamily="34" charset="0"/>
              </a:rPr>
              <a:t>where not exists </a:t>
            </a:r>
            <a:r>
              <a:rPr kumimoji="1" lang="en-US">
                <a:latin typeface="Helvetica" pitchFamily="34" charset="0"/>
              </a:rPr>
              <a:t>(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		</a:t>
            </a: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 i="1">
                <a:latin typeface="Helvetica" pitchFamily="34" charset="0"/>
              </a:rPr>
              <a:t>branch_name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	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branch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	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branch_city = </a:t>
            </a:r>
            <a:r>
              <a:rPr kumimoji="1" lang="en-US">
                <a:latin typeface="Helvetica" pitchFamily="34" charset="0"/>
              </a:rPr>
              <a:t>‘Brooklyn’)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       		</a:t>
            </a:r>
            <a:r>
              <a:rPr kumimoji="1" lang="en-US" b="1">
                <a:latin typeface="Helvetica" pitchFamily="34" charset="0"/>
              </a:rPr>
              <a:t>except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		</a:t>
            </a: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 i="1">
                <a:latin typeface="Helvetica" pitchFamily="34" charset="0"/>
              </a:rPr>
              <a:t>R.branch_name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	</a:t>
            </a:r>
            <a:r>
              <a:rPr kumimoji="1" lang="en-US" b="1">
                <a:latin typeface="Helvetica" pitchFamily="34" charset="0"/>
              </a:rPr>
              <a:t>from</a:t>
            </a:r>
            <a:r>
              <a:rPr kumimoji="1" lang="en-US" i="1">
                <a:latin typeface="Helvetica" pitchFamily="34" charset="0"/>
              </a:rPr>
              <a:t> depositor </a:t>
            </a:r>
            <a:r>
              <a:rPr kumimoji="1" lang="en-US" b="1">
                <a:latin typeface="Helvetica" pitchFamily="34" charset="0"/>
              </a:rPr>
              <a:t>as </a:t>
            </a:r>
            <a:r>
              <a:rPr kumimoji="1" lang="en-US" i="1">
                <a:latin typeface="Helvetica" pitchFamily="34" charset="0"/>
              </a:rPr>
              <a:t>T, account </a:t>
            </a:r>
            <a:r>
              <a:rPr kumimoji="1" lang="en-US" b="1">
                <a:latin typeface="Helvetica" pitchFamily="34" charset="0"/>
              </a:rPr>
              <a:t>as </a:t>
            </a:r>
            <a:r>
              <a:rPr kumimoji="1" lang="en-US" i="1">
                <a:latin typeface="Helvetica" pitchFamily="34" charset="0"/>
              </a:rPr>
              <a:t>R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	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T.account_number = R.account_number </a:t>
            </a:r>
            <a:r>
              <a:rPr kumimoji="1" lang="en-US" b="1">
                <a:latin typeface="Helvetica" pitchFamily="34" charset="0"/>
              </a:rPr>
              <a:t>and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			</a:t>
            </a:r>
            <a:r>
              <a:rPr kumimoji="1" lang="en-US" i="1">
                <a:latin typeface="Helvetica" pitchFamily="34" charset="0"/>
              </a:rPr>
              <a:t>S.customer_name = T.customer_name </a:t>
            </a:r>
            <a:r>
              <a:rPr kumimoji="1" lang="en-US">
                <a:latin typeface="Helvetica" pitchFamily="34" charset="0"/>
              </a:rPr>
              <a:t>))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739775" y="5230813"/>
            <a:ext cx="620077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   Note that </a:t>
            </a:r>
            <a:r>
              <a:rPr kumimoji="1" lang="en-US" i="1">
                <a:latin typeface="Helvetica" pitchFamily="34" charset="0"/>
              </a:rPr>
              <a:t>X – Y = Ø  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   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X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 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Y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i="1">
                <a:latin typeface="Helvetica" pitchFamily="34" charset="0"/>
                <a:sym typeface="Symbol" pitchFamily="18" charset="2"/>
              </a:rPr>
              <a:t>   Note: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Cannot write this query using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=</a:t>
            </a:r>
            <a:r>
              <a:rPr kumimoji="1" lang="en-US" b="1">
                <a:latin typeface="Helvetica" pitchFamily="34" charset="0"/>
                <a:sym typeface="Symbol" pitchFamily="18" charset="2"/>
              </a:rPr>
              <a:t> all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and its variants</a:t>
            </a:r>
            <a:endParaRPr lang="en-US" sz="2400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D3406-DE79-0C95-E32E-58914B17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405163"/>
            <a:ext cx="2273412" cy="7619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A215D-CC17-4C5C-BA80-FAE65E4160B7}" type="slidenum">
              <a:rPr lang="en-IE"/>
              <a:pPr/>
              <a:t>52</a:t>
            </a:fld>
            <a:endParaRPr lang="en-IE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09000" cy="609600"/>
          </a:xfrm>
        </p:spPr>
        <p:txBody>
          <a:bodyPr/>
          <a:lstStyle/>
          <a:p>
            <a:pPr eaLnBrk="1" hangingPunct="1"/>
            <a:r>
              <a:rPr lang="en-US"/>
              <a:t>Test for Absence of Duplicate Tuples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63"/>
            <a:ext cx="8150225" cy="5024437"/>
          </a:xfrm>
        </p:spPr>
        <p:txBody>
          <a:bodyPr/>
          <a:lstStyle/>
          <a:p>
            <a:pPr eaLnBrk="1" hangingPunct="1">
              <a:tabLst>
                <a:tab pos="803275" algn="l"/>
                <a:tab pos="1547813" algn="l"/>
              </a:tabLst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unique</a:t>
            </a:r>
            <a:r>
              <a:rPr lang="en-US"/>
              <a:t> construct tests whether a subquery has any duplicate tuples in its result.</a:t>
            </a:r>
          </a:p>
          <a:p>
            <a:pPr eaLnBrk="1" hangingPunct="1">
              <a:tabLst>
                <a:tab pos="803275" algn="l"/>
                <a:tab pos="1547813" algn="l"/>
              </a:tabLst>
            </a:pPr>
            <a:r>
              <a:rPr lang="en-US"/>
              <a:t>Find all customers who have at most one account at the Perryridge branch.</a:t>
            </a:r>
          </a:p>
          <a:p>
            <a:pPr eaLnBrk="1" hangingPunct="1">
              <a:buFont typeface="Wingdings" pitchFamily="2" charset="2"/>
              <a:buNone/>
              <a:tabLst>
                <a:tab pos="803275" algn="l"/>
                <a:tab pos="1547813" algn="l"/>
              </a:tabLst>
            </a:pPr>
            <a:r>
              <a:rPr lang="en-US" b="1"/>
              <a:t>	  </a:t>
            </a:r>
            <a:r>
              <a:rPr lang="en-US" sz="2000" b="1"/>
              <a:t>select </a:t>
            </a:r>
            <a:r>
              <a:rPr lang="en-US" sz="2000" i="1"/>
              <a:t>T.customer_name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  <a:tabLst>
                <a:tab pos="803275" algn="l"/>
                <a:tab pos="1547813" algn="l"/>
              </a:tabLst>
            </a:pPr>
            <a:r>
              <a:rPr lang="en-US" sz="2000" b="1"/>
              <a:t>        from </a:t>
            </a:r>
            <a:r>
              <a:rPr lang="en-US" sz="2000" i="1"/>
              <a:t>depositor </a:t>
            </a:r>
            <a:r>
              <a:rPr lang="en-US" sz="2000" b="1"/>
              <a:t>as </a:t>
            </a:r>
            <a:r>
              <a:rPr lang="en-US" sz="2000" i="1"/>
              <a:t>T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  <a:tabLst>
                <a:tab pos="803275" algn="l"/>
                <a:tab pos="1547813" algn="l"/>
              </a:tabLst>
            </a:pPr>
            <a:r>
              <a:rPr lang="en-US" sz="2000" b="1"/>
              <a:t>        where unique </a:t>
            </a:r>
            <a:r>
              <a:rPr lang="en-US" sz="2000"/>
              <a:t>(</a:t>
            </a:r>
            <a:endParaRPr lang="en-US" sz="2000" b="1"/>
          </a:p>
          <a:p>
            <a:pPr eaLnBrk="1" hangingPunct="1">
              <a:buFont typeface="Wingdings" pitchFamily="2" charset="2"/>
              <a:buNone/>
              <a:tabLst>
                <a:tab pos="803275" algn="l"/>
                <a:tab pos="1547813" algn="l"/>
              </a:tabLst>
            </a:pPr>
            <a:r>
              <a:rPr lang="en-US" sz="2000" b="1"/>
              <a:t>		   select </a:t>
            </a:r>
            <a:r>
              <a:rPr lang="en-US" sz="2000" i="1"/>
              <a:t>R.customer_name</a:t>
            </a:r>
            <a:br>
              <a:rPr lang="en-US" sz="2000" i="1"/>
            </a:br>
            <a:r>
              <a:rPr lang="en-US" sz="2000" i="1"/>
              <a:t>	   </a:t>
            </a:r>
            <a:r>
              <a:rPr lang="en-US" sz="2000" b="1"/>
              <a:t>from</a:t>
            </a:r>
            <a:r>
              <a:rPr lang="en-US" sz="2000" i="1"/>
              <a:t> account, depositor </a:t>
            </a:r>
            <a:r>
              <a:rPr lang="en-US" sz="2000" b="1"/>
              <a:t>as </a:t>
            </a:r>
            <a:r>
              <a:rPr lang="en-US" sz="2000" i="1"/>
              <a:t>R</a:t>
            </a:r>
            <a:br>
              <a:rPr lang="en-US" sz="2000" i="1"/>
            </a:br>
            <a:r>
              <a:rPr lang="en-US" sz="2000" i="1"/>
              <a:t>	   </a:t>
            </a:r>
            <a:r>
              <a:rPr lang="en-US" sz="2000" b="1"/>
              <a:t>where</a:t>
            </a:r>
            <a:r>
              <a:rPr lang="en-US" sz="2000" i="1"/>
              <a:t> T.customer_name = R.customer_name </a:t>
            </a:r>
            <a:r>
              <a:rPr lang="en-US" sz="2000" b="1"/>
              <a:t>and</a:t>
            </a:r>
            <a:br>
              <a:rPr lang="en-US" sz="2000" b="1"/>
            </a:br>
            <a:r>
              <a:rPr lang="en-US" sz="2000" b="1"/>
              <a:t>		   </a:t>
            </a:r>
            <a:r>
              <a:rPr lang="en-US" sz="2000" i="1"/>
              <a:t>R.account_number = account.account_number </a:t>
            </a:r>
            <a:r>
              <a:rPr lang="en-US" sz="2000" b="1"/>
              <a:t>and</a:t>
            </a:r>
            <a:br>
              <a:rPr lang="en-US" sz="2000" b="1"/>
            </a:br>
            <a:r>
              <a:rPr lang="en-US" sz="2000" b="1"/>
              <a:t>		   </a:t>
            </a:r>
            <a:r>
              <a:rPr lang="en-US" sz="2000" i="1"/>
              <a:t>account.branch_name = ‘ </a:t>
            </a:r>
            <a:r>
              <a:rPr lang="en-US" sz="2000"/>
              <a:t>Perryridge’ )</a:t>
            </a:r>
          </a:p>
          <a:p>
            <a:pPr eaLnBrk="1" hangingPunct="1">
              <a:buFont typeface="Wingdings" pitchFamily="2" charset="2"/>
              <a:buNone/>
              <a:tabLst>
                <a:tab pos="803275" algn="l"/>
                <a:tab pos="1547813" algn="l"/>
              </a:tabLst>
            </a:pPr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EA158-59E3-A117-2D99-AB0DD027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088116"/>
            <a:ext cx="2765258" cy="84494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D252AF-3639-4D43-B4E2-F65A5EDF6BE3}" type="slidenum">
              <a:rPr lang="en-IE"/>
              <a:pPr/>
              <a:t>53</a:t>
            </a:fld>
            <a:endParaRPr lang="en-IE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Relations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 eaLnBrk="1" hangingPunct="1">
              <a:tabLst>
                <a:tab pos="1146175" algn="l"/>
                <a:tab pos="1608138" algn="l"/>
                <a:tab pos="1711325" algn="l"/>
              </a:tabLst>
            </a:pPr>
            <a:r>
              <a:rPr lang="en-US" dirty="0"/>
              <a:t>SQL allows a subquery expression to be used in the </a:t>
            </a:r>
            <a:r>
              <a:rPr lang="en-US" b="1" dirty="0"/>
              <a:t>from </a:t>
            </a:r>
            <a:r>
              <a:rPr lang="en-US" dirty="0"/>
              <a:t>clause</a:t>
            </a:r>
          </a:p>
          <a:p>
            <a:pPr eaLnBrk="1" hangingPunct="1">
              <a:tabLst>
                <a:tab pos="1146175" algn="l"/>
                <a:tab pos="1608138" algn="l"/>
                <a:tab pos="1711325" algn="l"/>
              </a:tabLst>
            </a:pPr>
            <a:r>
              <a:rPr lang="en-US" dirty="0"/>
              <a:t>Find the average account balance of those branches where the average account balance is greater than €800.</a:t>
            </a:r>
          </a:p>
          <a:p>
            <a:pPr eaLnBrk="1" hangingPunct="1">
              <a:buFont typeface="Wingding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dirty="0"/>
              <a:t>		</a:t>
            </a:r>
            <a:r>
              <a:rPr lang="en-US" sz="2400" b="1" dirty="0"/>
              <a:t>select </a:t>
            </a:r>
            <a:r>
              <a:rPr lang="en-US" sz="2400" i="1" dirty="0" err="1"/>
              <a:t>branch_name</a:t>
            </a:r>
            <a:r>
              <a:rPr lang="en-US" sz="2400" i="1" dirty="0"/>
              <a:t>, </a:t>
            </a:r>
            <a:r>
              <a:rPr lang="en-US" sz="2400" i="1" dirty="0" err="1"/>
              <a:t>avg_balance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dirty="0"/>
              <a:t>from </a:t>
            </a:r>
            <a:r>
              <a:rPr lang="en-US" sz="2400" dirty="0"/>
              <a:t>(</a:t>
            </a:r>
            <a:r>
              <a:rPr lang="en-US" sz="2400" b="1" dirty="0"/>
              <a:t>select </a:t>
            </a:r>
            <a:r>
              <a:rPr lang="en-US" sz="2400" i="1" dirty="0" err="1"/>
              <a:t>branch_name</a:t>
            </a:r>
            <a:r>
              <a:rPr lang="en-US" sz="2400" i="1" dirty="0"/>
              <a:t>, </a:t>
            </a:r>
            <a:r>
              <a:rPr lang="en-US" sz="2400" b="1" dirty="0"/>
              <a:t>avg </a:t>
            </a:r>
            <a:r>
              <a:rPr lang="en-US" sz="2400" dirty="0"/>
              <a:t>(</a:t>
            </a:r>
            <a:r>
              <a:rPr lang="en-US" sz="2400" i="1" dirty="0"/>
              <a:t>balance</a:t>
            </a:r>
            <a:r>
              <a:rPr lang="en-US" sz="2400" dirty="0"/>
              <a:t>)</a:t>
            </a:r>
            <a:br>
              <a:rPr lang="en-US" sz="2400" i="1" dirty="0"/>
            </a:br>
            <a:r>
              <a:rPr lang="en-US" sz="2400" i="1" dirty="0"/>
              <a:t>			  </a:t>
            </a:r>
            <a:r>
              <a:rPr lang="en-US" sz="2400" b="1" dirty="0"/>
              <a:t>from</a:t>
            </a:r>
            <a:r>
              <a:rPr lang="en-US" sz="2400" i="1" dirty="0"/>
              <a:t> account</a:t>
            </a:r>
            <a:br>
              <a:rPr lang="en-US" sz="2400" i="1" dirty="0"/>
            </a:br>
            <a:r>
              <a:rPr lang="en-US" sz="2400" i="1" dirty="0"/>
              <a:t>			  </a:t>
            </a:r>
            <a:r>
              <a:rPr lang="en-US" sz="2400" b="1" dirty="0"/>
              <a:t>group by</a:t>
            </a:r>
            <a:r>
              <a:rPr lang="en-US" sz="2400" i="1" dirty="0"/>
              <a:t> </a:t>
            </a:r>
            <a:r>
              <a:rPr lang="en-US" sz="2400" i="1" dirty="0" err="1"/>
              <a:t>branch_name</a:t>
            </a:r>
            <a:r>
              <a:rPr lang="en-US" sz="2400" i="1" dirty="0"/>
              <a:t> </a:t>
            </a:r>
            <a:r>
              <a:rPr lang="en-US" sz="2400" dirty="0"/>
              <a:t>)</a:t>
            </a:r>
            <a:br>
              <a:rPr lang="en-US" sz="2400" i="1" dirty="0"/>
            </a:br>
            <a:r>
              <a:rPr lang="en-US" sz="2400" i="1" dirty="0"/>
              <a:t>		   </a:t>
            </a:r>
            <a:r>
              <a:rPr lang="en-US" sz="2400" b="1" dirty="0"/>
              <a:t>as </a:t>
            </a:r>
            <a:r>
              <a:rPr lang="en-US" sz="2400" i="1" dirty="0" err="1"/>
              <a:t>branch_avg</a:t>
            </a:r>
            <a:r>
              <a:rPr lang="en-US" sz="2400" i="1" dirty="0"/>
              <a:t> </a:t>
            </a:r>
            <a:r>
              <a:rPr lang="en-US" sz="2400" dirty="0"/>
              <a:t>( </a:t>
            </a:r>
            <a:r>
              <a:rPr lang="en-US" sz="2400" i="1" dirty="0" err="1"/>
              <a:t>branch_name</a:t>
            </a:r>
            <a:r>
              <a:rPr lang="en-US" sz="2400" i="1" dirty="0"/>
              <a:t>, </a:t>
            </a:r>
            <a:r>
              <a:rPr lang="en-US" sz="2400" i="1" dirty="0" err="1"/>
              <a:t>avg_balance</a:t>
            </a:r>
            <a:r>
              <a:rPr lang="en-US" sz="2400" i="1" dirty="0"/>
              <a:t> </a:t>
            </a:r>
            <a:r>
              <a:rPr lang="en-US" sz="2400" dirty="0"/>
              <a:t>)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dirty="0"/>
              <a:t>where </a:t>
            </a:r>
            <a:r>
              <a:rPr lang="en-US" sz="2400" i="1" dirty="0" err="1"/>
              <a:t>avg_balance</a:t>
            </a:r>
            <a:r>
              <a:rPr lang="en-US" sz="2400" i="1" dirty="0"/>
              <a:t> &gt; </a:t>
            </a:r>
            <a:r>
              <a:rPr lang="en-US" sz="2400" dirty="0"/>
              <a:t>800</a:t>
            </a:r>
          </a:p>
          <a:p>
            <a:pPr eaLnBrk="1" hangingPunct="1">
              <a:buFont typeface="Wingding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E485D-1A2D-2843-5B22-589B7450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20" y="5983288"/>
            <a:ext cx="3299008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F83E4B-0B14-4320-B4B5-7F0AFB485AAD}" type="slidenum">
              <a:rPr lang="en-IE"/>
              <a:pPr/>
              <a:t>54</a:t>
            </a:fld>
            <a:endParaRPr lang="en-IE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Relations (Cont.)</a:t>
            </a:r>
            <a:endParaRPr lang="en-IE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608512"/>
          </a:xfrm>
        </p:spPr>
        <p:txBody>
          <a:bodyPr/>
          <a:lstStyle/>
          <a:p>
            <a:pPr eaLnBrk="1" hangingPunct="1"/>
            <a:r>
              <a:rPr lang="en-US"/>
              <a:t>Note that we do not need to use the </a:t>
            </a:r>
            <a:r>
              <a:rPr lang="en-US" b="1"/>
              <a:t>having </a:t>
            </a:r>
            <a:r>
              <a:rPr lang="en-US"/>
              <a:t>clause, since we compute the temporary (view) relation </a:t>
            </a:r>
            <a:r>
              <a:rPr lang="en-US" i="1"/>
              <a:t>branch_avg</a:t>
            </a:r>
            <a:r>
              <a:rPr lang="en-US"/>
              <a:t> in the </a:t>
            </a:r>
            <a:r>
              <a:rPr lang="en-US" b="1"/>
              <a:t>from </a:t>
            </a:r>
            <a:r>
              <a:rPr lang="en-US"/>
              <a:t>clause, and the attributes of </a:t>
            </a:r>
            <a:r>
              <a:rPr lang="en-US" i="1"/>
              <a:t>branch_avg</a:t>
            </a:r>
            <a:r>
              <a:rPr lang="en-US"/>
              <a:t> can be used directly in the </a:t>
            </a:r>
            <a:r>
              <a:rPr lang="en-US" b="1"/>
              <a:t>where </a:t>
            </a:r>
            <a:r>
              <a:rPr lang="en-US"/>
              <a:t>clause.</a:t>
            </a:r>
          </a:p>
          <a:p>
            <a:pPr eaLnBrk="1" hangingPunct="1"/>
            <a:endParaRPr lang="en-I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081895-B044-45F0-8C34-FFCAE325E13F}" type="slidenum">
              <a:rPr lang="en-IE"/>
              <a:pPr/>
              <a:t>55</a:t>
            </a:fld>
            <a:endParaRPr lang="en-IE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With Clause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with</a:t>
            </a:r>
            <a:r>
              <a:rPr lang="en-US" dirty="0"/>
              <a:t> clause provides a way of defining a temporary view whose definition is available only to the query in which the </a:t>
            </a:r>
            <a:r>
              <a:rPr lang="en-US" b="1" dirty="0">
                <a:solidFill>
                  <a:schemeClr val="tx2"/>
                </a:solidFill>
              </a:rPr>
              <a:t>with </a:t>
            </a:r>
            <a:r>
              <a:rPr lang="en-US" dirty="0"/>
              <a:t>clause occurs. </a:t>
            </a:r>
          </a:p>
          <a:p>
            <a:pPr eaLnBrk="1" hangingPunct="1"/>
            <a:r>
              <a:rPr lang="en-US" dirty="0"/>
              <a:t>Find all accounts with the maximum balance </a:t>
            </a:r>
            <a:br>
              <a:rPr lang="en-US" dirty="0"/>
            </a:br>
            <a:br>
              <a:rPr lang="en-US" b="1" dirty="0"/>
            </a:br>
            <a:r>
              <a:rPr lang="en-US" b="1" dirty="0"/>
              <a:t>     with</a:t>
            </a:r>
            <a:r>
              <a:rPr lang="en-US" dirty="0"/>
              <a:t> </a:t>
            </a:r>
            <a:r>
              <a:rPr lang="en-US" i="1" dirty="0" err="1"/>
              <a:t>max_balance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 </a:t>
            </a:r>
            <a:r>
              <a:rPr lang="en-US" b="1" dirty="0"/>
              <a:t>as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max</a:t>
            </a:r>
            <a:r>
              <a:rPr lang="en-US" dirty="0"/>
              <a:t> (</a:t>
            </a:r>
            <a:r>
              <a:rPr lang="en-US" i="1" dirty="0"/>
              <a:t>balance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account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i="1" dirty="0" err="1"/>
              <a:t>account_number</a:t>
            </a:r>
            <a:br>
              <a:rPr lang="en-US" i="1" dirty="0"/>
            </a:br>
            <a:r>
              <a:rPr lang="en-US" i="1" dirty="0"/>
              <a:t>    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account, </a:t>
            </a:r>
            <a:r>
              <a:rPr lang="en-US" i="1" dirty="0" err="1"/>
              <a:t>max_balance</a:t>
            </a:r>
            <a:br>
              <a:rPr lang="en-US" i="1" dirty="0"/>
            </a:br>
            <a:r>
              <a:rPr lang="en-US" i="1" dirty="0"/>
              <a:t>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i="1" dirty="0" err="1"/>
              <a:t>account.balance</a:t>
            </a:r>
            <a:r>
              <a:rPr lang="en-US" i="1" dirty="0"/>
              <a:t> = </a:t>
            </a:r>
            <a:r>
              <a:rPr lang="en-US" i="1" dirty="0" err="1"/>
              <a:t>max_balance.value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33888-3CEA-B8BE-EBC4-206086F7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149080"/>
            <a:ext cx="2555575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125677-EBD3-42D6-9890-B4A6EBA0020E}" type="slidenum">
              <a:rPr lang="en-IE"/>
              <a:pPr/>
              <a:t>56</a:t>
            </a:fld>
            <a:endParaRPr lang="en-IE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Complex Query using With Clause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1031875"/>
          </a:xfrm>
        </p:spPr>
        <p:txBody>
          <a:bodyPr/>
          <a:lstStyle/>
          <a:p>
            <a:pPr eaLnBrk="1" hangingPunct="1"/>
            <a:r>
              <a:rPr lang="en-US"/>
              <a:t>Find all branches where the total account deposit is greater than the average of the total account deposits at all branches.</a:t>
            </a:r>
            <a:endParaRPr lang="en-US" i="1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971550" y="2781300"/>
            <a:ext cx="73247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    with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branch_total</a:t>
            </a:r>
            <a:r>
              <a:rPr kumimoji="1" lang="en-US">
                <a:latin typeface="Helvetica" pitchFamily="34" charset="0"/>
              </a:rPr>
              <a:t> (</a:t>
            </a:r>
            <a:r>
              <a:rPr kumimoji="1" lang="en-US" i="1">
                <a:latin typeface="Helvetica" pitchFamily="34" charset="0"/>
              </a:rPr>
              <a:t>branch</a:t>
            </a:r>
            <a:r>
              <a:rPr kumimoji="1" lang="en-US">
                <a:latin typeface="Helvetica" pitchFamily="34" charset="0"/>
              </a:rPr>
              <a:t>_</a:t>
            </a:r>
            <a:r>
              <a:rPr kumimoji="1" lang="en-US" i="1">
                <a:latin typeface="Helvetica" pitchFamily="34" charset="0"/>
              </a:rPr>
              <a:t>name</a:t>
            </a:r>
            <a:r>
              <a:rPr kumimoji="1" lang="en-US">
                <a:latin typeface="Helvetica" pitchFamily="34" charset="0"/>
              </a:rPr>
              <a:t>, </a:t>
            </a:r>
            <a:r>
              <a:rPr kumimoji="1" lang="en-US" i="1">
                <a:latin typeface="Helvetica" pitchFamily="34" charset="0"/>
              </a:rPr>
              <a:t>value</a:t>
            </a:r>
            <a:r>
              <a:rPr kumimoji="1" lang="en-US">
                <a:latin typeface="Helvetica" pitchFamily="34" charset="0"/>
              </a:rPr>
              <a:t>) </a:t>
            </a:r>
            <a:r>
              <a:rPr kumimoji="1" lang="en-US" b="1">
                <a:latin typeface="Helvetica" pitchFamily="34" charset="0"/>
              </a:rPr>
              <a:t>as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	</a:t>
            </a:r>
            <a:r>
              <a:rPr kumimoji="1" lang="en-US" b="1">
                <a:latin typeface="Helvetica" pitchFamily="34" charset="0"/>
              </a:rPr>
              <a:t>select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branch</a:t>
            </a:r>
            <a:r>
              <a:rPr kumimoji="1" lang="en-US">
                <a:latin typeface="Helvetica" pitchFamily="34" charset="0"/>
              </a:rPr>
              <a:t>_</a:t>
            </a:r>
            <a:r>
              <a:rPr kumimoji="1" lang="en-US" i="1">
                <a:latin typeface="Helvetica" pitchFamily="34" charset="0"/>
              </a:rPr>
              <a:t>name</a:t>
            </a:r>
            <a:r>
              <a:rPr kumimoji="1" lang="en-US">
                <a:latin typeface="Helvetica" pitchFamily="34" charset="0"/>
              </a:rPr>
              <a:t>, </a:t>
            </a:r>
            <a:r>
              <a:rPr kumimoji="1" lang="en-US" b="1">
                <a:latin typeface="Helvetica" pitchFamily="34" charset="0"/>
              </a:rPr>
              <a:t>sum </a:t>
            </a: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i="1">
                <a:latin typeface="Helvetica" pitchFamily="34" charset="0"/>
              </a:rPr>
              <a:t>balance</a:t>
            </a:r>
            <a:r>
              <a:rPr kumimoji="1" lang="en-US">
                <a:latin typeface="Helvetica" pitchFamily="34" charset="0"/>
              </a:rPr>
              <a:t>)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	</a:t>
            </a:r>
            <a:r>
              <a:rPr kumimoji="1" lang="en-US" b="1">
                <a:latin typeface="Helvetica" pitchFamily="34" charset="0"/>
              </a:rPr>
              <a:t>from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account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	</a:t>
            </a:r>
            <a:r>
              <a:rPr kumimoji="1" lang="en-US" b="1">
                <a:latin typeface="Helvetica" pitchFamily="34" charset="0"/>
              </a:rPr>
              <a:t>group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b="1">
                <a:latin typeface="Helvetica" pitchFamily="34" charset="0"/>
              </a:rPr>
              <a:t>by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branch</a:t>
            </a:r>
            <a:r>
              <a:rPr kumimoji="1" lang="en-US">
                <a:latin typeface="Helvetica" pitchFamily="34" charset="0"/>
              </a:rPr>
              <a:t>_</a:t>
            </a:r>
            <a:r>
              <a:rPr kumimoji="1" lang="en-US" i="1">
                <a:latin typeface="Helvetica" pitchFamily="34" charset="0"/>
              </a:rPr>
              <a:t>name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</a:t>
            </a:r>
            <a:r>
              <a:rPr kumimoji="1" lang="en-US" b="1">
                <a:latin typeface="Helvetica" pitchFamily="34" charset="0"/>
              </a:rPr>
              <a:t>with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branch</a:t>
            </a:r>
            <a:r>
              <a:rPr kumimoji="1" lang="en-US">
                <a:latin typeface="Helvetica" pitchFamily="34" charset="0"/>
              </a:rPr>
              <a:t>_</a:t>
            </a:r>
            <a:r>
              <a:rPr kumimoji="1" lang="en-US" i="1">
                <a:latin typeface="Helvetica" pitchFamily="34" charset="0"/>
              </a:rPr>
              <a:t>total</a:t>
            </a:r>
            <a:r>
              <a:rPr kumimoji="1" lang="en-US">
                <a:latin typeface="Helvetica" pitchFamily="34" charset="0"/>
              </a:rPr>
              <a:t>_</a:t>
            </a:r>
            <a:r>
              <a:rPr kumimoji="1" lang="en-US" i="1">
                <a:latin typeface="Helvetica" pitchFamily="34" charset="0"/>
              </a:rPr>
              <a:t>avg </a:t>
            </a: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i="1">
                <a:latin typeface="Helvetica" pitchFamily="34" charset="0"/>
              </a:rPr>
              <a:t>value</a:t>
            </a:r>
            <a:r>
              <a:rPr kumimoji="1" lang="en-US">
                <a:latin typeface="Helvetica" pitchFamily="34" charset="0"/>
              </a:rPr>
              <a:t>) </a:t>
            </a:r>
            <a:r>
              <a:rPr kumimoji="1" lang="en-US" b="1">
                <a:latin typeface="Helvetica" pitchFamily="34" charset="0"/>
              </a:rPr>
              <a:t>as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	</a:t>
            </a:r>
            <a:r>
              <a:rPr kumimoji="1" lang="en-US" b="1">
                <a:latin typeface="Helvetica" pitchFamily="34" charset="0"/>
              </a:rPr>
              <a:t>select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b="1">
                <a:latin typeface="Helvetica" pitchFamily="34" charset="0"/>
              </a:rPr>
              <a:t>avg </a:t>
            </a: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i="1">
                <a:latin typeface="Helvetica" pitchFamily="34" charset="0"/>
              </a:rPr>
              <a:t>value</a:t>
            </a:r>
            <a:r>
              <a:rPr kumimoji="1" lang="en-US">
                <a:latin typeface="Helvetica" pitchFamily="34" charset="0"/>
              </a:rPr>
              <a:t>)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	</a:t>
            </a:r>
            <a:r>
              <a:rPr kumimoji="1" lang="en-US" b="1">
                <a:latin typeface="Helvetica" pitchFamily="34" charset="0"/>
              </a:rPr>
              <a:t>from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branch</a:t>
            </a:r>
            <a:r>
              <a:rPr kumimoji="1" lang="en-US">
                <a:latin typeface="Helvetica" pitchFamily="34" charset="0"/>
              </a:rPr>
              <a:t>_</a:t>
            </a:r>
            <a:r>
              <a:rPr kumimoji="1" lang="en-US" i="1">
                <a:latin typeface="Helvetica" pitchFamily="34" charset="0"/>
              </a:rPr>
              <a:t>total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</a:t>
            </a:r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 i="1">
                <a:latin typeface="Helvetica" pitchFamily="34" charset="0"/>
              </a:rPr>
              <a:t>branch</a:t>
            </a:r>
            <a:r>
              <a:rPr kumimoji="1" lang="en-US">
                <a:latin typeface="Helvetica" pitchFamily="34" charset="0"/>
              </a:rPr>
              <a:t>_</a:t>
            </a:r>
            <a:r>
              <a:rPr kumimoji="1" lang="en-US" i="1">
                <a:latin typeface="Helvetica" pitchFamily="34" charset="0"/>
              </a:rPr>
              <a:t>name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</a:t>
            </a:r>
            <a:r>
              <a:rPr kumimoji="1" lang="en-US" b="1">
                <a:latin typeface="Helvetica" pitchFamily="34" charset="0"/>
              </a:rPr>
              <a:t>from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branch</a:t>
            </a:r>
            <a:r>
              <a:rPr kumimoji="1" lang="en-US">
                <a:latin typeface="Helvetica" pitchFamily="34" charset="0"/>
              </a:rPr>
              <a:t>_</a:t>
            </a:r>
            <a:r>
              <a:rPr kumimoji="1" lang="en-US" i="1">
                <a:latin typeface="Helvetica" pitchFamily="34" charset="0"/>
              </a:rPr>
              <a:t>total</a:t>
            </a:r>
            <a:r>
              <a:rPr kumimoji="1" lang="en-US">
                <a:latin typeface="Helvetica" pitchFamily="34" charset="0"/>
              </a:rPr>
              <a:t>, </a:t>
            </a:r>
            <a:r>
              <a:rPr kumimoji="1" lang="en-US" i="1">
                <a:latin typeface="Helvetica" pitchFamily="34" charset="0"/>
              </a:rPr>
              <a:t>branch</a:t>
            </a:r>
            <a:r>
              <a:rPr kumimoji="1" lang="en-US">
                <a:latin typeface="Helvetica" pitchFamily="34" charset="0"/>
              </a:rPr>
              <a:t>_</a:t>
            </a:r>
            <a:r>
              <a:rPr kumimoji="1" lang="en-US" i="1">
                <a:latin typeface="Helvetica" pitchFamily="34" charset="0"/>
              </a:rPr>
              <a:t>total_avg 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</a:t>
            </a:r>
            <a:r>
              <a:rPr kumimoji="1" lang="en-US" b="1">
                <a:latin typeface="Helvetica" pitchFamily="34" charset="0"/>
              </a:rPr>
              <a:t>where</a:t>
            </a:r>
            <a:r>
              <a:rPr kumimoji="1" lang="en-US">
                <a:latin typeface="Helvetica" pitchFamily="34" charset="0"/>
              </a:rPr>
              <a:t> </a:t>
            </a:r>
            <a:r>
              <a:rPr kumimoji="1" lang="en-US" i="1">
                <a:latin typeface="Helvetica" pitchFamily="34" charset="0"/>
              </a:rPr>
              <a:t>branch_total.value &gt;= branch_total_avg.value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FEDD6-B0EA-44F9-0054-74C60938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41" y="2187488"/>
            <a:ext cx="3026693" cy="1241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E2118-7956-108C-16EE-F805B2DF9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4156055"/>
            <a:ext cx="2213085" cy="713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46C6E-6FCC-33BD-8B4B-602B3CBD0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7" y="5749924"/>
            <a:ext cx="2588555" cy="70341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109D72-32FF-4F6E-85C6-3E5CD5A5BD5C}" type="slidenum">
              <a:rPr lang="en-IE"/>
              <a:pPr/>
              <a:t>57</a:t>
            </a:fld>
            <a:endParaRPr lang="en-IE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53463" cy="609600"/>
          </a:xfrm>
        </p:spPr>
        <p:txBody>
          <a:bodyPr/>
          <a:lstStyle/>
          <a:p>
            <a:pPr eaLnBrk="1" hangingPunct="1"/>
            <a:r>
              <a:rPr lang="en-US" sz="3600"/>
              <a:t>Modification of the Database – Deletion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 eaLnBrk="1" hangingPunct="1">
              <a:tabLst>
                <a:tab pos="1652588" algn="l"/>
                <a:tab pos="2633663" algn="l"/>
              </a:tabLst>
            </a:pPr>
            <a:r>
              <a:rPr lang="en-US"/>
              <a:t>Delete all account tuples at the Perryridge branch</a:t>
            </a:r>
          </a:p>
          <a:p>
            <a:pPr eaLnBrk="1" hangingPunct="1">
              <a:buFont typeface="Wingdings" pitchFamily="2" charset="2"/>
              <a:buNone/>
              <a:tabLst>
                <a:tab pos="1652588" algn="l"/>
                <a:tab pos="2633663" algn="l"/>
              </a:tabLst>
            </a:pPr>
            <a:r>
              <a:rPr lang="en-US"/>
              <a:t>		</a:t>
            </a:r>
            <a:r>
              <a:rPr lang="en-US" b="1"/>
              <a:t>delete from </a:t>
            </a:r>
            <a:r>
              <a:rPr lang="en-US" i="1"/>
              <a:t>account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</a:t>
            </a:r>
            <a:r>
              <a:rPr lang="en-US" i="1"/>
              <a:t> branch_name = </a:t>
            </a:r>
            <a:r>
              <a:rPr lang="en-US">
                <a:latin typeface="Century Gothic" pitchFamily="34" charset="0"/>
              </a:rPr>
              <a:t>‘</a:t>
            </a:r>
            <a:r>
              <a:rPr lang="en-US"/>
              <a:t>Perryridge</a:t>
            </a:r>
            <a:r>
              <a:rPr lang="en-US">
                <a:latin typeface="Century Gothic" pitchFamily="34" charset="0"/>
              </a:rPr>
              <a:t>’</a:t>
            </a:r>
          </a:p>
          <a:p>
            <a:pPr eaLnBrk="1" hangingPunct="1">
              <a:buFont typeface="Wingdings" pitchFamily="2" charset="2"/>
              <a:buNone/>
              <a:tabLst>
                <a:tab pos="1652588" algn="l"/>
                <a:tab pos="2633663" algn="l"/>
              </a:tabLst>
            </a:pPr>
            <a:endParaRPr lang="en-US" sz="1000">
              <a:latin typeface="Century Gothic" pitchFamily="34" charset="0"/>
            </a:endParaRPr>
          </a:p>
          <a:p>
            <a:pPr eaLnBrk="1" hangingPunct="1">
              <a:tabLst>
                <a:tab pos="1652588" algn="l"/>
                <a:tab pos="2633663" algn="l"/>
              </a:tabLst>
            </a:pPr>
            <a:r>
              <a:rPr lang="en-US"/>
              <a:t>Delete all accounts at every branch located in the city ‘Needham’.</a:t>
            </a:r>
          </a:p>
          <a:p>
            <a:pPr eaLnBrk="1" hangingPunct="1">
              <a:buFont typeface="Wingdings" pitchFamily="2" charset="2"/>
              <a:buNone/>
              <a:tabLst>
                <a:tab pos="1652588" algn="l"/>
                <a:tab pos="2633663" algn="l"/>
              </a:tabLst>
            </a:pPr>
            <a:r>
              <a:rPr lang="en-US"/>
              <a:t>	</a:t>
            </a:r>
            <a:r>
              <a:rPr lang="en-US" b="1"/>
              <a:t>delete from </a:t>
            </a:r>
            <a:r>
              <a:rPr lang="en-US" i="1"/>
              <a:t>account</a:t>
            </a:r>
            <a:br>
              <a:rPr lang="en-US" i="1"/>
            </a:br>
            <a:r>
              <a:rPr lang="en-US" b="1"/>
              <a:t>where </a:t>
            </a:r>
            <a:r>
              <a:rPr lang="en-US" i="1"/>
              <a:t>branch_name </a:t>
            </a:r>
            <a:r>
              <a:rPr lang="en-US" b="1"/>
              <a:t>in </a:t>
            </a:r>
            <a:r>
              <a:rPr lang="en-US"/>
              <a:t>(</a:t>
            </a:r>
            <a:r>
              <a:rPr lang="en-US" b="1"/>
              <a:t>select </a:t>
            </a:r>
            <a:r>
              <a:rPr lang="en-US" i="1"/>
              <a:t>branch_name</a:t>
            </a:r>
            <a:br>
              <a:rPr lang="en-US" i="1"/>
            </a:br>
            <a:r>
              <a:rPr lang="en-US" i="1"/>
              <a:t>		</a:t>
            </a:r>
            <a:r>
              <a:rPr lang="en-US" b="1"/>
              <a:t>from </a:t>
            </a:r>
            <a:r>
              <a:rPr lang="en-US" i="1"/>
              <a:t>branch</a:t>
            </a:r>
            <a:br>
              <a:rPr lang="en-US" i="1"/>
            </a:br>
            <a:r>
              <a:rPr lang="en-US" i="1"/>
              <a:t>		</a:t>
            </a:r>
            <a:r>
              <a:rPr lang="en-US" b="1"/>
              <a:t>where </a:t>
            </a:r>
            <a:r>
              <a:rPr lang="en-US" i="1"/>
              <a:t>branch_city = </a:t>
            </a:r>
            <a:r>
              <a:rPr lang="en-US">
                <a:latin typeface="Century Gothic" pitchFamily="34" charset="0"/>
              </a:rPr>
              <a:t>‘</a:t>
            </a:r>
            <a:r>
              <a:rPr lang="en-US"/>
              <a:t>Needham</a:t>
            </a:r>
            <a:r>
              <a:rPr lang="en-US">
                <a:latin typeface="Century Gothic" pitchFamily="34" charset="0"/>
              </a:rPr>
              <a:t>’</a:t>
            </a:r>
            <a:r>
              <a:rPr lang="en-US"/>
              <a:t>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8EC33-B39E-4F2D-8DFA-4C444EE70A2C}" type="slidenum">
              <a:rPr lang="en-IE"/>
              <a:pPr/>
              <a:t>58</a:t>
            </a:fld>
            <a:endParaRPr lang="en-IE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Query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068388"/>
            <a:ext cx="8229600" cy="1314450"/>
          </a:xfrm>
        </p:spPr>
        <p:txBody>
          <a:bodyPr/>
          <a:lstStyle/>
          <a:p>
            <a:pPr eaLnBrk="1" hangingPunct="1">
              <a:tabLst>
                <a:tab pos="1370013" algn="l"/>
                <a:tab pos="3140075" algn="l"/>
              </a:tabLst>
            </a:pPr>
            <a:r>
              <a:rPr lang="en-US"/>
              <a:t>Delete the record of all accounts with balances below the average at the bank.</a:t>
            </a: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74152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latin typeface="Helvetica" pitchFamily="34" charset="0"/>
              </a:rPr>
              <a:t>      delete from </a:t>
            </a:r>
            <a:r>
              <a:rPr kumimoji="1" lang="en-US" i="1">
                <a:latin typeface="Helvetica" pitchFamily="34" charset="0"/>
              </a:rPr>
              <a:t>account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                 </a:t>
            </a:r>
            <a:r>
              <a:rPr kumimoji="1" lang="en-US" b="1">
                <a:latin typeface="Helvetica" pitchFamily="34" charset="0"/>
              </a:rPr>
              <a:t>where </a:t>
            </a:r>
            <a:r>
              <a:rPr kumimoji="1" lang="en-US" i="1">
                <a:latin typeface="Helvetica" pitchFamily="34" charset="0"/>
              </a:rPr>
              <a:t>balance </a:t>
            </a:r>
            <a:r>
              <a:rPr kumimoji="1" lang="en-US">
                <a:latin typeface="Helvetica" pitchFamily="34" charset="0"/>
              </a:rPr>
              <a:t>&lt; (</a:t>
            </a:r>
            <a:r>
              <a:rPr kumimoji="1" lang="en-US" b="1">
                <a:latin typeface="Helvetica" pitchFamily="34" charset="0"/>
              </a:rPr>
              <a:t>select avg </a:t>
            </a: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i="1">
                <a:latin typeface="Helvetica" pitchFamily="34" charset="0"/>
              </a:rPr>
              <a:t>balance </a:t>
            </a:r>
            <a:r>
              <a:rPr kumimoji="1" lang="en-US">
                <a:latin typeface="Helvetica" pitchFamily="34" charset="0"/>
              </a:rPr>
              <a:t>)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	                                  </a:t>
            </a:r>
            <a:r>
              <a:rPr kumimoji="1" lang="en-US" b="1">
                <a:latin typeface="Helvetica" pitchFamily="34" charset="0"/>
              </a:rPr>
              <a:t>from </a:t>
            </a:r>
            <a:r>
              <a:rPr kumimoji="1" lang="en-US" i="1">
                <a:latin typeface="Helvetica" pitchFamily="34" charset="0"/>
              </a:rPr>
              <a:t>account </a:t>
            </a:r>
            <a:r>
              <a:rPr kumimoji="1" lang="en-US">
                <a:latin typeface="Helvetica" pitchFamily="34" charset="0"/>
              </a:rPr>
              <a:t>)</a:t>
            </a: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676275" y="3521075"/>
            <a:ext cx="81407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0" lvl="1" indent="-336550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>
                <a:latin typeface="Helvetica" pitchFamily="34" charset="0"/>
              </a:rPr>
              <a:t>Problem:  as we delete tuples from deposit, the average balance changes</a:t>
            </a:r>
          </a:p>
          <a:p>
            <a:pPr marL="793750" lvl="1" indent="-336550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>
                <a:latin typeface="Helvetica" pitchFamily="34" charset="0"/>
              </a:rPr>
              <a:t>Solution used in SQL:</a:t>
            </a:r>
          </a:p>
          <a:p>
            <a:pPr marL="793750" lvl="1" indent="-3365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</a:rPr>
              <a:t>       1.   First, compute </a:t>
            </a:r>
            <a:r>
              <a:rPr kumimoji="1" lang="en-US" b="1">
                <a:latin typeface="Helvetica" pitchFamily="34" charset="0"/>
              </a:rPr>
              <a:t>avg</a:t>
            </a:r>
            <a:r>
              <a:rPr kumimoji="1" lang="en-US">
                <a:latin typeface="Helvetica" pitchFamily="34" charset="0"/>
              </a:rPr>
              <a:t> balance and find all tuples to delete</a:t>
            </a:r>
          </a:p>
          <a:p>
            <a:pPr marL="793750" lvl="1" indent="-33655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</a:rPr>
              <a:t>       2.   Next, delete all tuples found above (without recomputing </a:t>
            </a:r>
            <a:r>
              <a:rPr kumimoji="1" lang="en-US" b="1">
                <a:latin typeface="Helvetica" pitchFamily="34" charset="0"/>
              </a:rPr>
              <a:t>avg</a:t>
            </a:r>
            <a:r>
              <a:rPr kumimoji="1" lang="en-US">
                <a:latin typeface="Helvetica" pitchFamily="34" charset="0"/>
              </a:rPr>
              <a:t> or   </a:t>
            </a:r>
            <a:br>
              <a:rPr kumimoji="1" lang="en-US">
                <a:latin typeface="Helvetica" pitchFamily="34" charset="0"/>
              </a:rPr>
            </a:br>
            <a:r>
              <a:rPr kumimoji="1" lang="en-US">
                <a:latin typeface="Helvetica" pitchFamily="34" charset="0"/>
              </a:rPr>
              <a:t>       retesting the tuples)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3AFFD7-850C-4265-9085-E4018C2EAC9E}" type="slidenum">
              <a:rPr lang="en-IE"/>
              <a:pPr/>
              <a:t>59</a:t>
            </a:fld>
            <a:endParaRPr lang="en-IE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77200" cy="457200"/>
          </a:xfrm>
        </p:spPr>
        <p:txBody>
          <a:bodyPr/>
          <a:lstStyle/>
          <a:p>
            <a:pPr eaLnBrk="1" hangingPunct="1"/>
            <a:r>
              <a:rPr lang="en-US" sz="3600"/>
              <a:t>Modification of the Database – Insertion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181100"/>
            <a:ext cx="8121650" cy="4768850"/>
          </a:xfrm>
        </p:spPr>
        <p:txBody>
          <a:bodyPr/>
          <a:lstStyle/>
          <a:p>
            <a:pPr eaLnBrk="1" hangingPunct="1">
              <a:tabLst>
                <a:tab pos="1204913" algn="l"/>
                <a:tab pos="1890713" algn="l"/>
              </a:tabLst>
            </a:pPr>
            <a:r>
              <a:rPr lang="en-US"/>
              <a:t>Add a new tuple to </a:t>
            </a:r>
            <a:r>
              <a:rPr lang="en-US" i="1"/>
              <a:t>account</a:t>
            </a:r>
          </a:p>
          <a:p>
            <a:pPr eaLnBrk="1" hangingPunct="1">
              <a:buFont typeface="Wingdings" pitchFamily="2" charset="2"/>
              <a:buNone/>
              <a:tabLst>
                <a:tab pos="1204913" algn="l"/>
                <a:tab pos="1890713" algn="l"/>
              </a:tabLst>
            </a:pPr>
            <a:r>
              <a:rPr lang="en-US"/>
              <a:t>	</a:t>
            </a:r>
            <a:r>
              <a:rPr lang="en-US" sz="2400" b="1"/>
              <a:t>insert into </a:t>
            </a:r>
            <a:r>
              <a:rPr lang="en-US" sz="2400" i="1"/>
              <a:t>account </a:t>
            </a:r>
            <a:r>
              <a:rPr lang="en-US" sz="2400" b="1"/>
              <a:t>values </a:t>
            </a:r>
            <a:r>
              <a:rPr lang="en-US" sz="2400"/>
              <a:t>(‘A-9732’, ‘Perryridge’,1200)</a:t>
            </a:r>
          </a:p>
          <a:p>
            <a:pPr eaLnBrk="1" hangingPunct="1">
              <a:buFont typeface="Wingdings" pitchFamily="2" charset="2"/>
              <a:buNone/>
              <a:tabLst>
                <a:tab pos="1204913" algn="l"/>
                <a:tab pos="1890713" algn="l"/>
              </a:tabLst>
            </a:pPr>
            <a:r>
              <a:rPr lang="en-US"/>
              <a:t>or equivalently</a:t>
            </a:r>
          </a:p>
          <a:p>
            <a:pPr eaLnBrk="1" hangingPunct="1">
              <a:buFont typeface="Wingdings" pitchFamily="2" charset="2"/>
              <a:buNone/>
              <a:tabLst>
                <a:tab pos="1204913" algn="l"/>
                <a:tab pos="1890713" algn="l"/>
              </a:tabLst>
            </a:pPr>
            <a:r>
              <a:rPr lang="en-US" b="1"/>
              <a:t>    </a:t>
            </a:r>
            <a:r>
              <a:rPr lang="en-US" sz="2000" b="1"/>
              <a:t>insert into </a:t>
            </a:r>
            <a:r>
              <a:rPr lang="en-US" sz="2000" i="1"/>
              <a:t>account </a:t>
            </a:r>
            <a:r>
              <a:rPr lang="en-US" sz="2000"/>
              <a:t>(</a:t>
            </a:r>
            <a:r>
              <a:rPr lang="en-US" sz="2000" i="1"/>
              <a:t>branch_name, balance, account_number</a:t>
            </a:r>
            <a:r>
              <a:rPr lang="en-US" sz="2000"/>
              <a:t>)</a:t>
            </a:r>
            <a:br>
              <a:rPr lang="en-US" sz="2000" i="1"/>
            </a:br>
            <a:r>
              <a:rPr lang="en-US" sz="2000" i="1"/>
              <a:t>	  </a:t>
            </a:r>
            <a:r>
              <a:rPr lang="en-US" sz="2000" b="1"/>
              <a:t>values </a:t>
            </a:r>
            <a:r>
              <a:rPr lang="en-US" sz="2000"/>
              <a:t>(‘Perryridge’, 1200, ‘A-9732’)</a:t>
            </a:r>
          </a:p>
          <a:p>
            <a:pPr eaLnBrk="1" hangingPunct="1">
              <a:tabLst>
                <a:tab pos="1204913" algn="l"/>
                <a:tab pos="1890713" algn="l"/>
              </a:tabLst>
            </a:pPr>
            <a:r>
              <a:rPr lang="en-US"/>
              <a:t>Add a new tuple to </a:t>
            </a:r>
            <a:r>
              <a:rPr lang="en-US" i="1"/>
              <a:t>account </a:t>
            </a:r>
            <a:r>
              <a:rPr lang="en-US"/>
              <a:t>with </a:t>
            </a:r>
            <a:r>
              <a:rPr lang="en-US" i="1"/>
              <a:t>balance</a:t>
            </a:r>
            <a:r>
              <a:rPr lang="en-US"/>
              <a:t> set to null</a:t>
            </a:r>
          </a:p>
          <a:p>
            <a:pPr eaLnBrk="1" hangingPunct="1">
              <a:buFont typeface="Wingdings" pitchFamily="2" charset="2"/>
              <a:buNone/>
              <a:tabLst>
                <a:tab pos="1204913" algn="l"/>
                <a:tab pos="1890713" algn="l"/>
              </a:tabLst>
            </a:pPr>
            <a:r>
              <a:rPr lang="en-US"/>
              <a:t>	</a:t>
            </a:r>
            <a:r>
              <a:rPr lang="en-US" sz="2400" b="1"/>
              <a:t>insert into </a:t>
            </a:r>
            <a:r>
              <a:rPr lang="en-US" sz="2400" i="1"/>
              <a:t>account </a:t>
            </a:r>
            <a:r>
              <a:rPr lang="en-US" sz="2400" b="1"/>
              <a:t>values </a:t>
            </a:r>
            <a:r>
              <a:rPr lang="en-US" sz="2400"/>
              <a:t>(‘A-777’,‘Perryridge’, </a:t>
            </a:r>
            <a:r>
              <a:rPr lang="en-US" sz="2400" i="1"/>
              <a:t>null </a:t>
            </a:r>
            <a:r>
              <a:rPr lang="en-US" sz="240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05DD55-4A45-496B-8C41-9F63317BEBB7}" type="slidenum">
              <a:rPr lang="en-IE"/>
              <a:pPr/>
              <a:t>6</a:t>
            </a:fld>
            <a:endParaRPr lang="en-IE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Definition Language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06600"/>
            <a:ext cx="8569200" cy="3798888"/>
          </a:xfrm>
        </p:spPr>
        <p:txBody>
          <a:bodyPr/>
          <a:lstStyle/>
          <a:p>
            <a:pPr eaLnBrk="1" hangingPunct="1"/>
            <a:r>
              <a:rPr lang="en-US" dirty="0"/>
              <a:t>The schema for each relation.</a:t>
            </a:r>
          </a:p>
          <a:p>
            <a:pPr eaLnBrk="1" hangingPunct="1"/>
            <a:r>
              <a:rPr lang="en-US" dirty="0"/>
              <a:t>The domain of values associated with each attribute.</a:t>
            </a:r>
          </a:p>
          <a:p>
            <a:pPr eaLnBrk="1" hangingPunct="1"/>
            <a:r>
              <a:rPr lang="en-US" dirty="0"/>
              <a:t>Integrity constraints</a:t>
            </a:r>
          </a:p>
          <a:p>
            <a:pPr eaLnBrk="1" hangingPunct="1"/>
            <a:r>
              <a:rPr lang="en-US" dirty="0"/>
              <a:t>The set of indices to be maintained for each relations.</a:t>
            </a:r>
          </a:p>
          <a:p>
            <a:pPr eaLnBrk="1" hangingPunct="1"/>
            <a:r>
              <a:rPr lang="en-US" dirty="0"/>
              <a:t>Security and authorization information for each relation.</a:t>
            </a:r>
          </a:p>
          <a:p>
            <a:pPr eaLnBrk="1" hangingPunct="1"/>
            <a:r>
              <a:rPr lang="en-US" dirty="0"/>
              <a:t>The physical storage structure of each relation on disk.</a:t>
            </a:r>
            <a:r>
              <a:rPr lang="ga-IE" b="1" baseline="30000" dirty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466725" y="1268413"/>
            <a:ext cx="7239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Allows the specification of not only a set of relations but also information about each relation, including: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1969F-BBEF-40FD-9950-A3BF4F2AE534}" type="slidenum">
              <a:rPr lang="en-IE"/>
              <a:pPr/>
              <a:t>60</a:t>
            </a:fld>
            <a:endParaRPr lang="en-IE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23875"/>
            <a:ext cx="8058150" cy="457200"/>
          </a:xfrm>
        </p:spPr>
        <p:txBody>
          <a:bodyPr/>
          <a:lstStyle/>
          <a:p>
            <a:pPr eaLnBrk="1" hangingPunct="1"/>
            <a:r>
              <a:rPr lang="en-US" sz="3600"/>
              <a:t>Modification of the Database – Insertion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1308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tabLst>
                <a:tab pos="908050" algn="l"/>
              </a:tabLst>
            </a:pPr>
            <a:r>
              <a:rPr lang="en-US"/>
              <a:t>Provide as a gift for all loan customers of the Perryridge branch, a €200 savings account.  Let the loan number serve as the account number for the new savings account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tabLst>
                <a:tab pos="908050" algn="l"/>
              </a:tabLst>
            </a:pPr>
            <a:r>
              <a:rPr lang="en-US" sz="2400" b="1"/>
              <a:t>         insert into </a:t>
            </a:r>
            <a:r>
              <a:rPr lang="en-US" sz="2400" i="1"/>
              <a:t>account</a:t>
            </a:r>
            <a:br>
              <a:rPr lang="en-US" sz="2400" i="1"/>
            </a:br>
            <a:r>
              <a:rPr lang="en-US" sz="2400" i="1"/>
              <a:t>	</a:t>
            </a:r>
            <a:r>
              <a:rPr lang="en-US" sz="2400" b="1"/>
              <a:t>select </a:t>
            </a:r>
            <a:r>
              <a:rPr lang="en-US" sz="2400" i="1"/>
              <a:t>loan_number, branch_name,  </a:t>
            </a:r>
            <a:r>
              <a:rPr lang="en-US" sz="2400"/>
              <a:t>200</a:t>
            </a:r>
            <a:br>
              <a:rPr lang="en-US" sz="2400"/>
            </a:br>
            <a:r>
              <a:rPr lang="en-US" sz="2400" i="1"/>
              <a:t>	</a:t>
            </a:r>
            <a:r>
              <a:rPr lang="en-US" sz="2400" b="1"/>
              <a:t>from </a:t>
            </a:r>
            <a:r>
              <a:rPr lang="en-US" sz="2400" i="1"/>
              <a:t>loan</a:t>
            </a:r>
            <a:br>
              <a:rPr lang="en-US" sz="2400" i="1"/>
            </a:br>
            <a:r>
              <a:rPr lang="en-US" sz="2400" i="1"/>
              <a:t>	</a:t>
            </a:r>
            <a:r>
              <a:rPr lang="en-US" sz="2400" b="1"/>
              <a:t>where </a:t>
            </a:r>
            <a:r>
              <a:rPr lang="en-US" sz="2400" i="1"/>
              <a:t>branch_name = </a:t>
            </a:r>
            <a:r>
              <a:rPr lang="en-US" sz="2400"/>
              <a:t>‘Perryridge’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 b="1"/>
              <a:t>insert into </a:t>
            </a:r>
            <a:r>
              <a:rPr lang="en-US" sz="2400" i="1"/>
              <a:t>depositor</a:t>
            </a:r>
            <a:br>
              <a:rPr lang="en-US" sz="2400" i="1"/>
            </a:br>
            <a:r>
              <a:rPr lang="en-US" sz="2400" i="1"/>
              <a:t>	</a:t>
            </a:r>
            <a:r>
              <a:rPr lang="en-US" sz="2400" b="1"/>
              <a:t>select </a:t>
            </a:r>
            <a:r>
              <a:rPr lang="en-US" sz="2400" i="1"/>
              <a:t>customer_name, loan_number</a:t>
            </a:r>
            <a:br>
              <a:rPr lang="en-US" sz="2400" i="1"/>
            </a:br>
            <a:r>
              <a:rPr lang="en-US" sz="2400" i="1"/>
              <a:t>	</a:t>
            </a:r>
            <a:r>
              <a:rPr lang="en-US" sz="2400" b="1"/>
              <a:t>from </a:t>
            </a:r>
            <a:r>
              <a:rPr lang="en-US" sz="2400" i="1"/>
              <a:t>loan, borrower</a:t>
            </a:r>
            <a:br>
              <a:rPr lang="en-US" sz="2400" i="1"/>
            </a:br>
            <a:r>
              <a:rPr lang="en-US" sz="2400" i="1"/>
              <a:t>	</a:t>
            </a:r>
            <a:r>
              <a:rPr lang="en-US" sz="2400" b="1"/>
              <a:t>where </a:t>
            </a:r>
            <a:r>
              <a:rPr lang="en-US" sz="2400"/>
              <a:t>branch_name = </a:t>
            </a:r>
            <a:r>
              <a:rPr lang="en-US" sz="2400" i="1"/>
              <a:t>‘ </a:t>
            </a:r>
            <a:r>
              <a:rPr lang="en-US" sz="2400"/>
              <a:t>Perryridge’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 b="1"/>
              <a:t> and</a:t>
            </a:r>
            <a:r>
              <a:rPr lang="en-US" sz="2400" i="1"/>
              <a:t> loan.account_number = borrower.account_number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3FA776-7CB1-4E71-9A21-F74A749DC73F}" type="slidenum">
              <a:rPr lang="en-IE"/>
              <a:pPr/>
              <a:t>61</a:t>
            </a:fld>
            <a:endParaRPr lang="en-IE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7813"/>
            <a:ext cx="8218487" cy="630237"/>
          </a:xfrm>
        </p:spPr>
        <p:txBody>
          <a:bodyPr/>
          <a:lstStyle/>
          <a:p>
            <a:pPr eaLnBrk="1" hangingPunct="1"/>
            <a:r>
              <a:rPr lang="en-US" sz="3600"/>
              <a:t>Modification of the Database – Insertion</a:t>
            </a:r>
            <a:endParaRPr lang="en-IE" sz="360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/>
              <a:t>select from where</a:t>
            </a:r>
            <a:r>
              <a:rPr lang="en-US"/>
              <a:t> statement is evaluated fully before any of its results are inserted into the relation (otherwise queries like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insert into</a:t>
            </a:r>
            <a:r>
              <a:rPr lang="en-US"/>
              <a:t> </a:t>
            </a:r>
            <a:r>
              <a:rPr lang="en-US" i="1"/>
              <a:t>table</a:t>
            </a:r>
            <a:r>
              <a:rPr lang="en-US"/>
              <a:t>1 </a:t>
            </a:r>
            <a:r>
              <a:rPr lang="en-US" b="1"/>
              <a:t>select</a:t>
            </a:r>
            <a:r>
              <a:rPr lang="en-US"/>
              <a:t> *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table</a:t>
            </a:r>
            <a:r>
              <a:rPr lang="en-US"/>
              <a:t>1</a:t>
            </a:r>
            <a:br>
              <a:rPr lang="en-US"/>
            </a:br>
            <a:r>
              <a:rPr lang="en-US"/>
              <a:t>would cause problems)</a:t>
            </a:r>
          </a:p>
          <a:p>
            <a:pPr eaLnBrk="1" hangingPunct="1"/>
            <a:endParaRPr lang="en-IE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4E67E3-6EF3-4B5A-AF11-FCF920B65E6E}" type="slidenum">
              <a:rPr lang="en-IE"/>
              <a:pPr/>
              <a:t>62</a:t>
            </a:fld>
            <a:endParaRPr lang="en-IE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1838" cy="609600"/>
          </a:xfrm>
        </p:spPr>
        <p:txBody>
          <a:bodyPr/>
          <a:lstStyle/>
          <a:p>
            <a:pPr eaLnBrk="1" hangingPunct="1"/>
            <a:r>
              <a:rPr lang="en-US" sz="3600"/>
              <a:t>Modification of the Database – Updates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06488"/>
            <a:ext cx="8569325" cy="4876800"/>
          </a:xfrm>
        </p:spPr>
        <p:txBody>
          <a:bodyPr/>
          <a:lstStyle/>
          <a:p>
            <a:pPr eaLnBrk="1" hangingPunct="1">
              <a:tabLst>
                <a:tab pos="2336800" algn="l"/>
              </a:tabLst>
            </a:pPr>
            <a:r>
              <a:rPr lang="en-US"/>
              <a:t>Increase all accounts with balances over €10,000 by 6%, all other accounts receive 5%.</a:t>
            </a:r>
          </a:p>
          <a:p>
            <a:pPr lvl="1" eaLnBrk="1" hangingPunct="1">
              <a:tabLst>
                <a:tab pos="2336800" algn="l"/>
              </a:tabLst>
            </a:pPr>
            <a:r>
              <a:rPr lang="en-US"/>
              <a:t>Write two </a:t>
            </a:r>
            <a:r>
              <a:rPr lang="en-US" b="1"/>
              <a:t>update </a:t>
            </a:r>
            <a:r>
              <a:rPr lang="en-US"/>
              <a:t>statements:</a:t>
            </a:r>
          </a:p>
          <a:p>
            <a:pPr lvl="1" eaLnBrk="1" hangingPunct="1">
              <a:buFont typeface="Wingdings" pitchFamily="2" charset="2"/>
              <a:buNone/>
              <a:tabLst>
                <a:tab pos="2336800" algn="l"/>
              </a:tabLst>
            </a:pPr>
            <a:r>
              <a:rPr lang="en-US"/>
              <a:t>		</a:t>
            </a:r>
            <a:r>
              <a:rPr lang="en-US" sz="2000" b="1"/>
              <a:t>update</a:t>
            </a:r>
            <a:r>
              <a:rPr lang="en-US" sz="2000" i="1"/>
              <a:t> account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set </a:t>
            </a:r>
            <a:r>
              <a:rPr lang="en-US" sz="2000" i="1"/>
              <a:t>balance = balance </a:t>
            </a:r>
            <a:r>
              <a:rPr lang="en-US" sz="2000">
                <a:sym typeface="Symbol" pitchFamily="18" charset="2"/>
              </a:rPr>
              <a:t> 1.06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where </a:t>
            </a:r>
            <a:r>
              <a:rPr lang="en-US" sz="2000" i="1">
                <a:sym typeface="Symbol" pitchFamily="18" charset="2"/>
              </a:rPr>
              <a:t>balance </a:t>
            </a:r>
            <a:r>
              <a:rPr lang="en-US" sz="2000">
                <a:sym typeface="Symbol" pitchFamily="18" charset="2"/>
              </a:rPr>
              <a:t>&gt; 10000</a:t>
            </a:r>
          </a:p>
          <a:p>
            <a:pPr lvl="1" eaLnBrk="1" hangingPunct="1">
              <a:buFont typeface="Wingdings" pitchFamily="2" charset="2"/>
              <a:buNone/>
              <a:tabLst>
                <a:tab pos="2336800" algn="l"/>
              </a:tabLst>
            </a:pPr>
            <a:endParaRPr lang="en-US" sz="70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  <a:tabLst>
                <a:tab pos="2336800" algn="l"/>
              </a:tabLst>
            </a:pPr>
            <a:r>
              <a:rPr lang="en-US" sz="2000">
                <a:sym typeface="Symbol" pitchFamily="18" charset="2"/>
              </a:rPr>
              <a:t>		</a:t>
            </a:r>
            <a:r>
              <a:rPr lang="en-US" sz="2000" b="1">
                <a:sym typeface="Symbol" pitchFamily="18" charset="2"/>
              </a:rPr>
              <a:t>update </a:t>
            </a:r>
            <a:r>
              <a:rPr lang="en-US" sz="2000" i="1">
                <a:sym typeface="Symbol" pitchFamily="18" charset="2"/>
              </a:rPr>
              <a:t>account</a:t>
            </a:r>
            <a:br>
              <a:rPr lang="en-US" sz="2000" i="1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set</a:t>
            </a:r>
            <a:r>
              <a:rPr lang="en-US" sz="2000" i="1">
                <a:sym typeface="Symbol" pitchFamily="18" charset="2"/>
              </a:rPr>
              <a:t> balance = balance </a:t>
            </a:r>
            <a:r>
              <a:rPr lang="en-US" sz="2000">
                <a:sym typeface="Symbol" pitchFamily="18" charset="2"/>
              </a:rPr>
              <a:t> 1.05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where </a:t>
            </a:r>
            <a:r>
              <a:rPr lang="en-US" sz="2000" i="1">
                <a:sym typeface="Symbol" pitchFamily="18" charset="2"/>
              </a:rPr>
              <a:t>balance </a:t>
            </a:r>
            <a:r>
              <a:rPr lang="en-US" sz="2000">
                <a:sym typeface="Symbol" pitchFamily="18" charset="2"/>
              </a:rPr>
              <a:t> 10000</a:t>
            </a:r>
          </a:p>
          <a:p>
            <a:pPr lvl="1" eaLnBrk="1" hangingPunct="1">
              <a:tabLst>
                <a:tab pos="2336800" algn="l"/>
              </a:tabLst>
            </a:pPr>
            <a:r>
              <a:rPr lang="en-US">
                <a:sym typeface="Symbol" pitchFamily="18" charset="2"/>
              </a:rPr>
              <a:t>The order is important</a:t>
            </a:r>
          </a:p>
          <a:p>
            <a:pPr lvl="1" eaLnBrk="1" hangingPunct="1">
              <a:tabLst>
                <a:tab pos="2336800" algn="l"/>
              </a:tabLst>
            </a:pPr>
            <a:r>
              <a:rPr lang="en-US">
                <a:sym typeface="Symbol" pitchFamily="18" charset="2"/>
              </a:rPr>
              <a:t>Can be done better using the </a:t>
            </a:r>
            <a:r>
              <a:rPr lang="en-US" b="1">
                <a:sym typeface="Symbol" pitchFamily="18" charset="2"/>
              </a:rPr>
              <a:t>case </a:t>
            </a:r>
            <a:r>
              <a:rPr lang="en-US">
                <a:sym typeface="Symbol" pitchFamily="18" charset="2"/>
              </a:rPr>
              <a:t>statement </a:t>
            </a:r>
            <a:r>
              <a:rPr lang="en-US" sz="1800">
                <a:sym typeface="Symbol" pitchFamily="18" charset="2"/>
              </a:rPr>
              <a:t>(next slide)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BF655-4FD1-4220-BE13-85957F510DC6}" type="slidenum">
              <a:rPr lang="en-IE"/>
              <a:pPr/>
              <a:t>63</a:t>
            </a:fld>
            <a:endParaRPr lang="en-IE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509000" cy="609600"/>
          </a:xfrm>
        </p:spPr>
        <p:txBody>
          <a:bodyPr/>
          <a:lstStyle/>
          <a:p>
            <a:pPr eaLnBrk="1" hangingPunct="1"/>
            <a:r>
              <a:rPr lang="en-US" sz="3600"/>
              <a:t>Case Statement for Conditional Updates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608513"/>
          </a:xfrm>
        </p:spPr>
        <p:txBody>
          <a:bodyPr/>
          <a:lstStyle/>
          <a:p>
            <a:pPr eaLnBrk="1" hangingPunct="1"/>
            <a:r>
              <a:rPr lang="en-US"/>
              <a:t>Same query as before: Increase all accounts with balances over €10,000 by 6%, all other accounts receive 5%.</a:t>
            </a:r>
            <a:br>
              <a:rPr lang="en-US"/>
            </a:b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      </a:t>
            </a:r>
            <a:r>
              <a:rPr lang="en-US" sz="2400" b="1"/>
              <a:t>update</a:t>
            </a:r>
            <a:r>
              <a:rPr lang="en-US" sz="2400"/>
              <a:t> </a:t>
            </a:r>
            <a:r>
              <a:rPr lang="en-US" sz="2400" i="1"/>
              <a:t>account</a:t>
            </a:r>
            <a:br>
              <a:rPr lang="en-US" sz="2400"/>
            </a:br>
            <a:r>
              <a:rPr lang="en-US" sz="2400"/>
              <a:t>             </a:t>
            </a:r>
            <a:r>
              <a:rPr lang="en-US" sz="2400" b="1"/>
              <a:t>set</a:t>
            </a:r>
            <a:r>
              <a:rPr lang="en-US" sz="2400"/>
              <a:t> </a:t>
            </a:r>
            <a:r>
              <a:rPr lang="en-US" sz="2400" i="1"/>
              <a:t>balance</a:t>
            </a:r>
            <a:r>
              <a:rPr lang="en-US" sz="2400"/>
              <a:t> =  </a:t>
            </a:r>
            <a:r>
              <a:rPr lang="en-US" sz="2400" b="1"/>
              <a:t>case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                  </a:t>
            </a:r>
            <a:r>
              <a:rPr lang="en-US" sz="2400" b="1"/>
              <a:t>when</a:t>
            </a:r>
            <a:r>
              <a:rPr lang="en-US" sz="2400"/>
              <a:t> </a:t>
            </a:r>
            <a:r>
              <a:rPr lang="en-US" sz="2400" i="1"/>
              <a:t>balance</a:t>
            </a:r>
            <a:r>
              <a:rPr lang="en-US" sz="2400"/>
              <a:t> &lt;= 10000 </a:t>
            </a:r>
            <a:r>
              <a:rPr lang="en-US" sz="2400" b="1"/>
              <a:t>then</a:t>
            </a:r>
            <a:r>
              <a:rPr lang="en-US" sz="2400"/>
              <a:t> </a:t>
            </a:r>
            <a:r>
              <a:rPr lang="en-US" sz="2400" i="1"/>
              <a:t>balance</a:t>
            </a:r>
            <a:r>
              <a:rPr lang="en-US" sz="2400"/>
              <a:t> *1.05</a:t>
            </a:r>
            <a:br>
              <a:rPr lang="en-US" sz="2400"/>
            </a:br>
            <a:r>
              <a:rPr lang="en-US" sz="2400"/>
              <a:t>                      </a:t>
            </a:r>
            <a:r>
              <a:rPr lang="en-US" sz="2400" b="1"/>
              <a:t>else</a:t>
            </a:r>
            <a:r>
              <a:rPr lang="en-US" sz="2400"/>
              <a:t>   </a:t>
            </a:r>
            <a:r>
              <a:rPr lang="en-US" sz="2400" i="1"/>
              <a:t>balance</a:t>
            </a:r>
            <a:r>
              <a:rPr lang="en-US" sz="2400"/>
              <a:t> * 1.06</a:t>
            </a:r>
            <a:br>
              <a:rPr lang="en-US" sz="2400"/>
            </a:br>
            <a:r>
              <a:rPr lang="en-US" sz="2400"/>
              <a:t>                  </a:t>
            </a:r>
            <a:r>
              <a:rPr lang="en-US" sz="2400" b="1"/>
              <a:t>end</a:t>
            </a:r>
          </a:p>
          <a:p>
            <a:pPr eaLnBrk="1" hangingPunct="1"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61F8A-4542-43ED-A73F-D35D322E9BD1}" type="slidenum">
              <a:rPr lang="en-IE"/>
              <a:pPr/>
              <a:t>64</a:t>
            </a:fld>
            <a:endParaRPr lang="en-IE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Joined Relations**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tx2"/>
                </a:solidFill>
              </a:rPr>
              <a:t>Join operations</a:t>
            </a:r>
            <a:r>
              <a:rPr lang="en-US"/>
              <a:t> take two relations and return as a result another relation.</a:t>
            </a:r>
          </a:p>
          <a:p>
            <a:pPr eaLnBrk="1" hangingPunct="1"/>
            <a:r>
              <a:rPr lang="en-US"/>
              <a:t>These additional operations are typically used as subquery expressions in the </a:t>
            </a:r>
            <a:r>
              <a:rPr lang="en-US" b="1">
                <a:solidFill>
                  <a:schemeClr val="tx2"/>
                </a:solidFill>
              </a:rPr>
              <a:t>from</a:t>
            </a:r>
            <a:r>
              <a:rPr lang="en-US" b="1"/>
              <a:t> </a:t>
            </a:r>
            <a:r>
              <a:rPr lang="en-US"/>
              <a:t>clause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</a:rPr>
              <a:t>Join condition</a:t>
            </a:r>
            <a:r>
              <a:rPr lang="en-US"/>
              <a:t> – defines which tuples in the two relations match, and what attributes are present in the result of the join.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</a:rPr>
              <a:t>Join type</a:t>
            </a:r>
            <a:r>
              <a:rPr lang="en-US"/>
              <a:t> – defines how tuples in each relation that do not match any tuple in the other relation (based on the join condition) are treated.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05F86-EC70-4BC9-B383-416B0A53D692}" type="slidenum">
              <a:rPr lang="en-IE"/>
              <a:pPr/>
              <a:t>65</a:t>
            </a:fld>
            <a:endParaRPr lang="en-IE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Joined Relations** (Cont.)</a:t>
            </a:r>
            <a:endParaRPr lang="en-IE"/>
          </a:p>
        </p:txBody>
      </p:sp>
      <p:pic>
        <p:nvPicPr>
          <p:cNvPr id="80901" name="Picture 3"/>
          <p:cNvPicPr>
            <a:picLocks noChangeAspect="1" noChangeArrowheads="1"/>
          </p:cNvPicPr>
          <p:nvPr/>
        </p:nvPicPr>
        <p:blipFill>
          <a:blip r:embed="rId3" cstate="print"/>
          <a:srcRect l="400" t="32019" r="401" b="31485"/>
          <a:stretch>
            <a:fillRect/>
          </a:stretch>
        </p:blipFill>
        <p:spPr bwMode="auto">
          <a:xfrm>
            <a:off x="1042988" y="2205038"/>
            <a:ext cx="7081837" cy="20208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70036E-4D3A-49E2-BF3A-7C1E4980AAC3}" type="slidenum">
              <a:rPr lang="en-IE"/>
              <a:pPr/>
              <a:t>66</a:t>
            </a:fld>
            <a:endParaRPr lang="en-IE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424862" cy="457200"/>
          </a:xfrm>
        </p:spPr>
        <p:txBody>
          <a:bodyPr/>
          <a:lstStyle/>
          <a:p>
            <a:pPr eaLnBrk="1" hangingPunct="1"/>
            <a:r>
              <a:rPr lang="en-US" sz="3600"/>
              <a:t>Joined Relations – Datasets for Examples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068388"/>
            <a:ext cx="7131050" cy="508000"/>
          </a:xfrm>
        </p:spPr>
        <p:txBody>
          <a:bodyPr/>
          <a:lstStyle/>
          <a:p>
            <a:pPr eaLnBrk="1" hangingPunct="1"/>
            <a:r>
              <a:rPr lang="en-US"/>
              <a:t>Relation </a:t>
            </a:r>
            <a:r>
              <a:rPr lang="en-US" i="1"/>
              <a:t>loan</a:t>
            </a:r>
            <a:endParaRPr lang="en-US"/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827088" y="1700213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Relation </a:t>
            </a:r>
            <a:r>
              <a:rPr kumimoji="1" lang="en-US" i="1">
                <a:latin typeface="Helvetica" pitchFamily="34" charset="0"/>
              </a:rPr>
              <a:t>borrower</a:t>
            </a:r>
          </a:p>
        </p:txBody>
      </p:sp>
      <p:sp>
        <p:nvSpPr>
          <p:cNvPr id="81927" name="Rectangle 5"/>
          <p:cNvSpPr>
            <a:spLocks noChangeArrowheads="1"/>
          </p:cNvSpPr>
          <p:nvPr/>
        </p:nvSpPr>
        <p:spPr bwMode="auto">
          <a:xfrm>
            <a:off x="760413" y="4189413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Note: borrower information missing for L-260 and loan information missing for L-155</a:t>
            </a:r>
            <a:endParaRPr kumimoji="1" lang="en-US" i="1">
              <a:latin typeface="Helvetica" pitchFamily="34" charset="0"/>
            </a:endParaRPr>
          </a:p>
        </p:txBody>
      </p:sp>
      <p:pic>
        <p:nvPicPr>
          <p:cNvPr id="81928" name="Picture 6"/>
          <p:cNvPicPr>
            <a:picLocks noChangeAspect="1" noChangeArrowheads="1"/>
          </p:cNvPicPr>
          <p:nvPr/>
        </p:nvPicPr>
        <p:blipFill>
          <a:blip r:embed="rId3" cstate="print"/>
          <a:srcRect l="400" t="36214" r="600" b="37277"/>
          <a:stretch>
            <a:fillRect/>
          </a:stretch>
        </p:blipFill>
        <p:spPr bwMode="auto">
          <a:xfrm>
            <a:off x="981075" y="2265363"/>
            <a:ext cx="7580313" cy="15224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01B16-15FA-4184-A3F4-71FB0FFB2FD2}" type="slidenum">
              <a:rPr lang="en-IE"/>
              <a:pPr/>
              <a:t>67</a:t>
            </a:fld>
            <a:endParaRPr lang="en-IE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077200" cy="609600"/>
          </a:xfrm>
        </p:spPr>
        <p:txBody>
          <a:bodyPr/>
          <a:lstStyle/>
          <a:p>
            <a:pPr eaLnBrk="1" hangingPunct="1"/>
            <a:r>
              <a:rPr lang="en-US"/>
              <a:t>Joined Relations – Examples 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057275"/>
            <a:ext cx="7110413" cy="712788"/>
          </a:xfrm>
        </p:spPr>
        <p:txBody>
          <a:bodyPr/>
          <a:lstStyle/>
          <a:p>
            <a:pPr eaLnBrk="1" hangingPunct="1"/>
            <a:r>
              <a:rPr lang="en-US" i="1"/>
              <a:t>loan </a:t>
            </a:r>
            <a:r>
              <a:rPr lang="en-US" b="1"/>
              <a:t>inner join </a:t>
            </a:r>
            <a:r>
              <a:rPr lang="en-US" i="1"/>
              <a:t>borrower </a:t>
            </a:r>
            <a:r>
              <a:rPr lang="en-US" b="1"/>
              <a:t>on</a:t>
            </a:r>
            <a:br>
              <a:rPr lang="en-US" b="1"/>
            </a:br>
            <a:r>
              <a:rPr lang="en-US" i="1"/>
              <a:t>loan.loan_number = borrower.loan_number</a:t>
            </a:r>
          </a:p>
        </p:txBody>
      </p:sp>
      <p:sp>
        <p:nvSpPr>
          <p:cNvPr id="82950" name="Rectangle 4"/>
          <p:cNvSpPr>
            <a:spLocks noChangeArrowheads="1"/>
          </p:cNvSpPr>
          <p:nvPr/>
        </p:nvSpPr>
        <p:spPr bwMode="auto">
          <a:xfrm>
            <a:off x="755650" y="3500438"/>
            <a:ext cx="6800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i="1">
                <a:latin typeface="Helvetica" pitchFamily="34" charset="0"/>
              </a:rPr>
              <a:t>loan </a:t>
            </a:r>
            <a:r>
              <a:rPr kumimoji="1" lang="en-US" b="1">
                <a:latin typeface="Helvetica" pitchFamily="34" charset="0"/>
              </a:rPr>
              <a:t>left outer join</a:t>
            </a:r>
            <a:r>
              <a:rPr kumimoji="1" lang="en-US" i="1">
                <a:latin typeface="Helvetica" pitchFamily="34" charset="0"/>
              </a:rPr>
              <a:t> borrower </a:t>
            </a:r>
            <a:r>
              <a:rPr kumimoji="1" lang="en-US" b="1">
                <a:latin typeface="Helvetica" pitchFamily="34" charset="0"/>
              </a:rPr>
              <a:t>on</a:t>
            </a:r>
            <a:br>
              <a:rPr kumimoji="1" lang="en-US" i="1">
                <a:latin typeface="Helvetica" pitchFamily="34" charset="0"/>
              </a:rPr>
            </a:br>
            <a:r>
              <a:rPr kumimoji="1" lang="en-US" i="1">
                <a:latin typeface="Helvetica" pitchFamily="34" charset="0"/>
              </a:rPr>
              <a:t>loan.loan_number = borrower.loan_number</a:t>
            </a:r>
          </a:p>
        </p:txBody>
      </p:sp>
      <p:pic>
        <p:nvPicPr>
          <p:cNvPr id="82951" name="Picture 5"/>
          <p:cNvPicPr>
            <a:picLocks noChangeAspect="1" noChangeArrowheads="1"/>
          </p:cNvPicPr>
          <p:nvPr/>
        </p:nvPicPr>
        <p:blipFill>
          <a:blip r:embed="rId3" cstate="print"/>
          <a:srcRect l="829" t="38673" r="415" b="39227"/>
          <a:stretch>
            <a:fillRect/>
          </a:stretch>
        </p:blipFill>
        <p:spPr bwMode="auto">
          <a:xfrm>
            <a:off x="971550" y="4508500"/>
            <a:ext cx="7235825" cy="1214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2952" name="Picture 6"/>
          <p:cNvPicPr>
            <a:picLocks noChangeAspect="1" noChangeArrowheads="1"/>
          </p:cNvPicPr>
          <p:nvPr/>
        </p:nvPicPr>
        <p:blipFill>
          <a:blip r:embed="rId4" cstate="print"/>
          <a:srcRect l="591" t="41470" r="394" b="41994"/>
          <a:stretch>
            <a:fillRect/>
          </a:stretch>
        </p:blipFill>
        <p:spPr bwMode="auto">
          <a:xfrm>
            <a:off x="900113" y="2276475"/>
            <a:ext cx="7985125" cy="1000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7F3238-3536-42BB-896E-60B0E3A31947}" type="slidenum">
              <a:rPr lang="en-IE"/>
              <a:pPr/>
              <a:t>68</a:t>
            </a:fld>
            <a:endParaRPr lang="en-IE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Joined Relations – Examples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052513"/>
            <a:ext cx="7131050" cy="506412"/>
          </a:xfrm>
        </p:spPr>
        <p:txBody>
          <a:bodyPr/>
          <a:lstStyle/>
          <a:p>
            <a:pPr eaLnBrk="1" hangingPunct="1"/>
            <a:r>
              <a:rPr lang="en-US" i="1"/>
              <a:t>loan </a:t>
            </a:r>
            <a:r>
              <a:rPr lang="en-US" b="1"/>
              <a:t>natural inner join</a:t>
            </a:r>
            <a:r>
              <a:rPr lang="en-US"/>
              <a:t> </a:t>
            </a:r>
            <a:r>
              <a:rPr lang="en-US" i="1"/>
              <a:t>borrower</a:t>
            </a:r>
          </a:p>
        </p:txBody>
      </p:sp>
      <p:sp>
        <p:nvSpPr>
          <p:cNvPr id="83974" name="Rectangle 4"/>
          <p:cNvSpPr>
            <a:spLocks noChangeArrowheads="1"/>
          </p:cNvSpPr>
          <p:nvPr/>
        </p:nvSpPr>
        <p:spPr bwMode="auto">
          <a:xfrm>
            <a:off x="742950" y="3233738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i="1" dirty="0">
                <a:latin typeface="Helvetica" pitchFamily="34" charset="0"/>
              </a:rPr>
              <a:t>loan</a:t>
            </a:r>
            <a:r>
              <a:rPr kumimoji="1" lang="en-US" b="1" dirty="0">
                <a:latin typeface="Helvetica" pitchFamily="34" charset="0"/>
              </a:rPr>
              <a:t> right outer join </a:t>
            </a:r>
            <a:r>
              <a:rPr kumimoji="1" lang="en-US" i="1" dirty="0">
                <a:latin typeface="Helvetica" pitchFamily="34" charset="0"/>
              </a:rPr>
              <a:t>borrower</a:t>
            </a:r>
            <a:endParaRPr kumimoji="1" lang="en-US" b="1" dirty="0">
              <a:latin typeface="Helvetica" pitchFamily="34" charset="0"/>
            </a:endParaRPr>
          </a:p>
        </p:txBody>
      </p:sp>
      <p:pic>
        <p:nvPicPr>
          <p:cNvPr id="83975" name="Picture 5"/>
          <p:cNvPicPr>
            <a:picLocks noChangeAspect="1" noChangeArrowheads="1"/>
          </p:cNvPicPr>
          <p:nvPr/>
        </p:nvPicPr>
        <p:blipFill>
          <a:blip r:embed="rId3" cstate="print"/>
          <a:srcRect l="591" t="41470" r="394" b="41994"/>
          <a:stretch>
            <a:fillRect/>
          </a:stretch>
        </p:blipFill>
        <p:spPr bwMode="auto">
          <a:xfrm>
            <a:off x="1187450" y="1989138"/>
            <a:ext cx="7534275" cy="9429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3976" name="Picture 6"/>
          <p:cNvPicPr>
            <a:picLocks noChangeAspect="1" noChangeArrowheads="1"/>
          </p:cNvPicPr>
          <p:nvPr/>
        </p:nvPicPr>
        <p:blipFill>
          <a:blip r:embed="rId4" cstate="print"/>
          <a:srcRect l="647" t="36494" r="647" b="36206"/>
          <a:stretch>
            <a:fillRect/>
          </a:stretch>
        </p:blipFill>
        <p:spPr bwMode="auto">
          <a:xfrm>
            <a:off x="1190625" y="3727450"/>
            <a:ext cx="7164388" cy="1485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E149B5-15BB-4F35-9ED2-EAF3800310E9}" type="slidenum">
              <a:rPr lang="en-IE"/>
              <a:pPr/>
              <a:t>69</a:t>
            </a:fld>
            <a:endParaRPr lang="en-IE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Joined Relations – Examples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076325"/>
            <a:ext cx="8001000" cy="427038"/>
          </a:xfrm>
        </p:spPr>
        <p:txBody>
          <a:bodyPr/>
          <a:lstStyle/>
          <a:p>
            <a:pPr eaLnBrk="1" hangingPunct="1"/>
            <a:r>
              <a:rPr lang="en-US" i="1"/>
              <a:t>loan </a:t>
            </a:r>
            <a:r>
              <a:rPr lang="en-US" b="1"/>
              <a:t>full outer join </a:t>
            </a:r>
            <a:r>
              <a:rPr lang="en-US" i="1"/>
              <a:t>borrower </a:t>
            </a:r>
            <a:r>
              <a:rPr lang="en-US" b="1"/>
              <a:t>using </a:t>
            </a:r>
            <a:r>
              <a:rPr lang="en-US"/>
              <a:t>(</a:t>
            </a:r>
            <a:r>
              <a:rPr lang="en-US" i="1"/>
              <a:t>loan_number</a:t>
            </a:r>
            <a:r>
              <a:rPr lang="en-US"/>
              <a:t>)</a:t>
            </a:r>
            <a:endParaRPr lang="en-US" i="1"/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755650" y="3933825"/>
            <a:ext cx="762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Find all customers who have either an account or a loan (but not both) at the bank.</a:t>
            </a:r>
            <a:endParaRPr kumimoji="1" lang="en-US" b="1">
              <a:latin typeface="Helvetica" pitchFamily="34" charset="0"/>
            </a:endParaRPr>
          </a:p>
        </p:txBody>
      </p:sp>
      <p:sp>
        <p:nvSpPr>
          <p:cNvPr id="84999" name="Text Box 5"/>
          <p:cNvSpPr txBox="1">
            <a:spLocks noChangeArrowheads="1"/>
          </p:cNvSpPr>
          <p:nvPr/>
        </p:nvSpPr>
        <p:spPr bwMode="auto">
          <a:xfrm>
            <a:off x="1433513" y="4783138"/>
            <a:ext cx="666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b="1">
                <a:latin typeface="Helvetica" pitchFamily="34" charset="0"/>
              </a:rPr>
              <a:t>select </a:t>
            </a:r>
            <a:r>
              <a:rPr kumimoji="1" lang="en-US" i="1">
                <a:latin typeface="Helvetica" pitchFamily="34" charset="0"/>
              </a:rPr>
              <a:t>customer_name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	from </a:t>
            </a:r>
            <a:r>
              <a:rPr kumimoji="1" lang="en-US">
                <a:latin typeface="Helvetica" pitchFamily="34" charset="0"/>
              </a:rPr>
              <a:t>(</a:t>
            </a:r>
            <a:r>
              <a:rPr kumimoji="1" lang="en-US" i="1">
                <a:latin typeface="Helvetica" pitchFamily="34" charset="0"/>
              </a:rPr>
              <a:t>depositor </a:t>
            </a:r>
            <a:r>
              <a:rPr kumimoji="1" lang="en-US" b="1">
                <a:latin typeface="Helvetica" pitchFamily="34" charset="0"/>
              </a:rPr>
              <a:t>natural full outer join </a:t>
            </a:r>
            <a:r>
              <a:rPr kumimoji="1" lang="en-US" i="1">
                <a:latin typeface="Helvetica" pitchFamily="34" charset="0"/>
              </a:rPr>
              <a:t>borrower </a:t>
            </a:r>
            <a:r>
              <a:rPr kumimoji="1" lang="en-US">
                <a:latin typeface="Helvetica" pitchFamily="34" charset="0"/>
              </a:rPr>
              <a:t>)</a:t>
            </a:r>
            <a:br>
              <a:rPr kumimoji="1" lang="en-US" b="1">
                <a:latin typeface="Helvetica" pitchFamily="34" charset="0"/>
              </a:rPr>
            </a:br>
            <a:r>
              <a:rPr kumimoji="1" lang="en-US" b="1">
                <a:latin typeface="Helvetica" pitchFamily="34" charset="0"/>
              </a:rPr>
              <a:t>	where </a:t>
            </a:r>
            <a:r>
              <a:rPr kumimoji="1" lang="en-US" i="1">
                <a:latin typeface="Helvetica" pitchFamily="34" charset="0"/>
              </a:rPr>
              <a:t>account_number</a:t>
            </a:r>
            <a:r>
              <a:rPr kumimoji="1" lang="en-US" b="1">
                <a:latin typeface="Helvetica" pitchFamily="34" charset="0"/>
              </a:rPr>
              <a:t> is null or </a:t>
            </a:r>
            <a:r>
              <a:rPr kumimoji="1" lang="en-US" i="1">
                <a:latin typeface="Helvetica" pitchFamily="34" charset="0"/>
              </a:rPr>
              <a:t>loan_number</a:t>
            </a:r>
            <a:r>
              <a:rPr kumimoji="1" lang="en-US" b="1">
                <a:latin typeface="Helvetica" pitchFamily="34" charset="0"/>
              </a:rPr>
              <a:t> is null</a:t>
            </a:r>
            <a:endParaRPr kumimoji="1" lang="en-US" i="1">
              <a:latin typeface="Helvetica" pitchFamily="34" charset="0"/>
            </a:endParaRPr>
          </a:p>
        </p:txBody>
      </p:sp>
      <p:pic>
        <p:nvPicPr>
          <p:cNvPr id="85000" name="Picture 6"/>
          <p:cNvPicPr>
            <a:picLocks noChangeAspect="1" noChangeArrowheads="1"/>
          </p:cNvPicPr>
          <p:nvPr/>
        </p:nvPicPr>
        <p:blipFill>
          <a:blip r:embed="rId3" cstate="print"/>
          <a:srcRect l="388" t="32835" r="581" b="33093"/>
          <a:stretch>
            <a:fillRect/>
          </a:stretch>
        </p:blipFill>
        <p:spPr bwMode="auto">
          <a:xfrm>
            <a:off x="827088" y="1844675"/>
            <a:ext cx="7296150" cy="1882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ED218-857D-4153-AC11-89AF0448B551}" type="slidenum">
              <a:rPr lang="en-IE"/>
              <a:pPr/>
              <a:t>7</a:t>
            </a:fld>
            <a:endParaRPr lang="en-IE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Domain Types in SQL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16025"/>
            <a:ext cx="81915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char (n).</a:t>
            </a:r>
            <a:r>
              <a:rPr lang="en-US"/>
              <a:t>  Fixed length character string, with user-specified length </a:t>
            </a:r>
            <a:r>
              <a:rPr lang="en-US" i="1"/>
              <a:t>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varchar (n).</a:t>
            </a:r>
            <a:r>
              <a:rPr lang="en-US" b="1"/>
              <a:t> </a:t>
            </a:r>
            <a:r>
              <a:rPr lang="en-US"/>
              <a:t> Variable length character strings, with user-specified maximum length </a:t>
            </a:r>
            <a:r>
              <a:rPr lang="en-US" i="1"/>
              <a:t>n.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int.</a:t>
            </a:r>
            <a:r>
              <a:rPr lang="en-US" b="1"/>
              <a:t>  </a:t>
            </a:r>
            <a:r>
              <a:rPr lang="en-US"/>
              <a:t>Integer (a finite subset of the integers that is machine-dependent).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smallint.</a:t>
            </a:r>
            <a:r>
              <a:rPr lang="en-US"/>
              <a:t>  Small integer (a machine-dependent subset of the integer domain type).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A97E0D-6F70-41AD-9CEA-0CC86551AB5C}" type="slidenum">
              <a:rPr lang="en-IE"/>
              <a:pPr/>
              <a:t>70</a:t>
            </a:fld>
            <a:endParaRPr lang="en-IE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Referential Integrity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86700" cy="5210175"/>
          </a:xfrm>
        </p:spPr>
        <p:txBody>
          <a:bodyPr/>
          <a:lstStyle/>
          <a:p>
            <a:pPr eaLnBrk="1" hangingPunct="1"/>
            <a:r>
              <a:rPr lang="en-US"/>
              <a:t>Ensures that a value that appears in one relation for a given set of attributes also appears for a certain set of attributes in another relation.</a:t>
            </a:r>
          </a:p>
          <a:p>
            <a:pPr lvl="1" eaLnBrk="1" hangingPunct="1"/>
            <a:r>
              <a:rPr lang="en-US"/>
              <a:t>Example:  If “Perryridge” is a branch name appearing in one of the tuples in the </a:t>
            </a:r>
            <a:r>
              <a:rPr lang="en-US" i="1"/>
              <a:t>account</a:t>
            </a:r>
            <a:r>
              <a:rPr lang="en-US"/>
              <a:t> relation, then there exists a tuple in the </a:t>
            </a:r>
            <a:r>
              <a:rPr lang="en-US" i="1"/>
              <a:t>branch</a:t>
            </a:r>
            <a:r>
              <a:rPr lang="en-US"/>
              <a:t> relation for branch “Perryridge”.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3A9E09-3AD4-43B8-9401-5A4EA6C1B759}" type="slidenum">
              <a:rPr lang="en-IE"/>
              <a:pPr/>
              <a:t>71</a:t>
            </a:fld>
            <a:endParaRPr lang="en-IE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Referential Integrity (Cont.)</a:t>
            </a:r>
            <a:endParaRPr lang="en-IE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Primary and candidate keys and foreign keys can be specified as part of the SQL </a:t>
            </a:r>
            <a:r>
              <a:rPr lang="en-US" b="1"/>
              <a:t>create table</a:t>
            </a:r>
            <a:r>
              <a:rPr lang="en-US"/>
              <a:t> statement: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solidFill>
                  <a:schemeClr val="tx2"/>
                </a:solidFill>
              </a:rPr>
              <a:t>primary key</a:t>
            </a:r>
            <a:r>
              <a:rPr lang="en-US"/>
              <a:t> clause lists attributes that comprise the primary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solidFill>
                  <a:schemeClr val="tx2"/>
                </a:solidFill>
              </a:rPr>
              <a:t>unique key</a:t>
            </a:r>
            <a:r>
              <a:rPr lang="en-US"/>
              <a:t> clause lists attributes that comprise a candidate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solidFill>
                  <a:schemeClr val="tx2"/>
                </a:solidFill>
              </a:rPr>
              <a:t>foreign key</a:t>
            </a:r>
            <a:r>
              <a:rPr lang="en-US"/>
              <a:t> clause lists the attributes that comprise the foreign key and the name of the relation referenced by the foreign key. By default, a foreign key references the primary key attributes of the referenced table.</a:t>
            </a:r>
            <a:endParaRPr lang="en-IE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256FFC-D236-4BD3-96D8-4F1F4CC4EC64}" type="slidenum">
              <a:rPr lang="en-IE"/>
              <a:pPr/>
              <a:t>72</a:t>
            </a:fld>
            <a:endParaRPr lang="en-IE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80438" cy="609600"/>
          </a:xfrm>
        </p:spPr>
        <p:txBody>
          <a:bodyPr/>
          <a:lstStyle/>
          <a:p>
            <a:pPr eaLnBrk="1" hangingPunct="1"/>
            <a:r>
              <a:rPr lang="en-US" sz="3600"/>
              <a:t>Referential Integrity in SQL – Example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095375"/>
            <a:ext cx="7051675" cy="42846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2395538" algn="l"/>
              </a:tabLst>
            </a:pPr>
            <a:r>
              <a:rPr lang="en-US" b="1"/>
              <a:t>create table </a:t>
            </a:r>
            <a:r>
              <a:rPr lang="en-US" i="1"/>
              <a:t>customer</a:t>
            </a:r>
            <a:br>
              <a:rPr lang="en-US" i="1"/>
            </a:br>
            <a:r>
              <a:rPr lang="en-US"/>
              <a:t>(</a:t>
            </a:r>
            <a:r>
              <a:rPr lang="en-US" i="1"/>
              <a:t>customer_name	</a:t>
            </a:r>
            <a:r>
              <a:rPr lang="en-US" b="1"/>
              <a:t>char</a:t>
            </a:r>
            <a:r>
              <a:rPr lang="en-US"/>
              <a:t>(20)</a:t>
            </a:r>
            <a:r>
              <a:rPr lang="en-US" b="1"/>
              <a:t>,</a:t>
            </a:r>
            <a:br>
              <a:rPr lang="en-US" b="1"/>
            </a:br>
            <a:r>
              <a:rPr lang="en-US" i="1"/>
              <a:t>customer_street	</a:t>
            </a:r>
            <a:r>
              <a:rPr lang="en-US" b="1"/>
              <a:t>char</a:t>
            </a:r>
            <a:r>
              <a:rPr lang="en-US"/>
              <a:t>(30),</a:t>
            </a:r>
            <a:br>
              <a:rPr lang="en-US"/>
            </a:br>
            <a:r>
              <a:rPr lang="en-US" i="1"/>
              <a:t>customer_city	</a:t>
            </a:r>
            <a:r>
              <a:rPr lang="en-US" b="1"/>
              <a:t>char</a:t>
            </a:r>
            <a:r>
              <a:rPr lang="en-US"/>
              <a:t>(30),</a:t>
            </a:r>
            <a:br>
              <a:rPr lang="en-US"/>
            </a:br>
            <a:r>
              <a:rPr lang="en-US" b="1"/>
              <a:t>primary key</a:t>
            </a:r>
            <a:r>
              <a:rPr lang="en-US"/>
              <a:t> (</a:t>
            </a:r>
            <a:r>
              <a:rPr lang="en-US" i="1"/>
              <a:t>customer_name </a:t>
            </a:r>
            <a:r>
              <a:rPr lang="en-US"/>
              <a:t>))</a:t>
            </a:r>
          </a:p>
          <a:p>
            <a:pPr eaLnBrk="1" hangingPunct="1">
              <a:buFont typeface="Wingdings" pitchFamily="2" charset="2"/>
              <a:buNone/>
              <a:tabLst>
                <a:tab pos="2395538" algn="l"/>
              </a:tabLst>
            </a:pPr>
            <a:r>
              <a:rPr lang="en-US" b="1"/>
              <a:t>create table </a:t>
            </a:r>
            <a:r>
              <a:rPr lang="en-US" i="1"/>
              <a:t>branch</a:t>
            </a:r>
            <a:br>
              <a:rPr lang="en-US" i="1"/>
            </a:br>
            <a:r>
              <a:rPr lang="en-US"/>
              <a:t>(branch_name	</a:t>
            </a:r>
            <a:r>
              <a:rPr lang="en-US" b="1"/>
              <a:t>char</a:t>
            </a:r>
            <a:r>
              <a:rPr lang="en-US"/>
              <a:t>(15)</a:t>
            </a:r>
            <a:r>
              <a:rPr lang="en-US" b="1"/>
              <a:t>,</a:t>
            </a:r>
            <a:br>
              <a:rPr lang="en-US" b="1"/>
            </a:br>
            <a:r>
              <a:rPr lang="en-US" i="1"/>
              <a:t>branch_city	</a:t>
            </a:r>
            <a:r>
              <a:rPr lang="en-US" b="1"/>
              <a:t>char</a:t>
            </a:r>
            <a:r>
              <a:rPr lang="en-US"/>
              <a:t>(30),</a:t>
            </a:r>
            <a:br>
              <a:rPr lang="en-US"/>
            </a:br>
            <a:r>
              <a:rPr lang="en-US" i="1"/>
              <a:t>assets	</a:t>
            </a:r>
            <a:r>
              <a:rPr lang="en-US" b="1"/>
              <a:t>numeric</a:t>
            </a:r>
            <a:r>
              <a:rPr lang="en-US"/>
              <a:t>(12,2),</a:t>
            </a:r>
            <a:br>
              <a:rPr lang="en-US"/>
            </a:br>
            <a:r>
              <a:rPr lang="en-US" b="1"/>
              <a:t>primary key</a:t>
            </a:r>
            <a:r>
              <a:rPr lang="en-US" b="1" i="1"/>
              <a:t> </a:t>
            </a:r>
            <a:r>
              <a:rPr lang="en-US"/>
              <a:t>(</a:t>
            </a:r>
            <a:r>
              <a:rPr lang="en-US" i="1"/>
              <a:t>branch_name </a:t>
            </a:r>
            <a:r>
              <a:rPr lang="en-US"/>
              <a:t>))</a:t>
            </a:r>
            <a:endParaRPr lang="en-US"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22F72D-05D8-48DD-BF1D-E39FF63B48AB}" type="slidenum">
              <a:rPr lang="en-IE"/>
              <a:pPr/>
              <a:t>73</a:t>
            </a:fld>
            <a:endParaRPr lang="en-IE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712200" cy="427038"/>
          </a:xfrm>
        </p:spPr>
        <p:txBody>
          <a:bodyPr/>
          <a:lstStyle/>
          <a:p>
            <a:pPr eaLnBrk="1" hangingPunct="1"/>
            <a:r>
              <a:rPr lang="en-US" sz="3200"/>
              <a:t>Referential Integrity in SQL – Example (Cont.)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07400" cy="52863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  <a:tabLst>
                <a:tab pos="2173288" algn="l"/>
              </a:tabLst>
            </a:pPr>
            <a:r>
              <a:rPr lang="en-US" b="1"/>
              <a:t>create table</a:t>
            </a:r>
            <a:r>
              <a:rPr lang="en-US" i="1"/>
              <a:t> account</a:t>
            </a:r>
            <a:br>
              <a:rPr lang="en-US" i="1"/>
            </a:br>
            <a:r>
              <a:rPr lang="en-US"/>
              <a:t>(</a:t>
            </a:r>
            <a:r>
              <a:rPr lang="en-US" i="1"/>
              <a:t>account_number	</a:t>
            </a:r>
            <a:r>
              <a:rPr lang="en-US" b="1"/>
              <a:t>char</a:t>
            </a:r>
            <a:r>
              <a:rPr lang="en-US"/>
              <a:t>(10)</a:t>
            </a:r>
            <a:r>
              <a:rPr lang="en-US" b="1"/>
              <a:t>,</a:t>
            </a:r>
            <a:br>
              <a:rPr lang="en-US" b="1"/>
            </a:br>
            <a:r>
              <a:rPr lang="en-US" i="1"/>
              <a:t>branch_name	</a:t>
            </a:r>
            <a:r>
              <a:rPr lang="en-US" b="1"/>
              <a:t>char</a:t>
            </a:r>
            <a:r>
              <a:rPr lang="en-US"/>
              <a:t>(15),</a:t>
            </a:r>
            <a:br>
              <a:rPr lang="en-US"/>
            </a:br>
            <a:r>
              <a:rPr lang="en-US" i="1"/>
              <a:t>balance	</a:t>
            </a:r>
            <a:r>
              <a:rPr lang="en-US" b="1"/>
              <a:t>integer</a:t>
            </a:r>
            <a:r>
              <a:rPr lang="en-US"/>
              <a:t>,</a:t>
            </a:r>
            <a:br>
              <a:rPr lang="en-US"/>
            </a:br>
            <a:r>
              <a:rPr lang="en-US" b="1"/>
              <a:t>primary key</a:t>
            </a:r>
            <a:r>
              <a:rPr lang="en-US"/>
              <a:t> (</a:t>
            </a:r>
            <a:r>
              <a:rPr lang="en-US" i="1"/>
              <a:t>account_number), </a:t>
            </a:r>
            <a:br>
              <a:rPr lang="en-US" i="1"/>
            </a:br>
            <a:r>
              <a:rPr lang="en-US" b="1"/>
              <a:t>foreign key</a:t>
            </a:r>
            <a:r>
              <a:rPr lang="en-US"/>
              <a:t> (</a:t>
            </a:r>
            <a:r>
              <a:rPr lang="en-US" i="1"/>
              <a:t>branch_name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 b="1"/>
              <a:t>references </a:t>
            </a:r>
            <a:r>
              <a:rPr lang="en-US" i="1"/>
              <a:t>branch </a:t>
            </a:r>
            <a:r>
              <a:rPr lang="en-US"/>
              <a:t>)</a:t>
            </a:r>
            <a:endParaRPr lang="en-US" i="1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tabLst>
                <a:tab pos="2173288" algn="l"/>
              </a:tabLst>
            </a:pPr>
            <a:r>
              <a:rPr lang="en-US" b="1"/>
              <a:t>create table </a:t>
            </a:r>
            <a:r>
              <a:rPr lang="en-US" i="1"/>
              <a:t>depositor</a:t>
            </a:r>
            <a:br>
              <a:rPr lang="en-US" i="1"/>
            </a:br>
            <a:r>
              <a:rPr lang="en-US"/>
              <a:t>(</a:t>
            </a:r>
            <a:r>
              <a:rPr lang="en-US" i="1"/>
              <a:t>customer_name</a:t>
            </a:r>
            <a:r>
              <a:rPr lang="en-US"/>
              <a:t>	</a:t>
            </a:r>
            <a:r>
              <a:rPr lang="en-US" b="1"/>
              <a:t>char</a:t>
            </a:r>
            <a:r>
              <a:rPr lang="en-US"/>
              <a:t>(20)</a:t>
            </a:r>
            <a:r>
              <a:rPr lang="en-US" b="1"/>
              <a:t>,</a:t>
            </a:r>
            <a:br>
              <a:rPr lang="en-US" b="1"/>
            </a:br>
            <a:r>
              <a:rPr lang="en-US" i="1"/>
              <a:t>account_number	</a:t>
            </a:r>
            <a:r>
              <a:rPr lang="en-US" b="1"/>
              <a:t>char</a:t>
            </a:r>
            <a:r>
              <a:rPr lang="en-US"/>
              <a:t>(10)</a:t>
            </a:r>
            <a:r>
              <a:rPr lang="en-US" b="1"/>
              <a:t>,</a:t>
            </a:r>
            <a:br>
              <a:rPr lang="en-US" b="1"/>
            </a:br>
            <a:r>
              <a:rPr lang="en-US" b="1"/>
              <a:t>primary key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customer_name, account_number),</a:t>
            </a:r>
            <a:br>
              <a:rPr lang="en-US" i="1"/>
            </a:br>
            <a:r>
              <a:rPr lang="en-US" b="1"/>
              <a:t>foreign key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account_number </a:t>
            </a:r>
            <a:r>
              <a:rPr lang="en-US"/>
              <a:t>)</a:t>
            </a:r>
            <a:r>
              <a:rPr lang="en-US" b="1"/>
              <a:t> references </a:t>
            </a:r>
            <a:r>
              <a:rPr lang="en-US" i="1"/>
              <a:t>account,</a:t>
            </a:r>
            <a:br>
              <a:rPr lang="en-US" i="1"/>
            </a:br>
            <a:r>
              <a:rPr lang="en-US" b="1"/>
              <a:t>foreign key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customer_name 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 b="1"/>
              <a:t>references </a:t>
            </a:r>
            <a:r>
              <a:rPr lang="en-US" i="1"/>
              <a:t>customer 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B7337-FC41-40BA-8BBA-2D7D8F1BD3C8}" type="slidenum">
              <a:rPr lang="en-IE"/>
              <a:pPr/>
              <a:t>8</a:t>
            </a:fld>
            <a:endParaRPr lang="en-IE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Domain Types in SQL</a:t>
            </a:r>
            <a:endParaRPr lang="en-IE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2"/>
                </a:solidFill>
              </a:rPr>
              <a:t>numeric (p, </a:t>
            </a:r>
            <a:r>
              <a:rPr lang="ga-IE" b="1" dirty="0">
                <a:solidFill>
                  <a:schemeClr val="tx2"/>
                </a:solidFill>
              </a:rPr>
              <a:t>n</a:t>
            </a:r>
            <a:r>
              <a:rPr lang="en-US" b="1" dirty="0">
                <a:solidFill>
                  <a:schemeClr val="tx2"/>
                </a:solidFill>
              </a:rPr>
              <a:t>).</a:t>
            </a:r>
            <a:r>
              <a:rPr lang="en-US" dirty="0"/>
              <a:t>  Fixed point number, with user-specified precision of </a:t>
            </a:r>
            <a:r>
              <a:rPr lang="en-US" i="1" dirty="0"/>
              <a:t>p</a:t>
            </a:r>
            <a:r>
              <a:rPr lang="en-US" dirty="0"/>
              <a:t> digits, with </a:t>
            </a:r>
            <a:r>
              <a:rPr lang="en-US" i="1" dirty="0"/>
              <a:t>n</a:t>
            </a:r>
            <a:r>
              <a:rPr lang="en-US" dirty="0"/>
              <a:t> digits to the right of decimal point. </a:t>
            </a:r>
          </a:p>
          <a:p>
            <a:pPr eaLnBrk="1" hangingPunct="1"/>
            <a:r>
              <a:rPr lang="en-US" b="1" dirty="0">
                <a:solidFill>
                  <a:schemeClr val="tx2"/>
                </a:solidFill>
              </a:rPr>
              <a:t>real, double precision.</a:t>
            </a:r>
            <a:r>
              <a:rPr lang="en-US" dirty="0"/>
              <a:t>  Floating point and double-precision floating point numbers, with machine-dependent precision.</a:t>
            </a:r>
          </a:p>
          <a:p>
            <a:pPr eaLnBrk="1" hangingPunct="1"/>
            <a:r>
              <a:rPr lang="en-US" b="1" dirty="0">
                <a:solidFill>
                  <a:schemeClr val="tx2"/>
                </a:solidFill>
              </a:rPr>
              <a:t>float (n).</a:t>
            </a:r>
            <a:r>
              <a:rPr lang="en-US" dirty="0"/>
              <a:t>  Floating point number, with user-specified precision of at least </a:t>
            </a:r>
            <a:r>
              <a:rPr lang="en-US" i="1" dirty="0"/>
              <a:t>n</a:t>
            </a:r>
            <a:r>
              <a:rPr lang="en-US" dirty="0"/>
              <a:t> digits.</a:t>
            </a:r>
          </a:p>
          <a:p>
            <a:pPr eaLnBrk="1" hangingPunct="1"/>
            <a:r>
              <a:rPr lang="en-US" dirty="0"/>
              <a:t>More are covered later.</a:t>
            </a:r>
          </a:p>
          <a:p>
            <a:pPr eaLnBrk="1" hangingPunct="1"/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DAD743-9DEF-4AA0-AB2B-CC97A08F9C35}" type="slidenum">
              <a:rPr lang="en-IE"/>
              <a:pPr/>
              <a:t>9</a:t>
            </a:fld>
            <a:endParaRPr lang="en-IE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 Table Construct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087438"/>
            <a:ext cx="8066088" cy="4725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dirty="0"/>
              <a:t>An SQL relation is defined using the </a:t>
            </a:r>
            <a:r>
              <a:rPr lang="en-US" b="1" dirty="0">
                <a:solidFill>
                  <a:schemeClr val="tx2"/>
                </a:solidFill>
              </a:rPr>
              <a:t>create table</a:t>
            </a:r>
            <a:r>
              <a:rPr lang="en-US" b="1" dirty="0"/>
              <a:t> </a:t>
            </a:r>
            <a:r>
              <a:rPr lang="en-US" dirty="0"/>
              <a:t>command: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dirty="0"/>
              <a:t>		</a:t>
            </a:r>
            <a:r>
              <a:rPr lang="en-US" b="1" dirty="0"/>
              <a:t>create table </a:t>
            </a:r>
            <a:r>
              <a:rPr lang="en-US" i="1" dirty="0"/>
              <a:t>r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i="1" dirty="0"/>
              <a:t>,</a:t>
            </a:r>
            <a:br>
              <a:rPr lang="en-US" i="1" dirty="0"/>
            </a:br>
            <a:r>
              <a:rPr lang="en-US" i="1" dirty="0"/>
              <a:t>			</a:t>
            </a:r>
            <a:r>
              <a:rPr lang="en-US" dirty="0"/>
              <a:t>(integrity-constraint</a:t>
            </a:r>
            <a:r>
              <a:rPr lang="en-US" baseline="-25000" dirty="0"/>
              <a:t>1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			...,</a:t>
            </a:r>
            <a:br>
              <a:rPr lang="en-US" dirty="0"/>
            </a:br>
            <a:r>
              <a:rPr lang="en-US" dirty="0"/>
              <a:t>			(integrity-</a:t>
            </a:r>
            <a:r>
              <a:rPr lang="en-US" dirty="0" err="1"/>
              <a:t>constraint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ga-IE" dirty="0"/>
              <a:t>;</a:t>
            </a:r>
            <a:endParaRPr lang="en-US" dirty="0"/>
          </a:p>
          <a:p>
            <a:pPr lvl="1" eaLnBrk="1" hangingPunct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i="1" dirty="0"/>
              <a:t>r</a:t>
            </a:r>
            <a:r>
              <a:rPr lang="en-US" dirty="0"/>
              <a:t> is the name of the relation</a:t>
            </a:r>
          </a:p>
          <a:p>
            <a:pPr lvl="1" eaLnBrk="1" hangingPunct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dirty="0"/>
              <a:t>each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is an attribute name in the schema of relation </a:t>
            </a:r>
            <a:r>
              <a:rPr lang="en-US" i="1" dirty="0"/>
              <a:t>r</a:t>
            </a:r>
          </a:p>
          <a:p>
            <a:pPr lvl="1" eaLnBrk="1" hangingPunct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is the data type of values in the domain of attribute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5035</Words>
  <Application>Microsoft Office PowerPoint</Application>
  <PresentationFormat>On-screen Show (4:3)</PresentationFormat>
  <Paragraphs>546</Paragraphs>
  <Slides>73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Arial</vt:lpstr>
      <vt:lpstr>Century Gothic</vt:lpstr>
      <vt:lpstr>Garamond</vt:lpstr>
      <vt:lpstr>Helvetica</vt:lpstr>
      <vt:lpstr>Monotype Sorts</vt:lpstr>
      <vt:lpstr>Symbol</vt:lpstr>
      <vt:lpstr>Times New Roman</vt:lpstr>
      <vt:lpstr>Verdana</vt:lpstr>
      <vt:lpstr>Wingdings</vt:lpstr>
      <vt:lpstr>Level</vt:lpstr>
      <vt:lpstr>Equation</vt:lpstr>
      <vt:lpstr>PowerPoint Presentation</vt:lpstr>
      <vt:lpstr>Chapter 5</vt:lpstr>
      <vt:lpstr>SQL</vt:lpstr>
      <vt:lpstr>History</vt:lpstr>
      <vt:lpstr>History</vt:lpstr>
      <vt:lpstr>Data Definition Language</vt:lpstr>
      <vt:lpstr>Domain Types in SQL</vt:lpstr>
      <vt:lpstr>Domain Types in SQL</vt:lpstr>
      <vt:lpstr>Create Table Construct</vt:lpstr>
      <vt:lpstr>Example of creating a table</vt:lpstr>
      <vt:lpstr>Integrity Constraints in Create Table</vt:lpstr>
      <vt:lpstr>Drop and Alter Table Constructs</vt:lpstr>
      <vt:lpstr>Drop and Alter Table Constructs</vt:lpstr>
      <vt:lpstr>Basic Query Structure </vt:lpstr>
      <vt:lpstr>Basic Query Structure</vt:lpstr>
      <vt:lpstr>The select Clause</vt:lpstr>
      <vt:lpstr>The select Clause (Cont.)</vt:lpstr>
      <vt:lpstr>The select Clause (Cont.)</vt:lpstr>
      <vt:lpstr>The select Clause (Cont.)</vt:lpstr>
      <vt:lpstr>The select Clause (Cont.)</vt:lpstr>
      <vt:lpstr>The where Clause</vt:lpstr>
      <vt:lpstr>The where Clause (Cont.)</vt:lpstr>
      <vt:lpstr>The where Clause (Cont.)</vt:lpstr>
      <vt:lpstr>The from Clause</vt:lpstr>
      <vt:lpstr>The Rename Operation</vt:lpstr>
      <vt:lpstr>Tuple Variables</vt:lpstr>
      <vt:lpstr>String Operations</vt:lpstr>
      <vt:lpstr>String Operations</vt:lpstr>
      <vt:lpstr>String Operations</vt:lpstr>
      <vt:lpstr>String Operations (Cont.)</vt:lpstr>
      <vt:lpstr>Ordering the Display of Tuples</vt:lpstr>
      <vt:lpstr>Set Operations</vt:lpstr>
      <vt:lpstr>Set Operations (Cont.)</vt:lpstr>
      <vt:lpstr>Set Operations</vt:lpstr>
      <vt:lpstr>Set Operations (Cont.)</vt:lpstr>
      <vt:lpstr>Aggregate Functions</vt:lpstr>
      <vt:lpstr>Aggregate Functions (Cont.)</vt:lpstr>
      <vt:lpstr>Aggregate Functions – Group By</vt:lpstr>
      <vt:lpstr>Aggregate Functions – Having Clause</vt:lpstr>
      <vt:lpstr>Null Values</vt:lpstr>
      <vt:lpstr>Nulls (Cont.)</vt:lpstr>
      <vt:lpstr>Null Values and Three Valued Logic</vt:lpstr>
      <vt:lpstr>Null Values and Aggregates</vt:lpstr>
      <vt:lpstr>Nested Subqueries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Example Query</vt:lpstr>
      <vt:lpstr>Test for Absence of Duplicate Tuples</vt:lpstr>
      <vt:lpstr>Derived Relations</vt:lpstr>
      <vt:lpstr>Derived Relations (Cont.)</vt:lpstr>
      <vt:lpstr>With Clause</vt:lpstr>
      <vt:lpstr>Complex Query using With Clause</vt:lpstr>
      <vt:lpstr>Modification of the Database – Deletion</vt:lpstr>
      <vt:lpstr>Example Query</vt:lpstr>
      <vt:lpstr>Modification of the Database – Insertion</vt:lpstr>
      <vt:lpstr>Modification of the Database – Insertion</vt:lpstr>
      <vt:lpstr>Modification of the Database – Insertion</vt:lpstr>
      <vt:lpstr>Modification of the Database – Updates</vt:lpstr>
      <vt:lpstr>Case Statement for Conditional Updates</vt:lpstr>
      <vt:lpstr>Joined Relations**</vt:lpstr>
      <vt:lpstr>Joined Relations** (Cont.)</vt:lpstr>
      <vt:lpstr>Joined Relations – Datasets for Examples</vt:lpstr>
      <vt:lpstr>Joined Relations – Examples </vt:lpstr>
      <vt:lpstr>Joined Relations – Examples</vt:lpstr>
      <vt:lpstr>Joined Relations – Examples</vt:lpstr>
      <vt:lpstr>Referential Integrity</vt:lpstr>
      <vt:lpstr>Referential Integrity (Cont.)</vt:lpstr>
      <vt:lpstr>Referential Integrity in SQL – Example</vt:lpstr>
      <vt:lpstr>Referential Integrity in SQL – Example (Cont.)</vt:lpstr>
    </vt:vector>
  </TitlesOfParts>
  <Company>Athlone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Denis McCarthy</dc:creator>
  <cp:lastModifiedBy>Denis McCarthy</cp:lastModifiedBy>
  <cp:revision>19</cp:revision>
  <dcterms:created xsi:type="dcterms:W3CDTF">2009-01-27T23:03:54Z</dcterms:created>
  <dcterms:modified xsi:type="dcterms:W3CDTF">2022-10-18T20:56:05Z</dcterms:modified>
</cp:coreProperties>
</file>