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0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3BDB-2927-4DF6-A9A2-7F402800794C}" type="datetimeFigureOut">
              <a:rPr lang="en-IE" smtClean="0"/>
              <a:t>02/11/2020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C8C7D-5103-43CA-B8E5-79E5885F19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37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D3489-EA84-4536-ACF2-420009654FD2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48C3B-189A-470D-A67C-1291A8E753C3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21A716-26DB-4344-9F65-8741C74EEDD1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265F13-3183-453B-9127-EF819EF9431A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BC347-2887-4B63-B448-26DBEE268397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82BB21-1089-4BBD-BA5F-B82A6AD3A03D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565EE2-BB61-462A-AE01-CEC8D4EBCB4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A72F4-BCE7-4555-A0D6-BE8E522AFA94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 sz="1800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 sz="1800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 sz="1800">
                <a:cs typeface="+mn-cs"/>
              </a:endParaRPr>
            </a:p>
          </p:txBody>
        </p:sp>
      </p:grp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52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79F2B-D5DB-45E3-8604-08C122C3D4C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098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95F4-1361-484D-896F-CFC014AB7D7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50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E3647-2B46-435D-A333-5E338794516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24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E6AC6-7343-431F-89C1-EC6793E4132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352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A1A3-04F0-48F0-AB6D-19B5380721D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416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5D99F-AD48-49CC-BE6A-8613A766E3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88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1FAA-82DA-49CF-BDA3-417B9CE108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695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7B77-F4DE-43B4-88C2-A79AA36591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6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A24B-E2F8-4D29-86CF-86F76C12982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74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0C4EA-AFA6-4F10-9C3C-47FD1D4BB1A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7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8935C-DF86-4671-B49E-3870C0FF3D9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5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52513"/>
            <a:ext cx="109728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/>
              <a:t>Click to edit Master text styles</a:t>
            </a:r>
          </a:p>
          <a:p>
            <a:pPr lvl="1"/>
            <a:r>
              <a:rPr lang="en-IE"/>
              <a:t>Second level</a:t>
            </a:r>
          </a:p>
          <a:p>
            <a:pPr lvl="2"/>
            <a:r>
              <a:rPr lang="en-IE"/>
              <a:t>Third level</a:t>
            </a:r>
          </a:p>
          <a:p>
            <a:pPr lvl="3"/>
            <a:r>
              <a:rPr lang="en-IE"/>
              <a:t>Fourth level</a:t>
            </a:r>
          </a:p>
          <a:p>
            <a:pPr lvl="4"/>
            <a:r>
              <a:rPr lang="en-IE"/>
              <a:t>Fifth level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/>
              <a:t>Databases 2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9B09FAC1-06B0-4440-9A68-F6BA0FE37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609600" y="981075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 sz="1800">
              <a:cs typeface="+mn-cs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dirty="0"/>
              <a:t>Chapter 6 (Part B)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dirty="0"/>
              <a:t>Entity Relationship (ER) Modelling</a:t>
            </a:r>
          </a:p>
          <a:p>
            <a:pPr eaLnBrk="1" hangingPunct="1"/>
            <a:r>
              <a:rPr lang="en-IE" dirty="0" err="1"/>
              <a:t>Tenary</a:t>
            </a:r>
            <a:r>
              <a:rPr lang="en-IE" dirty="0"/>
              <a:t> Relationship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4" y="1019175"/>
            <a:ext cx="7839075" cy="609600"/>
          </a:xfrm>
        </p:spPr>
        <p:txBody>
          <a:bodyPr/>
          <a:lstStyle/>
          <a:p>
            <a:pPr eaLnBrk="1" hangingPunct="1"/>
            <a:r>
              <a:rPr lang="en-US"/>
              <a:t>E-R Diagram with a Ternary Relationship</a:t>
            </a: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189" y="1844676"/>
            <a:ext cx="8220075" cy="37052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38388" y="947738"/>
            <a:ext cx="7645400" cy="609600"/>
          </a:xfrm>
        </p:spPr>
        <p:txBody>
          <a:bodyPr/>
          <a:lstStyle/>
          <a:p>
            <a:pPr eaLnBrk="1" hangingPunct="1"/>
            <a:r>
              <a:rPr lang="en-US" sz="3600"/>
              <a:t>Cardinality Constraints on Ternary Relationship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412876"/>
            <a:ext cx="8285163" cy="2347913"/>
          </a:xfrm>
        </p:spPr>
        <p:txBody>
          <a:bodyPr/>
          <a:lstStyle/>
          <a:p>
            <a:pPr eaLnBrk="1" hangingPunct="1"/>
            <a:r>
              <a:rPr lang="en-US"/>
              <a:t>We allow at most one arrow out of a ternary (or greater degree) relationship to indicate a cardinality constraint</a:t>
            </a:r>
          </a:p>
          <a:p>
            <a:pPr eaLnBrk="1" hangingPunct="1"/>
            <a:r>
              <a:rPr lang="en-US"/>
              <a:t>E.g. an arrow from </a:t>
            </a:r>
            <a:r>
              <a:rPr lang="en-US" i="1"/>
              <a:t>works_on</a:t>
            </a:r>
            <a:r>
              <a:rPr lang="en-US"/>
              <a:t> to</a:t>
            </a:r>
            <a:r>
              <a:rPr lang="en-US" i="1"/>
              <a:t> job</a:t>
            </a:r>
            <a:r>
              <a:rPr lang="en-US"/>
              <a:t> indicates each employee works on at most one job at any branch.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 cstate="print"/>
          <a:srcRect l="2628" t="21378" r="3635" b="18365"/>
          <a:stretch>
            <a:fillRect/>
          </a:stretch>
        </p:blipFill>
        <p:spPr bwMode="auto">
          <a:xfrm>
            <a:off x="2135189" y="3716339"/>
            <a:ext cx="7705725" cy="223202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495300"/>
            <a:ext cx="8569325" cy="630238"/>
          </a:xfrm>
        </p:spPr>
        <p:txBody>
          <a:bodyPr/>
          <a:lstStyle/>
          <a:p>
            <a:pPr eaLnBrk="1" hangingPunct="1"/>
            <a:r>
              <a:rPr lang="en-US" sz="3200"/>
              <a:t>Cardinality Constraints on Ternary Relationship</a:t>
            </a:r>
            <a:endParaRPr lang="en-IE" sz="32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52514"/>
            <a:ext cx="8229600" cy="3240087"/>
          </a:xfrm>
        </p:spPr>
        <p:txBody>
          <a:bodyPr/>
          <a:lstStyle/>
          <a:p>
            <a:pPr eaLnBrk="1" hangingPunct="1"/>
            <a:r>
              <a:rPr lang="en-US" sz="2400"/>
              <a:t>If there is more than one arrow, there are two ways of defining the meaning.  </a:t>
            </a:r>
          </a:p>
          <a:p>
            <a:pPr lvl="1" eaLnBrk="1" hangingPunct="1"/>
            <a:r>
              <a:rPr lang="en-US" sz="2000"/>
              <a:t>E.g a ternary relationship </a:t>
            </a:r>
            <a:r>
              <a:rPr lang="en-US" sz="2000" i="1"/>
              <a:t>R </a:t>
            </a:r>
            <a:r>
              <a:rPr lang="en-US" sz="2000"/>
              <a:t>between </a:t>
            </a:r>
            <a:r>
              <a:rPr lang="en-US" sz="2000" i="1"/>
              <a:t>A</a:t>
            </a:r>
            <a:r>
              <a:rPr lang="en-US" sz="2000"/>
              <a:t>,</a:t>
            </a:r>
            <a:r>
              <a:rPr lang="en-US" sz="2000" i="1"/>
              <a:t> B </a:t>
            </a:r>
            <a:r>
              <a:rPr lang="en-US" sz="2000"/>
              <a:t>and </a:t>
            </a:r>
            <a:r>
              <a:rPr lang="en-US" sz="2000" i="1"/>
              <a:t>C </a:t>
            </a:r>
            <a:r>
              <a:rPr lang="en-US" sz="2000"/>
              <a:t>with arrows to </a:t>
            </a:r>
            <a:r>
              <a:rPr lang="en-US" sz="2000" i="1"/>
              <a:t>B </a:t>
            </a:r>
            <a:r>
              <a:rPr lang="en-US" sz="2000"/>
              <a:t>and </a:t>
            </a:r>
            <a:r>
              <a:rPr lang="en-US" sz="2000" i="1"/>
              <a:t>C </a:t>
            </a:r>
            <a:r>
              <a:rPr lang="en-US" sz="2000"/>
              <a:t>could mean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/>
              <a:t>	  1.  each </a:t>
            </a:r>
            <a:r>
              <a:rPr lang="en-US" sz="2000" i="1"/>
              <a:t>A </a:t>
            </a:r>
            <a:r>
              <a:rPr lang="en-US" sz="2000"/>
              <a:t>entity is associated with a unique entity from </a:t>
            </a:r>
            <a:r>
              <a:rPr lang="en-US" sz="2000" i="1"/>
              <a:t>B </a:t>
            </a:r>
            <a:r>
              <a:rPr lang="en-US" sz="2000"/>
              <a:t>and </a:t>
            </a:r>
            <a:r>
              <a:rPr lang="en-US" sz="2000" i="1"/>
              <a:t>C </a:t>
            </a:r>
            <a:r>
              <a:rPr lang="en-US" sz="2000"/>
              <a:t>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/>
              <a:t>	  2.  each pair of entities from (</a:t>
            </a:r>
            <a:r>
              <a:rPr lang="en-US" sz="2000" i="1"/>
              <a:t>A, B</a:t>
            </a:r>
            <a:r>
              <a:rPr lang="en-US" sz="2000"/>
              <a:t>) is associated with a unique </a:t>
            </a:r>
            <a:r>
              <a:rPr lang="en-US" sz="2000" i="1"/>
              <a:t>C </a:t>
            </a:r>
            <a:r>
              <a:rPr lang="en-US" sz="2000"/>
              <a:t>entity, and each pair (</a:t>
            </a:r>
            <a:r>
              <a:rPr lang="en-US" sz="2000" i="1"/>
              <a:t>A, C</a:t>
            </a:r>
            <a:r>
              <a:rPr lang="en-US" sz="2000"/>
              <a:t>) is associated with a unique </a:t>
            </a:r>
            <a:r>
              <a:rPr lang="en-US" sz="2000" i="1"/>
              <a:t>B</a:t>
            </a:r>
          </a:p>
          <a:p>
            <a:pPr lvl="1" eaLnBrk="1" hangingPunct="1"/>
            <a:r>
              <a:rPr lang="en-US" sz="2000"/>
              <a:t>Each alternative has been used in different formalisms</a:t>
            </a:r>
          </a:p>
          <a:p>
            <a:pPr lvl="1" eaLnBrk="1" hangingPunct="1"/>
            <a:r>
              <a:rPr lang="en-US" sz="2000"/>
              <a:t>To avoid confusion we outlaw more than one arrow</a:t>
            </a:r>
            <a:endParaRPr lang="en-IE" sz="200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 cstate="print"/>
          <a:srcRect l="7307" t="25803" r="39630" b="22577"/>
          <a:stretch>
            <a:fillRect/>
          </a:stretch>
        </p:blipFill>
        <p:spPr bwMode="auto">
          <a:xfrm>
            <a:off x="4656138" y="4510088"/>
            <a:ext cx="2087562" cy="143986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/>
              <a:t>Design Issues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2488" y="1125538"/>
            <a:ext cx="7789862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Use of entity sets vs. attributes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Choice mainly depends on the structure of the enterprise being modeled, and on the semantics associated with the attribute in question.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Binary versus n-ary relationship sets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Although it is possible to replace any nonbinary (</a:t>
            </a:r>
            <a:r>
              <a:rPr lang="en-US" i="1"/>
              <a:t>n</a:t>
            </a:r>
            <a:r>
              <a:rPr lang="en-US"/>
              <a:t>-ary, for </a:t>
            </a:r>
            <a:r>
              <a:rPr lang="en-US" i="1"/>
              <a:t>n</a:t>
            </a:r>
            <a:r>
              <a:rPr lang="en-US"/>
              <a:t> &gt; 2) relationship set by a number of distinct binary relationship sets, a </a:t>
            </a:r>
            <a:r>
              <a:rPr lang="en-US" i="1"/>
              <a:t>n</a:t>
            </a:r>
            <a:r>
              <a:rPr lang="en-US"/>
              <a:t>-ary relationship set shows more clearly that several entities participate in a single relationship.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Placement of relationship attributes</a:t>
            </a: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026" y="476250"/>
            <a:ext cx="8221663" cy="609600"/>
          </a:xfrm>
        </p:spPr>
        <p:txBody>
          <a:bodyPr/>
          <a:lstStyle/>
          <a:p>
            <a:pPr eaLnBrk="1" hangingPunct="1"/>
            <a:r>
              <a:rPr lang="en-US"/>
              <a:t>Binary Vs. Non-Binary Relationships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6163" y="1268413"/>
            <a:ext cx="7740650" cy="4583112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/>
              <a:t>Some relationships that appear to be non-binary may be better represented using binary relationships</a:t>
            </a:r>
          </a:p>
          <a:p>
            <a:pPr lvl="1" eaLnBrk="1" hangingPunct="1">
              <a:spcBef>
                <a:spcPct val="5000"/>
              </a:spcBef>
            </a:pPr>
            <a:r>
              <a:rPr lang="en-US"/>
              <a:t>E.g.  A ternary relationship </a:t>
            </a:r>
            <a:r>
              <a:rPr lang="en-US" i="1"/>
              <a:t>parents</a:t>
            </a:r>
            <a:r>
              <a:rPr lang="en-US"/>
              <a:t>, relating a child to his/her father and mother, is best replaced by two binary relationships,  </a:t>
            </a:r>
            <a:r>
              <a:rPr lang="en-US" i="1"/>
              <a:t>father</a:t>
            </a:r>
            <a:r>
              <a:rPr lang="en-US"/>
              <a:t> and </a:t>
            </a:r>
            <a:r>
              <a:rPr lang="en-US" i="1"/>
              <a:t>mother</a:t>
            </a:r>
          </a:p>
          <a:p>
            <a:pPr marL="1085850" lvl="2" eaLnBrk="1" hangingPunct="1">
              <a:spcBef>
                <a:spcPct val="5000"/>
              </a:spcBef>
            </a:pPr>
            <a:r>
              <a:rPr lang="en-US"/>
              <a:t>Using two binary relationships allows partial information (e.g. only mother being known)</a:t>
            </a:r>
          </a:p>
          <a:p>
            <a:pPr lvl="1" eaLnBrk="1" hangingPunct="1">
              <a:spcBef>
                <a:spcPct val="5000"/>
              </a:spcBef>
            </a:pPr>
            <a:r>
              <a:rPr lang="en-US"/>
              <a:t>But there are some relationships that are naturally non-binary</a:t>
            </a:r>
          </a:p>
          <a:p>
            <a:pPr marL="1085850" lvl="2" eaLnBrk="1" hangingPunct="1">
              <a:spcBef>
                <a:spcPct val="5000"/>
              </a:spcBef>
            </a:pPr>
            <a:r>
              <a:rPr lang="en-US"/>
              <a:t>Example: </a:t>
            </a:r>
            <a:r>
              <a:rPr lang="en-US" i="1"/>
              <a:t>works_on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341313"/>
            <a:ext cx="8393113" cy="609600"/>
          </a:xfrm>
        </p:spPr>
        <p:txBody>
          <a:bodyPr/>
          <a:lstStyle/>
          <a:p>
            <a:pPr eaLnBrk="1" hangingPunct="1"/>
            <a:r>
              <a:rPr lang="en-US" sz="2800"/>
              <a:t>Converting Non-Binary Relationships to Binary Form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1123951"/>
            <a:ext cx="8037512" cy="354647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sz="2000"/>
              <a:t>In general, any non-binary relationship can be represented using binary relationships by creating an artificial entity set.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1800"/>
              <a:t>Replace </a:t>
            </a:r>
            <a:r>
              <a:rPr lang="en-US" sz="1800" i="1"/>
              <a:t>R </a:t>
            </a:r>
            <a:r>
              <a:rPr lang="en-US" sz="1800"/>
              <a:t>between entity sets A, B and C</a:t>
            </a:r>
            <a:r>
              <a:rPr lang="en-US" sz="1800" i="1"/>
              <a:t> </a:t>
            </a:r>
            <a:r>
              <a:rPr lang="en-US" sz="1800"/>
              <a:t>by an entity set </a:t>
            </a:r>
            <a:r>
              <a:rPr lang="en-US" sz="1800" i="1"/>
              <a:t>E</a:t>
            </a:r>
            <a:r>
              <a:rPr lang="en-US" sz="1800"/>
              <a:t>, and three relationship sets: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000"/>
              <a:t>		1. </a:t>
            </a:r>
            <a:r>
              <a:rPr lang="en-US" sz="2000" i="1"/>
              <a:t>R</a:t>
            </a:r>
            <a:r>
              <a:rPr lang="en-US" sz="2000" i="1" baseline="-25000"/>
              <a:t>a</a:t>
            </a:r>
            <a:r>
              <a:rPr lang="en-US" sz="2000"/>
              <a:t>, relating </a:t>
            </a:r>
            <a:r>
              <a:rPr lang="en-US" sz="2000" i="1"/>
              <a:t>E </a:t>
            </a:r>
            <a:r>
              <a:rPr lang="en-US" sz="2000"/>
              <a:t>and </a:t>
            </a:r>
            <a:r>
              <a:rPr lang="en-US" sz="2000" i="1"/>
              <a:t>A </a:t>
            </a:r>
            <a:r>
              <a:rPr lang="en-US" sz="2000"/>
              <a:t>		  2.</a:t>
            </a:r>
            <a:r>
              <a:rPr lang="en-US" sz="2000" i="1"/>
              <a:t>R</a:t>
            </a:r>
            <a:r>
              <a:rPr lang="en-US" sz="2000" i="1" baseline="-25000"/>
              <a:t>b</a:t>
            </a:r>
            <a:r>
              <a:rPr lang="en-US" sz="2000"/>
              <a:t>, relating </a:t>
            </a:r>
            <a:r>
              <a:rPr lang="en-US" sz="2000" i="1"/>
              <a:t>E </a:t>
            </a:r>
            <a:r>
              <a:rPr lang="en-US" sz="2000"/>
              <a:t>and </a:t>
            </a:r>
            <a:r>
              <a:rPr lang="en-US" sz="2000" i="1"/>
              <a:t>B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000"/>
              <a:t>		3. </a:t>
            </a:r>
            <a:r>
              <a:rPr lang="en-US" sz="2000" i="1"/>
              <a:t>R</a:t>
            </a:r>
            <a:r>
              <a:rPr lang="en-US" sz="2000" i="1" baseline="-25000"/>
              <a:t>c</a:t>
            </a:r>
            <a:r>
              <a:rPr lang="en-US" sz="2000"/>
              <a:t>, relating </a:t>
            </a:r>
            <a:r>
              <a:rPr lang="en-US" sz="2000" i="1"/>
              <a:t>E </a:t>
            </a:r>
            <a:r>
              <a:rPr lang="en-US" sz="2000"/>
              <a:t>and </a:t>
            </a:r>
            <a:r>
              <a:rPr lang="en-US" sz="2000" i="1"/>
              <a:t>C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1800"/>
              <a:t>Create a special identifying attribute for </a:t>
            </a:r>
            <a:r>
              <a:rPr lang="en-US" sz="1800" i="1"/>
              <a:t>E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1800"/>
              <a:t>Add any attributes of </a:t>
            </a:r>
            <a:r>
              <a:rPr lang="en-US" sz="1800" i="1"/>
              <a:t>R </a:t>
            </a:r>
            <a:r>
              <a:rPr lang="en-US" sz="1800"/>
              <a:t>to </a:t>
            </a:r>
            <a:r>
              <a:rPr lang="en-US" sz="1800" i="1"/>
              <a:t>E </a:t>
            </a:r>
          </a:p>
          <a:p>
            <a:pPr lvl="1" eaLnBrk="1" hangingPunct="1">
              <a:spcBef>
                <a:spcPct val="5000"/>
              </a:spcBef>
            </a:pPr>
            <a:r>
              <a:rPr lang="en-US" sz="1800"/>
              <a:t>For each relationship (</a:t>
            </a:r>
            <a:r>
              <a:rPr lang="en-US" sz="1800" i="1"/>
              <a:t>a</a:t>
            </a:r>
            <a:r>
              <a:rPr lang="en-US" sz="1800" i="1" baseline="-25000"/>
              <a:t>i</a:t>
            </a:r>
            <a:r>
              <a:rPr lang="en-US" sz="1800" i="1"/>
              <a:t> , b</a:t>
            </a:r>
            <a:r>
              <a:rPr lang="en-US" sz="1800" i="1" baseline="-25000"/>
              <a:t>i</a:t>
            </a:r>
            <a:r>
              <a:rPr lang="en-US" sz="1800" i="1"/>
              <a:t> , c</a:t>
            </a:r>
            <a:r>
              <a:rPr lang="en-US" sz="1800" i="1" baseline="-25000"/>
              <a:t>i</a:t>
            </a:r>
            <a:r>
              <a:rPr lang="en-US" sz="1800"/>
              <a:t>) in </a:t>
            </a:r>
            <a:r>
              <a:rPr lang="en-US" sz="1800" i="1"/>
              <a:t>R,</a:t>
            </a:r>
            <a:r>
              <a:rPr lang="en-US" sz="1800"/>
              <a:t> create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000"/>
              <a:t>	      1. a new entity </a:t>
            </a:r>
            <a:r>
              <a:rPr lang="en-US" sz="2000" i="1"/>
              <a:t>e</a:t>
            </a:r>
            <a:r>
              <a:rPr lang="en-US" sz="2000" i="1" baseline="-25000"/>
              <a:t>i</a:t>
            </a:r>
            <a:r>
              <a:rPr lang="en-US" sz="2000" i="1"/>
              <a:t> </a:t>
            </a:r>
            <a:r>
              <a:rPr lang="en-US" sz="2000"/>
              <a:t>in the entity set </a:t>
            </a:r>
            <a:r>
              <a:rPr lang="en-US" sz="2000" i="1"/>
              <a:t>E       </a:t>
            </a:r>
            <a:r>
              <a:rPr lang="en-US" sz="2000"/>
              <a:t>2. add (</a:t>
            </a:r>
            <a:r>
              <a:rPr lang="en-US" sz="2000" i="1"/>
              <a:t>e</a:t>
            </a:r>
            <a:r>
              <a:rPr lang="en-US" sz="2000" i="1" baseline="-25000"/>
              <a:t>i</a:t>
            </a:r>
            <a:r>
              <a:rPr lang="en-US" sz="2000" i="1"/>
              <a:t> , a</a:t>
            </a:r>
            <a:r>
              <a:rPr lang="en-US" sz="2000" i="1" baseline="-25000"/>
              <a:t>i </a:t>
            </a:r>
            <a:r>
              <a:rPr lang="en-US" sz="2000"/>
              <a:t>) to </a:t>
            </a:r>
            <a:r>
              <a:rPr lang="en-US" sz="2000" i="1"/>
              <a:t>R</a:t>
            </a:r>
            <a:r>
              <a:rPr lang="en-US" sz="2000" i="1" baseline="-25000"/>
              <a:t>a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sz="2000"/>
              <a:t>	      3. add (</a:t>
            </a:r>
            <a:r>
              <a:rPr lang="en-US" sz="2000" i="1"/>
              <a:t>e</a:t>
            </a:r>
            <a:r>
              <a:rPr lang="en-US" sz="2000" i="1" baseline="-25000"/>
              <a:t>i</a:t>
            </a:r>
            <a:r>
              <a:rPr lang="en-US" sz="2000" i="1"/>
              <a:t> , b</a:t>
            </a:r>
            <a:r>
              <a:rPr lang="en-US" sz="2000" i="1" baseline="-25000"/>
              <a:t>i</a:t>
            </a:r>
            <a:r>
              <a:rPr lang="en-US" sz="2000" i="1"/>
              <a:t> </a:t>
            </a:r>
            <a:r>
              <a:rPr lang="en-US" sz="2000"/>
              <a:t>) to </a:t>
            </a:r>
            <a:r>
              <a:rPr lang="en-US" sz="2000" i="1"/>
              <a:t>R</a:t>
            </a:r>
            <a:r>
              <a:rPr lang="en-US" sz="2000" i="1" baseline="-25000"/>
              <a:t>b</a:t>
            </a:r>
            <a:r>
              <a:rPr lang="en-US" sz="2000" i="1"/>
              <a:t>      </a:t>
            </a:r>
            <a:r>
              <a:rPr lang="en-US" sz="2000"/>
              <a:t>	                4. add (</a:t>
            </a:r>
            <a:r>
              <a:rPr lang="en-US" sz="2000" i="1"/>
              <a:t>e</a:t>
            </a:r>
            <a:r>
              <a:rPr lang="en-US" sz="2000" i="1" baseline="-25000"/>
              <a:t>i</a:t>
            </a:r>
            <a:r>
              <a:rPr lang="en-US" sz="2000" i="1"/>
              <a:t> , c</a:t>
            </a:r>
            <a:r>
              <a:rPr lang="en-US" sz="2000" i="1" baseline="-25000"/>
              <a:t>i </a:t>
            </a:r>
            <a:r>
              <a:rPr lang="en-US" sz="2000"/>
              <a:t>) to </a:t>
            </a:r>
            <a:r>
              <a:rPr lang="en-US" sz="2000" i="1"/>
              <a:t>R</a:t>
            </a:r>
            <a:r>
              <a:rPr lang="en-US" sz="2000" i="1" baseline="-25000"/>
              <a:t>c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 cstate="print"/>
          <a:srcRect l="4721" t="31020" r="4173" b="18927"/>
          <a:stretch>
            <a:fillRect/>
          </a:stretch>
        </p:blipFill>
        <p:spPr bwMode="auto">
          <a:xfrm>
            <a:off x="3143250" y="4652963"/>
            <a:ext cx="5545138" cy="15113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Denis McCarthy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E" dirty="0">
                <a:solidFill>
                  <a:srgbClr val="000000"/>
                </a:solidFill>
                <a:cs typeface="Arial"/>
              </a:rPr>
              <a:t>Databases 2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362950" cy="630237"/>
          </a:xfrm>
        </p:spPr>
        <p:txBody>
          <a:bodyPr/>
          <a:lstStyle/>
          <a:p>
            <a:pPr eaLnBrk="1" hangingPunct="1"/>
            <a:r>
              <a:rPr lang="en-IE" sz="3600"/>
              <a:t>Implementation of a Ternary Relationship</a:t>
            </a:r>
            <a:endParaRPr lang="en-GB" sz="3600"/>
          </a:p>
        </p:txBody>
      </p:sp>
      <p:pic>
        <p:nvPicPr>
          <p:cNvPr id="46084" name="Picture 3" descr="Fig04-17"/>
          <p:cNvPicPr>
            <a:picLocks noChangeAspect="1" noChangeArrowheads="1"/>
          </p:cNvPicPr>
          <p:nvPr/>
        </p:nvPicPr>
        <p:blipFill>
          <a:blip r:embed="rId3" cstate="print"/>
          <a:srcRect l="14931" t="17924"/>
          <a:stretch>
            <a:fillRect/>
          </a:stretch>
        </p:blipFill>
        <p:spPr bwMode="auto">
          <a:xfrm>
            <a:off x="2566988" y="1773239"/>
            <a:ext cx="7389812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545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Chapter 6 (Part B)</vt:lpstr>
      <vt:lpstr>E-R Diagram with a Ternary Relationship</vt:lpstr>
      <vt:lpstr>Cardinality Constraints on Ternary Relationship</vt:lpstr>
      <vt:lpstr>Cardinality Constraints on Ternary Relationship</vt:lpstr>
      <vt:lpstr>Design Issues</vt:lpstr>
      <vt:lpstr>Binary Vs. Non-Binary Relationships</vt:lpstr>
      <vt:lpstr>Converting Non-Binary Relationships to Binary Form</vt:lpstr>
      <vt:lpstr>Implementation of a Ternary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(Part B)</dc:title>
  <dc:creator>Denis</dc:creator>
  <cp:lastModifiedBy>Denis</cp:lastModifiedBy>
  <cp:revision>1</cp:revision>
  <dcterms:created xsi:type="dcterms:W3CDTF">2020-11-02T20:04:00Z</dcterms:created>
  <dcterms:modified xsi:type="dcterms:W3CDTF">2020-11-02T20:06:13Z</dcterms:modified>
</cp:coreProperties>
</file>