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9" r:id="rId2"/>
    <p:sldId id="581" r:id="rId3"/>
    <p:sldId id="582" r:id="rId4"/>
    <p:sldId id="590" r:id="rId5"/>
    <p:sldId id="596" r:id="rId6"/>
    <p:sldId id="597" r:id="rId7"/>
    <p:sldId id="598" r:id="rId8"/>
    <p:sldId id="599" r:id="rId9"/>
    <p:sldId id="600" r:id="rId10"/>
    <p:sldId id="601" r:id="rId11"/>
    <p:sldId id="605" r:id="rId12"/>
    <p:sldId id="584" r:id="rId13"/>
    <p:sldId id="602" r:id="rId14"/>
    <p:sldId id="603" r:id="rId15"/>
    <p:sldId id="604" r:id="rId16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ма 2.2. Системное и прикладное программное обеспечение высокопроизводительных вычислительных систем" id="{4FD94B5D-B5B6-4883-A353-8503E5850F70}">
          <p14:sldIdLst>
            <p14:sldId id="579"/>
            <p14:sldId id="581"/>
            <p14:sldId id="582"/>
          </p14:sldIdLst>
        </p14:section>
        <p14:section name="Тема 2.1. Модели и средства параллельного программирования" id="{3A87592D-45AC-4181-B343-9845FB1256CE}">
          <p14:sldIdLst>
            <p14:sldId id="590"/>
            <p14:sldId id="596"/>
            <p14:sldId id="597"/>
            <p14:sldId id="598"/>
            <p14:sldId id="599"/>
            <p14:sldId id="600"/>
            <p14:sldId id="601"/>
            <p14:sldId id="605"/>
          </p14:sldIdLst>
        </p14:section>
        <p14:section name="Раздел по умолчанию" id="{90DF11DE-4EF5-49CC-AF2C-C7C0EFAE03D3}">
          <p14:sldIdLst/>
        </p14:section>
        <p14:section name="Тема 1.1. Введение в параллельную обработку данных" id="{71505FF6-C4F4-4F1B-A58E-FDF33305B3F5}">
          <p14:sldIdLst/>
        </p14:section>
        <p14:section name="Тема 1.2. Архитектуры параллельных вычислительных систем" id="{C0671181-A27C-4716-BAD6-4CA87521ED55}">
          <p14:sldIdLst>
            <p14:sldId id="584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8000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9" autoAdjust="0"/>
    <p:restoredTop sz="89928" autoAdjust="0"/>
  </p:normalViewPr>
  <p:slideViewPr>
    <p:cSldViewPr showGuides="1">
      <p:cViewPr varScale="1">
        <p:scale>
          <a:sx n="114" d="100"/>
          <a:sy n="114" d="100"/>
        </p:scale>
        <p:origin x="1638" y="108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2154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8206A8-6638-4F96-BA67-26DF9BFA1F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037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CD3910-3C8D-4064-85CF-2B1E3D293B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54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5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14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15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0F6D-EB6E-44A8-B090-3BF9776B39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96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16AF-C49E-4D83-A84F-52D5272291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58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B8070-BBD2-4790-B4C1-589528FABD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25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82700-309F-4B04-8E51-61B7FD741D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40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E7D3-4AAE-436E-B89E-EAC7974D17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00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DC-9EEE-4BBC-B56E-D536A8FDA1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70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BE49C-53EC-484C-84EE-7CB1F8722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1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8F317-2F85-440B-A0C9-D7458A3019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75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ACCA-77FA-46DD-8663-CB5AF6599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4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4AB7-FF2E-4357-BFBC-BDF0CF675B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67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EB9C6-D385-48E1-ACAE-43D5789519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2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3C815-CA14-43C5-9AA8-2BCC91EA9AF3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8121650" y="30163"/>
            <a:ext cx="984250" cy="614362"/>
            <a:chOff x="6986" y="3245"/>
            <a:chExt cx="1454" cy="844"/>
          </a:xfrm>
        </p:grpSpPr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7243" y="3245"/>
              <a:ext cx="1197" cy="844"/>
            </a:xfrm>
            <a:custGeom>
              <a:avLst/>
              <a:gdLst>
                <a:gd name="T0" fmla="*/ 0 w 1601"/>
                <a:gd name="T1" fmla="*/ 1099 h 1129"/>
                <a:gd name="T2" fmla="*/ 1106 w 1601"/>
                <a:gd name="T3" fmla="*/ 0 h 1129"/>
                <a:gd name="T4" fmla="*/ 1601 w 1601"/>
                <a:gd name="T5" fmla="*/ 0 h 1129"/>
                <a:gd name="T6" fmla="*/ 1113 w 1601"/>
                <a:gd name="T7" fmla="*/ 1129 h 1129"/>
                <a:gd name="T8" fmla="*/ 1072 w 1601"/>
                <a:gd name="T9" fmla="*/ 1080 h 1129"/>
                <a:gd name="T10" fmla="*/ 1009 w 1601"/>
                <a:gd name="T11" fmla="*/ 1051 h 1129"/>
                <a:gd name="T12" fmla="*/ 923 w 1601"/>
                <a:gd name="T13" fmla="*/ 1025 h 1129"/>
                <a:gd name="T14" fmla="*/ 824 w 1601"/>
                <a:gd name="T15" fmla="*/ 1005 h 1129"/>
                <a:gd name="T16" fmla="*/ 694 w 1601"/>
                <a:gd name="T17" fmla="*/ 998 h 1129"/>
                <a:gd name="T18" fmla="*/ 537 w 1601"/>
                <a:gd name="T19" fmla="*/ 1009 h 1129"/>
                <a:gd name="T20" fmla="*/ 300 w 1601"/>
                <a:gd name="T21" fmla="*/ 1028 h 1129"/>
                <a:gd name="T22" fmla="*/ 147 w 1601"/>
                <a:gd name="T23" fmla="*/ 1050 h 1129"/>
                <a:gd name="T24" fmla="*/ 53 w 1601"/>
                <a:gd name="T25" fmla="*/ 1072 h 1129"/>
                <a:gd name="T26" fmla="*/ 0 w 1601"/>
                <a:gd name="T27" fmla="*/ 109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1" h="1129">
                  <a:moveTo>
                    <a:pt x="0" y="1099"/>
                  </a:moveTo>
                  <a:lnTo>
                    <a:pt x="1106" y="0"/>
                  </a:lnTo>
                  <a:lnTo>
                    <a:pt x="1601" y="0"/>
                  </a:lnTo>
                  <a:lnTo>
                    <a:pt x="1113" y="1129"/>
                  </a:lnTo>
                  <a:lnTo>
                    <a:pt x="1072" y="1080"/>
                  </a:lnTo>
                  <a:lnTo>
                    <a:pt x="1009" y="1051"/>
                  </a:lnTo>
                  <a:lnTo>
                    <a:pt x="923" y="1025"/>
                  </a:lnTo>
                  <a:lnTo>
                    <a:pt x="824" y="1005"/>
                  </a:lnTo>
                  <a:lnTo>
                    <a:pt x="694" y="998"/>
                  </a:lnTo>
                  <a:lnTo>
                    <a:pt x="537" y="1009"/>
                  </a:lnTo>
                  <a:lnTo>
                    <a:pt x="300" y="1028"/>
                  </a:lnTo>
                  <a:lnTo>
                    <a:pt x="147" y="1050"/>
                  </a:lnTo>
                  <a:lnTo>
                    <a:pt x="53" y="107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6986" y="3531"/>
              <a:ext cx="718" cy="475"/>
            </a:xfrm>
            <a:custGeom>
              <a:avLst/>
              <a:gdLst>
                <a:gd name="T0" fmla="*/ 0 w 960"/>
                <a:gd name="T1" fmla="*/ 128 h 635"/>
                <a:gd name="T2" fmla="*/ 960 w 960"/>
                <a:gd name="T3" fmla="*/ 0 h 635"/>
                <a:gd name="T4" fmla="*/ 300 w 960"/>
                <a:gd name="T5" fmla="*/ 635 h 635"/>
                <a:gd name="T6" fmla="*/ 285 w 960"/>
                <a:gd name="T7" fmla="*/ 530 h 635"/>
                <a:gd name="T8" fmla="*/ 259 w 960"/>
                <a:gd name="T9" fmla="*/ 417 h 635"/>
                <a:gd name="T10" fmla="*/ 225 w 960"/>
                <a:gd name="T11" fmla="*/ 308 h 635"/>
                <a:gd name="T12" fmla="*/ 168 w 960"/>
                <a:gd name="T13" fmla="*/ 229 h 635"/>
                <a:gd name="T14" fmla="*/ 97 w 960"/>
                <a:gd name="T15" fmla="*/ 177 h 635"/>
                <a:gd name="T16" fmla="*/ 0 w 960"/>
                <a:gd name="T17" fmla="*/ 12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635">
                  <a:moveTo>
                    <a:pt x="0" y="128"/>
                  </a:moveTo>
                  <a:lnTo>
                    <a:pt x="960" y="0"/>
                  </a:lnTo>
                  <a:lnTo>
                    <a:pt x="300" y="635"/>
                  </a:lnTo>
                  <a:lnTo>
                    <a:pt x="285" y="530"/>
                  </a:lnTo>
                  <a:lnTo>
                    <a:pt x="259" y="417"/>
                  </a:lnTo>
                  <a:lnTo>
                    <a:pt x="225" y="308"/>
                  </a:lnTo>
                  <a:lnTo>
                    <a:pt x="168" y="229"/>
                  </a:lnTo>
                  <a:lnTo>
                    <a:pt x="97" y="17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8258175" y="584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ru-RU" sz="1200" b="1"/>
              <a:t>УГАТУ</a:t>
            </a: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50825" y="6453188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6"/>
          <p:cNvSpPr>
            <a:spLocks noChangeShapeType="1"/>
          </p:cNvSpPr>
          <p:nvPr userDrawn="1"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32956"/>
            <a:ext cx="8642350" cy="786569"/>
          </a:xfrm>
        </p:spPr>
        <p:txBody>
          <a:bodyPr/>
          <a:lstStyle/>
          <a:p>
            <a:r>
              <a:rPr lang="ru-RU" sz="3600" b="1" dirty="0"/>
              <a:t>Лабораторная работа №</a:t>
            </a:r>
            <a:r>
              <a:rPr lang="en-US" sz="3600" b="1" dirty="0"/>
              <a:t>2</a:t>
            </a:r>
            <a:r>
              <a:rPr lang="ru-RU" sz="3600" b="1" dirty="0"/>
              <a:t> </a:t>
            </a:r>
            <a:br>
              <a:rPr lang="ru-RU" sz="3600" b="1" dirty="0"/>
            </a:b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Решение начально-краевой задачи 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b="1" dirty="0"/>
              <a:t>для уравнения теплопроводности</a:t>
            </a:r>
            <a:endParaRPr lang="ru-RU" altLang="ru-RU" sz="4000" b="1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1" dirty="0"/>
              <a:t>Теория разностных схем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8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60748"/>
            <a:ext cx="8712968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Предположим, что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где </a:t>
            </a:r>
            <a:r>
              <a:rPr lang="en-US" sz="2000" dirty="0"/>
              <a:t>                    </a:t>
            </a:r>
            <a:r>
              <a:rPr lang="ru-RU" sz="2000" dirty="0"/>
              <a:t>– весовой коэффициент. </a:t>
            </a:r>
          </a:p>
          <a:p>
            <a:pPr marL="0" indent="0">
              <a:buNone/>
            </a:pPr>
            <a:r>
              <a:rPr lang="ru-RU" sz="2000" dirty="0"/>
              <a:t>С учётом сказанного дискретный аналог для уравнения теплопроводности без источника записывается в виде: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Весовой коэффициент определяет уровень явности численной схемы: 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при  </a:t>
            </a:r>
            <a:r>
              <a:rPr lang="en-US" sz="2000" dirty="0"/>
              <a:t>            </a:t>
            </a:r>
            <a:r>
              <a:rPr lang="ru-RU" sz="2000" dirty="0"/>
              <a:t>– полностью явная разностная схема; 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при  </a:t>
            </a:r>
            <a:r>
              <a:rPr lang="en-US" sz="2000" dirty="0"/>
              <a:t>              </a:t>
            </a:r>
            <a:r>
              <a:rPr lang="ru-RU" sz="2000" dirty="0"/>
              <a:t>– </a:t>
            </a:r>
            <a:r>
              <a:rPr lang="ru-RU" sz="2000" dirty="0" err="1"/>
              <a:t>полуявная</a:t>
            </a:r>
            <a:r>
              <a:rPr lang="ru-RU" sz="2000" dirty="0"/>
              <a:t> схема </a:t>
            </a:r>
            <a:r>
              <a:rPr lang="ru-RU" sz="2000" dirty="0" err="1"/>
              <a:t>Кранка</a:t>
            </a:r>
            <a:r>
              <a:rPr lang="ru-RU" sz="2000" dirty="0"/>
              <a:t> </a:t>
            </a:r>
            <a:r>
              <a:rPr lang="ru-RU" sz="2000" dirty="0">
                <a:latin typeface="Arial"/>
                <a:cs typeface="Arial"/>
              </a:rPr>
              <a:t>–</a:t>
            </a:r>
            <a:r>
              <a:rPr lang="ru-RU" sz="2000" dirty="0"/>
              <a:t> Николсон;</a:t>
            </a:r>
          </a:p>
          <a:p>
            <a:pPr>
              <a:buNone/>
            </a:pPr>
            <a:r>
              <a:rPr lang="ru-RU" sz="2000" dirty="0"/>
              <a:t>при </a:t>
            </a:r>
            <a:r>
              <a:rPr lang="en-US" sz="2000" dirty="0"/>
              <a:t>            </a:t>
            </a:r>
            <a:r>
              <a:rPr lang="ru-RU" sz="2000" dirty="0"/>
              <a:t> – полностью неявная схема.</a:t>
            </a:r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459038" y="1412875"/>
          <a:ext cx="3067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Формула" r:id="rId3" imgW="1676160" imgH="507960" progId="Equation.3">
                  <p:embed/>
                </p:oleObj>
              </mc:Choice>
              <mc:Fallback>
                <p:oleObj name="Формула" r:id="rId3" imgW="167616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412875"/>
                        <a:ext cx="30670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46894" y="2277981"/>
          <a:ext cx="1240830" cy="43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Формула" r:id="rId5" imgW="507960" imgH="203040" progId="Equation.3">
                  <p:embed/>
                </p:oleObj>
              </mc:Choice>
              <mc:Fallback>
                <p:oleObj name="Формула" r:id="rId5" imgW="5079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94" y="2277981"/>
                        <a:ext cx="1240830" cy="430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251520" y="3392996"/>
          <a:ext cx="8640960" cy="79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Формула" r:id="rId7" imgW="5194080" imgH="482400" progId="Equation.3">
                  <p:embed/>
                </p:oleObj>
              </mc:Choice>
              <mc:Fallback>
                <p:oleObj name="Формула" r:id="rId7" imgW="519408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92996"/>
                        <a:ext cx="8640960" cy="797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871538" y="4760913"/>
          <a:ext cx="777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Формула" r:id="rId9" imgW="342720" imgH="203040" progId="Equation.3">
                  <p:embed/>
                </p:oleObj>
              </mc:Choice>
              <mc:Fallback>
                <p:oleObj name="Формула" r:id="rId9" imgW="34272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760913"/>
                        <a:ext cx="7778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829221" y="5153186"/>
          <a:ext cx="1006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Формула" r:id="rId11" imgW="444240" imgH="203040" progId="Equation.3">
                  <p:embed/>
                </p:oleObj>
              </mc:Choice>
              <mc:Fallback>
                <p:oleObj name="Формула" r:id="rId11" imgW="44424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221" y="5153186"/>
                        <a:ext cx="1006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902122" y="5481228"/>
          <a:ext cx="717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Формула" r:id="rId13" imgW="317160" imgH="203040" progId="Equation.3">
                  <p:embed/>
                </p:oleObj>
              </mc:Choice>
              <mc:Fallback>
                <p:oleObj name="Формула" r:id="rId13" imgW="31716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22" y="5481228"/>
                        <a:ext cx="717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60748"/>
            <a:ext cx="8712968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Нелинейные коэффициенты рассчитываются не в узлах сетки, а в так называемых </a:t>
            </a:r>
            <a:r>
              <a:rPr lang="ru-RU" sz="2000" dirty="0" err="1"/>
              <a:t>полуцелых</a:t>
            </a:r>
            <a:r>
              <a:rPr lang="ru-RU" sz="2000" dirty="0"/>
              <a:t> точках (</a:t>
            </a:r>
            <a:r>
              <a:rPr lang="en-US" sz="2000" i="1" dirty="0" err="1"/>
              <a:t>i</a:t>
            </a:r>
            <a:r>
              <a:rPr lang="en-US" sz="2000" i="1" dirty="0"/>
              <a:t> + 0.5, </a:t>
            </a:r>
            <a:r>
              <a:rPr lang="en-US" sz="2000" i="1" dirty="0" err="1"/>
              <a:t>i</a:t>
            </a:r>
            <a:r>
              <a:rPr lang="en-US" sz="2000" i="1" dirty="0"/>
              <a:t> - 0.5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Расчет нелинейных коэффициентов:</a:t>
            </a:r>
          </a:p>
          <a:p>
            <a:pPr marL="0" indent="0"/>
            <a:r>
              <a:rPr lang="ru-RU" sz="2000" dirty="0"/>
              <a:t>  по значениям функции с предыдущего временного слоя</a:t>
            </a:r>
          </a:p>
          <a:p>
            <a:pPr marL="0" indent="0"/>
            <a:endParaRPr lang="ru-RU" sz="2000" dirty="0"/>
          </a:p>
          <a:p>
            <a:pPr marL="0" indent="0"/>
            <a:endParaRPr lang="ru-RU" sz="2000" dirty="0"/>
          </a:p>
          <a:p>
            <a:pPr marL="0" indent="0"/>
            <a:endParaRPr lang="ru-RU" sz="2000" dirty="0"/>
          </a:p>
          <a:p>
            <a:pPr marL="0" indent="0"/>
            <a:r>
              <a:rPr lang="ru-RU" sz="2000" dirty="0"/>
              <a:t>  по значениям функции с текущего временного слоя</a:t>
            </a:r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10705"/>
              </p:ext>
            </p:extLst>
          </p:nvPr>
        </p:nvGraphicFramePr>
        <p:xfrm>
          <a:off x="889000" y="2622550"/>
          <a:ext cx="5584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Уравнение" r:id="rId3" imgW="2286000" imgH="482400" progId="Equation.3">
                  <p:embed/>
                </p:oleObj>
              </mc:Choice>
              <mc:Fallback>
                <p:oleObj name="Уравнение" r:id="rId3" imgW="22860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622550"/>
                        <a:ext cx="55848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01650" y="4184650"/>
          <a:ext cx="63627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Формула" r:id="rId5" imgW="2603160" imgH="482400" progId="Equation.3">
                  <p:embed/>
                </p:oleObj>
              </mc:Choice>
              <mc:Fallback>
                <p:oleObj name="Формула" r:id="rId5" imgW="260316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184650"/>
                        <a:ext cx="63627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 </a:t>
            </a:r>
            <a:r>
              <a:rPr lang="ru-RU" sz="2200" b="1" dirty="0"/>
              <a:t>Сравнение конечно-разностных схем для линейной задачи</a:t>
            </a:r>
            <a:endParaRPr lang="en-US" altLang="ru-RU" sz="2200" b="1" dirty="0"/>
          </a:p>
          <a:p>
            <a:pPr eaLnBrk="1" hangingPunct="1">
              <a:spcBef>
                <a:spcPct val="50000"/>
              </a:spcBef>
            </a:pPr>
            <a:r>
              <a:rPr lang="ru-RU" sz="2000" dirty="0"/>
              <a:t>Рассматривается линейный случай уравнения теплопроводности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ru-RU" sz="2000" i="1" dirty="0"/>
              <a:t> 	</a:t>
            </a:r>
            <a:r>
              <a:rPr lang="en-US" sz="2000" i="1" dirty="0"/>
              <a:t>								           </a:t>
            </a:r>
            <a:r>
              <a:rPr lang="ru-RU" dirty="0"/>
              <a:t>(5)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1 (2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Методом разделения переменных построить аналитическое решение задачи.</a:t>
            </a:r>
            <a:endParaRPr lang="en-US" altLang="ru-RU" dirty="0"/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Написать вычислительную программу на языке программирования </a:t>
            </a:r>
            <a:r>
              <a:rPr lang="en-US" dirty="0"/>
              <a:t>C</a:t>
            </a:r>
            <a:r>
              <a:rPr lang="ru-RU" dirty="0"/>
              <a:t>++ решения задачи (1)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(5) с использованием </a:t>
            </a:r>
            <a:r>
              <a:rPr lang="ru-RU" b="1" dirty="0"/>
              <a:t>явной разностной схемы</a:t>
            </a:r>
            <a:r>
              <a:rPr lang="ru-RU" dirty="0"/>
              <a:t> на равномерной пространственно-временной сетке.</a:t>
            </a:r>
            <a:r>
              <a:rPr lang="ru-RU" altLang="ru-RU" dirty="0"/>
              <a:t> 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Непосредственными расчетами продемонстрировать условную устойчивость схемы и справедливость условия устойчивости.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Исследовать зависимость решения от величины шагов сетки по пространственной и временной переменным посредством сравнения с построенным аналитическим решением. Построить графики зависимости погрешности, оцениваемой в равномерной норме по пространственной переменной, от времени и шагов сетки.</a:t>
            </a:r>
            <a:endParaRPr lang="ru-RU" alt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8680" y="2024844"/>
            <a:ext cx="5115568" cy="360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 </a:t>
            </a:r>
            <a:r>
              <a:rPr lang="ru-RU" sz="2200" b="1" dirty="0"/>
              <a:t>Сравнение конечно-разностных схем для линейной задачи</a:t>
            </a:r>
            <a:endParaRPr lang="en-US" altLang="ru-RU" sz="2200" b="1" dirty="0"/>
          </a:p>
          <a:p>
            <a:pPr eaLnBrk="1" hangingPunct="1">
              <a:spcBef>
                <a:spcPct val="50000"/>
              </a:spcBef>
            </a:pPr>
            <a:r>
              <a:rPr lang="ru-RU" sz="2000" dirty="0"/>
              <a:t>Рассматривается линейный случай уравнения теплопроводности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ru-RU" sz="2000" i="1" dirty="0"/>
              <a:t> 	</a:t>
            </a:r>
            <a:r>
              <a:rPr lang="en-US" sz="2000" i="1" dirty="0"/>
              <a:t>								           </a:t>
            </a:r>
            <a:r>
              <a:rPr lang="ru-RU" dirty="0"/>
              <a:t>(5)</a:t>
            </a:r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2 (4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Методом разделения переменных построить аналитическое решение задачи.</a:t>
            </a:r>
            <a:endParaRPr lang="en-US" altLang="ru-RU" dirty="0"/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Написать вычислительную программу на языке программирования </a:t>
            </a:r>
            <a:r>
              <a:rPr lang="en-US" dirty="0"/>
              <a:t>C</a:t>
            </a:r>
            <a:r>
              <a:rPr lang="ru-RU" dirty="0"/>
              <a:t>++ решения задачи (1)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(5) по </a:t>
            </a:r>
            <a:r>
              <a:rPr lang="ru-RU" b="1" dirty="0"/>
              <a:t>полностью неявной схеме </a:t>
            </a:r>
            <a:r>
              <a:rPr lang="ru-RU" dirty="0"/>
              <a:t>и </a:t>
            </a:r>
            <a:r>
              <a:rPr lang="ru-RU" b="1" dirty="0"/>
              <a:t>схеме </a:t>
            </a:r>
            <a:r>
              <a:rPr lang="ru-RU" b="1" dirty="0" err="1"/>
              <a:t>Кранка</a:t>
            </a:r>
            <a:r>
              <a:rPr lang="en-US" b="1" dirty="0"/>
              <a:t> </a:t>
            </a:r>
            <a:r>
              <a:rPr lang="ru-RU" b="1" dirty="0"/>
              <a:t>–</a:t>
            </a:r>
            <a:r>
              <a:rPr lang="en-US" b="1" dirty="0"/>
              <a:t> </a:t>
            </a:r>
            <a:r>
              <a:rPr lang="ru-RU" b="1" dirty="0"/>
              <a:t>Николсон </a:t>
            </a:r>
            <a:r>
              <a:rPr lang="ru-RU" dirty="0"/>
              <a:t>на равномерной сетке.</a:t>
            </a:r>
            <a:r>
              <a:rPr lang="ru-RU" altLang="ru-RU" dirty="0"/>
              <a:t> 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Выполнить сравнение точности получаемого решения по двум схемам с использованием точного решения. Построить графики погрешностей как функций координат и времени, а также графики норм погрешностей как функций шагов сетки.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Сравнить время решения задач по трем схемам (явной, полностью неявной и </a:t>
            </a:r>
            <a:r>
              <a:rPr lang="ru-RU" dirty="0" err="1"/>
              <a:t>Кранка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Николсон), обеспечивающих получение решения с одинаковым уровнем погрешности.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8680" y="2024844"/>
            <a:ext cx="5115568" cy="360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II  </a:t>
            </a:r>
            <a:r>
              <a:rPr lang="ru-RU" b="1" dirty="0"/>
              <a:t>Решение нелинейной задачи с использованием консервативной схемы</a:t>
            </a:r>
            <a:endParaRPr lang="ru-RU" dirty="0"/>
          </a:p>
          <a:p>
            <a:pPr marL="0" indent="0" eaLnBrk="1" hangingPunct="1">
              <a:spcBef>
                <a:spcPct val="50000"/>
              </a:spcBef>
            </a:pPr>
            <a:r>
              <a:rPr lang="ru-RU" sz="2000" dirty="0"/>
              <a:t>Решается нелинейная задача (1) – (4) с дополнительными исходными данными  </a:t>
            </a:r>
            <a:r>
              <a:rPr lang="en-US" sz="2000" i="1" dirty="0"/>
              <a:t>k(u) </a:t>
            </a:r>
            <a:r>
              <a:rPr lang="ru-RU" sz="2000" i="1" dirty="0"/>
              <a:t>и </a:t>
            </a:r>
            <a:r>
              <a:rPr lang="en-US" sz="2000" i="1" dirty="0"/>
              <a:t>F(u)</a:t>
            </a:r>
            <a:r>
              <a:rPr lang="ru-RU" sz="2000" dirty="0"/>
              <a:t>, где </a:t>
            </a:r>
            <a:r>
              <a:rPr lang="en-US" sz="2000" i="1" dirty="0"/>
              <a:t>f(</a:t>
            </a:r>
            <a:r>
              <a:rPr lang="en-US" sz="2000" i="1" dirty="0" err="1"/>
              <a:t>t,x,u</a:t>
            </a:r>
            <a:r>
              <a:rPr lang="en-US" sz="2000" i="1" dirty="0"/>
              <a:t>) = F(u)f(</a:t>
            </a:r>
            <a:r>
              <a:rPr lang="en-US" sz="2000" i="1" dirty="0" err="1"/>
              <a:t>t,x</a:t>
            </a:r>
            <a:r>
              <a:rPr lang="en-US" sz="2000" i="1" dirty="0"/>
              <a:t>).				        </a:t>
            </a:r>
            <a:endParaRPr lang="ru-RU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3 (</a:t>
            </a:r>
            <a:r>
              <a:rPr lang="en-US" i="1" dirty="0"/>
              <a:t>2</a:t>
            </a:r>
            <a:r>
              <a:rPr lang="ru-RU" i="1" dirty="0"/>
              <a:t>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Написать вычислительную программу на языке программирования </a:t>
            </a:r>
            <a:r>
              <a:rPr lang="en-US" dirty="0"/>
              <a:t>C</a:t>
            </a:r>
            <a:r>
              <a:rPr lang="ru-RU" dirty="0"/>
              <a:t>++ решения задачи (1)-(4) с использованием </a:t>
            </a:r>
            <a:r>
              <a:rPr lang="ru-RU" b="1" dirty="0"/>
              <a:t>неявной</a:t>
            </a:r>
            <a:r>
              <a:rPr lang="ru-RU" dirty="0"/>
              <a:t> </a:t>
            </a:r>
            <a:r>
              <a:rPr lang="ru-RU" b="1" dirty="0"/>
              <a:t>консервативной</a:t>
            </a:r>
            <a:r>
              <a:rPr lang="ru-RU" dirty="0"/>
              <a:t> </a:t>
            </a:r>
            <a:r>
              <a:rPr lang="ru-RU" b="1" dirty="0"/>
              <a:t>схемы</a:t>
            </a:r>
            <a:r>
              <a:rPr lang="ru-RU" dirty="0"/>
              <a:t> на равномерной сетке. </a:t>
            </a:r>
            <a:endParaRPr lang="en-US" dirty="0"/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Убедиться в корректности программы на примере задачи 1.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Решить нелинейную задачу, рассчитывая значения коэффициентов теплопроводности в </a:t>
            </a:r>
            <a:r>
              <a:rPr lang="ru-RU" dirty="0" err="1"/>
              <a:t>полуцелых</a:t>
            </a:r>
            <a:r>
              <a:rPr lang="ru-RU" dirty="0"/>
              <a:t> точках с предыдущего временного шага.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Исследовать зависимость получаемого решения от величины шага сетки по пространственной и временной переменным. Построить графики решений для различных значений шага.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endParaRPr 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II  </a:t>
            </a:r>
            <a:r>
              <a:rPr lang="ru-RU" b="1" dirty="0"/>
              <a:t>Решение нелинейной задачи с использованием консервативной схемы</a:t>
            </a:r>
            <a:endParaRPr lang="ru-RU" dirty="0"/>
          </a:p>
          <a:p>
            <a:pPr marL="0" indent="0" eaLnBrk="1" hangingPunct="1">
              <a:spcBef>
                <a:spcPct val="50000"/>
              </a:spcBef>
            </a:pPr>
            <a:r>
              <a:rPr lang="ru-RU" sz="2000" dirty="0"/>
              <a:t>Решается нелинейная задача (1) – (4) с дополнительными исходными данными  </a:t>
            </a:r>
            <a:r>
              <a:rPr lang="en-US" sz="2000" i="1" dirty="0"/>
              <a:t>k(u) </a:t>
            </a:r>
            <a:r>
              <a:rPr lang="ru-RU" sz="2000" i="1" dirty="0"/>
              <a:t>и </a:t>
            </a:r>
            <a:r>
              <a:rPr lang="en-US" sz="2000" i="1" dirty="0"/>
              <a:t>F(u)</a:t>
            </a:r>
            <a:r>
              <a:rPr lang="ru-RU" sz="2000" dirty="0"/>
              <a:t>, где </a:t>
            </a:r>
            <a:r>
              <a:rPr lang="en-US" sz="2000" i="1" dirty="0"/>
              <a:t>f(</a:t>
            </a:r>
            <a:r>
              <a:rPr lang="en-US" sz="2000" i="1" dirty="0" err="1"/>
              <a:t>t,x,u</a:t>
            </a:r>
            <a:r>
              <a:rPr lang="en-US" sz="2000" i="1" dirty="0"/>
              <a:t>) = F(u)f(</a:t>
            </a:r>
            <a:r>
              <a:rPr lang="en-US" sz="2000" i="1" dirty="0" err="1"/>
              <a:t>t,x</a:t>
            </a:r>
            <a:r>
              <a:rPr lang="en-US" sz="2000" i="1" dirty="0"/>
              <a:t>).				        </a:t>
            </a:r>
            <a:endParaRPr lang="ru-RU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4 (</a:t>
            </a:r>
            <a:r>
              <a:rPr lang="en-US" i="1" dirty="0"/>
              <a:t>2</a:t>
            </a:r>
            <a:r>
              <a:rPr lang="ru-RU" i="1" dirty="0"/>
              <a:t>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Выполнить модификацию программы из задачи 3 путем организации внутренних итераций на каждом временном шаге для повышения точности вычисления нелинейных слагаемых: </a:t>
            </a: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значения коэффициентов теплопроводности в полуцелых точках рассчитываются на текущем временном шаге методом последовательных приближений;</a:t>
            </a: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условием остановки итерационного процесса является достижение заданного преподавателем уровня погрешности вычислений нелинейных функций. </a:t>
            </a:r>
          </a:p>
          <a:p>
            <a:pPr eaLnBrk="1" hangingPunct="1">
              <a:spcBef>
                <a:spcPts val="600"/>
              </a:spcBef>
              <a:buFont typeface="+mj-lt"/>
              <a:buAutoNum type="arabicPeriod" startAt="2"/>
            </a:pPr>
            <a:r>
              <a:rPr lang="ru-RU" dirty="0"/>
              <a:t>Выполнить сравнение получаемых решений по исходной и модифицированной программам.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 startAt="2"/>
            </a:pPr>
            <a:r>
              <a:rPr lang="ru-RU" dirty="0"/>
              <a:t>Сравнить время работы двух программ для построения решений </a:t>
            </a:r>
            <a:br>
              <a:rPr lang="ru-RU" dirty="0"/>
            </a:br>
            <a:r>
              <a:rPr lang="ru-RU" dirty="0"/>
              <a:t>с одинаковым уровнем погрешности.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Лабораторная работа №</a:t>
            </a:r>
            <a:r>
              <a:rPr lang="en-US" dirty="0"/>
              <a:t>2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159001"/>
            <a:ext cx="878497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sz="2200" b="1" dirty="0"/>
              <a:t>Цель работы: </a:t>
            </a:r>
            <a:r>
              <a:rPr lang="ru-RU" sz="2200" dirty="0"/>
              <a:t>получить навык численного решения линейных и нелинейных начально-краевых задач для уравнений параболического типа с использованием различных конечно-разностных схем на примере задачи для одномерного уравнения теплопроводности с источником.</a:t>
            </a:r>
          </a:p>
        </p:txBody>
      </p:sp>
    </p:spTree>
    <p:extLst>
      <p:ext uri="{BB962C8B-B14F-4D97-AF65-F5344CB8AC3E}">
        <p14:creationId xmlns:p14="http://schemas.microsoft.com/office/powerpoint/2010/main" val="5749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r>
              <a:rPr lang="ru-RU" dirty="0"/>
              <a:t>Начально-краевая задача</a:t>
            </a:r>
            <a:endParaRPr lang="ru-RU" altLang="ru-RU" sz="3200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Рассматривается начально-краевая задача для нелинейного одномерного уравнения теплопроводности с источником: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132856"/>
            <a:ext cx="5544616" cy="648072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1" y="2939842"/>
            <a:ext cx="3365144" cy="345142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9664" y="3479902"/>
            <a:ext cx="4745714" cy="345142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235" y="4041069"/>
            <a:ext cx="4716953" cy="345142"/>
          </a:xfrm>
          <a:prstGeom prst="rect">
            <a:avLst/>
          </a:prstGeom>
          <a:noFill/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524000" y="2096851"/>
          <a:ext cx="7044444" cy="2376266"/>
        </p:xfrm>
        <a:graphic>
          <a:graphicData uri="http://schemas.openxmlformats.org/drawingml/2006/table">
            <a:tbl>
              <a:tblPr/>
              <a:tblGrid>
                <a:gridCol w="639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(1)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(3)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(4)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1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Разностная 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Разностная задача строится с целью нахождения сеточной функции </a:t>
            </a:r>
            <a:r>
              <a:rPr lang="en-US" sz="2000" i="1" dirty="0" err="1"/>
              <a:t>y</a:t>
            </a:r>
            <a:r>
              <a:rPr lang="en-US" sz="2000" i="1" baseline="30000" dirty="0" err="1"/>
              <a:t>n</a:t>
            </a:r>
            <a:r>
              <a:rPr lang="en-US" sz="2000" i="1" baseline="-25000" dirty="0" err="1"/>
              <a:t>i</a:t>
            </a:r>
            <a:r>
              <a:rPr lang="ru-RU" sz="2000" dirty="0"/>
              <a:t>, близкой к решению соответствующей дифференциальной задачи в некоторой норме.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Правило написания разностных уравнений и дополнительных условий (начальных, краевых) называется разностной схемой.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5717" y="2162905"/>
            <a:ext cx="4500500" cy="317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Центрально-разностная явная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8" y="1160748"/>
            <a:ext cx="855881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Центрально-разностная схема характеризуется наличием в разностном уравнении узловых точек с индексами </a:t>
            </a:r>
            <a:r>
              <a:rPr lang="en-US" sz="2000" i="1" dirty="0" err="1"/>
              <a:t>i</a:t>
            </a:r>
            <a:r>
              <a:rPr lang="en-US" sz="2000" i="1" dirty="0"/>
              <a:t> - 1</a:t>
            </a:r>
            <a:r>
              <a:rPr lang="ru-RU" sz="2000" dirty="0"/>
              <a:t> и </a:t>
            </a:r>
            <a:r>
              <a:rPr lang="en-US" sz="2000" i="1" dirty="0" err="1"/>
              <a:t>i</a:t>
            </a:r>
            <a:r>
              <a:rPr lang="en-US" sz="2000" i="1" dirty="0"/>
              <a:t> + 1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Явная схема позволяет вычислить </a:t>
            </a:r>
            <a:br>
              <a:rPr lang="ru-RU" sz="2000" dirty="0"/>
            </a:br>
            <a:r>
              <a:rPr lang="ru-RU" sz="2000" dirty="0"/>
              <a:t>значения в узловых точках на </a:t>
            </a:r>
            <a:r>
              <a:rPr lang="en-US" sz="2000" i="1" dirty="0"/>
              <a:t>n + 1</a:t>
            </a:r>
            <a:r>
              <a:rPr lang="en-US" sz="2000" dirty="0"/>
              <a:t>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временном слое по явной формуле</a:t>
            </a:r>
            <a:br>
              <a:rPr lang="ru-RU" sz="2000" dirty="0"/>
            </a:br>
            <a:r>
              <a:rPr lang="ru-RU" sz="2000" dirty="0"/>
              <a:t> - без решения СЛАУ.</a:t>
            </a:r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ru-RU" sz="2000" dirty="0"/>
              <a:t>Порядок аппроксимации схемы: </a:t>
            </a: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>
                <a:sym typeface="Symbol" panose="05050102010706020507" pitchFamily="18" charset="2"/>
              </a:rPr>
              <a:t>h</a:t>
            </a:r>
            <a:r>
              <a:rPr lang="ru-RU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ru-RU" sz="2000" dirty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ru-RU" sz="2000" dirty="0">
                <a:sym typeface="Symbol" panose="05050102010706020507" pitchFamily="18" charset="2"/>
              </a:rPr>
              <a:t>т.е. первый по времени и второй по пространству.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Особенностью подобных схем является преимущественно </a:t>
            </a:r>
            <a:r>
              <a:rPr lang="ru-RU" sz="2000" b="1" i="1" dirty="0"/>
              <a:t>условная устойчивость</a:t>
            </a:r>
            <a:r>
              <a:rPr lang="ru-RU" sz="2000" dirty="0"/>
              <a:t>, то есть наличие ограничения на размер дискретных шагов по времени и пространству. </a:t>
            </a:r>
          </a:p>
          <a:p>
            <a:pPr marL="0" indent="0">
              <a:buNone/>
            </a:pPr>
            <a:r>
              <a:rPr lang="ru-RU" sz="2000" dirty="0"/>
              <a:t>Для приведённого примера: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060"/>
              </p:ext>
            </p:extLst>
          </p:nvPr>
        </p:nvGraphicFramePr>
        <p:xfrm>
          <a:off x="926693" y="3105364"/>
          <a:ext cx="3564395" cy="85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Формула" r:id="rId3" imgW="2501900" imgH="596900" progId="Equation.3">
                  <p:embed/>
                </p:oleObj>
              </mc:Choice>
              <mc:Fallback>
                <p:oleObj name="Формула" r:id="rId3" imgW="25019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693" y="3105364"/>
                        <a:ext cx="3564395" cy="853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 descr="setka_small_explici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3680" y="1750778"/>
            <a:ext cx="2952328" cy="244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803975" y="1750778"/>
            <a:ext cx="540060" cy="4320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587951" y="2686881"/>
            <a:ext cx="804862" cy="3444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744741" y="3244208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495728" y="4055033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215808" y="4055033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719864" y="4055033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691972" y="4091037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0808"/>
              </p:ext>
            </p:extLst>
          </p:nvPr>
        </p:nvGraphicFramePr>
        <p:xfrm>
          <a:off x="4052494" y="5697251"/>
          <a:ext cx="87718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Формула" r:id="rId6" imgW="634725" imgH="520474" progId="Equation.3">
                  <p:embed/>
                </p:oleObj>
              </mc:Choice>
              <mc:Fallback>
                <p:oleObj name="Формула" r:id="rId6" imgW="63472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494" y="5697251"/>
                        <a:ext cx="877188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Неявная конечно-разностная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Характерной особенностью неявных схем является наличие в разностном уравнении нескольких неизвестных (искомых величин с индексом </a:t>
            </a:r>
            <a:r>
              <a:rPr lang="en-US" sz="2000" i="1" dirty="0"/>
              <a:t>n + 1</a:t>
            </a:r>
            <a:r>
              <a:rPr lang="ru-RU" sz="2000" dirty="0"/>
              <a:t>). </a:t>
            </a:r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вычисления значений в узловых </a:t>
            </a:r>
            <a:br>
              <a:rPr lang="ru-RU" sz="2000" dirty="0"/>
            </a:br>
            <a:r>
              <a:rPr lang="ru-RU" sz="2000" dirty="0"/>
              <a:t>точках на </a:t>
            </a:r>
            <a:r>
              <a:rPr lang="en-US" sz="2000" i="1" dirty="0"/>
              <a:t>n + 1</a:t>
            </a:r>
            <a:r>
              <a:rPr lang="en-US" sz="2000" dirty="0"/>
              <a:t> </a:t>
            </a:r>
            <a:r>
              <a:rPr lang="ru-RU" sz="2000" dirty="0"/>
              <a:t>временном слое </a:t>
            </a:r>
            <a:br>
              <a:rPr lang="ru-RU" sz="2000" dirty="0"/>
            </a:br>
            <a:r>
              <a:rPr lang="ru-RU" sz="2000" dirty="0"/>
              <a:t>требуется решить СЛАУ.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Как правило, неявные схемы </a:t>
            </a:r>
            <a:r>
              <a:rPr lang="ru-RU" sz="2000" b="1" dirty="0"/>
              <a:t>абсолютно устойчивы</a:t>
            </a:r>
            <a:r>
              <a:rPr lang="ru-RU" sz="2000" dirty="0"/>
              <a:t>. 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Порядок аппроксимации схемы такой же, как и в случае явной схемы:  </a:t>
            </a: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>
                <a:sym typeface="Symbol" panose="05050102010706020507" pitchFamily="18" charset="2"/>
              </a:rPr>
              <a:t>h</a:t>
            </a:r>
            <a:r>
              <a:rPr lang="ru-RU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605309" y="1998018"/>
            <a:ext cx="540060" cy="4320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89285" y="2934121"/>
            <a:ext cx="804862" cy="3444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546075" y="3491448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289385" y="4316239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009465" y="4316239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513521" y="4316239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485629" y="4302274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27583" y="2240868"/>
          <a:ext cx="377543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Формула" r:id="rId3" imgW="2705100" imgH="622300" progId="Equation.3">
                  <p:embed/>
                </p:oleObj>
              </mc:Choice>
              <mc:Fallback>
                <p:oleObj name="Формула" r:id="rId3" imgW="2705100" imgH="622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2240868"/>
                        <a:ext cx="3775435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4" name="Picture 6" descr="setka_small_implici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1040" y="1988840"/>
            <a:ext cx="2968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err="1"/>
              <a:t>Кранка</a:t>
            </a:r>
            <a:r>
              <a:rPr lang="ru-RU" dirty="0"/>
              <a:t> </a:t>
            </a:r>
            <a:r>
              <a:rPr lang="ru-RU" dirty="0">
                <a:latin typeface="Arial"/>
                <a:cs typeface="Arial"/>
              </a:rPr>
              <a:t>–</a:t>
            </a:r>
            <a:r>
              <a:rPr lang="en-US" dirty="0">
                <a:sym typeface="Symbol"/>
              </a:rPr>
              <a:t> </a:t>
            </a:r>
            <a:r>
              <a:rPr lang="ru-RU" dirty="0"/>
              <a:t>Николсон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Схема </a:t>
            </a:r>
            <a:r>
              <a:rPr lang="ru-RU" sz="2000" dirty="0" err="1"/>
              <a:t>Кранка</a:t>
            </a:r>
            <a:r>
              <a:rPr lang="ru-RU" sz="2000" dirty="0">
                <a:cs typeface="Arial"/>
              </a:rPr>
              <a:t> – </a:t>
            </a:r>
            <a:r>
              <a:rPr lang="ru-RU" sz="2000" dirty="0"/>
              <a:t>Николсон предполагает при записи конечно-разностных соотношений использовать узловые точки сразу с двух временных шагов.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уравнения теплопроводности:</a:t>
            </a:r>
          </a:p>
          <a:p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Такой подход приводит к увеличению </a:t>
            </a:r>
            <a:br>
              <a:rPr lang="ru-RU" sz="2000" dirty="0"/>
            </a:br>
            <a:r>
              <a:rPr lang="ru-RU" sz="2000" dirty="0"/>
              <a:t>порядка аппроксимации по времени:</a:t>
            </a:r>
            <a:br>
              <a:rPr lang="ru-RU" sz="2000" dirty="0"/>
            </a:b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2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>
                <a:sym typeface="Symbol" panose="05050102010706020507" pitchFamily="18" charset="2"/>
              </a:rPr>
              <a:t>h</a:t>
            </a:r>
            <a:r>
              <a:rPr lang="ru-RU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Схемы </a:t>
            </a:r>
            <a:r>
              <a:rPr lang="ru-RU" sz="2000" dirty="0" err="1"/>
              <a:t>Кранка</a:t>
            </a:r>
            <a:r>
              <a:rPr lang="en-US" sz="2000" dirty="0"/>
              <a:t> </a:t>
            </a:r>
            <a:r>
              <a:rPr lang="ru-RU" sz="2000" dirty="0">
                <a:cs typeface="Arial"/>
              </a:rPr>
              <a:t>– </a:t>
            </a:r>
            <a:r>
              <a:rPr lang="ru-RU" sz="2000" dirty="0"/>
              <a:t>Николсон обычно </a:t>
            </a:r>
            <a:br>
              <a:rPr lang="ru-RU" sz="2000" dirty="0"/>
            </a:br>
            <a:r>
              <a:rPr lang="ru-RU" sz="2000" dirty="0"/>
              <a:t>являются абсолютно устойчивыми.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587789" y="3538600"/>
            <a:ext cx="540060" cy="4320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71765" y="4474703"/>
            <a:ext cx="804862" cy="3444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528555" y="5032030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271865" y="5856821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991945" y="5856821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496001" y="5856821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468109" y="5842856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07604" y="2528900"/>
          <a:ext cx="672554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Формула" r:id="rId3" imgW="4445000" imgH="622300" progId="Equation.3">
                  <p:embed/>
                </p:oleObj>
              </mc:Choice>
              <mc:Fallback>
                <p:oleObj name="Формула" r:id="rId3" imgW="4445000" imgH="622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2528900"/>
                        <a:ext cx="6725547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7" name="Picture 5" descr="setka_small_krankni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3813" y="3537012"/>
            <a:ext cx="2989263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Консервативная конечно-разностная схема строится на основе законов сохранения, следствием которых является уравнение в частных производных. </a:t>
            </a:r>
          </a:p>
          <a:p>
            <a:pPr marL="0" indent="0">
              <a:buNone/>
            </a:pPr>
            <a:r>
              <a:rPr lang="ru-RU" sz="2000" dirty="0"/>
              <a:t>Закон сохранения записывается для некоторого контрольного объёма, окружающего узел сетки, а затем записывается математически с учётом дискретной сетки.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одномерном случае производим интегрирование уравнения теплопроводности по пространству от </a:t>
            </a:r>
            <a:r>
              <a:rPr lang="en-US" sz="2000" i="1" dirty="0"/>
              <a:t>w</a:t>
            </a:r>
            <a:r>
              <a:rPr lang="ru-RU" sz="2000" dirty="0"/>
              <a:t> до </a:t>
            </a:r>
            <a:r>
              <a:rPr lang="en-US" sz="2000" i="1" dirty="0"/>
              <a:t>e</a:t>
            </a:r>
            <a:r>
              <a:rPr lang="en-US" sz="2000" dirty="0"/>
              <a:t> (</a:t>
            </a:r>
            <a:r>
              <a:rPr lang="ru-RU" sz="2000" dirty="0"/>
              <a:t>по отрезку </a:t>
            </a:r>
            <a:r>
              <a:rPr lang="en-US" sz="2000" dirty="0">
                <a:sym typeface="Symbol"/>
              </a:rPr>
              <a:t>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) </a:t>
            </a:r>
            <a:r>
              <a:rPr lang="ru-RU" sz="2000" dirty="0"/>
              <a:t>и по времени от </a:t>
            </a:r>
            <a:r>
              <a:rPr lang="en-US" sz="2000" i="1" dirty="0"/>
              <a:t>t</a:t>
            </a:r>
            <a:r>
              <a:rPr lang="ru-RU" sz="2000" dirty="0"/>
              <a:t> до </a:t>
            </a:r>
            <a:r>
              <a:rPr lang="en-US" sz="2000" i="1" dirty="0"/>
              <a:t>t + </a:t>
            </a:r>
            <a:r>
              <a:rPr lang="en-US" sz="2000" i="1" dirty="0">
                <a:sym typeface="Symbol"/>
              </a:rPr>
              <a:t>t</a:t>
            </a:r>
            <a:r>
              <a:rPr lang="ru-RU" sz="2000" dirty="0">
                <a:sym typeface="Symbol"/>
              </a:rPr>
              <a:t>, а затем заменяем интегралы их разностными аналогами.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844" y="4761148"/>
            <a:ext cx="29051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20789" y="5085184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63988" y="5085184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489041" y="5085184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Рассмотрим уравнение без источника (</a:t>
            </a:r>
            <a:r>
              <a:rPr lang="en-US" sz="2000" i="1" dirty="0"/>
              <a:t>f = 0</a:t>
            </a:r>
            <a:r>
              <a:rPr lang="en-US" sz="2000" dirty="0"/>
              <a:t>)</a:t>
            </a:r>
            <a:r>
              <a:rPr lang="ru-RU" sz="2000" dirty="0"/>
              <a:t>. Проинтегрируем уравнение: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Интегрирование левой части даёт</a:t>
            </a:r>
          </a:p>
          <a:p>
            <a:pPr marL="0" indent="0">
              <a:buNone/>
            </a:pPr>
            <a:r>
              <a:rPr lang="ru-RU" sz="2000" dirty="0"/>
              <a:t>Интегрирование правой части сначала приводит к уравнению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предположении о кусочно-линейном профиле функции на границе контрольного объема правая часть принимает вид</a:t>
            </a:r>
          </a:p>
          <a:p>
            <a:pPr marL="0" indent="0"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799692" y="1808820"/>
          <a:ext cx="466251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Формула" r:id="rId3" imgW="2463800" imgH="533400" progId="Equation.3">
                  <p:embed/>
                </p:oleObj>
              </mc:Choice>
              <mc:Fallback>
                <p:oleObj name="Формула" r:id="rId3" imgW="2463800" imgH="533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1808820"/>
                        <a:ext cx="4662518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779999" y="2852936"/>
          <a:ext cx="1700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Формула" r:id="rId5" imgW="863280" imgH="253800" progId="Equation.3">
                  <p:embed/>
                </p:oleObj>
              </mc:Choice>
              <mc:Fallback>
                <p:oleObj name="Формула" r:id="rId5" imgW="8632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99" y="2852936"/>
                        <a:ext cx="170021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46374" y="3717032"/>
          <a:ext cx="3502608" cy="100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Формула" r:id="rId7" imgW="1765080" imgH="507960" progId="Equation.3">
                  <p:embed/>
                </p:oleObj>
              </mc:Choice>
              <mc:Fallback>
                <p:oleObj name="Формула" r:id="rId7" imgW="1765080" imgH="507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4" y="3717032"/>
                        <a:ext cx="3502608" cy="1008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2759075" y="5411788"/>
          <a:ext cx="3937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Формула" r:id="rId9" imgW="1981080" imgH="507960" progId="Equation.3">
                  <p:embed/>
                </p:oleObj>
              </mc:Choice>
              <mc:Fallback>
                <p:oleObj name="Формула" r:id="rId9" imgW="1981080" imgH="507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411788"/>
                        <a:ext cx="393700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61603</TotalTime>
  <Words>559</Words>
  <Application>Microsoft Office PowerPoint</Application>
  <PresentationFormat>Экран (4:3)</PresentationFormat>
  <Paragraphs>154</Paragraphs>
  <Slides>15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Оформление по умолчанию</vt:lpstr>
      <vt:lpstr>Microsoft Equation 3.0</vt:lpstr>
      <vt:lpstr>Формула</vt:lpstr>
      <vt:lpstr>Лабораторная работа №2   Решение начально-краевой задачи  для уравнения теплопроводности</vt:lpstr>
      <vt:lpstr>Лабораторная работа №2</vt:lpstr>
      <vt:lpstr>Начально-краевая задача</vt:lpstr>
      <vt:lpstr>Разностная задача</vt:lpstr>
      <vt:lpstr>Центрально-разностная явная схема</vt:lpstr>
      <vt:lpstr>Неявная конечно-разностная схема</vt:lpstr>
      <vt:lpstr>Схема Кранка – Николсон</vt:lpstr>
      <vt:lpstr>Консервативная схема</vt:lpstr>
      <vt:lpstr>Консервативная схема</vt:lpstr>
      <vt:lpstr>Консервативная схема</vt:lpstr>
      <vt:lpstr>Консервативная схема</vt:lpstr>
      <vt:lpstr>Порядок выполнения работы</vt:lpstr>
      <vt:lpstr>Порядок выполнения работы</vt:lpstr>
      <vt:lpstr>Порядок выполнения работы</vt:lpstr>
      <vt:lpstr>Порядок выполнения работы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</dc:creator>
  <cp:lastModifiedBy>Ильхам Муратшин</cp:lastModifiedBy>
  <cp:revision>326</cp:revision>
  <dcterms:created xsi:type="dcterms:W3CDTF">2007-10-19T06:51:05Z</dcterms:created>
  <dcterms:modified xsi:type="dcterms:W3CDTF">2023-04-05T19:10:31Z</dcterms:modified>
</cp:coreProperties>
</file>