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85" r:id="rId2"/>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83" r:id="rId26"/>
    <p:sldId id="279" r:id="rId27"/>
    <p:sldId id="280" r:id="rId28"/>
    <p:sldId id="281" r:id="rId29"/>
    <p:sldId id="284"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p:scale>
          <a:sx n="75" d="100"/>
          <a:sy n="75" d="100"/>
        </p:scale>
        <p:origin x="974"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B33FC-2702-345C-B1AD-01390574278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F2FAB189-32BE-A180-17F5-639FE216D72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F0F3F3FE-3153-41AD-067B-EB67ABAC1B5C}"/>
              </a:ext>
            </a:extLst>
          </p:cNvPr>
          <p:cNvSpPr>
            <a:spLocks noGrp="1"/>
          </p:cNvSpPr>
          <p:nvPr>
            <p:ph type="dt" sz="half" idx="10"/>
          </p:nvPr>
        </p:nvSpPr>
        <p:spPr/>
        <p:txBody>
          <a:bodyPr/>
          <a:lstStyle/>
          <a:p>
            <a:fld id="{95212EE9-77BA-437A-B474-B8672B59F952}" type="datetimeFigureOut">
              <a:rPr lang="en-GB" smtClean="0"/>
              <a:t>09/12/2024</a:t>
            </a:fld>
            <a:endParaRPr lang="en-GB"/>
          </a:p>
        </p:txBody>
      </p:sp>
      <p:sp>
        <p:nvSpPr>
          <p:cNvPr id="5" name="Footer Placeholder 4">
            <a:extLst>
              <a:ext uri="{FF2B5EF4-FFF2-40B4-BE49-F238E27FC236}">
                <a16:creationId xmlns:a16="http://schemas.microsoft.com/office/drawing/2014/main" id="{BCD92753-C6CA-14AE-C378-074A91BC41B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823F2D7-9068-4E4B-E8FA-A938E36DF5D5}"/>
              </a:ext>
            </a:extLst>
          </p:cNvPr>
          <p:cNvSpPr>
            <a:spLocks noGrp="1"/>
          </p:cNvSpPr>
          <p:nvPr>
            <p:ph type="sldNum" sz="quarter" idx="12"/>
          </p:nvPr>
        </p:nvSpPr>
        <p:spPr/>
        <p:txBody>
          <a:bodyPr/>
          <a:lstStyle/>
          <a:p>
            <a:fld id="{55112063-EFEC-4EEA-8BE3-1F0E2862E766}" type="slidenum">
              <a:rPr lang="en-GB" smtClean="0"/>
              <a:t>‹#›</a:t>
            </a:fld>
            <a:endParaRPr lang="en-GB"/>
          </a:p>
        </p:txBody>
      </p:sp>
    </p:spTree>
    <p:extLst>
      <p:ext uri="{BB962C8B-B14F-4D97-AF65-F5344CB8AC3E}">
        <p14:creationId xmlns:p14="http://schemas.microsoft.com/office/powerpoint/2010/main" val="8055651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3D066B-A4A4-F8AC-71E5-38EBEEE49707}"/>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D07C43EF-AE43-5A62-EF06-6A0BCD36A27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6697392-1241-A38D-4994-B90265198CFB}"/>
              </a:ext>
            </a:extLst>
          </p:cNvPr>
          <p:cNvSpPr>
            <a:spLocks noGrp="1"/>
          </p:cNvSpPr>
          <p:nvPr>
            <p:ph type="dt" sz="half" idx="10"/>
          </p:nvPr>
        </p:nvSpPr>
        <p:spPr/>
        <p:txBody>
          <a:bodyPr/>
          <a:lstStyle/>
          <a:p>
            <a:fld id="{95212EE9-77BA-437A-B474-B8672B59F952}" type="datetimeFigureOut">
              <a:rPr lang="en-GB" smtClean="0"/>
              <a:t>09/12/2024</a:t>
            </a:fld>
            <a:endParaRPr lang="en-GB"/>
          </a:p>
        </p:txBody>
      </p:sp>
      <p:sp>
        <p:nvSpPr>
          <p:cNvPr id="5" name="Footer Placeholder 4">
            <a:extLst>
              <a:ext uri="{FF2B5EF4-FFF2-40B4-BE49-F238E27FC236}">
                <a16:creationId xmlns:a16="http://schemas.microsoft.com/office/drawing/2014/main" id="{F0CD0A68-65A9-ED7C-BA07-F3914627630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D46B2F8-DB43-D8B2-A835-F54FABFA4840}"/>
              </a:ext>
            </a:extLst>
          </p:cNvPr>
          <p:cNvSpPr>
            <a:spLocks noGrp="1"/>
          </p:cNvSpPr>
          <p:nvPr>
            <p:ph type="sldNum" sz="quarter" idx="12"/>
          </p:nvPr>
        </p:nvSpPr>
        <p:spPr/>
        <p:txBody>
          <a:bodyPr/>
          <a:lstStyle/>
          <a:p>
            <a:fld id="{55112063-EFEC-4EEA-8BE3-1F0E2862E766}" type="slidenum">
              <a:rPr lang="en-GB" smtClean="0"/>
              <a:t>‹#›</a:t>
            </a:fld>
            <a:endParaRPr lang="en-GB"/>
          </a:p>
        </p:txBody>
      </p:sp>
    </p:spTree>
    <p:extLst>
      <p:ext uri="{BB962C8B-B14F-4D97-AF65-F5344CB8AC3E}">
        <p14:creationId xmlns:p14="http://schemas.microsoft.com/office/powerpoint/2010/main" val="13708703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FBD603E-8DDB-543F-C23D-07990556A89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9514CAE6-6446-7255-3647-433C51F19CF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29639F4-7CBC-8B33-66BA-ED26579650D8}"/>
              </a:ext>
            </a:extLst>
          </p:cNvPr>
          <p:cNvSpPr>
            <a:spLocks noGrp="1"/>
          </p:cNvSpPr>
          <p:nvPr>
            <p:ph type="dt" sz="half" idx="10"/>
          </p:nvPr>
        </p:nvSpPr>
        <p:spPr/>
        <p:txBody>
          <a:bodyPr/>
          <a:lstStyle/>
          <a:p>
            <a:fld id="{95212EE9-77BA-437A-B474-B8672B59F952}" type="datetimeFigureOut">
              <a:rPr lang="en-GB" smtClean="0"/>
              <a:t>09/12/2024</a:t>
            </a:fld>
            <a:endParaRPr lang="en-GB"/>
          </a:p>
        </p:txBody>
      </p:sp>
      <p:sp>
        <p:nvSpPr>
          <p:cNvPr id="5" name="Footer Placeholder 4">
            <a:extLst>
              <a:ext uri="{FF2B5EF4-FFF2-40B4-BE49-F238E27FC236}">
                <a16:creationId xmlns:a16="http://schemas.microsoft.com/office/drawing/2014/main" id="{6F826595-0A15-025A-5CA4-AB938132C91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DA4E8A6-CBE7-2CC4-E7D8-8091274F6360}"/>
              </a:ext>
            </a:extLst>
          </p:cNvPr>
          <p:cNvSpPr>
            <a:spLocks noGrp="1"/>
          </p:cNvSpPr>
          <p:nvPr>
            <p:ph type="sldNum" sz="quarter" idx="12"/>
          </p:nvPr>
        </p:nvSpPr>
        <p:spPr/>
        <p:txBody>
          <a:bodyPr/>
          <a:lstStyle/>
          <a:p>
            <a:fld id="{55112063-EFEC-4EEA-8BE3-1F0E2862E766}" type="slidenum">
              <a:rPr lang="en-GB" smtClean="0"/>
              <a:t>‹#›</a:t>
            </a:fld>
            <a:endParaRPr lang="en-GB"/>
          </a:p>
        </p:txBody>
      </p:sp>
    </p:spTree>
    <p:extLst>
      <p:ext uri="{BB962C8B-B14F-4D97-AF65-F5344CB8AC3E}">
        <p14:creationId xmlns:p14="http://schemas.microsoft.com/office/powerpoint/2010/main" val="31965676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9A8C1B-E8C0-5310-24EF-89AAAB6DFD1D}"/>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AA8623DF-89D9-5807-F285-C4B234E3404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6A9458B-8201-7D35-496A-C40C3BC5665D}"/>
              </a:ext>
            </a:extLst>
          </p:cNvPr>
          <p:cNvSpPr>
            <a:spLocks noGrp="1"/>
          </p:cNvSpPr>
          <p:nvPr>
            <p:ph type="dt" sz="half" idx="10"/>
          </p:nvPr>
        </p:nvSpPr>
        <p:spPr/>
        <p:txBody>
          <a:bodyPr/>
          <a:lstStyle/>
          <a:p>
            <a:fld id="{95212EE9-77BA-437A-B474-B8672B59F952}" type="datetimeFigureOut">
              <a:rPr lang="en-GB" smtClean="0"/>
              <a:t>09/12/2024</a:t>
            </a:fld>
            <a:endParaRPr lang="en-GB"/>
          </a:p>
        </p:txBody>
      </p:sp>
      <p:sp>
        <p:nvSpPr>
          <p:cNvPr id="5" name="Footer Placeholder 4">
            <a:extLst>
              <a:ext uri="{FF2B5EF4-FFF2-40B4-BE49-F238E27FC236}">
                <a16:creationId xmlns:a16="http://schemas.microsoft.com/office/drawing/2014/main" id="{3094FB2F-02D7-EA08-E5ED-92C11D64DDA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2C578E7-9C36-A56A-AE10-4FF8D4724AAF}"/>
              </a:ext>
            </a:extLst>
          </p:cNvPr>
          <p:cNvSpPr>
            <a:spLocks noGrp="1"/>
          </p:cNvSpPr>
          <p:nvPr>
            <p:ph type="sldNum" sz="quarter" idx="12"/>
          </p:nvPr>
        </p:nvSpPr>
        <p:spPr/>
        <p:txBody>
          <a:bodyPr/>
          <a:lstStyle/>
          <a:p>
            <a:fld id="{55112063-EFEC-4EEA-8BE3-1F0E2862E766}" type="slidenum">
              <a:rPr lang="en-GB" smtClean="0"/>
              <a:t>‹#›</a:t>
            </a:fld>
            <a:endParaRPr lang="en-GB"/>
          </a:p>
        </p:txBody>
      </p:sp>
    </p:spTree>
    <p:extLst>
      <p:ext uri="{BB962C8B-B14F-4D97-AF65-F5344CB8AC3E}">
        <p14:creationId xmlns:p14="http://schemas.microsoft.com/office/powerpoint/2010/main" val="35545832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F94B90-C53C-B797-5907-81CA8D7D904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5860BA74-7937-2128-47FF-CB2B90466947}"/>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B3301CD-CD22-764D-ACF8-614C5527FB60}"/>
              </a:ext>
            </a:extLst>
          </p:cNvPr>
          <p:cNvSpPr>
            <a:spLocks noGrp="1"/>
          </p:cNvSpPr>
          <p:nvPr>
            <p:ph type="dt" sz="half" idx="10"/>
          </p:nvPr>
        </p:nvSpPr>
        <p:spPr/>
        <p:txBody>
          <a:bodyPr/>
          <a:lstStyle/>
          <a:p>
            <a:fld id="{95212EE9-77BA-437A-B474-B8672B59F952}" type="datetimeFigureOut">
              <a:rPr lang="en-GB" smtClean="0"/>
              <a:t>09/12/2024</a:t>
            </a:fld>
            <a:endParaRPr lang="en-GB"/>
          </a:p>
        </p:txBody>
      </p:sp>
      <p:sp>
        <p:nvSpPr>
          <p:cNvPr id="5" name="Footer Placeholder 4">
            <a:extLst>
              <a:ext uri="{FF2B5EF4-FFF2-40B4-BE49-F238E27FC236}">
                <a16:creationId xmlns:a16="http://schemas.microsoft.com/office/drawing/2014/main" id="{145F4310-A3BA-7C63-2EBC-08188A6A0C8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C8EAA55-0E28-AF93-2330-0446178348B0}"/>
              </a:ext>
            </a:extLst>
          </p:cNvPr>
          <p:cNvSpPr>
            <a:spLocks noGrp="1"/>
          </p:cNvSpPr>
          <p:nvPr>
            <p:ph type="sldNum" sz="quarter" idx="12"/>
          </p:nvPr>
        </p:nvSpPr>
        <p:spPr/>
        <p:txBody>
          <a:bodyPr/>
          <a:lstStyle/>
          <a:p>
            <a:fld id="{55112063-EFEC-4EEA-8BE3-1F0E2862E766}" type="slidenum">
              <a:rPr lang="en-GB" smtClean="0"/>
              <a:t>‹#›</a:t>
            </a:fld>
            <a:endParaRPr lang="en-GB"/>
          </a:p>
        </p:txBody>
      </p:sp>
    </p:spTree>
    <p:extLst>
      <p:ext uri="{BB962C8B-B14F-4D97-AF65-F5344CB8AC3E}">
        <p14:creationId xmlns:p14="http://schemas.microsoft.com/office/powerpoint/2010/main" val="17908216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768E8F-7C93-8A68-7AF6-58DA1AA80E30}"/>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CA81E632-5B24-E4E7-6C8D-AE312FC440C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AF7CD408-6F2E-C20F-EFAB-8CC4CDB5951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4216DBFE-2A1F-D4C9-5633-A67C4F59AF80}"/>
              </a:ext>
            </a:extLst>
          </p:cNvPr>
          <p:cNvSpPr>
            <a:spLocks noGrp="1"/>
          </p:cNvSpPr>
          <p:nvPr>
            <p:ph type="dt" sz="half" idx="10"/>
          </p:nvPr>
        </p:nvSpPr>
        <p:spPr/>
        <p:txBody>
          <a:bodyPr/>
          <a:lstStyle/>
          <a:p>
            <a:fld id="{95212EE9-77BA-437A-B474-B8672B59F952}" type="datetimeFigureOut">
              <a:rPr lang="en-GB" smtClean="0"/>
              <a:t>09/12/2024</a:t>
            </a:fld>
            <a:endParaRPr lang="en-GB"/>
          </a:p>
        </p:txBody>
      </p:sp>
      <p:sp>
        <p:nvSpPr>
          <p:cNvPr id="6" name="Footer Placeholder 5">
            <a:extLst>
              <a:ext uri="{FF2B5EF4-FFF2-40B4-BE49-F238E27FC236}">
                <a16:creationId xmlns:a16="http://schemas.microsoft.com/office/drawing/2014/main" id="{A712C240-4990-E7C9-50EF-74C1F0E01C77}"/>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AEF2EB8-98B7-2FAD-EA87-02219F01A41C}"/>
              </a:ext>
            </a:extLst>
          </p:cNvPr>
          <p:cNvSpPr>
            <a:spLocks noGrp="1"/>
          </p:cNvSpPr>
          <p:nvPr>
            <p:ph type="sldNum" sz="quarter" idx="12"/>
          </p:nvPr>
        </p:nvSpPr>
        <p:spPr/>
        <p:txBody>
          <a:bodyPr/>
          <a:lstStyle/>
          <a:p>
            <a:fld id="{55112063-EFEC-4EEA-8BE3-1F0E2862E766}" type="slidenum">
              <a:rPr lang="en-GB" smtClean="0"/>
              <a:t>‹#›</a:t>
            </a:fld>
            <a:endParaRPr lang="en-GB"/>
          </a:p>
        </p:txBody>
      </p:sp>
    </p:spTree>
    <p:extLst>
      <p:ext uri="{BB962C8B-B14F-4D97-AF65-F5344CB8AC3E}">
        <p14:creationId xmlns:p14="http://schemas.microsoft.com/office/powerpoint/2010/main" val="7085326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E3A500-E8D5-B6C4-BD2C-0FCFD59D6078}"/>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8B4DD8DD-C7C2-EB2E-DF55-AF7BDBD8ECD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A8A5FC9-2015-9EF8-2758-C492CF0E0E3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315C7136-D8AC-05A1-BA75-5BED56E3B4D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35603DA-7B4E-641A-753A-5732492029F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FC041E23-C136-6310-8AC9-3BB3E9DF9815}"/>
              </a:ext>
            </a:extLst>
          </p:cNvPr>
          <p:cNvSpPr>
            <a:spLocks noGrp="1"/>
          </p:cNvSpPr>
          <p:nvPr>
            <p:ph type="dt" sz="half" idx="10"/>
          </p:nvPr>
        </p:nvSpPr>
        <p:spPr/>
        <p:txBody>
          <a:bodyPr/>
          <a:lstStyle/>
          <a:p>
            <a:fld id="{95212EE9-77BA-437A-B474-B8672B59F952}" type="datetimeFigureOut">
              <a:rPr lang="en-GB" smtClean="0"/>
              <a:t>09/12/2024</a:t>
            </a:fld>
            <a:endParaRPr lang="en-GB"/>
          </a:p>
        </p:txBody>
      </p:sp>
      <p:sp>
        <p:nvSpPr>
          <p:cNvPr id="8" name="Footer Placeholder 7">
            <a:extLst>
              <a:ext uri="{FF2B5EF4-FFF2-40B4-BE49-F238E27FC236}">
                <a16:creationId xmlns:a16="http://schemas.microsoft.com/office/drawing/2014/main" id="{C03612C4-F040-8FE0-854C-D3A89566C1A1}"/>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AD94D497-CCB5-18CC-7EF8-23266E973601}"/>
              </a:ext>
            </a:extLst>
          </p:cNvPr>
          <p:cNvSpPr>
            <a:spLocks noGrp="1"/>
          </p:cNvSpPr>
          <p:nvPr>
            <p:ph type="sldNum" sz="quarter" idx="12"/>
          </p:nvPr>
        </p:nvSpPr>
        <p:spPr/>
        <p:txBody>
          <a:bodyPr/>
          <a:lstStyle/>
          <a:p>
            <a:fld id="{55112063-EFEC-4EEA-8BE3-1F0E2862E766}" type="slidenum">
              <a:rPr lang="en-GB" smtClean="0"/>
              <a:t>‹#›</a:t>
            </a:fld>
            <a:endParaRPr lang="en-GB"/>
          </a:p>
        </p:txBody>
      </p:sp>
    </p:spTree>
    <p:extLst>
      <p:ext uri="{BB962C8B-B14F-4D97-AF65-F5344CB8AC3E}">
        <p14:creationId xmlns:p14="http://schemas.microsoft.com/office/powerpoint/2010/main" val="200097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37476C-C137-4731-1DCD-B72507330460}"/>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763840D0-E68B-E728-C809-3D3D6A2DAC01}"/>
              </a:ext>
            </a:extLst>
          </p:cNvPr>
          <p:cNvSpPr>
            <a:spLocks noGrp="1"/>
          </p:cNvSpPr>
          <p:nvPr>
            <p:ph type="dt" sz="half" idx="10"/>
          </p:nvPr>
        </p:nvSpPr>
        <p:spPr/>
        <p:txBody>
          <a:bodyPr/>
          <a:lstStyle/>
          <a:p>
            <a:fld id="{95212EE9-77BA-437A-B474-B8672B59F952}" type="datetimeFigureOut">
              <a:rPr lang="en-GB" smtClean="0"/>
              <a:t>09/12/2024</a:t>
            </a:fld>
            <a:endParaRPr lang="en-GB"/>
          </a:p>
        </p:txBody>
      </p:sp>
      <p:sp>
        <p:nvSpPr>
          <p:cNvPr id="4" name="Footer Placeholder 3">
            <a:extLst>
              <a:ext uri="{FF2B5EF4-FFF2-40B4-BE49-F238E27FC236}">
                <a16:creationId xmlns:a16="http://schemas.microsoft.com/office/drawing/2014/main" id="{A5B9D0C7-B77E-FB5A-C1DA-EC493F0BFFA1}"/>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EE4F2998-C7B4-A369-62D2-4C3782FF4DC3}"/>
              </a:ext>
            </a:extLst>
          </p:cNvPr>
          <p:cNvSpPr>
            <a:spLocks noGrp="1"/>
          </p:cNvSpPr>
          <p:nvPr>
            <p:ph type="sldNum" sz="quarter" idx="12"/>
          </p:nvPr>
        </p:nvSpPr>
        <p:spPr/>
        <p:txBody>
          <a:bodyPr/>
          <a:lstStyle/>
          <a:p>
            <a:fld id="{55112063-EFEC-4EEA-8BE3-1F0E2862E766}" type="slidenum">
              <a:rPr lang="en-GB" smtClean="0"/>
              <a:t>‹#›</a:t>
            </a:fld>
            <a:endParaRPr lang="en-GB"/>
          </a:p>
        </p:txBody>
      </p:sp>
    </p:spTree>
    <p:extLst>
      <p:ext uri="{BB962C8B-B14F-4D97-AF65-F5344CB8AC3E}">
        <p14:creationId xmlns:p14="http://schemas.microsoft.com/office/powerpoint/2010/main" val="18876372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77E8976-F02F-D594-52C8-D2F2095ADAB2}"/>
              </a:ext>
            </a:extLst>
          </p:cNvPr>
          <p:cNvSpPr>
            <a:spLocks noGrp="1"/>
          </p:cNvSpPr>
          <p:nvPr>
            <p:ph type="dt" sz="half" idx="10"/>
          </p:nvPr>
        </p:nvSpPr>
        <p:spPr/>
        <p:txBody>
          <a:bodyPr/>
          <a:lstStyle/>
          <a:p>
            <a:fld id="{95212EE9-77BA-437A-B474-B8672B59F952}" type="datetimeFigureOut">
              <a:rPr lang="en-GB" smtClean="0"/>
              <a:t>09/12/2024</a:t>
            </a:fld>
            <a:endParaRPr lang="en-GB"/>
          </a:p>
        </p:txBody>
      </p:sp>
      <p:sp>
        <p:nvSpPr>
          <p:cNvPr id="3" name="Footer Placeholder 2">
            <a:extLst>
              <a:ext uri="{FF2B5EF4-FFF2-40B4-BE49-F238E27FC236}">
                <a16:creationId xmlns:a16="http://schemas.microsoft.com/office/drawing/2014/main" id="{1D31C723-9133-BBC2-469E-F3EE5CAED3AB}"/>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81671DB8-FC25-038D-DBB8-14616237950F}"/>
              </a:ext>
            </a:extLst>
          </p:cNvPr>
          <p:cNvSpPr>
            <a:spLocks noGrp="1"/>
          </p:cNvSpPr>
          <p:nvPr>
            <p:ph type="sldNum" sz="quarter" idx="12"/>
          </p:nvPr>
        </p:nvSpPr>
        <p:spPr/>
        <p:txBody>
          <a:bodyPr/>
          <a:lstStyle/>
          <a:p>
            <a:fld id="{55112063-EFEC-4EEA-8BE3-1F0E2862E766}" type="slidenum">
              <a:rPr lang="en-GB" smtClean="0"/>
              <a:t>‹#›</a:t>
            </a:fld>
            <a:endParaRPr lang="en-GB"/>
          </a:p>
        </p:txBody>
      </p:sp>
    </p:spTree>
    <p:extLst>
      <p:ext uri="{BB962C8B-B14F-4D97-AF65-F5344CB8AC3E}">
        <p14:creationId xmlns:p14="http://schemas.microsoft.com/office/powerpoint/2010/main" val="938873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F206D1-AB9A-6FE4-CE50-618F04F87DE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577EE712-58CA-257D-BC44-FBF9597D361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8DC36AAD-7686-2473-01DD-2EB9991BAB9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A1086CA-3145-B280-5857-28878C0729F8}"/>
              </a:ext>
            </a:extLst>
          </p:cNvPr>
          <p:cNvSpPr>
            <a:spLocks noGrp="1"/>
          </p:cNvSpPr>
          <p:nvPr>
            <p:ph type="dt" sz="half" idx="10"/>
          </p:nvPr>
        </p:nvSpPr>
        <p:spPr/>
        <p:txBody>
          <a:bodyPr/>
          <a:lstStyle/>
          <a:p>
            <a:fld id="{95212EE9-77BA-437A-B474-B8672B59F952}" type="datetimeFigureOut">
              <a:rPr lang="en-GB" smtClean="0"/>
              <a:t>09/12/2024</a:t>
            </a:fld>
            <a:endParaRPr lang="en-GB"/>
          </a:p>
        </p:txBody>
      </p:sp>
      <p:sp>
        <p:nvSpPr>
          <p:cNvPr id="6" name="Footer Placeholder 5">
            <a:extLst>
              <a:ext uri="{FF2B5EF4-FFF2-40B4-BE49-F238E27FC236}">
                <a16:creationId xmlns:a16="http://schemas.microsoft.com/office/drawing/2014/main" id="{9294472F-6787-8FC4-9A98-443B78CF86C2}"/>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8A89E31-2F28-3A16-1AE4-D567FB1DB20C}"/>
              </a:ext>
            </a:extLst>
          </p:cNvPr>
          <p:cNvSpPr>
            <a:spLocks noGrp="1"/>
          </p:cNvSpPr>
          <p:nvPr>
            <p:ph type="sldNum" sz="quarter" idx="12"/>
          </p:nvPr>
        </p:nvSpPr>
        <p:spPr/>
        <p:txBody>
          <a:bodyPr/>
          <a:lstStyle/>
          <a:p>
            <a:fld id="{55112063-EFEC-4EEA-8BE3-1F0E2862E766}" type="slidenum">
              <a:rPr lang="en-GB" smtClean="0"/>
              <a:t>‹#›</a:t>
            </a:fld>
            <a:endParaRPr lang="en-GB"/>
          </a:p>
        </p:txBody>
      </p:sp>
    </p:spTree>
    <p:extLst>
      <p:ext uri="{BB962C8B-B14F-4D97-AF65-F5344CB8AC3E}">
        <p14:creationId xmlns:p14="http://schemas.microsoft.com/office/powerpoint/2010/main" val="11822628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D1ECE3-A82D-D4AD-F2A9-54F9796AF37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B35B92EA-5A83-119A-5BF3-AD2EE1A7ED6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13DA707A-0626-A9A5-66A9-80A76DA09E1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4A3A306-D840-FA53-2E73-7EF2FFA4E8DE}"/>
              </a:ext>
            </a:extLst>
          </p:cNvPr>
          <p:cNvSpPr>
            <a:spLocks noGrp="1"/>
          </p:cNvSpPr>
          <p:nvPr>
            <p:ph type="dt" sz="half" idx="10"/>
          </p:nvPr>
        </p:nvSpPr>
        <p:spPr/>
        <p:txBody>
          <a:bodyPr/>
          <a:lstStyle/>
          <a:p>
            <a:fld id="{95212EE9-77BA-437A-B474-B8672B59F952}" type="datetimeFigureOut">
              <a:rPr lang="en-GB" smtClean="0"/>
              <a:t>09/12/2024</a:t>
            </a:fld>
            <a:endParaRPr lang="en-GB"/>
          </a:p>
        </p:txBody>
      </p:sp>
      <p:sp>
        <p:nvSpPr>
          <p:cNvPr id="6" name="Footer Placeholder 5">
            <a:extLst>
              <a:ext uri="{FF2B5EF4-FFF2-40B4-BE49-F238E27FC236}">
                <a16:creationId xmlns:a16="http://schemas.microsoft.com/office/drawing/2014/main" id="{38418BC4-EE41-D689-28C1-97CF242B080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65841801-543E-0D7D-76D5-B8ECB4FF022A}"/>
              </a:ext>
            </a:extLst>
          </p:cNvPr>
          <p:cNvSpPr>
            <a:spLocks noGrp="1"/>
          </p:cNvSpPr>
          <p:nvPr>
            <p:ph type="sldNum" sz="quarter" idx="12"/>
          </p:nvPr>
        </p:nvSpPr>
        <p:spPr/>
        <p:txBody>
          <a:bodyPr/>
          <a:lstStyle/>
          <a:p>
            <a:fld id="{55112063-EFEC-4EEA-8BE3-1F0E2862E766}" type="slidenum">
              <a:rPr lang="en-GB" smtClean="0"/>
              <a:t>‹#›</a:t>
            </a:fld>
            <a:endParaRPr lang="en-GB"/>
          </a:p>
        </p:txBody>
      </p:sp>
    </p:spTree>
    <p:extLst>
      <p:ext uri="{BB962C8B-B14F-4D97-AF65-F5344CB8AC3E}">
        <p14:creationId xmlns:p14="http://schemas.microsoft.com/office/powerpoint/2010/main" val="14331415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B425E62-70FF-A1F1-6C39-ECD1F7857FE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A8929B8B-63F1-4181-8A9B-DA589D89D6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97BA883-4E06-457F-FC37-A23D4B0F0E3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95212EE9-77BA-437A-B474-B8672B59F952}" type="datetimeFigureOut">
              <a:rPr lang="en-GB" smtClean="0"/>
              <a:t>09/12/2024</a:t>
            </a:fld>
            <a:endParaRPr lang="en-GB"/>
          </a:p>
        </p:txBody>
      </p:sp>
      <p:sp>
        <p:nvSpPr>
          <p:cNvPr id="5" name="Footer Placeholder 4">
            <a:extLst>
              <a:ext uri="{FF2B5EF4-FFF2-40B4-BE49-F238E27FC236}">
                <a16:creationId xmlns:a16="http://schemas.microsoft.com/office/drawing/2014/main" id="{91EFC6C5-9B49-2515-1FDD-E64F6B0BBCE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a:extLst>
              <a:ext uri="{FF2B5EF4-FFF2-40B4-BE49-F238E27FC236}">
                <a16:creationId xmlns:a16="http://schemas.microsoft.com/office/drawing/2014/main" id="{CD867AA4-C572-6DBE-4D33-9C8734CE536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55112063-EFEC-4EEA-8BE3-1F0E2862E766}" type="slidenum">
              <a:rPr lang="en-GB" smtClean="0"/>
              <a:t>‹#›</a:t>
            </a:fld>
            <a:endParaRPr lang="en-GB"/>
          </a:p>
        </p:txBody>
      </p:sp>
    </p:spTree>
    <p:extLst>
      <p:ext uri="{BB962C8B-B14F-4D97-AF65-F5344CB8AC3E}">
        <p14:creationId xmlns:p14="http://schemas.microsoft.com/office/powerpoint/2010/main" val="33917823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05776E-262F-ED9B-43E6-E864B49AD620}"/>
              </a:ext>
            </a:extLst>
          </p:cNvPr>
          <p:cNvSpPr>
            <a:spLocks noGrp="1"/>
          </p:cNvSpPr>
          <p:nvPr>
            <p:ph type="title"/>
          </p:nvPr>
        </p:nvSpPr>
        <p:spPr/>
        <p:txBody>
          <a:bodyPr/>
          <a:lstStyle/>
          <a:p>
            <a:pPr algn="ctr"/>
            <a:r>
              <a:rPr lang="en-GB" dirty="0"/>
              <a:t>Game: </a:t>
            </a:r>
            <a:r>
              <a:rPr lang="en-GB" dirty="0">
                <a:latin typeface="Arial Black" panose="020B0A04020102020204" pitchFamily="34" charset="0"/>
              </a:rPr>
              <a:t>DEBRIS</a:t>
            </a:r>
          </a:p>
        </p:txBody>
      </p:sp>
      <p:sp>
        <p:nvSpPr>
          <p:cNvPr id="7" name="TextBox 6">
            <a:extLst>
              <a:ext uri="{FF2B5EF4-FFF2-40B4-BE49-F238E27FC236}">
                <a16:creationId xmlns:a16="http://schemas.microsoft.com/office/drawing/2014/main" id="{E269BA93-A831-1647-C550-07ECD44C37E4}"/>
              </a:ext>
            </a:extLst>
          </p:cNvPr>
          <p:cNvSpPr txBox="1"/>
          <p:nvPr/>
        </p:nvSpPr>
        <p:spPr>
          <a:xfrm>
            <a:off x="0" y="1997839"/>
            <a:ext cx="12113342" cy="4401205"/>
          </a:xfrm>
          <a:prstGeom prst="rect">
            <a:avLst/>
          </a:prstGeom>
          <a:noFill/>
        </p:spPr>
        <p:txBody>
          <a:bodyPr wrap="square">
            <a:spAutoFit/>
          </a:bodyPr>
          <a:lstStyle/>
          <a:p>
            <a:pPr algn="ctr"/>
            <a:r>
              <a:rPr lang="en-GB" sz="2000" dirty="0">
                <a:latin typeface="Arial Black" panose="020B0A04020102020204" pitchFamily="34" charset="0"/>
              </a:rPr>
              <a:t>This game is Sci-Fi themed.</a:t>
            </a:r>
          </a:p>
          <a:p>
            <a:pPr algn="ctr"/>
            <a:endParaRPr lang="en-GB" sz="2000" dirty="0">
              <a:latin typeface="Arial Black" panose="020B0A04020102020204" pitchFamily="34" charset="0"/>
            </a:endParaRPr>
          </a:p>
          <a:p>
            <a:pPr algn="ctr"/>
            <a:r>
              <a:rPr lang="en-GB" sz="2000" dirty="0">
                <a:latin typeface="Arial Black" panose="020B0A04020102020204" pitchFamily="34" charset="0"/>
              </a:rPr>
              <a:t>You are a nomad in a spaceship and have been unfortunate enough to wander into the path of unfriendly aliens.</a:t>
            </a:r>
          </a:p>
          <a:p>
            <a:pPr algn="ctr"/>
            <a:endParaRPr lang="en-GB" sz="2000" dirty="0">
              <a:latin typeface="Arial Black" panose="020B0A04020102020204" pitchFamily="34" charset="0"/>
            </a:endParaRPr>
          </a:p>
          <a:p>
            <a:pPr algn="ctr"/>
            <a:r>
              <a:rPr lang="en-GB" sz="2000" dirty="0">
                <a:latin typeface="Arial Black" panose="020B0A04020102020204" pitchFamily="34" charset="0"/>
              </a:rPr>
              <a:t>They have no problem destroying anything in their path and that includes you.</a:t>
            </a:r>
          </a:p>
          <a:p>
            <a:pPr algn="ctr"/>
            <a:endParaRPr lang="en-GB" sz="2000" dirty="0">
              <a:latin typeface="Arial Black" panose="020B0A04020102020204" pitchFamily="34" charset="0"/>
            </a:endParaRPr>
          </a:p>
          <a:p>
            <a:pPr algn="ctr"/>
            <a:r>
              <a:rPr lang="en-GB" sz="2000" dirty="0">
                <a:latin typeface="Arial Black" panose="020B0A04020102020204" pitchFamily="34" charset="0"/>
              </a:rPr>
              <a:t>Face them.</a:t>
            </a:r>
          </a:p>
          <a:p>
            <a:pPr algn="ctr"/>
            <a:endParaRPr lang="en-GB" sz="2000" dirty="0">
              <a:latin typeface="Arial Black" panose="020B0A04020102020204" pitchFamily="34" charset="0"/>
            </a:endParaRPr>
          </a:p>
          <a:p>
            <a:pPr algn="ctr"/>
            <a:r>
              <a:rPr lang="en-GB" sz="2000" dirty="0">
                <a:latin typeface="Arial Black" panose="020B0A04020102020204" pitchFamily="34" charset="0"/>
              </a:rPr>
              <a:t>Survive.</a:t>
            </a:r>
          </a:p>
          <a:p>
            <a:pPr algn="ctr"/>
            <a:endParaRPr lang="en-GB" sz="2000" dirty="0">
              <a:latin typeface="Arial Black" panose="020B0A04020102020204" pitchFamily="34" charset="0"/>
            </a:endParaRPr>
          </a:p>
          <a:p>
            <a:pPr algn="ctr"/>
            <a:r>
              <a:rPr lang="en-GB" sz="2000" dirty="0">
                <a:latin typeface="Arial Black" panose="020B0A04020102020204" pitchFamily="34" charset="0"/>
              </a:rPr>
              <a:t>Live to tell about it.</a:t>
            </a:r>
          </a:p>
          <a:p>
            <a:pPr algn="ctr"/>
            <a:endParaRPr lang="en-GB" sz="2000" dirty="0">
              <a:latin typeface="Arial Black" panose="020B0A04020102020204" pitchFamily="34" charset="0"/>
            </a:endParaRPr>
          </a:p>
          <a:p>
            <a:pPr algn="ctr"/>
            <a:endParaRPr lang="en-GB" sz="2000" dirty="0">
              <a:latin typeface="Arial Black" panose="020B0A04020102020204" pitchFamily="34" charset="0"/>
            </a:endParaRPr>
          </a:p>
        </p:txBody>
      </p:sp>
      <p:sp>
        <p:nvSpPr>
          <p:cNvPr id="8" name="TextBox 7">
            <a:extLst>
              <a:ext uri="{FF2B5EF4-FFF2-40B4-BE49-F238E27FC236}">
                <a16:creationId xmlns:a16="http://schemas.microsoft.com/office/drawing/2014/main" id="{8B8474A1-BA4F-6C59-3CAF-6698DE9D03EC}"/>
              </a:ext>
            </a:extLst>
          </p:cNvPr>
          <p:cNvSpPr txBox="1"/>
          <p:nvPr/>
        </p:nvSpPr>
        <p:spPr>
          <a:xfrm>
            <a:off x="10530348" y="6488668"/>
            <a:ext cx="1661652" cy="369332"/>
          </a:xfrm>
          <a:prstGeom prst="rect">
            <a:avLst/>
          </a:prstGeom>
          <a:noFill/>
        </p:spPr>
        <p:txBody>
          <a:bodyPr wrap="square" rtlCol="0">
            <a:spAutoFit/>
          </a:bodyPr>
          <a:lstStyle/>
          <a:p>
            <a:r>
              <a:rPr lang="en-GB" dirty="0">
                <a:solidFill>
                  <a:srgbClr val="FF0000"/>
                </a:solidFill>
              </a:rPr>
              <a:t>Daniel</a:t>
            </a:r>
          </a:p>
        </p:txBody>
      </p:sp>
    </p:spTree>
    <p:extLst>
      <p:ext uri="{BB962C8B-B14F-4D97-AF65-F5344CB8AC3E}">
        <p14:creationId xmlns:p14="http://schemas.microsoft.com/office/powerpoint/2010/main" val="3913102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EA31644-4253-70C3-6D9A-497695FE1EC6}"/>
            </a:ext>
          </a:extLst>
        </p:cNvPr>
        <p:cNvGrpSpPr/>
        <p:nvPr/>
      </p:nvGrpSpPr>
      <p:grpSpPr>
        <a:xfrm>
          <a:off x="0" y="0"/>
          <a:ext cx="0" cy="0"/>
          <a:chOff x="0" y="0"/>
          <a:chExt cx="0" cy="0"/>
        </a:xfrm>
      </p:grpSpPr>
      <p:sp>
        <p:nvSpPr>
          <p:cNvPr id="5" name="Rectangle 4">
            <a:extLst>
              <a:ext uri="{FF2B5EF4-FFF2-40B4-BE49-F238E27FC236}">
                <a16:creationId xmlns:a16="http://schemas.microsoft.com/office/drawing/2014/main" id="{794E3811-6E6E-6B36-A99E-8BA213B00812}"/>
              </a:ext>
            </a:extLst>
          </p:cNvPr>
          <p:cNvSpPr/>
          <p:nvPr/>
        </p:nvSpPr>
        <p:spPr>
          <a:xfrm>
            <a:off x="0" y="0"/>
            <a:ext cx="8681013" cy="6858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SCREENSHOT GOES HERE</a:t>
            </a:r>
          </a:p>
        </p:txBody>
      </p:sp>
      <p:pic>
        <p:nvPicPr>
          <p:cNvPr id="19" name="Picture 18">
            <a:extLst>
              <a:ext uri="{FF2B5EF4-FFF2-40B4-BE49-F238E27FC236}">
                <a16:creationId xmlns:a16="http://schemas.microsoft.com/office/drawing/2014/main" id="{F1733CAA-1199-EA3D-E871-1C1D0CE30B62}"/>
              </a:ext>
            </a:extLst>
          </p:cNvPr>
          <p:cNvPicPr>
            <a:picLocks noChangeAspect="1"/>
          </p:cNvPicPr>
          <p:nvPr/>
        </p:nvPicPr>
        <p:blipFill>
          <a:blip r:embed="rId2"/>
          <a:stretch>
            <a:fillRect/>
          </a:stretch>
        </p:blipFill>
        <p:spPr>
          <a:xfrm>
            <a:off x="0" y="0"/>
            <a:ext cx="8707056" cy="6858000"/>
          </a:xfrm>
          <a:prstGeom prst="rect">
            <a:avLst/>
          </a:prstGeom>
        </p:spPr>
      </p:pic>
      <p:grpSp>
        <p:nvGrpSpPr>
          <p:cNvPr id="6" name="Group 5">
            <a:extLst>
              <a:ext uri="{FF2B5EF4-FFF2-40B4-BE49-F238E27FC236}">
                <a16:creationId xmlns:a16="http://schemas.microsoft.com/office/drawing/2014/main" id="{360239ED-A6A4-0650-EB76-2EABD78D6778}"/>
              </a:ext>
            </a:extLst>
          </p:cNvPr>
          <p:cNvGrpSpPr/>
          <p:nvPr/>
        </p:nvGrpSpPr>
        <p:grpSpPr>
          <a:xfrm>
            <a:off x="8681013" y="211845"/>
            <a:ext cx="3510987" cy="2457674"/>
            <a:chOff x="8681013" y="211845"/>
            <a:chExt cx="3510987" cy="2457674"/>
          </a:xfrm>
        </p:grpSpPr>
        <p:sp>
          <p:nvSpPr>
            <p:cNvPr id="3" name="TextBox 2">
              <a:extLst>
                <a:ext uri="{FF2B5EF4-FFF2-40B4-BE49-F238E27FC236}">
                  <a16:creationId xmlns:a16="http://schemas.microsoft.com/office/drawing/2014/main" id="{3AD21D64-4DFC-7D4E-DAD4-384B64F105D9}"/>
                </a:ext>
              </a:extLst>
            </p:cNvPr>
            <p:cNvSpPr txBox="1"/>
            <p:nvPr/>
          </p:nvSpPr>
          <p:spPr>
            <a:xfrm>
              <a:off x="8681013" y="211845"/>
              <a:ext cx="3510987" cy="646331"/>
            </a:xfrm>
            <a:prstGeom prst="rect">
              <a:avLst/>
            </a:prstGeom>
            <a:noFill/>
          </p:spPr>
          <p:txBody>
            <a:bodyPr wrap="square">
              <a:spAutoFit/>
            </a:bodyPr>
            <a:lstStyle/>
            <a:p>
              <a:r>
                <a:rPr lang="en-GB" dirty="0"/>
                <a:t>base - v2_p11 - player weaponry L1</a:t>
              </a:r>
            </a:p>
          </p:txBody>
        </p:sp>
        <p:sp>
          <p:nvSpPr>
            <p:cNvPr id="4" name="TextBox 3">
              <a:extLst>
                <a:ext uri="{FF2B5EF4-FFF2-40B4-BE49-F238E27FC236}">
                  <a16:creationId xmlns:a16="http://schemas.microsoft.com/office/drawing/2014/main" id="{CC1D5DD1-5691-34C1-7567-C2087A7360D7}"/>
                </a:ext>
              </a:extLst>
            </p:cNvPr>
            <p:cNvSpPr txBox="1"/>
            <p:nvPr/>
          </p:nvSpPr>
          <p:spPr>
            <a:xfrm>
              <a:off x="8681013" y="1192191"/>
              <a:ext cx="3510987" cy="1477328"/>
            </a:xfrm>
            <a:prstGeom prst="rect">
              <a:avLst/>
            </a:prstGeom>
            <a:noFill/>
          </p:spPr>
          <p:txBody>
            <a:bodyPr wrap="square">
              <a:spAutoFit/>
            </a:bodyPr>
            <a:lstStyle/>
            <a:p>
              <a:r>
                <a:rPr lang="en-GB" dirty="0"/>
                <a:t>This stage of the game gives the player weapons.</a:t>
              </a:r>
            </a:p>
            <a:p>
              <a:endParaRPr lang="en-GB" dirty="0"/>
            </a:p>
            <a:p>
              <a:r>
                <a:rPr lang="en-GB" dirty="0"/>
                <a:t>Single ‘left-click’ fires a 1 red, circle-shaped attack.</a:t>
              </a:r>
            </a:p>
          </p:txBody>
        </p:sp>
      </p:grpSp>
      <p:grpSp>
        <p:nvGrpSpPr>
          <p:cNvPr id="23" name="Group 22">
            <a:extLst>
              <a:ext uri="{FF2B5EF4-FFF2-40B4-BE49-F238E27FC236}">
                <a16:creationId xmlns:a16="http://schemas.microsoft.com/office/drawing/2014/main" id="{51F5F500-D3B0-81D1-B506-C2BF1871F20B}"/>
              </a:ext>
            </a:extLst>
          </p:cNvPr>
          <p:cNvGrpSpPr/>
          <p:nvPr/>
        </p:nvGrpSpPr>
        <p:grpSpPr>
          <a:xfrm>
            <a:off x="2114114" y="3369407"/>
            <a:ext cx="981274" cy="1070594"/>
            <a:chOff x="2114114" y="3369407"/>
            <a:chExt cx="981274" cy="1070594"/>
          </a:xfrm>
        </p:grpSpPr>
        <p:sp>
          <p:nvSpPr>
            <p:cNvPr id="8" name="Arrow: Right 7">
              <a:extLst>
                <a:ext uri="{FF2B5EF4-FFF2-40B4-BE49-F238E27FC236}">
                  <a16:creationId xmlns:a16="http://schemas.microsoft.com/office/drawing/2014/main" id="{86C30A66-3A0E-B32C-3723-AFF2E7879CEF}"/>
                </a:ext>
              </a:extLst>
            </p:cNvPr>
            <p:cNvSpPr/>
            <p:nvPr/>
          </p:nvSpPr>
          <p:spPr>
            <a:xfrm rot="17433844">
              <a:off x="2520512" y="3459052"/>
              <a:ext cx="479192" cy="299901"/>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extBox 1">
              <a:extLst>
                <a:ext uri="{FF2B5EF4-FFF2-40B4-BE49-F238E27FC236}">
                  <a16:creationId xmlns:a16="http://schemas.microsoft.com/office/drawing/2014/main" id="{5D60D20B-4E9C-1F2B-0C07-6206F5A3556B}"/>
                </a:ext>
              </a:extLst>
            </p:cNvPr>
            <p:cNvSpPr txBox="1"/>
            <p:nvPr/>
          </p:nvSpPr>
          <p:spPr>
            <a:xfrm>
              <a:off x="2114114" y="3886003"/>
              <a:ext cx="981274" cy="553998"/>
            </a:xfrm>
            <a:prstGeom prst="rect">
              <a:avLst/>
            </a:prstGeom>
            <a:noFill/>
          </p:spPr>
          <p:txBody>
            <a:bodyPr wrap="square" rtlCol="0">
              <a:spAutoFit/>
            </a:bodyPr>
            <a:lstStyle/>
            <a:p>
              <a:pPr algn="ctr"/>
              <a:r>
                <a:rPr lang="en-GB" sz="1000" dirty="0">
                  <a:solidFill>
                    <a:schemeClr val="bg1"/>
                  </a:solidFill>
                </a:rPr>
                <a:t>Projectile from player weapons</a:t>
              </a:r>
            </a:p>
          </p:txBody>
        </p:sp>
      </p:grpSp>
      <p:sp>
        <p:nvSpPr>
          <p:cNvPr id="7" name="TextBox 6">
            <a:extLst>
              <a:ext uri="{FF2B5EF4-FFF2-40B4-BE49-F238E27FC236}">
                <a16:creationId xmlns:a16="http://schemas.microsoft.com/office/drawing/2014/main" id="{53DAE3EA-8788-EBB1-347D-7EF317EFB34F}"/>
              </a:ext>
            </a:extLst>
          </p:cNvPr>
          <p:cNvSpPr txBox="1"/>
          <p:nvPr/>
        </p:nvSpPr>
        <p:spPr>
          <a:xfrm>
            <a:off x="10530348" y="6488668"/>
            <a:ext cx="1661652" cy="369332"/>
          </a:xfrm>
          <a:prstGeom prst="rect">
            <a:avLst/>
          </a:prstGeom>
          <a:noFill/>
        </p:spPr>
        <p:txBody>
          <a:bodyPr wrap="square" rtlCol="0">
            <a:spAutoFit/>
          </a:bodyPr>
          <a:lstStyle/>
          <a:p>
            <a:r>
              <a:rPr lang="en-GB" dirty="0">
                <a:solidFill>
                  <a:srgbClr val="FF0000"/>
                </a:solidFill>
              </a:rPr>
              <a:t>Dhara</a:t>
            </a:r>
          </a:p>
        </p:txBody>
      </p:sp>
    </p:spTree>
    <p:extLst>
      <p:ext uri="{BB962C8B-B14F-4D97-AF65-F5344CB8AC3E}">
        <p14:creationId xmlns:p14="http://schemas.microsoft.com/office/powerpoint/2010/main" val="20671217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E346BB-B3F4-A0EF-7772-708ACE5E9C67}"/>
            </a:ext>
          </a:extLst>
        </p:cNvPr>
        <p:cNvGrpSpPr/>
        <p:nvPr/>
      </p:nvGrpSpPr>
      <p:grpSpPr>
        <a:xfrm>
          <a:off x="0" y="0"/>
          <a:ext cx="0" cy="0"/>
          <a:chOff x="0" y="0"/>
          <a:chExt cx="0" cy="0"/>
        </a:xfrm>
      </p:grpSpPr>
      <p:grpSp>
        <p:nvGrpSpPr>
          <p:cNvPr id="2" name="Group 1">
            <a:extLst>
              <a:ext uri="{FF2B5EF4-FFF2-40B4-BE49-F238E27FC236}">
                <a16:creationId xmlns:a16="http://schemas.microsoft.com/office/drawing/2014/main" id="{B9FCBD16-7B63-C62F-1819-B636D6736E8A}"/>
              </a:ext>
            </a:extLst>
          </p:cNvPr>
          <p:cNvGrpSpPr/>
          <p:nvPr/>
        </p:nvGrpSpPr>
        <p:grpSpPr>
          <a:xfrm>
            <a:off x="8681013" y="301495"/>
            <a:ext cx="3510987" cy="1871156"/>
            <a:chOff x="8681013" y="301495"/>
            <a:chExt cx="3510987" cy="1871156"/>
          </a:xfrm>
        </p:grpSpPr>
        <p:sp>
          <p:nvSpPr>
            <p:cNvPr id="3" name="TextBox 2">
              <a:extLst>
                <a:ext uri="{FF2B5EF4-FFF2-40B4-BE49-F238E27FC236}">
                  <a16:creationId xmlns:a16="http://schemas.microsoft.com/office/drawing/2014/main" id="{411661A5-08C2-6E59-3BFD-1FCEDCFE07EF}"/>
                </a:ext>
              </a:extLst>
            </p:cNvPr>
            <p:cNvSpPr txBox="1"/>
            <p:nvPr/>
          </p:nvSpPr>
          <p:spPr>
            <a:xfrm>
              <a:off x="8681013" y="301495"/>
              <a:ext cx="3510987" cy="646331"/>
            </a:xfrm>
            <a:prstGeom prst="rect">
              <a:avLst/>
            </a:prstGeom>
            <a:noFill/>
          </p:spPr>
          <p:txBody>
            <a:bodyPr wrap="square">
              <a:spAutoFit/>
            </a:bodyPr>
            <a:lstStyle/>
            <a:p>
              <a:r>
                <a:rPr lang="en-GB" dirty="0"/>
                <a:t>base - v2_p12 - pause continue return</a:t>
              </a:r>
            </a:p>
          </p:txBody>
        </p:sp>
        <p:sp>
          <p:nvSpPr>
            <p:cNvPr id="4" name="TextBox 3">
              <a:extLst>
                <a:ext uri="{FF2B5EF4-FFF2-40B4-BE49-F238E27FC236}">
                  <a16:creationId xmlns:a16="http://schemas.microsoft.com/office/drawing/2014/main" id="{5108178A-895A-0D86-9261-C613EA1A48A4}"/>
                </a:ext>
              </a:extLst>
            </p:cNvPr>
            <p:cNvSpPr txBox="1"/>
            <p:nvPr/>
          </p:nvSpPr>
          <p:spPr>
            <a:xfrm>
              <a:off x="8681013" y="1249321"/>
              <a:ext cx="3510987" cy="923330"/>
            </a:xfrm>
            <a:prstGeom prst="rect">
              <a:avLst/>
            </a:prstGeom>
            <a:noFill/>
          </p:spPr>
          <p:txBody>
            <a:bodyPr wrap="square">
              <a:spAutoFit/>
            </a:bodyPr>
            <a:lstStyle/>
            <a:p>
              <a:r>
                <a:rPr lang="en-GB" dirty="0"/>
                <a:t>This stage of the game lets the player PAUSE the game and also gives the PAUSE feature a menu.</a:t>
              </a:r>
            </a:p>
          </p:txBody>
        </p:sp>
      </p:grpSp>
      <p:sp>
        <p:nvSpPr>
          <p:cNvPr id="5" name="Rectangle 4">
            <a:extLst>
              <a:ext uri="{FF2B5EF4-FFF2-40B4-BE49-F238E27FC236}">
                <a16:creationId xmlns:a16="http://schemas.microsoft.com/office/drawing/2014/main" id="{31D73A7B-CCCB-8CA2-DBE8-65459A4B858C}"/>
              </a:ext>
            </a:extLst>
          </p:cNvPr>
          <p:cNvSpPr/>
          <p:nvPr/>
        </p:nvSpPr>
        <p:spPr>
          <a:xfrm>
            <a:off x="0" y="0"/>
            <a:ext cx="8681013" cy="6858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SCREENSHOT GOES HERE</a:t>
            </a:r>
          </a:p>
        </p:txBody>
      </p:sp>
      <p:pic>
        <p:nvPicPr>
          <p:cNvPr id="6" name="Picture 5">
            <a:extLst>
              <a:ext uri="{FF2B5EF4-FFF2-40B4-BE49-F238E27FC236}">
                <a16:creationId xmlns:a16="http://schemas.microsoft.com/office/drawing/2014/main" id="{67EEAC79-2937-853F-8614-0E948A66F41A}"/>
              </a:ext>
            </a:extLst>
          </p:cNvPr>
          <p:cNvPicPr>
            <a:picLocks noChangeAspect="1"/>
          </p:cNvPicPr>
          <p:nvPr/>
        </p:nvPicPr>
        <p:blipFill>
          <a:blip r:embed="rId2"/>
          <a:stretch>
            <a:fillRect/>
          </a:stretch>
        </p:blipFill>
        <p:spPr>
          <a:xfrm>
            <a:off x="-4055" y="0"/>
            <a:ext cx="8685068" cy="6858000"/>
          </a:xfrm>
          <a:prstGeom prst="rect">
            <a:avLst/>
          </a:prstGeom>
        </p:spPr>
      </p:pic>
      <p:sp>
        <p:nvSpPr>
          <p:cNvPr id="7" name="TextBox 6">
            <a:extLst>
              <a:ext uri="{FF2B5EF4-FFF2-40B4-BE49-F238E27FC236}">
                <a16:creationId xmlns:a16="http://schemas.microsoft.com/office/drawing/2014/main" id="{94AA9778-6311-5DEF-743A-B46CDA3644A9}"/>
              </a:ext>
            </a:extLst>
          </p:cNvPr>
          <p:cNvSpPr txBox="1"/>
          <p:nvPr/>
        </p:nvSpPr>
        <p:spPr>
          <a:xfrm>
            <a:off x="10530348" y="6488668"/>
            <a:ext cx="1661652" cy="369332"/>
          </a:xfrm>
          <a:prstGeom prst="rect">
            <a:avLst/>
          </a:prstGeom>
          <a:noFill/>
        </p:spPr>
        <p:txBody>
          <a:bodyPr wrap="square" rtlCol="0">
            <a:spAutoFit/>
          </a:bodyPr>
          <a:lstStyle/>
          <a:p>
            <a:r>
              <a:rPr lang="en-GB" dirty="0">
                <a:solidFill>
                  <a:srgbClr val="FF0000"/>
                </a:solidFill>
              </a:rPr>
              <a:t>Dhara</a:t>
            </a:r>
          </a:p>
        </p:txBody>
      </p:sp>
    </p:spTree>
    <p:extLst>
      <p:ext uri="{BB962C8B-B14F-4D97-AF65-F5344CB8AC3E}">
        <p14:creationId xmlns:p14="http://schemas.microsoft.com/office/powerpoint/2010/main" val="4041852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D1C24B-514B-5658-EE79-425A573718C4}"/>
            </a:ext>
          </a:extLst>
        </p:cNvPr>
        <p:cNvGrpSpPr/>
        <p:nvPr/>
      </p:nvGrpSpPr>
      <p:grpSpPr>
        <a:xfrm>
          <a:off x="0" y="0"/>
          <a:ext cx="0" cy="0"/>
          <a:chOff x="0" y="0"/>
          <a:chExt cx="0" cy="0"/>
        </a:xfrm>
      </p:grpSpPr>
      <p:grpSp>
        <p:nvGrpSpPr>
          <p:cNvPr id="2" name="Group 1">
            <a:extLst>
              <a:ext uri="{FF2B5EF4-FFF2-40B4-BE49-F238E27FC236}">
                <a16:creationId xmlns:a16="http://schemas.microsoft.com/office/drawing/2014/main" id="{4F993652-F698-9F35-914E-21E92184CAA9}"/>
              </a:ext>
            </a:extLst>
          </p:cNvPr>
          <p:cNvGrpSpPr/>
          <p:nvPr/>
        </p:nvGrpSpPr>
        <p:grpSpPr>
          <a:xfrm>
            <a:off x="8681013" y="396511"/>
            <a:ext cx="3510987" cy="4546874"/>
            <a:chOff x="8681013" y="396511"/>
            <a:chExt cx="3510987" cy="4546874"/>
          </a:xfrm>
        </p:grpSpPr>
        <p:sp>
          <p:nvSpPr>
            <p:cNvPr id="3" name="TextBox 2">
              <a:extLst>
                <a:ext uri="{FF2B5EF4-FFF2-40B4-BE49-F238E27FC236}">
                  <a16:creationId xmlns:a16="http://schemas.microsoft.com/office/drawing/2014/main" id="{B18377BC-530D-54DF-3070-F32CCCE345CA}"/>
                </a:ext>
              </a:extLst>
            </p:cNvPr>
            <p:cNvSpPr txBox="1"/>
            <p:nvPr/>
          </p:nvSpPr>
          <p:spPr>
            <a:xfrm>
              <a:off x="8681013" y="396511"/>
              <a:ext cx="3510987" cy="646331"/>
            </a:xfrm>
            <a:prstGeom prst="rect">
              <a:avLst/>
            </a:prstGeom>
            <a:noFill/>
          </p:spPr>
          <p:txBody>
            <a:bodyPr wrap="square">
              <a:spAutoFit/>
            </a:bodyPr>
            <a:lstStyle/>
            <a:p>
              <a:r>
                <a:rPr lang="en-GB" dirty="0"/>
                <a:t>base - v2_p13 - player weaponry L2</a:t>
              </a:r>
            </a:p>
          </p:txBody>
        </p:sp>
        <p:sp>
          <p:nvSpPr>
            <p:cNvPr id="4" name="TextBox 3">
              <a:extLst>
                <a:ext uri="{FF2B5EF4-FFF2-40B4-BE49-F238E27FC236}">
                  <a16:creationId xmlns:a16="http://schemas.microsoft.com/office/drawing/2014/main" id="{B01BD659-AB05-9592-A497-E41B8EA6056E}"/>
                </a:ext>
              </a:extLst>
            </p:cNvPr>
            <p:cNvSpPr txBox="1"/>
            <p:nvPr/>
          </p:nvSpPr>
          <p:spPr>
            <a:xfrm>
              <a:off x="8681013" y="1250066"/>
              <a:ext cx="3510987" cy="3693319"/>
            </a:xfrm>
            <a:prstGeom prst="rect">
              <a:avLst/>
            </a:prstGeom>
            <a:noFill/>
          </p:spPr>
          <p:txBody>
            <a:bodyPr wrap="square">
              <a:spAutoFit/>
            </a:bodyPr>
            <a:lstStyle/>
            <a:p>
              <a:r>
                <a:rPr lang="en-GB" dirty="0"/>
                <a:t>This stage of the game adds more weapons for the player to use.</a:t>
              </a:r>
            </a:p>
            <a:p>
              <a:endParaRPr lang="en-GB" dirty="0"/>
            </a:p>
            <a:p>
              <a:r>
                <a:rPr lang="en-GB" dirty="0"/>
                <a:t>The player can do this by holding the left mouse button.</a:t>
              </a:r>
            </a:p>
            <a:p>
              <a:endParaRPr lang="en-GB" dirty="0"/>
            </a:p>
            <a:p>
              <a:r>
                <a:rPr lang="en-GB" dirty="0"/>
                <a:t>The player can fire larger, more powerful attacks by holding left click.</a:t>
              </a:r>
            </a:p>
            <a:p>
              <a:endParaRPr lang="en-GB" dirty="0"/>
            </a:p>
            <a:p>
              <a:r>
                <a:rPr lang="en-GB" dirty="0"/>
                <a:t>The longer the player holds left click, the more powerful the attack.</a:t>
              </a:r>
            </a:p>
          </p:txBody>
        </p:sp>
      </p:grpSp>
      <p:sp>
        <p:nvSpPr>
          <p:cNvPr id="5" name="Rectangle 4">
            <a:extLst>
              <a:ext uri="{FF2B5EF4-FFF2-40B4-BE49-F238E27FC236}">
                <a16:creationId xmlns:a16="http://schemas.microsoft.com/office/drawing/2014/main" id="{F76D21D8-80AA-68C0-09FC-92930DC62B9E}"/>
              </a:ext>
            </a:extLst>
          </p:cNvPr>
          <p:cNvSpPr/>
          <p:nvPr/>
        </p:nvSpPr>
        <p:spPr>
          <a:xfrm>
            <a:off x="0" y="0"/>
            <a:ext cx="8681013" cy="6858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SCREENSHOT GOES HERE</a:t>
            </a:r>
          </a:p>
        </p:txBody>
      </p:sp>
      <p:pic>
        <p:nvPicPr>
          <p:cNvPr id="6" name="Picture 5">
            <a:extLst>
              <a:ext uri="{FF2B5EF4-FFF2-40B4-BE49-F238E27FC236}">
                <a16:creationId xmlns:a16="http://schemas.microsoft.com/office/drawing/2014/main" id="{63757FFE-8286-FE52-573F-6580E259DCE5}"/>
              </a:ext>
            </a:extLst>
          </p:cNvPr>
          <p:cNvPicPr>
            <a:picLocks noChangeAspect="1"/>
          </p:cNvPicPr>
          <p:nvPr/>
        </p:nvPicPr>
        <p:blipFill>
          <a:blip r:embed="rId2"/>
          <a:srcRect t="27438" b="37778"/>
          <a:stretch/>
        </p:blipFill>
        <p:spPr>
          <a:xfrm>
            <a:off x="0" y="0"/>
            <a:ext cx="8720451" cy="2187522"/>
          </a:xfrm>
          <a:prstGeom prst="rect">
            <a:avLst/>
          </a:prstGeom>
        </p:spPr>
      </p:pic>
      <p:pic>
        <p:nvPicPr>
          <p:cNvPr id="10" name="Picture 9">
            <a:extLst>
              <a:ext uri="{FF2B5EF4-FFF2-40B4-BE49-F238E27FC236}">
                <a16:creationId xmlns:a16="http://schemas.microsoft.com/office/drawing/2014/main" id="{E6D5A216-0073-C5D1-2257-84C3181AFFA7}"/>
              </a:ext>
            </a:extLst>
          </p:cNvPr>
          <p:cNvPicPr>
            <a:picLocks noChangeAspect="1"/>
          </p:cNvPicPr>
          <p:nvPr/>
        </p:nvPicPr>
        <p:blipFill>
          <a:blip r:embed="rId3"/>
          <a:srcRect t="31898" b="34051"/>
          <a:stretch/>
        </p:blipFill>
        <p:spPr>
          <a:xfrm>
            <a:off x="-3480" y="2187522"/>
            <a:ext cx="8703045" cy="2335239"/>
          </a:xfrm>
          <a:prstGeom prst="rect">
            <a:avLst/>
          </a:prstGeom>
        </p:spPr>
      </p:pic>
      <p:pic>
        <p:nvPicPr>
          <p:cNvPr id="12" name="Picture 11">
            <a:extLst>
              <a:ext uri="{FF2B5EF4-FFF2-40B4-BE49-F238E27FC236}">
                <a16:creationId xmlns:a16="http://schemas.microsoft.com/office/drawing/2014/main" id="{5F6A8672-91AF-73FF-5B7D-45D50F63D900}"/>
              </a:ext>
            </a:extLst>
          </p:cNvPr>
          <p:cNvPicPr>
            <a:picLocks noChangeAspect="1"/>
          </p:cNvPicPr>
          <p:nvPr/>
        </p:nvPicPr>
        <p:blipFill>
          <a:blip r:embed="rId4"/>
          <a:srcRect t="20988" b="44422"/>
          <a:stretch/>
        </p:blipFill>
        <p:spPr>
          <a:xfrm>
            <a:off x="0" y="4485811"/>
            <a:ext cx="8665939" cy="2372189"/>
          </a:xfrm>
          <a:prstGeom prst="rect">
            <a:avLst/>
          </a:prstGeom>
        </p:spPr>
      </p:pic>
      <p:sp>
        <p:nvSpPr>
          <p:cNvPr id="14" name="Arrow: Right 13">
            <a:extLst>
              <a:ext uri="{FF2B5EF4-FFF2-40B4-BE49-F238E27FC236}">
                <a16:creationId xmlns:a16="http://schemas.microsoft.com/office/drawing/2014/main" id="{EDD32AA4-93BC-5B50-9503-073D2B1B6468}"/>
              </a:ext>
            </a:extLst>
          </p:cNvPr>
          <p:cNvSpPr/>
          <p:nvPr/>
        </p:nvSpPr>
        <p:spPr>
          <a:xfrm rot="4635016">
            <a:off x="5389218" y="943810"/>
            <a:ext cx="479192" cy="299901"/>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TextBox 14">
            <a:extLst>
              <a:ext uri="{FF2B5EF4-FFF2-40B4-BE49-F238E27FC236}">
                <a16:creationId xmlns:a16="http://schemas.microsoft.com/office/drawing/2014/main" id="{D3915C4B-B227-15FF-999B-5C93DF162C4F}"/>
              </a:ext>
            </a:extLst>
          </p:cNvPr>
          <p:cNvSpPr txBox="1"/>
          <p:nvPr/>
        </p:nvSpPr>
        <p:spPr>
          <a:xfrm>
            <a:off x="5021360" y="353184"/>
            <a:ext cx="981274" cy="553998"/>
          </a:xfrm>
          <a:prstGeom prst="rect">
            <a:avLst/>
          </a:prstGeom>
          <a:noFill/>
        </p:spPr>
        <p:txBody>
          <a:bodyPr wrap="square" rtlCol="0">
            <a:spAutoFit/>
          </a:bodyPr>
          <a:lstStyle/>
          <a:p>
            <a:pPr algn="ctr"/>
            <a:r>
              <a:rPr lang="en-GB" sz="1000" dirty="0">
                <a:solidFill>
                  <a:schemeClr val="bg1"/>
                </a:solidFill>
              </a:rPr>
              <a:t>Projectile from player weapons</a:t>
            </a:r>
          </a:p>
        </p:txBody>
      </p:sp>
      <p:sp>
        <p:nvSpPr>
          <p:cNvPr id="17" name="Arrow: Right 16">
            <a:extLst>
              <a:ext uri="{FF2B5EF4-FFF2-40B4-BE49-F238E27FC236}">
                <a16:creationId xmlns:a16="http://schemas.microsoft.com/office/drawing/2014/main" id="{B6F8ADFB-A42F-4D63-308A-0CD99F39A69A}"/>
              </a:ext>
            </a:extLst>
          </p:cNvPr>
          <p:cNvSpPr/>
          <p:nvPr/>
        </p:nvSpPr>
        <p:spPr>
          <a:xfrm>
            <a:off x="4120629" y="3312474"/>
            <a:ext cx="479192" cy="299901"/>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TextBox 17">
            <a:extLst>
              <a:ext uri="{FF2B5EF4-FFF2-40B4-BE49-F238E27FC236}">
                <a16:creationId xmlns:a16="http://schemas.microsoft.com/office/drawing/2014/main" id="{0CCEA12C-68FB-0252-C30C-0EBD36BF2547}"/>
              </a:ext>
            </a:extLst>
          </p:cNvPr>
          <p:cNvSpPr txBox="1"/>
          <p:nvPr/>
        </p:nvSpPr>
        <p:spPr>
          <a:xfrm>
            <a:off x="3260007" y="3228575"/>
            <a:ext cx="981274" cy="553998"/>
          </a:xfrm>
          <a:prstGeom prst="rect">
            <a:avLst/>
          </a:prstGeom>
          <a:noFill/>
        </p:spPr>
        <p:txBody>
          <a:bodyPr wrap="square" rtlCol="0">
            <a:spAutoFit/>
          </a:bodyPr>
          <a:lstStyle/>
          <a:p>
            <a:pPr algn="ctr"/>
            <a:r>
              <a:rPr lang="en-GB" sz="1000" dirty="0">
                <a:solidFill>
                  <a:schemeClr val="bg1"/>
                </a:solidFill>
              </a:rPr>
              <a:t>Projectile from player weapons</a:t>
            </a:r>
          </a:p>
        </p:txBody>
      </p:sp>
      <p:sp>
        <p:nvSpPr>
          <p:cNvPr id="20" name="Arrow: Right 19">
            <a:extLst>
              <a:ext uri="{FF2B5EF4-FFF2-40B4-BE49-F238E27FC236}">
                <a16:creationId xmlns:a16="http://schemas.microsoft.com/office/drawing/2014/main" id="{1ED4AFDA-E04C-36F4-CF28-15BB7291ACD4}"/>
              </a:ext>
            </a:extLst>
          </p:cNvPr>
          <p:cNvSpPr/>
          <p:nvPr/>
        </p:nvSpPr>
        <p:spPr>
          <a:xfrm>
            <a:off x="3506547" y="5571235"/>
            <a:ext cx="479192" cy="299901"/>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TextBox 20">
            <a:extLst>
              <a:ext uri="{FF2B5EF4-FFF2-40B4-BE49-F238E27FC236}">
                <a16:creationId xmlns:a16="http://schemas.microsoft.com/office/drawing/2014/main" id="{5B5F37FD-27EB-9065-C56A-716C8E0A8007}"/>
              </a:ext>
            </a:extLst>
          </p:cNvPr>
          <p:cNvSpPr txBox="1"/>
          <p:nvPr/>
        </p:nvSpPr>
        <p:spPr>
          <a:xfrm>
            <a:off x="2660311" y="5444186"/>
            <a:ext cx="981274" cy="553998"/>
          </a:xfrm>
          <a:prstGeom prst="rect">
            <a:avLst/>
          </a:prstGeom>
          <a:noFill/>
        </p:spPr>
        <p:txBody>
          <a:bodyPr wrap="square" rtlCol="0">
            <a:spAutoFit/>
          </a:bodyPr>
          <a:lstStyle/>
          <a:p>
            <a:pPr algn="ctr"/>
            <a:r>
              <a:rPr lang="en-GB" sz="1000" dirty="0">
                <a:solidFill>
                  <a:schemeClr val="bg1"/>
                </a:solidFill>
              </a:rPr>
              <a:t>Projectile from player weapons</a:t>
            </a:r>
          </a:p>
        </p:txBody>
      </p:sp>
      <p:sp>
        <p:nvSpPr>
          <p:cNvPr id="7" name="TextBox 6">
            <a:extLst>
              <a:ext uri="{FF2B5EF4-FFF2-40B4-BE49-F238E27FC236}">
                <a16:creationId xmlns:a16="http://schemas.microsoft.com/office/drawing/2014/main" id="{05C9A7A4-0925-28A6-255F-F9448436A9EF}"/>
              </a:ext>
            </a:extLst>
          </p:cNvPr>
          <p:cNvSpPr txBox="1"/>
          <p:nvPr/>
        </p:nvSpPr>
        <p:spPr>
          <a:xfrm>
            <a:off x="10530348" y="6488668"/>
            <a:ext cx="1661652" cy="369332"/>
          </a:xfrm>
          <a:prstGeom prst="rect">
            <a:avLst/>
          </a:prstGeom>
          <a:noFill/>
        </p:spPr>
        <p:txBody>
          <a:bodyPr wrap="square" rtlCol="0">
            <a:spAutoFit/>
          </a:bodyPr>
          <a:lstStyle/>
          <a:p>
            <a:r>
              <a:rPr lang="en-GB" dirty="0">
                <a:solidFill>
                  <a:srgbClr val="FF0000"/>
                </a:solidFill>
              </a:rPr>
              <a:t>Dhara</a:t>
            </a:r>
          </a:p>
        </p:txBody>
      </p:sp>
    </p:spTree>
    <p:extLst>
      <p:ext uri="{BB962C8B-B14F-4D97-AF65-F5344CB8AC3E}">
        <p14:creationId xmlns:p14="http://schemas.microsoft.com/office/powerpoint/2010/main" val="40937753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E5D663-867A-A7A7-9B96-8A2D3A9E4690}"/>
            </a:ext>
          </a:extLst>
        </p:cNvPr>
        <p:cNvGrpSpPr/>
        <p:nvPr/>
      </p:nvGrpSpPr>
      <p:grpSpPr>
        <a:xfrm>
          <a:off x="0" y="0"/>
          <a:ext cx="0" cy="0"/>
          <a:chOff x="0" y="0"/>
          <a:chExt cx="0" cy="0"/>
        </a:xfrm>
      </p:grpSpPr>
      <p:grpSp>
        <p:nvGrpSpPr>
          <p:cNvPr id="2" name="Group 1">
            <a:extLst>
              <a:ext uri="{FF2B5EF4-FFF2-40B4-BE49-F238E27FC236}">
                <a16:creationId xmlns:a16="http://schemas.microsoft.com/office/drawing/2014/main" id="{A29D75DC-72F1-F8CA-7E88-EE6823AEA6A9}"/>
              </a:ext>
            </a:extLst>
          </p:cNvPr>
          <p:cNvGrpSpPr/>
          <p:nvPr/>
        </p:nvGrpSpPr>
        <p:grpSpPr>
          <a:xfrm>
            <a:off x="8704652" y="211845"/>
            <a:ext cx="3487349" cy="1873838"/>
            <a:chOff x="8704652" y="211845"/>
            <a:chExt cx="3487349" cy="1873838"/>
          </a:xfrm>
        </p:grpSpPr>
        <p:sp>
          <p:nvSpPr>
            <p:cNvPr id="3" name="TextBox 2">
              <a:extLst>
                <a:ext uri="{FF2B5EF4-FFF2-40B4-BE49-F238E27FC236}">
                  <a16:creationId xmlns:a16="http://schemas.microsoft.com/office/drawing/2014/main" id="{17B198BB-127E-BE2D-BFB7-35AEB9FB5B36}"/>
                </a:ext>
              </a:extLst>
            </p:cNvPr>
            <p:cNvSpPr txBox="1"/>
            <p:nvPr/>
          </p:nvSpPr>
          <p:spPr>
            <a:xfrm>
              <a:off x="8704652" y="211845"/>
              <a:ext cx="3487348" cy="369332"/>
            </a:xfrm>
            <a:prstGeom prst="rect">
              <a:avLst/>
            </a:prstGeom>
            <a:noFill/>
          </p:spPr>
          <p:txBody>
            <a:bodyPr wrap="square">
              <a:spAutoFit/>
            </a:bodyPr>
            <a:lstStyle/>
            <a:p>
              <a:r>
                <a:rPr lang="en-GB" dirty="0"/>
                <a:t>base - v2_p14 - charging effect</a:t>
              </a:r>
            </a:p>
          </p:txBody>
        </p:sp>
        <p:sp>
          <p:nvSpPr>
            <p:cNvPr id="4" name="TextBox 3">
              <a:extLst>
                <a:ext uri="{FF2B5EF4-FFF2-40B4-BE49-F238E27FC236}">
                  <a16:creationId xmlns:a16="http://schemas.microsoft.com/office/drawing/2014/main" id="{C26A54E8-4AC2-7C4B-F8E9-C4A486E85374}"/>
                </a:ext>
              </a:extLst>
            </p:cNvPr>
            <p:cNvSpPr txBox="1"/>
            <p:nvPr/>
          </p:nvSpPr>
          <p:spPr>
            <a:xfrm>
              <a:off x="8704653" y="1162353"/>
              <a:ext cx="3487348" cy="923330"/>
            </a:xfrm>
            <a:prstGeom prst="rect">
              <a:avLst/>
            </a:prstGeom>
            <a:noFill/>
          </p:spPr>
          <p:txBody>
            <a:bodyPr wrap="square">
              <a:spAutoFit/>
            </a:bodyPr>
            <a:lstStyle/>
            <a:p>
              <a:r>
                <a:rPr lang="en-GB" dirty="0"/>
                <a:t>This stage of the game adds a visual cue to show that the player is charging an attack.</a:t>
              </a:r>
            </a:p>
          </p:txBody>
        </p:sp>
      </p:grpSp>
      <p:sp>
        <p:nvSpPr>
          <p:cNvPr id="5" name="Rectangle 4">
            <a:extLst>
              <a:ext uri="{FF2B5EF4-FFF2-40B4-BE49-F238E27FC236}">
                <a16:creationId xmlns:a16="http://schemas.microsoft.com/office/drawing/2014/main" id="{8EE3C6AD-5FCB-B293-87CA-D7F359E1777E}"/>
              </a:ext>
            </a:extLst>
          </p:cNvPr>
          <p:cNvSpPr/>
          <p:nvPr/>
        </p:nvSpPr>
        <p:spPr>
          <a:xfrm>
            <a:off x="0" y="0"/>
            <a:ext cx="8681013" cy="6858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SCREENSHOT GOES HERE</a:t>
            </a:r>
          </a:p>
        </p:txBody>
      </p:sp>
      <p:pic>
        <p:nvPicPr>
          <p:cNvPr id="6" name="Picture 5">
            <a:extLst>
              <a:ext uri="{FF2B5EF4-FFF2-40B4-BE49-F238E27FC236}">
                <a16:creationId xmlns:a16="http://schemas.microsoft.com/office/drawing/2014/main" id="{385A03EA-6307-AD03-EE71-6C6918FD24B1}"/>
              </a:ext>
            </a:extLst>
          </p:cNvPr>
          <p:cNvPicPr>
            <a:picLocks noChangeAspect="1"/>
          </p:cNvPicPr>
          <p:nvPr/>
        </p:nvPicPr>
        <p:blipFill>
          <a:blip r:embed="rId2"/>
          <a:stretch>
            <a:fillRect/>
          </a:stretch>
        </p:blipFill>
        <p:spPr>
          <a:xfrm>
            <a:off x="0" y="0"/>
            <a:ext cx="8698375" cy="6858000"/>
          </a:xfrm>
          <a:prstGeom prst="rect">
            <a:avLst/>
          </a:prstGeom>
        </p:spPr>
      </p:pic>
      <p:sp>
        <p:nvSpPr>
          <p:cNvPr id="7" name="TextBox 6">
            <a:extLst>
              <a:ext uri="{FF2B5EF4-FFF2-40B4-BE49-F238E27FC236}">
                <a16:creationId xmlns:a16="http://schemas.microsoft.com/office/drawing/2014/main" id="{A9056C5A-89EF-97F5-FE33-F7B5E1B08110}"/>
              </a:ext>
            </a:extLst>
          </p:cNvPr>
          <p:cNvSpPr txBox="1"/>
          <p:nvPr/>
        </p:nvSpPr>
        <p:spPr>
          <a:xfrm>
            <a:off x="10530348" y="6488668"/>
            <a:ext cx="1661652" cy="369332"/>
          </a:xfrm>
          <a:prstGeom prst="rect">
            <a:avLst/>
          </a:prstGeom>
          <a:noFill/>
        </p:spPr>
        <p:txBody>
          <a:bodyPr wrap="square" rtlCol="0">
            <a:spAutoFit/>
          </a:bodyPr>
          <a:lstStyle/>
          <a:p>
            <a:r>
              <a:rPr lang="en-GB" dirty="0">
                <a:solidFill>
                  <a:srgbClr val="FF0000"/>
                </a:solidFill>
              </a:rPr>
              <a:t>Dhara</a:t>
            </a:r>
          </a:p>
        </p:txBody>
      </p:sp>
    </p:spTree>
    <p:extLst>
      <p:ext uri="{BB962C8B-B14F-4D97-AF65-F5344CB8AC3E}">
        <p14:creationId xmlns:p14="http://schemas.microsoft.com/office/powerpoint/2010/main" val="41498776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1D3783-25C3-1C66-83EA-4976895977C0}"/>
            </a:ext>
          </a:extLst>
        </p:cNvPr>
        <p:cNvGrpSpPr/>
        <p:nvPr/>
      </p:nvGrpSpPr>
      <p:grpSpPr>
        <a:xfrm>
          <a:off x="0" y="0"/>
          <a:ext cx="0" cy="0"/>
          <a:chOff x="0" y="0"/>
          <a:chExt cx="0" cy="0"/>
        </a:xfrm>
      </p:grpSpPr>
      <p:grpSp>
        <p:nvGrpSpPr>
          <p:cNvPr id="2" name="Group 1">
            <a:extLst>
              <a:ext uri="{FF2B5EF4-FFF2-40B4-BE49-F238E27FC236}">
                <a16:creationId xmlns:a16="http://schemas.microsoft.com/office/drawing/2014/main" id="{FDC84DFD-5729-15B4-AB95-835593C31E5A}"/>
              </a:ext>
            </a:extLst>
          </p:cNvPr>
          <p:cNvGrpSpPr/>
          <p:nvPr/>
        </p:nvGrpSpPr>
        <p:grpSpPr>
          <a:xfrm>
            <a:off x="8700706" y="119512"/>
            <a:ext cx="3491295" cy="2578835"/>
            <a:chOff x="8700706" y="119512"/>
            <a:chExt cx="3491295" cy="2578835"/>
          </a:xfrm>
        </p:grpSpPr>
        <p:sp>
          <p:nvSpPr>
            <p:cNvPr id="3" name="TextBox 2">
              <a:extLst>
                <a:ext uri="{FF2B5EF4-FFF2-40B4-BE49-F238E27FC236}">
                  <a16:creationId xmlns:a16="http://schemas.microsoft.com/office/drawing/2014/main" id="{584BDD54-2DF2-6F0A-E080-E720C93CF9A8}"/>
                </a:ext>
              </a:extLst>
            </p:cNvPr>
            <p:cNvSpPr txBox="1"/>
            <p:nvPr/>
          </p:nvSpPr>
          <p:spPr>
            <a:xfrm>
              <a:off x="8700706" y="119512"/>
              <a:ext cx="3491294" cy="646331"/>
            </a:xfrm>
            <a:prstGeom prst="rect">
              <a:avLst/>
            </a:prstGeom>
            <a:noFill/>
          </p:spPr>
          <p:txBody>
            <a:bodyPr wrap="square">
              <a:spAutoFit/>
            </a:bodyPr>
            <a:lstStyle/>
            <a:p>
              <a:r>
                <a:rPr lang="en-GB" dirty="0"/>
                <a:t>base - v2_p15 - background + real asteroids</a:t>
              </a:r>
            </a:p>
          </p:txBody>
        </p:sp>
        <p:sp>
          <p:nvSpPr>
            <p:cNvPr id="4" name="TextBox 3">
              <a:extLst>
                <a:ext uri="{FF2B5EF4-FFF2-40B4-BE49-F238E27FC236}">
                  <a16:creationId xmlns:a16="http://schemas.microsoft.com/office/drawing/2014/main" id="{23B5C1C7-F113-3B92-390D-6451FE3949E0}"/>
                </a:ext>
              </a:extLst>
            </p:cNvPr>
            <p:cNvSpPr txBox="1"/>
            <p:nvPr/>
          </p:nvSpPr>
          <p:spPr>
            <a:xfrm>
              <a:off x="8700707" y="1498018"/>
              <a:ext cx="3491294" cy="1200329"/>
            </a:xfrm>
            <a:prstGeom prst="rect">
              <a:avLst/>
            </a:prstGeom>
            <a:noFill/>
          </p:spPr>
          <p:txBody>
            <a:bodyPr wrap="square">
              <a:spAutoFit/>
            </a:bodyPr>
            <a:lstStyle/>
            <a:p>
              <a:r>
                <a:rPr lang="en-GB" dirty="0"/>
                <a:t>This stage of the game adds a nicer background (outer space) and asteroids that actually look like asteroids rather than circles.</a:t>
              </a:r>
            </a:p>
          </p:txBody>
        </p:sp>
      </p:grpSp>
      <p:sp>
        <p:nvSpPr>
          <p:cNvPr id="5" name="Rectangle 4">
            <a:extLst>
              <a:ext uri="{FF2B5EF4-FFF2-40B4-BE49-F238E27FC236}">
                <a16:creationId xmlns:a16="http://schemas.microsoft.com/office/drawing/2014/main" id="{57EDEDDA-A0F5-82E1-010D-8A67ED17FB21}"/>
              </a:ext>
            </a:extLst>
          </p:cNvPr>
          <p:cNvSpPr/>
          <p:nvPr/>
        </p:nvSpPr>
        <p:spPr>
          <a:xfrm>
            <a:off x="0" y="0"/>
            <a:ext cx="8681013" cy="6858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SCREENSHOT GOES HERE</a:t>
            </a:r>
          </a:p>
        </p:txBody>
      </p:sp>
      <p:pic>
        <p:nvPicPr>
          <p:cNvPr id="6" name="Picture 5">
            <a:extLst>
              <a:ext uri="{FF2B5EF4-FFF2-40B4-BE49-F238E27FC236}">
                <a16:creationId xmlns:a16="http://schemas.microsoft.com/office/drawing/2014/main" id="{9EACD479-7934-B93D-533E-309EDDB61619}"/>
              </a:ext>
            </a:extLst>
          </p:cNvPr>
          <p:cNvPicPr>
            <a:picLocks noChangeAspect="1"/>
          </p:cNvPicPr>
          <p:nvPr/>
        </p:nvPicPr>
        <p:blipFill>
          <a:blip r:embed="rId2"/>
          <a:stretch>
            <a:fillRect/>
          </a:stretch>
        </p:blipFill>
        <p:spPr>
          <a:xfrm>
            <a:off x="0" y="0"/>
            <a:ext cx="8700707" cy="6858000"/>
          </a:xfrm>
          <a:prstGeom prst="rect">
            <a:avLst/>
          </a:prstGeom>
        </p:spPr>
      </p:pic>
      <p:sp>
        <p:nvSpPr>
          <p:cNvPr id="7" name="TextBox 6">
            <a:extLst>
              <a:ext uri="{FF2B5EF4-FFF2-40B4-BE49-F238E27FC236}">
                <a16:creationId xmlns:a16="http://schemas.microsoft.com/office/drawing/2014/main" id="{DFBAE090-25E3-270B-A8F1-D3ECE7E700BF}"/>
              </a:ext>
            </a:extLst>
          </p:cNvPr>
          <p:cNvSpPr txBox="1"/>
          <p:nvPr/>
        </p:nvSpPr>
        <p:spPr>
          <a:xfrm>
            <a:off x="10530348" y="6488668"/>
            <a:ext cx="1661652" cy="369332"/>
          </a:xfrm>
          <a:prstGeom prst="rect">
            <a:avLst/>
          </a:prstGeom>
          <a:noFill/>
        </p:spPr>
        <p:txBody>
          <a:bodyPr wrap="square" rtlCol="0">
            <a:spAutoFit/>
          </a:bodyPr>
          <a:lstStyle/>
          <a:p>
            <a:r>
              <a:rPr lang="en-GB" dirty="0">
                <a:solidFill>
                  <a:srgbClr val="FF0000"/>
                </a:solidFill>
              </a:rPr>
              <a:t>Dhara</a:t>
            </a:r>
          </a:p>
        </p:txBody>
      </p:sp>
    </p:spTree>
    <p:extLst>
      <p:ext uri="{BB962C8B-B14F-4D97-AF65-F5344CB8AC3E}">
        <p14:creationId xmlns:p14="http://schemas.microsoft.com/office/powerpoint/2010/main" val="7607917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94236D-DAB5-38AD-7B47-9C9C3150ADD9}"/>
            </a:ext>
          </a:extLst>
        </p:cNvPr>
        <p:cNvGrpSpPr/>
        <p:nvPr/>
      </p:nvGrpSpPr>
      <p:grpSpPr>
        <a:xfrm>
          <a:off x="0" y="0"/>
          <a:ext cx="0" cy="0"/>
          <a:chOff x="0" y="0"/>
          <a:chExt cx="0" cy="0"/>
        </a:xfrm>
      </p:grpSpPr>
      <p:grpSp>
        <p:nvGrpSpPr>
          <p:cNvPr id="2" name="Group 1">
            <a:extLst>
              <a:ext uri="{FF2B5EF4-FFF2-40B4-BE49-F238E27FC236}">
                <a16:creationId xmlns:a16="http://schemas.microsoft.com/office/drawing/2014/main" id="{23B136E6-25EE-CB74-5EEA-F9497C1F81C5}"/>
              </a:ext>
            </a:extLst>
          </p:cNvPr>
          <p:cNvGrpSpPr/>
          <p:nvPr/>
        </p:nvGrpSpPr>
        <p:grpSpPr>
          <a:xfrm>
            <a:off x="8681013" y="370520"/>
            <a:ext cx="3510987" cy="2303885"/>
            <a:chOff x="8681013" y="370520"/>
            <a:chExt cx="3510987" cy="2303885"/>
          </a:xfrm>
        </p:grpSpPr>
        <p:sp>
          <p:nvSpPr>
            <p:cNvPr id="3" name="TextBox 2">
              <a:extLst>
                <a:ext uri="{FF2B5EF4-FFF2-40B4-BE49-F238E27FC236}">
                  <a16:creationId xmlns:a16="http://schemas.microsoft.com/office/drawing/2014/main" id="{C84991C4-9CDE-45C1-4070-A76C020D50C7}"/>
                </a:ext>
              </a:extLst>
            </p:cNvPr>
            <p:cNvSpPr txBox="1"/>
            <p:nvPr/>
          </p:nvSpPr>
          <p:spPr>
            <a:xfrm>
              <a:off x="8681013" y="370520"/>
              <a:ext cx="3510987" cy="646331"/>
            </a:xfrm>
            <a:prstGeom prst="rect">
              <a:avLst/>
            </a:prstGeom>
            <a:noFill/>
          </p:spPr>
          <p:txBody>
            <a:bodyPr wrap="square">
              <a:spAutoFit/>
            </a:bodyPr>
            <a:lstStyle/>
            <a:p>
              <a:r>
                <a:rPr lang="en-GB" dirty="0"/>
                <a:t>base - v2_p16 - sound and image </a:t>
              </a:r>
              <a:r>
                <a:rPr lang="en-GB" dirty="0" err="1"/>
                <a:t>fx</a:t>
              </a:r>
              <a:r>
                <a:rPr lang="en-GB" dirty="0"/>
                <a:t> (malfunctional)</a:t>
              </a:r>
            </a:p>
          </p:txBody>
        </p:sp>
        <p:sp>
          <p:nvSpPr>
            <p:cNvPr id="4" name="TextBox 3">
              <a:extLst>
                <a:ext uri="{FF2B5EF4-FFF2-40B4-BE49-F238E27FC236}">
                  <a16:creationId xmlns:a16="http://schemas.microsoft.com/office/drawing/2014/main" id="{8EF78C75-004C-CCC6-3E41-146C0D305760}"/>
                </a:ext>
              </a:extLst>
            </p:cNvPr>
            <p:cNvSpPr txBox="1"/>
            <p:nvPr/>
          </p:nvSpPr>
          <p:spPr>
            <a:xfrm>
              <a:off x="8681013" y="1197077"/>
              <a:ext cx="3510987" cy="1477328"/>
            </a:xfrm>
            <a:prstGeom prst="rect">
              <a:avLst/>
            </a:prstGeom>
            <a:noFill/>
          </p:spPr>
          <p:txBody>
            <a:bodyPr wrap="square">
              <a:spAutoFit/>
            </a:bodyPr>
            <a:lstStyle/>
            <a:p>
              <a:r>
                <a:rPr lang="en-GB" dirty="0"/>
                <a:t>This stage of the game introduces sound </a:t>
              </a:r>
              <a:r>
                <a:rPr lang="en-GB" dirty="0" err="1"/>
                <a:t>fx</a:t>
              </a:r>
              <a:r>
                <a:rPr lang="en-GB" dirty="0"/>
                <a:t> and enables the destroyed asteroids to briefly transform into exploded versions of themselves.</a:t>
              </a:r>
            </a:p>
          </p:txBody>
        </p:sp>
      </p:grpSp>
      <p:sp>
        <p:nvSpPr>
          <p:cNvPr id="5" name="Rectangle 4">
            <a:extLst>
              <a:ext uri="{FF2B5EF4-FFF2-40B4-BE49-F238E27FC236}">
                <a16:creationId xmlns:a16="http://schemas.microsoft.com/office/drawing/2014/main" id="{062458E3-8747-5547-B160-172149C56530}"/>
              </a:ext>
            </a:extLst>
          </p:cNvPr>
          <p:cNvSpPr/>
          <p:nvPr/>
        </p:nvSpPr>
        <p:spPr>
          <a:xfrm>
            <a:off x="0" y="0"/>
            <a:ext cx="8681013" cy="6858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SCREENSHOT GOES HERE</a:t>
            </a:r>
          </a:p>
        </p:txBody>
      </p:sp>
      <p:sp>
        <p:nvSpPr>
          <p:cNvPr id="6" name="TextBox 5">
            <a:extLst>
              <a:ext uri="{FF2B5EF4-FFF2-40B4-BE49-F238E27FC236}">
                <a16:creationId xmlns:a16="http://schemas.microsoft.com/office/drawing/2014/main" id="{3B976480-3E36-5EC6-B40F-1201218F616A}"/>
              </a:ext>
            </a:extLst>
          </p:cNvPr>
          <p:cNvSpPr txBox="1"/>
          <p:nvPr/>
        </p:nvSpPr>
        <p:spPr>
          <a:xfrm>
            <a:off x="10530348" y="6488668"/>
            <a:ext cx="1661652" cy="369332"/>
          </a:xfrm>
          <a:prstGeom prst="rect">
            <a:avLst/>
          </a:prstGeom>
          <a:noFill/>
        </p:spPr>
        <p:txBody>
          <a:bodyPr wrap="square" rtlCol="0">
            <a:spAutoFit/>
          </a:bodyPr>
          <a:lstStyle/>
          <a:p>
            <a:r>
              <a:rPr lang="en-GB" dirty="0">
                <a:solidFill>
                  <a:srgbClr val="FF0000"/>
                </a:solidFill>
              </a:rPr>
              <a:t>Samir</a:t>
            </a:r>
          </a:p>
        </p:txBody>
      </p:sp>
    </p:spTree>
    <p:extLst>
      <p:ext uri="{BB962C8B-B14F-4D97-AF65-F5344CB8AC3E}">
        <p14:creationId xmlns:p14="http://schemas.microsoft.com/office/powerpoint/2010/main" val="40449953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BF2E67-4BFA-F673-10BC-09F8BDC9693B}"/>
            </a:ext>
          </a:extLst>
        </p:cNvPr>
        <p:cNvGrpSpPr/>
        <p:nvPr/>
      </p:nvGrpSpPr>
      <p:grpSpPr>
        <a:xfrm>
          <a:off x="0" y="0"/>
          <a:ext cx="0" cy="0"/>
          <a:chOff x="0" y="0"/>
          <a:chExt cx="0" cy="0"/>
        </a:xfrm>
      </p:grpSpPr>
      <p:grpSp>
        <p:nvGrpSpPr>
          <p:cNvPr id="2" name="Group 1">
            <a:extLst>
              <a:ext uri="{FF2B5EF4-FFF2-40B4-BE49-F238E27FC236}">
                <a16:creationId xmlns:a16="http://schemas.microsoft.com/office/drawing/2014/main" id="{A036F42D-0691-CAF9-3121-9634528537C4}"/>
              </a:ext>
            </a:extLst>
          </p:cNvPr>
          <p:cNvGrpSpPr/>
          <p:nvPr/>
        </p:nvGrpSpPr>
        <p:grpSpPr>
          <a:xfrm>
            <a:off x="8681013" y="236895"/>
            <a:ext cx="3510988" cy="2148937"/>
            <a:chOff x="8681013" y="236895"/>
            <a:chExt cx="3510988" cy="2148937"/>
          </a:xfrm>
        </p:grpSpPr>
        <p:sp>
          <p:nvSpPr>
            <p:cNvPr id="3" name="TextBox 2">
              <a:extLst>
                <a:ext uri="{FF2B5EF4-FFF2-40B4-BE49-F238E27FC236}">
                  <a16:creationId xmlns:a16="http://schemas.microsoft.com/office/drawing/2014/main" id="{8473B08C-F5F1-9849-C4C9-2F8C7CA9EF5F}"/>
                </a:ext>
              </a:extLst>
            </p:cNvPr>
            <p:cNvSpPr txBox="1"/>
            <p:nvPr/>
          </p:nvSpPr>
          <p:spPr>
            <a:xfrm>
              <a:off x="8706314" y="236895"/>
              <a:ext cx="3485686" cy="646331"/>
            </a:xfrm>
            <a:prstGeom prst="rect">
              <a:avLst/>
            </a:prstGeom>
            <a:noFill/>
          </p:spPr>
          <p:txBody>
            <a:bodyPr wrap="square">
              <a:spAutoFit/>
            </a:bodyPr>
            <a:lstStyle/>
            <a:p>
              <a:r>
                <a:rPr lang="en-GB" dirty="0"/>
                <a:t>base - v2_p17 - sound </a:t>
              </a:r>
              <a:r>
                <a:rPr lang="en-GB" dirty="0" err="1"/>
                <a:t>fx</a:t>
              </a:r>
              <a:r>
                <a:rPr lang="en-GB" dirty="0"/>
                <a:t> volume modulate</a:t>
              </a:r>
            </a:p>
          </p:txBody>
        </p:sp>
        <p:sp>
          <p:nvSpPr>
            <p:cNvPr id="4" name="TextBox 3">
              <a:extLst>
                <a:ext uri="{FF2B5EF4-FFF2-40B4-BE49-F238E27FC236}">
                  <a16:creationId xmlns:a16="http://schemas.microsoft.com/office/drawing/2014/main" id="{46236C1E-E1A5-13A1-BF72-F423945806C2}"/>
                </a:ext>
              </a:extLst>
            </p:cNvPr>
            <p:cNvSpPr txBox="1"/>
            <p:nvPr/>
          </p:nvSpPr>
          <p:spPr>
            <a:xfrm>
              <a:off x="8681013" y="1185503"/>
              <a:ext cx="3510988" cy="1200329"/>
            </a:xfrm>
            <a:prstGeom prst="rect">
              <a:avLst/>
            </a:prstGeom>
            <a:noFill/>
          </p:spPr>
          <p:txBody>
            <a:bodyPr wrap="square">
              <a:spAutoFit/>
            </a:bodyPr>
            <a:lstStyle/>
            <a:p>
              <a:r>
                <a:rPr lang="en-GB" dirty="0"/>
                <a:t>This stage of the game introduces sound effects to the explosions of both the projectiles and the enemies.</a:t>
              </a:r>
            </a:p>
          </p:txBody>
        </p:sp>
      </p:grpSp>
      <p:sp>
        <p:nvSpPr>
          <p:cNvPr id="5" name="Rectangle 4">
            <a:extLst>
              <a:ext uri="{FF2B5EF4-FFF2-40B4-BE49-F238E27FC236}">
                <a16:creationId xmlns:a16="http://schemas.microsoft.com/office/drawing/2014/main" id="{06B5B8C1-14EC-36A2-3017-FC3A369565E6}"/>
              </a:ext>
            </a:extLst>
          </p:cNvPr>
          <p:cNvSpPr/>
          <p:nvPr/>
        </p:nvSpPr>
        <p:spPr>
          <a:xfrm>
            <a:off x="0" y="0"/>
            <a:ext cx="8681013" cy="6858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SCREENSHOT GOES HERE</a:t>
            </a:r>
          </a:p>
        </p:txBody>
      </p:sp>
      <p:sp>
        <p:nvSpPr>
          <p:cNvPr id="6" name="TextBox 5">
            <a:extLst>
              <a:ext uri="{FF2B5EF4-FFF2-40B4-BE49-F238E27FC236}">
                <a16:creationId xmlns:a16="http://schemas.microsoft.com/office/drawing/2014/main" id="{6F67AF49-9ECB-E0A4-2030-59330AEE349E}"/>
              </a:ext>
            </a:extLst>
          </p:cNvPr>
          <p:cNvSpPr txBox="1"/>
          <p:nvPr/>
        </p:nvSpPr>
        <p:spPr>
          <a:xfrm>
            <a:off x="10530348" y="6488668"/>
            <a:ext cx="1661652" cy="369332"/>
          </a:xfrm>
          <a:prstGeom prst="rect">
            <a:avLst/>
          </a:prstGeom>
          <a:noFill/>
        </p:spPr>
        <p:txBody>
          <a:bodyPr wrap="square" rtlCol="0">
            <a:spAutoFit/>
          </a:bodyPr>
          <a:lstStyle/>
          <a:p>
            <a:r>
              <a:rPr lang="en-GB" dirty="0">
                <a:solidFill>
                  <a:srgbClr val="FF0000"/>
                </a:solidFill>
              </a:rPr>
              <a:t>Samir</a:t>
            </a:r>
          </a:p>
        </p:txBody>
      </p:sp>
    </p:spTree>
    <p:extLst>
      <p:ext uri="{BB962C8B-B14F-4D97-AF65-F5344CB8AC3E}">
        <p14:creationId xmlns:p14="http://schemas.microsoft.com/office/powerpoint/2010/main" val="18181313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A8BD1A-CBAD-DC81-029B-335B478A56F0}"/>
            </a:ext>
          </a:extLst>
        </p:cNvPr>
        <p:cNvGrpSpPr/>
        <p:nvPr/>
      </p:nvGrpSpPr>
      <p:grpSpPr>
        <a:xfrm>
          <a:off x="0" y="0"/>
          <a:ext cx="0" cy="0"/>
          <a:chOff x="0" y="0"/>
          <a:chExt cx="0" cy="0"/>
        </a:xfrm>
      </p:grpSpPr>
      <p:grpSp>
        <p:nvGrpSpPr>
          <p:cNvPr id="2" name="Group 1">
            <a:extLst>
              <a:ext uri="{FF2B5EF4-FFF2-40B4-BE49-F238E27FC236}">
                <a16:creationId xmlns:a16="http://schemas.microsoft.com/office/drawing/2014/main" id="{90485A53-F5CE-1B09-EA7F-38769B823CF1}"/>
              </a:ext>
            </a:extLst>
          </p:cNvPr>
          <p:cNvGrpSpPr/>
          <p:nvPr/>
        </p:nvGrpSpPr>
        <p:grpSpPr>
          <a:xfrm>
            <a:off x="8681012" y="352641"/>
            <a:ext cx="3510988" cy="2806728"/>
            <a:chOff x="8681012" y="352641"/>
            <a:chExt cx="3510988" cy="2806728"/>
          </a:xfrm>
        </p:grpSpPr>
        <p:sp>
          <p:nvSpPr>
            <p:cNvPr id="3" name="TextBox 2">
              <a:extLst>
                <a:ext uri="{FF2B5EF4-FFF2-40B4-BE49-F238E27FC236}">
                  <a16:creationId xmlns:a16="http://schemas.microsoft.com/office/drawing/2014/main" id="{6F9F1330-35E1-2204-F761-D878528181B9}"/>
                </a:ext>
              </a:extLst>
            </p:cNvPr>
            <p:cNvSpPr txBox="1"/>
            <p:nvPr/>
          </p:nvSpPr>
          <p:spPr>
            <a:xfrm>
              <a:off x="8681012" y="352641"/>
              <a:ext cx="3510987" cy="376563"/>
            </a:xfrm>
            <a:prstGeom prst="rect">
              <a:avLst/>
            </a:prstGeom>
            <a:noFill/>
          </p:spPr>
          <p:txBody>
            <a:bodyPr wrap="square">
              <a:spAutoFit/>
            </a:bodyPr>
            <a:lstStyle/>
            <a:p>
              <a:r>
                <a:rPr lang="en-GB" dirty="0"/>
                <a:t>base - v2_p18 - music</a:t>
              </a:r>
            </a:p>
          </p:txBody>
        </p:sp>
        <p:sp>
          <p:nvSpPr>
            <p:cNvPr id="4" name="TextBox 3">
              <a:extLst>
                <a:ext uri="{FF2B5EF4-FFF2-40B4-BE49-F238E27FC236}">
                  <a16:creationId xmlns:a16="http://schemas.microsoft.com/office/drawing/2014/main" id="{DFB06D83-7633-C762-4179-6FD1DF31C157}"/>
                </a:ext>
              </a:extLst>
            </p:cNvPr>
            <p:cNvSpPr txBox="1"/>
            <p:nvPr/>
          </p:nvSpPr>
          <p:spPr>
            <a:xfrm>
              <a:off x="8681013" y="1370696"/>
              <a:ext cx="3510987" cy="1788673"/>
            </a:xfrm>
            <a:prstGeom prst="rect">
              <a:avLst/>
            </a:prstGeom>
            <a:noFill/>
          </p:spPr>
          <p:txBody>
            <a:bodyPr wrap="square">
              <a:spAutoFit/>
            </a:bodyPr>
            <a:lstStyle/>
            <a:p>
              <a:r>
                <a:rPr lang="en-GB" dirty="0"/>
                <a:t>This stage of the game introduces background music from the </a:t>
              </a:r>
              <a:r>
                <a:rPr lang="en-GB" dirty="0" err="1"/>
                <a:t>Nitrome</a:t>
              </a:r>
              <a:r>
                <a:rPr lang="en-GB" dirty="0"/>
                <a:t> game Fat Cat.</a:t>
              </a:r>
            </a:p>
            <a:p>
              <a:endParaRPr lang="en-GB" dirty="0"/>
            </a:p>
            <a:p>
              <a:r>
                <a:rPr lang="en-GB" dirty="0"/>
                <a:t>It also makes use of game over music from Sonic games.</a:t>
              </a:r>
            </a:p>
          </p:txBody>
        </p:sp>
      </p:grpSp>
      <p:sp>
        <p:nvSpPr>
          <p:cNvPr id="5" name="Rectangle 4">
            <a:extLst>
              <a:ext uri="{FF2B5EF4-FFF2-40B4-BE49-F238E27FC236}">
                <a16:creationId xmlns:a16="http://schemas.microsoft.com/office/drawing/2014/main" id="{C9812F4A-2A51-BD3B-A16D-83DBB47C85C8}"/>
              </a:ext>
            </a:extLst>
          </p:cNvPr>
          <p:cNvSpPr/>
          <p:nvPr/>
        </p:nvSpPr>
        <p:spPr>
          <a:xfrm>
            <a:off x="0" y="0"/>
            <a:ext cx="8681013" cy="6858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SCREENSHOT GOES HERE</a:t>
            </a:r>
          </a:p>
        </p:txBody>
      </p:sp>
      <p:sp>
        <p:nvSpPr>
          <p:cNvPr id="6" name="TextBox 5">
            <a:extLst>
              <a:ext uri="{FF2B5EF4-FFF2-40B4-BE49-F238E27FC236}">
                <a16:creationId xmlns:a16="http://schemas.microsoft.com/office/drawing/2014/main" id="{B9C03E29-83F0-CB9D-CCF9-C8425D25DAB0}"/>
              </a:ext>
            </a:extLst>
          </p:cNvPr>
          <p:cNvSpPr txBox="1"/>
          <p:nvPr/>
        </p:nvSpPr>
        <p:spPr>
          <a:xfrm>
            <a:off x="10530348" y="6488668"/>
            <a:ext cx="1661652" cy="369332"/>
          </a:xfrm>
          <a:prstGeom prst="rect">
            <a:avLst/>
          </a:prstGeom>
          <a:noFill/>
        </p:spPr>
        <p:txBody>
          <a:bodyPr wrap="square" rtlCol="0">
            <a:spAutoFit/>
          </a:bodyPr>
          <a:lstStyle/>
          <a:p>
            <a:r>
              <a:rPr lang="en-GB" dirty="0">
                <a:solidFill>
                  <a:srgbClr val="FF0000"/>
                </a:solidFill>
              </a:rPr>
              <a:t>Samir</a:t>
            </a:r>
          </a:p>
        </p:txBody>
      </p:sp>
    </p:spTree>
    <p:extLst>
      <p:ext uri="{BB962C8B-B14F-4D97-AF65-F5344CB8AC3E}">
        <p14:creationId xmlns:p14="http://schemas.microsoft.com/office/powerpoint/2010/main" val="27065304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94585D-6247-2E32-C064-B9695193DF8B}"/>
            </a:ext>
          </a:extLst>
        </p:cNvPr>
        <p:cNvGrpSpPr/>
        <p:nvPr/>
      </p:nvGrpSpPr>
      <p:grpSpPr>
        <a:xfrm>
          <a:off x="0" y="0"/>
          <a:ext cx="0" cy="0"/>
          <a:chOff x="0" y="0"/>
          <a:chExt cx="0" cy="0"/>
        </a:xfrm>
      </p:grpSpPr>
      <p:grpSp>
        <p:nvGrpSpPr>
          <p:cNvPr id="7" name="Group 6">
            <a:extLst>
              <a:ext uri="{FF2B5EF4-FFF2-40B4-BE49-F238E27FC236}">
                <a16:creationId xmlns:a16="http://schemas.microsoft.com/office/drawing/2014/main" id="{DC333ECC-8F96-0837-CC41-1386C2DAB6D3}"/>
              </a:ext>
            </a:extLst>
          </p:cNvPr>
          <p:cNvGrpSpPr/>
          <p:nvPr/>
        </p:nvGrpSpPr>
        <p:grpSpPr>
          <a:xfrm>
            <a:off x="8819627" y="215730"/>
            <a:ext cx="3372374" cy="3543521"/>
            <a:chOff x="8819627" y="215730"/>
            <a:chExt cx="3372374" cy="3543521"/>
          </a:xfrm>
        </p:grpSpPr>
        <p:sp>
          <p:nvSpPr>
            <p:cNvPr id="3" name="TextBox 2">
              <a:extLst>
                <a:ext uri="{FF2B5EF4-FFF2-40B4-BE49-F238E27FC236}">
                  <a16:creationId xmlns:a16="http://schemas.microsoft.com/office/drawing/2014/main" id="{ECFCE2CD-B16A-630F-C25F-1D497A9D3A3A}"/>
                </a:ext>
              </a:extLst>
            </p:cNvPr>
            <p:cNvSpPr txBox="1"/>
            <p:nvPr/>
          </p:nvSpPr>
          <p:spPr>
            <a:xfrm>
              <a:off x="8819627" y="215730"/>
              <a:ext cx="3372373" cy="369332"/>
            </a:xfrm>
            <a:prstGeom prst="rect">
              <a:avLst/>
            </a:prstGeom>
            <a:noFill/>
          </p:spPr>
          <p:txBody>
            <a:bodyPr wrap="square">
              <a:spAutoFit/>
            </a:bodyPr>
            <a:lstStyle/>
            <a:p>
              <a:r>
                <a:rPr lang="en-GB" dirty="0"/>
                <a:t>base - v2_p19 - more sprites</a:t>
              </a:r>
            </a:p>
          </p:txBody>
        </p:sp>
        <p:sp>
          <p:nvSpPr>
            <p:cNvPr id="4" name="TextBox 3">
              <a:extLst>
                <a:ext uri="{FF2B5EF4-FFF2-40B4-BE49-F238E27FC236}">
                  <a16:creationId xmlns:a16="http://schemas.microsoft.com/office/drawing/2014/main" id="{24F39864-6A60-9FB5-7B21-73A565F51358}"/>
                </a:ext>
              </a:extLst>
            </p:cNvPr>
            <p:cNvSpPr txBox="1"/>
            <p:nvPr/>
          </p:nvSpPr>
          <p:spPr>
            <a:xfrm>
              <a:off x="8819627" y="1173928"/>
              <a:ext cx="3372374" cy="2585323"/>
            </a:xfrm>
            <a:prstGeom prst="rect">
              <a:avLst/>
            </a:prstGeom>
            <a:noFill/>
          </p:spPr>
          <p:txBody>
            <a:bodyPr wrap="square">
              <a:spAutoFit/>
            </a:bodyPr>
            <a:lstStyle/>
            <a:p>
              <a:r>
                <a:rPr lang="en-GB" dirty="0"/>
                <a:t>This stage of the game turns the asteroids into actual enemies with the appearance of actual enemies.</a:t>
              </a:r>
            </a:p>
            <a:p>
              <a:endParaRPr lang="en-GB" dirty="0"/>
            </a:p>
            <a:p>
              <a:r>
                <a:rPr lang="en-GB" dirty="0"/>
                <a:t>The projectiles fired by the player have also been modified to appear as actual projectiles rather than mere circles.</a:t>
              </a:r>
            </a:p>
          </p:txBody>
        </p:sp>
      </p:grpSp>
      <p:sp>
        <p:nvSpPr>
          <p:cNvPr id="5" name="Rectangle 4">
            <a:extLst>
              <a:ext uri="{FF2B5EF4-FFF2-40B4-BE49-F238E27FC236}">
                <a16:creationId xmlns:a16="http://schemas.microsoft.com/office/drawing/2014/main" id="{4A176CBE-E8A1-A56B-2FF1-95F61EEBC48E}"/>
              </a:ext>
            </a:extLst>
          </p:cNvPr>
          <p:cNvSpPr/>
          <p:nvPr/>
        </p:nvSpPr>
        <p:spPr>
          <a:xfrm>
            <a:off x="0" y="0"/>
            <a:ext cx="8681013" cy="6858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SCREENSHOT GOES HERE</a:t>
            </a:r>
          </a:p>
        </p:txBody>
      </p:sp>
      <p:pic>
        <p:nvPicPr>
          <p:cNvPr id="6" name="Picture 5">
            <a:extLst>
              <a:ext uri="{FF2B5EF4-FFF2-40B4-BE49-F238E27FC236}">
                <a16:creationId xmlns:a16="http://schemas.microsoft.com/office/drawing/2014/main" id="{1345D862-5C41-22BC-9223-8E01FBB22764}"/>
              </a:ext>
            </a:extLst>
          </p:cNvPr>
          <p:cNvPicPr>
            <a:picLocks noChangeAspect="1"/>
          </p:cNvPicPr>
          <p:nvPr/>
        </p:nvPicPr>
        <p:blipFill>
          <a:blip r:embed="rId2"/>
          <a:stretch>
            <a:fillRect/>
          </a:stretch>
        </p:blipFill>
        <p:spPr>
          <a:xfrm>
            <a:off x="0" y="0"/>
            <a:ext cx="8683323" cy="6858000"/>
          </a:xfrm>
          <a:prstGeom prst="rect">
            <a:avLst/>
          </a:prstGeom>
        </p:spPr>
      </p:pic>
      <p:sp>
        <p:nvSpPr>
          <p:cNvPr id="2" name="TextBox 1">
            <a:extLst>
              <a:ext uri="{FF2B5EF4-FFF2-40B4-BE49-F238E27FC236}">
                <a16:creationId xmlns:a16="http://schemas.microsoft.com/office/drawing/2014/main" id="{7A466BC9-10EC-70D2-B67F-5E8C50D71A06}"/>
              </a:ext>
            </a:extLst>
          </p:cNvPr>
          <p:cNvSpPr txBox="1"/>
          <p:nvPr/>
        </p:nvSpPr>
        <p:spPr>
          <a:xfrm>
            <a:off x="10530348" y="6488668"/>
            <a:ext cx="1661652" cy="369332"/>
          </a:xfrm>
          <a:prstGeom prst="rect">
            <a:avLst/>
          </a:prstGeom>
          <a:noFill/>
        </p:spPr>
        <p:txBody>
          <a:bodyPr wrap="square" rtlCol="0">
            <a:spAutoFit/>
          </a:bodyPr>
          <a:lstStyle/>
          <a:p>
            <a:r>
              <a:rPr lang="en-GB" dirty="0">
                <a:solidFill>
                  <a:srgbClr val="FF0000"/>
                </a:solidFill>
              </a:rPr>
              <a:t>Samir</a:t>
            </a:r>
          </a:p>
        </p:txBody>
      </p:sp>
    </p:spTree>
    <p:extLst>
      <p:ext uri="{BB962C8B-B14F-4D97-AF65-F5344CB8AC3E}">
        <p14:creationId xmlns:p14="http://schemas.microsoft.com/office/powerpoint/2010/main" val="6897587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55A274-A2A0-452B-05EC-2D2D1E814F6A}"/>
            </a:ext>
          </a:extLst>
        </p:cNvPr>
        <p:cNvGrpSpPr/>
        <p:nvPr/>
      </p:nvGrpSpPr>
      <p:grpSpPr>
        <a:xfrm>
          <a:off x="0" y="0"/>
          <a:ext cx="0" cy="0"/>
          <a:chOff x="0" y="0"/>
          <a:chExt cx="0" cy="0"/>
        </a:xfrm>
      </p:grpSpPr>
      <p:grpSp>
        <p:nvGrpSpPr>
          <p:cNvPr id="2" name="Group 1">
            <a:extLst>
              <a:ext uri="{FF2B5EF4-FFF2-40B4-BE49-F238E27FC236}">
                <a16:creationId xmlns:a16="http://schemas.microsoft.com/office/drawing/2014/main" id="{8A31BC6D-6865-F98B-E60A-BFCE86C3179B}"/>
              </a:ext>
            </a:extLst>
          </p:cNvPr>
          <p:cNvGrpSpPr/>
          <p:nvPr/>
        </p:nvGrpSpPr>
        <p:grpSpPr>
          <a:xfrm>
            <a:off x="8766752" y="321593"/>
            <a:ext cx="3443399" cy="3703082"/>
            <a:chOff x="8766752" y="321593"/>
            <a:chExt cx="3443399" cy="3703082"/>
          </a:xfrm>
        </p:grpSpPr>
        <p:sp>
          <p:nvSpPr>
            <p:cNvPr id="3" name="TextBox 2">
              <a:extLst>
                <a:ext uri="{FF2B5EF4-FFF2-40B4-BE49-F238E27FC236}">
                  <a16:creationId xmlns:a16="http://schemas.microsoft.com/office/drawing/2014/main" id="{57EA2495-F207-DA97-115C-7BB10916E214}"/>
                </a:ext>
              </a:extLst>
            </p:cNvPr>
            <p:cNvSpPr txBox="1"/>
            <p:nvPr/>
          </p:nvSpPr>
          <p:spPr>
            <a:xfrm>
              <a:off x="8766752" y="321593"/>
              <a:ext cx="3425248" cy="369332"/>
            </a:xfrm>
            <a:prstGeom prst="rect">
              <a:avLst/>
            </a:prstGeom>
            <a:noFill/>
          </p:spPr>
          <p:txBody>
            <a:bodyPr wrap="square">
              <a:spAutoFit/>
            </a:bodyPr>
            <a:lstStyle/>
            <a:p>
              <a:r>
                <a:rPr lang="en-GB" dirty="0"/>
                <a:t>base - v2_p20 - new enemy logic</a:t>
              </a:r>
            </a:p>
          </p:txBody>
        </p:sp>
        <p:sp>
          <p:nvSpPr>
            <p:cNvPr id="4" name="TextBox 3">
              <a:extLst>
                <a:ext uri="{FF2B5EF4-FFF2-40B4-BE49-F238E27FC236}">
                  <a16:creationId xmlns:a16="http://schemas.microsoft.com/office/drawing/2014/main" id="{3118D684-35D0-DC6E-C20C-949C390859D7}"/>
                </a:ext>
              </a:extLst>
            </p:cNvPr>
            <p:cNvSpPr txBox="1"/>
            <p:nvPr/>
          </p:nvSpPr>
          <p:spPr>
            <a:xfrm>
              <a:off x="8784902" y="1162353"/>
              <a:ext cx="3425249" cy="2862322"/>
            </a:xfrm>
            <a:prstGeom prst="rect">
              <a:avLst/>
            </a:prstGeom>
            <a:noFill/>
          </p:spPr>
          <p:txBody>
            <a:bodyPr wrap="square">
              <a:spAutoFit/>
            </a:bodyPr>
            <a:lstStyle/>
            <a:p>
              <a:r>
                <a:rPr lang="en-GB" dirty="0"/>
                <a:t>This stage of the game modifies the initial game mechanics.</a:t>
              </a:r>
            </a:p>
            <a:p>
              <a:endParaRPr lang="en-GB" dirty="0"/>
            </a:p>
            <a:p>
              <a:r>
                <a:rPr lang="en-GB" dirty="0"/>
                <a:t>Old mechanics: enemies floating randomly throughout the screen.</a:t>
              </a:r>
            </a:p>
            <a:p>
              <a:endParaRPr lang="en-GB" dirty="0"/>
            </a:p>
            <a:p>
              <a:r>
                <a:rPr lang="en-GB" dirty="0"/>
                <a:t>New mechanics: enemies moving from the right part of the screen to the left, only changing Y axis to follow player.</a:t>
              </a:r>
            </a:p>
          </p:txBody>
        </p:sp>
      </p:grpSp>
      <p:sp>
        <p:nvSpPr>
          <p:cNvPr id="5" name="Rectangle 4">
            <a:extLst>
              <a:ext uri="{FF2B5EF4-FFF2-40B4-BE49-F238E27FC236}">
                <a16:creationId xmlns:a16="http://schemas.microsoft.com/office/drawing/2014/main" id="{6F7D61F2-7617-060B-44A9-BC9BEFDE5CEA}"/>
              </a:ext>
            </a:extLst>
          </p:cNvPr>
          <p:cNvSpPr/>
          <p:nvPr/>
        </p:nvSpPr>
        <p:spPr>
          <a:xfrm>
            <a:off x="0" y="0"/>
            <a:ext cx="8681013" cy="6858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SCREENSHOT GOES HERE</a:t>
            </a:r>
          </a:p>
        </p:txBody>
      </p:sp>
      <p:pic>
        <p:nvPicPr>
          <p:cNvPr id="6" name="Picture 5">
            <a:extLst>
              <a:ext uri="{FF2B5EF4-FFF2-40B4-BE49-F238E27FC236}">
                <a16:creationId xmlns:a16="http://schemas.microsoft.com/office/drawing/2014/main" id="{CBD0C4C3-DB08-AACD-EE07-9E029021E62B}"/>
              </a:ext>
            </a:extLst>
          </p:cNvPr>
          <p:cNvPicPr>
            <a:picLocks noChangeAspect="1"/>
          </p:cNvPicPr>
          <p:nvPr/>
        </p:nvPicPr>
        <p:blipFill>
          <a:blip r:embed="rId2"/>
          <a:stretch>
            <a:fillRect/>
          </a:stretch>
        </p:blipFill>
        <p:spPr>
          <a:xfrm>
            <a:off x="0" y="0"/>
            <a:ext cx="8685068" cy="6858000"/>
          </a:xfrm>
          <a:prstGeom prst="rect">
            <a:avLst/>
          </a:prstGeom>
        </p:spPr>
      </p:pic>
      <p:sp>
        <p:nvSpPr>
          <p:cNvPr id="7" name="TextBox 6">
            <a:extLst>
              <a:ext uri="{FF2B5EF4-FFF2-40B4-BE49-F238E27FC236}">
                <a16:creationId xmlns:a16="http://schemas.microsoft.com/office/drawing/2014/main" id="{A8BCD1DF-7A1C-EDB5-85CD-3ABC2A964B1F}"/>
              </a:ext>
            </a:extLst>
          </p:cNvPr>
          <p:cNvSpPr txBox="1"/>
          <p:nvPr/>
        </p:nvSpPr>
        <p:spPr>
          <a:xfrm>
            <a:off x="10530348" y="6488668"/>
            <a:ext cx="1661652" cy="369332"/>
          </a:xfrm>
          <a:prstGeom prst="rect">
            <a:avLst/>
          </a:prstGeom>
          <a:noFill/>
        </p:spPr>
        <p:txBody>
          <a:bodyPr wrap="square" rtlCol="0">
            <a:spAutoFit/>
          </a:bodyPr>
          <a:lstStyle/>
          <a:p>
            <a:r>
              <a:rPr lang="en-GB" dirty="0">
                <a:solidFill>
                  <a:srgbClr val="FF0000"/>
                </a:solidFill>
              </a:rPr>
              <a:t>Samir</a:t>
            </a:r>
          </a:p>
        </p:txBody>
      </p:sp>
    </p:spTree>
    <p:extLst>
      <p:ext uri="{BB962C8B-B14F-4D97-AF65-F5344CB8AC3E}">
        <p14:creationId xmlns:p14="http://schemas.microsoft.com/office/powerpoint/2010/main" val="2504606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3F68AA7-A904-E367-68FD-08E587F418F8}"/>
              </a:ext>
            </a:extLst>
          </p:cNvPr>
          <p:cNvPicPr>
            <a:picLocks noChangeAspect="1"/>
          </p:cNvPicPr>
          <p:nvPr/>
        </p:nvPicPr>
        <p:blipFill>
          <a:blip r:embed="rId2"/>
          <a:stretch>
            <a:fillRect/>
          </a:stretch>
        </p:blipFill>
        <p:spPr>
          <a:xfrm>
            <a:off x="0" y="0"/>
            <a:ext cx="8700707" cy="6858000"/>
          </a:xfrm>
          <a:prstGeom prst="rect">
            <a:avLst/>
          </a:prstGeom>
        </p:spPr>
      </p:pic>
      <p:grpSp>
        <p:nvGrpSpPr>
          <p:cNvPr id="2" name="Group 1">
            <a:extLst>
              <a:ext uri="{FF2B5EF4-FFF2-40B4-BE49-F238E27FC236}">
                <a16:creationId xmlns:a16="http://schemas.microsoft.com/office/drawing/2014/main" id="{8C5D4E0F-405F-7981-3E53-DB347B31C9BC}"/>
              </a:ext>
            </a:extLst>
          </p:cNvPr>
          <p:cNvGrpSpPr/>
          <p:nvPr/>
        </p:nvGrpSpPr>
        <p:grpSpPr>
          <a:xfrm>
            <a:off x="8847480" y="148078"/>
            <a:ext cx="3226533" cy="2570890"/>
            <a:chOff x="8847480" y="148078"/>
            <a:chExt cx="3226533" cy="2570890"/>
          </a:xfrm>
        </p:grpSpPr>
        <p:sp>
          <p:nvSpPr>
            <p:cNvPr id="5" name="TextBox 4">
              <a:extLst>
                <a:ext uri="{FF2B5EF4-FFF2-40B4-BE49-F238E27FC236}">
                  <a16:creationId xmlns:a16="http://schemas.microsoft.com/office/drawing/2014/main" id="{AFA0FD3D-C2A5-8082-C754-26647AADD0B5}"/>
                </a:ext>
              </a:extLst>
            </p:cNvPr>
            <p:cNvSpPr txBox="1"/>
            <p:nvPr/>
          </p:nvSpPr>
          <p:spPr>
            <a:xfrm>
              <a:off x="8847480" y="148078"/>
              <a:ext cx="3226533" cy="369332"/>
            </a:xfrm>
            <a:prstGeom prst="rect">
              <a:avLst/>
            </a:prstGeom>
            <a:noFill/>
          </p:spPr>
          <p:txBody>
            <a:bodyPr wrap="square">
              <a:spAutoFit/>
            </a:bodyPr>
            <a:lstStyle/>
            <a:p>
              <a:r>
                <a:rPr lang="en-GB" dirty="0"/>
                <a:t>base - v2_p3 - asteroid + player</a:t>
              </a:r>
            </a:p>
          </p:txBody>
        </p:sp>
        <p:sp>
          <p:nvSpPr>
            <p:cNvPr id="4" name="TextBox 3">
              <a:extLst>
                <a:ext uri="{FF2B5EF4-FFF2-40B4-BE49-F238E27FC236}">
                  <a16:creationId xmlns:a16="http://schemas.microsoft.com/office/drawing/2014/main" id="{91324FDB-8C72-5BB0-5297-65BEDB016EDB}"/>
                </a:ext>
              </a:extLst>
            </p:cNvPr>
            <p:cNvSpPr txBox="1"/>
            <p:nvPr/>
          </p:nvSpPr>
          <p:spPr>
            <a:xfrm>
              <a:off x="8847481" y="964642"/>
              <a:ext cx="3226532" cy="1754326"/>
            </a:xfrm>
            <a:prstGeom prst="rect">
              <a:avLst/>
            </a:prstGeom>
            <a:noFill/>
          </p:spPr>
          <p:txBody>
            <a:bodyPr wrap="square" rtlCol="0">
              <a:spAutoFit/>
            </a:bodyPr>
            <a:lstStyle/>
            <a:p>
              <a:r>
                <a:rPr lang="en-GB" dirty="0"/>
                <a:t>This stage of the game introduces a player character (dark blue circle) and some asteroids (smaller, brightly coloured circles) that the player must evade.</a:t>
              </a:r>
            </a:p>
          </p:txBody>
        </p:sp>
      </p:grpSp>
      <p:sp>
        <p:nvSpPr>
          <p:cNvPr id="6" name="Arrow: Down 5">
            <a:extLst>
              <a:ext uri="{FF2B5EF4-FFF2-40B4-BE49-F238E27FC236}">
                <a16:creationId xmlns:a16="http://schemas.microsoft.com/office/drawing/2014/main" id="{1622847F-A0F9-2F48-3E87-172C5CF18E28}"/>
              </a:ext>
            </a:extLst>
          </p:cNvPr>
          <p:cNvSpPr/>
          <p:nvPr/>
        </p:nvSpPr>
        <p:spPr>
          <a:xfrm rot="9224667">
            <a:off x="6103301" y="4652386"/>
            <a:ext cx="401934" cy="683288"/>
          </a:xfrm>
          <a:prstGeom prst="downArrow">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Box 7">
            <a:extLst>
              <a:ext uri="{FF2B5EF4-FFF2-40B4-BE49-F238E27FC236}">
                <a16:creationId xmlns:a16="http://schemas.microsoft.com/office/drawing/2014/main" id="{B0975907-34FE-128B-6EBC-7E6FF84FB4F4}"/>
              </a:ext>
            </a:extLst>
          </p:cNvPr>
          <p:cNvSpPr txBox="1"/>
          <p:nvPr/>
        </p:nvSpPr>
        <p:spPr>
          <a:xfrm>
            <a:off x="6096000" y="5389330"/>
            <a:ext cx="981274" cy="246221"/>
          </a:xfrm>
          <a:prstGeom prst="rect">
            <a:avLst/>
          </a:prstGeom>
          <a:noFill/>
          <a:ln>
            <a:solidFill>
              <a:srgbClr val="FF0000"/>
            </a:solidFill>
          </a:ln>
        </p:spPr>
        <p:txBody>
          <a:bodyPr wrap="square" rtlCol="0">
            <a:spAutoFit/>
          </a:bodyPr>
          <a:lstStyle/>
          <a:p>
            <a:pPr algn="ctr"/>
            <a:r>
              <a:rPr lang="en-GB" sz="1000" dirty="0">
                <a:solidFill>
                  <a:schemeClr val="bg1"/>
                </a:solidFill>
              </a:rPr>
              <a:t>Player</a:t>
            </a:r>
          </a:p>
        </p:txBody>
      </p:sp>
      <p:sp>
        <p:nvSpPr>
          <p:cNvPr id="7" name="TextBox 6">
            <a:extLst>
              <a:ext uri="{FF2B5EF4-FFF2-40B4-BE49-F238E27FC236}">
                <a16:creationId xmlns:a16="http://schemas.microsoft.com/office/drawing/2014/main" id="{3487E961-8ED9-21ED-7D2C-0FBA34DE2E6C}"/>
              </a:ext>
            </a:extLst>
          </p:cNvPr>
          <p:cNvSpPr txBox="1"/>
          <p:nvPr/>
        </p:nvSpPr>
        <p:spPr>
          <a:xfrm>
            <a:off x="10530348" y="6488668"/>
            <a:ext cx="1661652" cy="369332"/>
          </a:xfrm>
          <a:prstGeom prst="rect">
            <a:avLst/>
          </a:prstGeom>
          <a:noFill/>
        </p:spPr>
        <p:txBody>
          <a:bodyPr wrap="square" rtlCol="0">
            <a:spAutoFit/>
          </a:bodyPr>
          <a:lstStyle/>
          <a:p>
            <a:r>
              <a:rPr lang="en-GB" dirty="0">
                <a:solidFill>
                  <a:srgbClr val="FF0000"/>
                </a:solidFill>
              </a:rPr>
              <a:t>Daniel</a:t>
            </a:r>
          </a:p>
        </p:txBody>
      </p:sp>
    </p:spTree>
    <p:extLst>
      <p:ext uri="{BB962C8B-B14F-4D97-AF65-F5344CB8AC3E}">
        <p14:creationId xmlns:p14="http://schemas.microsoft.com/office/powerpoint/2010/main" val="6395900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4E63A6-C2D9-F1E5-46FC-65E0B1110CD6}"/>
            </a:ext>
          </a:extLst>
        </p:cNvPr>
        <p:cNvGrpSpPr/>
        <p:nvPr/>
      </p:nvGrpSpPr>
      <p:grpSpPr>
        <a:xfrm>
          <a:off x="0" y="0"/>
          <a:ext cx="0" cy="0"/>
          <a:chOff x="0" y="0"/>
          <a:chExt cx="0" cy="0"/>
        </a:xfrm>
      </p:grpSpPr>
      <p:grpSp>
        <p:nvGrpSpPr>
          <p:cNvPr id="2" name="Group 1">
            <a:extLst>
              <a:ext uri="{FF2B5EF4-FFF2-40B4-BE49-F238E27FC236}">
                <a16:creationId xmlns:a16="http://schemas.microsoft.com/office/drawing/2014/main" id="{37B1538C-62B5-D3F4-5700-C43A51436632}"/>
              </a:ext>
            </a:extLst>
          </p:cNvPr>
          <p:cNvGrpSpPr/>
          <p:nvPr/>
        </p:nvGrpSpPr>
        <p:grpSpPr>
          <a:xfrm>
            <a:off x="8681013" y="217632"/>
            <a:ext cx="3510987" cy="2174889"/>
            <a:chOff x="8681013" y="217632"/>
            <a:chExt cx="3510987" cy="2174889"/>
          </a:xfrm>
        </p:grpSpPr>
        <p:sp>
          <p:nvSpPr>
            <p:cNvPr id="3" name="TextBox 2">
              <a:extLst>
                <a:ext uri="{FF2B5EF4-FFF2-40B4-BE49-F238E27FC236}">
                  <a16:creationId xmlns:a16="http://schemas.microsoft.com/office/drawing/2014/main" id="{185EDFC0-1C43-8CA6-8250-5FFFE49F276F}"/>
                </a:ext>
              </a:extLst>
            </p:cNvPr>
            <p:cNvSpPr txBox="1"/>
            <p:nvPr/>
          </p:nvSpPr>
          <p:spPr>
            <a:xfrm>
              <a:off x="8681013" y="217632"/>
              <a:ext cx="3510987" cy="646331"/>
            </a:xfrm>
            <a:prstGeom prst="rect">
              <a:avLst/>
            </a:prstGeom>
            <a:noFill/>
          </p:spPr>
          <p:txBody>
            <a:bodyPr wrap="square">
              <a:spAutoFit/>
            </a:bodyPr>
            <a:lstStyle/>
            <a:p>
              <a:r>
                <a:rPr lang="en-GB" dirty="0"/>
                <a:t>base - v2_p21 - fully auto weapon added</a:t>
              </a:r>
            </a:p>
          </p:txBody>
        </p:sp>
        <p:sp>
          <p:nvSpPr>
            <p:cNvPr id="4" name="TextBox 3">
              <a:extLst>
                <a:ext uri="{FF2B5EF4-FFF2-40B4-BE49-F238E27FC236}">
                  <a16:creationId xmlns:a16="http://schemas.microsoft.com/office/drawing/2014/main" id="{43B77FB8-0E38-4E61-46FA-B9186B980ECF}"/>
                </a:ext>
              </a:extLst>
            </p:cNvPr>
            <p:cNvSpPr txBox="1"/>
            <p:nvPr/>
          </p:nvSpPr>
          <p:spPr>
            <a:xfrm>
              <a:off x="8681013" y="1192192"/>
              <a:ext cx="3510987" cy="1200329"/>
            </a:xfrm>
            <a:prstGeom prst="rect">
              <a:avLst/>
            </a:prstGeom>
            <a:noFill/>
          </p:spPr>
          <p:txBody>
            <a:bodyPr wrap="square">
              <a:spAutoFit/>
            </a:bodyPr>
            <a:lstStyle/>
            <a:p>
              <a:r>
                <a:rPr lang="en-GB" dirty="0"/>
                <a:t>This stage of the game introduces further weaponry, granting the player a fully automatic firing option by holding right click.</a:t>
              </a:r>
            </a:p>
          </p:txBody>
        </p:sp>
      </p:grpSp>
      <p:sp>
        <p:nvSpPr>
          <p:cNvPr id="5" name="Rectangle 4">
            <a:extLst>
              <a:ext uri="{FF2B5EF4-FFF2-40B4-BE49-F238E27FC236}">
                <a16:creationId xmlns:a16="http://schemas.microsoft.com/office/drawing/2014/main" id="{285C7303-FF8E-C24D-A6D7-3C64B2BA04A1}"/>
              </a:ext>
            </a:extLst>
          </p:cNvPr>
          <p:cNvSpPr/>
          <p:nvPr/>
        </p:nvSpPr>
        <p:spPr>
          <a:xfrm>
            <a:off x="0" y="0"/>
            <a:ext cx="8681013" cy="6858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SCREENSHOT GOES HERE</a:t>
            </a:r>
          </a:p>
        </p:txBody>
      </p:sp>
      <p:pic>
        <p:nvPicPr>
          <p:cNvPr id="8" name="Picture 7">
            <a:extLst>
              <a:ext uri="{FF2B5EF4-FFF2-40B4-BE49-F238E27FC236}">
                <a16:creationId xmlns:a16="http://schemas.microsoft.com/office/drawing/2014/main" id="{776A5193-2D8A-C0EC-A7EF-4AA800856842}"/>
              </a:ext>
            </a:extLst>
          </p:cNvPr>
          <p:cNvPicPr>
            <a:picLocks noChangeAspect="1"/>
          </p:cNvPicPr>
          <p:nvPr/>
        </p:nvPicPr>
        <p:blipFill>
          <a:blip r:embed="rId2"/>
          <a:stretch>
            <a:fillRect/>
          </a:stretch>
        </p:blipFill>
        <p:spPr>
          <a:xfrm>
            <a:off x="0" y="0"/>
            <a:ext cx="8672332" cy="6858000"/>
          </a:xfrm>
          <a:prstGeom prst="rect">
            <a:avLst/>
          </a:prstGeom>
        </p:spPr>
      </p:pic>
      <p:sp>
        <p:nvSpPr>
          <p:cNvPr id="6" name="TextBox 5">
            <a:extLst>
              <a:ext uri="{FF2B5EF4-FFF2-40B4-BE49-F238E27FC236}">
                <a16:creationId xmlns:a16="http://schemas.microsoft.com/office/drawing/2014/main" id="{2F03AC00-3D2E-5888-1023-27AE840AB831}"/>
              </a:ext>
            </a:extLst>
          </p:cNvPr>
          <p:cNvSpPr txBox="1"/>
          <p:nvPr/>
        </p:nvSpPr>
        <p:spPr>
          <a:xfrm>
            <a:off x="10530348" y="6488668"/>
            <a:ext cx="1661652" cy="369332"/>
          </a:xfrm>
          <a:prstGeom prst="rect">
            <a:avLst/>
          </a:prstGeom>
          <a:noFill/>
        </p:spPr>
        <p:txBody>
          <a:bodyPr wrap="square" rtlCol="0">
            <a:spAutoFit/>
          </a:bodyPr>
          <a:lstStyle/>
          <a:p>
            <a:r>
              <a:rPr lang="en-GB" dirty="0">
                <a:solidFill>
                  <a:srgbClr val="FF0000"/>
                </a:solidFill>
              </a:rPr>
              <a:t>Samir</a:t>
            </a:r>
          </a:p>
        </p:txBody>
      </p:sp>
    </p:spTree>
    <p:extLst>
      <p:ext uri="{BB962C8B-B14F-4D97-AF65-F5344CB8AC3E}">
        <p14:creationId xmlns:p14="http://schemas.microsoft.com/office/powerpoint/2010/main" val="20419115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323FFC-12E0-F356-21D6-20D688925C17}"/>
            </a:ext>
          </a:extLst>
        </p:cNvPr>
        <p:cNvGrpSpPr/>
        <p:nvPr/>
      </p:nvGrpSpPr>
      <p:grpSpPr>
        <a:xfrm>
          <a:off x="0" y="0"/>
          <a:ext cx="0" cy="0"/>
          <a:chOff x="0" y="0"/>
          <a:chExt cx="0" cy="0"/>
        </a:xfrm>
      </p:grpSpPr>
      <p:grpSp>
        <p:nvGrpSpPr>
          <p:cNvPr id="2" name="Group 1">
            <a:extLst>
              <a:ext uri="{FF2B5EF4-FFF2-40B4-BE49-F238E27FC236}">
                <a16:creationId xmlns:a16="http://schemas.microsoft.com/office/drawing/2014/main" id="{A76D018E-3E08-258F-7F85-0DA1847FC25A}"/>
              </a:ext>
            </a:extLst>
          </p:cNvPr>
          <p:cNvGrpSpPr/>
          <p:nvPr/>
        </p:nvGrpSpPr>
        <p:grpSpPr>
          <a:xfrm>
            <a:off x="8673605" y="413873"/>
            <a:ext cx="3518395" cy="2260532"/>
            <a:chOff x="8673605" y="413873"/>
            <a:chExt cx="3518395" cy="2260532"/>
          </a:xfrm>
        </p:grpSpPr>
        <p:sp>
          <p:nvSpPr>
            <p:cNvPr id="3" name="TextBox 2">
              <a:extLst>
                <a:ext uri="{FF2B5EF4-FFF2-40B4-BE49-F238E27FC236}">
                  <a16:creationId xmlns:a16="http://schemas.microsoft.com/office/drawing/2014/main" id="{718F7045-46D9-E858-5E33-E6A497B6E0E0}"/>
                </a:ext>
              </a:extLst>
            </p:cNvPr>
            <p:cNvSpPr txBox="1"/>
            <p:nvPr/>
          </p:nvSpPr>
          <p:spPr>
            <a:xfrm>
              <a:off x="8673605" y="413873"/>
              <a:ext cx="3518395" cy="369332"/>
            </a:xfrm>
            <a:prstGeom prst="rect">
              <a:avLst/>
            </a:prstGeom>
            <a:noFill/>
          </p:spPr>
          <p:txBody>
            <a:bodyPr wrap="square">
              <a:spAutoFit/>
            </a:bodyPr>
            <a:lstStyle/>
            <a:p>
              <a:r>
                <a:rPr lang="en-GB" dirty="0"/>
                <a:t>base - v2_p22 - rules of the game</a:t>
              </a:r>
            </a:p>
          </p:txBody>
        </p:sp>
        <p:sp>
          <p:nvSpPr>
            <p:cNvPr id="4" name="TextBox 3">
              <a:extLst>
                <a:ext uri="{FF2B5EF4-FFF2-40B4-BE49-F238E27FC236}">
                  <a16:creationId xmlns:a16="http://schemas.microsoft.com/office/drawing/2014/main" id="{580626E4-F8E9-8085-6606-FB4C5142E8D7}"/>
                </a:ext>
              </a:extLst>
            </p:cNvPr>
            <p:cNvSpPr txBox="1"/>
            <p:nvPr/>
          </p:nvSpPr>
          <p:spPr>
            <a:xfrm>
              <a:off x="8681013" y="1197077"/>
              <a:ext cx="3510987" cy="1477328"/>
            </a:xfrm>
            <a:prstGeom prst="rect">
              <a:avLst/>
            </a:prstGeom>
            <a:noFill/>
          </p:spPr>
          <p:txBody>
            <a:bodyPr wrap="square">
              <a:spAutoFit/>
            </a:bodyPr>
            <a:lstStyle/>
            <a:p>
              <a:r>
                <a:rPr lang="en-GB" dirty="0"/>
                <a:t>This stage of the game introduces a ‘rules’ menu that enables players to actually have a place they can visit in order to discover the controls of the game.</a:t>
              </a:r>
            </a:p>
          </p:txBody>
        </p:sp>
      </p:grpSp>
      <p:sp>
        <p:nvSpPr>
          <p:cNvPr id="5" name="Rectangle 4">
            <a:extLst>
              <a:ext uri="{FF2B5EF4-FFF2-40B4-BE49-F238E27FC236}">
                <a16:creationId xmlns:a16="http://schemas.microsoft.com/office/drawing/2014/main" id="{7553FF2A-A5A9-A40B-3966-D842B59CF64E}"/>
              </a:ext>
            </a:extLst>
          </p:cNvPr>
          <p:cNvSpPr/>
          <p:nvPr/>
        </p:nvSpPr>
        <p:spPr>
          <a:xfrm>
            <a:off x="0" y="0"/>
            <a:ext cx="8681013" cy="6858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SCREENSHOT GOES HERE</a:t>
            </a:r>
          </a:p>
        </p:txBody>
      </p:sp>
      <p:pic>
        <p:nvPicPr>
          <p:cNvPr id="6" name="Picture 5">
            <a:extLst>
              <a:ext uri="{FF2B5EF4-FFF2-40B4-BE49-F238E27FC236}">
                <a16:creationId xmlns:a16="http://schemas.microsoft.com/office/drawing/2014/main" id="{35D2E6BF-7D7B-FB62-67B3-2559F086BB96}"/>
              </a:ext>
            </a:extLst>
          </p:cNvPr>
          <p:cNvPicPr>
            <a:picLocks noChangeAspect="1"/>
          </p:cNvPicPr>
          <p:nvPr/>
        </p:nvPicPr>
        <p:blipFill>
          <a:blip r:embed="rId2"/>
          <a:stretch>
            <a:fillRect/>
          </a:stretch>
        </p:blipFill>
        <p:spPr>
          <a:xfrm>
            <a:off x="0" y="0"/>
            <a:ext cx="8698375" cy="6858000"/>
          </a:xfrm>
          <a:prstGeom prst="rect">
            <a:avLst/>
          </a:prstGeom>
        </p:spPr>
      </p:pic>
      <p:sp>
        <p:nvSpPr>
          <p:cNvPr id="7" name="TextBox 6">
            <a:extLst>
              <a:ext uri="{FF2B5EF4-FFF2-40B4-BE49-F238E27FC236}">
                <a16:creationId xmlns:a16="http://schemas.microsoft.com/office/drawing/2014/main" id="{74115028-D057-5A34-96B7-34C26B17712E}"/>
              </a:ext>
            </a:extLst>
          </p:cNvPr>
          <p:cNvSpPr txBox="1"/>
          <p:nvPr/>
        </p:nvSpPr>
        <p:spPr>
          <a:xfrm>
            <a:off x="10530348" y="6488668"/>
            <a:ext cx="1661652" cy="369332"/>
          </a:xfrm>
          <a:prstGeom prst="rect">
            <a:avLst/>
          </a:prstGeom>
          <a:noFill/>
        </p:spPr>
        <p:txBody>
          <a:bodyPr wrap="square" rtlCol="0">
            <a:spAutoFit/>
          </a:bodyPr>
          <a:lstStyle/>
          <a:p>
            <a:r>
              <a:rPr lang="en-GB" dirty="0">
                <a:solidFill>
                  <a:srgbClr val="FF0000"/>
                </a:solidFill>
              </a:rPr>
              <a:t>Samir</a:t>
            </a:r>
          </a:p>
        </p:txBody>
      </p:sp>
    </p:spTree>
    <p:extLst>
      <p:ext uri="{BB962C8B-B14F-4D97-AF65-F5344CB8AC3E}">
        <p14:creationId xmlns:p14="http://schemas.microsoft.com/office/powerpoint/2010/main" val="20749756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4AD2A3-5EA0-3B27-98AE-5633DEFA47C8}"/>
            </a:ext>
          </a:extLst>
        </p:cNvPr>
        <p:cNvGrpSpPr/>
        <p:nvPr/>
      </p:nvGrpSpPr>
      <p:grpSpPr>
        <a:xfrm>
          <a:off x="0" y="0"/>
          <a:ext cx="0" cy="0"/>
          <a:chOff x="0" y="0"/>
          <a:chExt cx="0" cy="0"/>
        </a:xfrm>
      </p:grpSpPr>
      <p:grpSp>
        <p:nvGrpSpPr>
          <p:cNvPr id="2" name="Group 1">
            <a:extLst>
              <a:ext uri="{FF2B5EF4-FFF2-40B4-BE49-F238E27FC236}">
                <a16:creationId xmlns:a16="http://schemas.microsoft.com/office/drawing/2014/main" id="{597B31DF-71F4-682B-C32E-A72630567208}"/>
              </a:ext>
            </a:extLst>
          </p:cNvPr>
          <p:cNvGrpSpPr/>
          <p:nvPr/>
        </p:nvGrpSpPr>
        <p:grpSpPr>
          <a:xfrm>
            <a:off x="8718449" y="211845"/>
            <a:ext cx="3473551" cy="2127688"/>
            <a:chOff x="8718449" y="211845"/>
            <a:chExt cx="3473551" cy="2127688"/>
          </a:xfrm>
        </p:grpSpPr>
        <p:sp>
          <p:nvSpPr>
            <p:cNvPr id="3" name="TextBox 2">
              <a:extLst>
                <a:ext uri="{FF2B5EF4-FFF2-40B4-BE49-F238E27FC236}">
                  <a16:creationId xmlns:a16="http://schemas.microsoft.com/office/drawing/2014/main" id="{538E6EFD-56DE-B6B6-7D19-93D245F49D30}"/>
                </a:ext>
              </a:extLst>
            </p:cNvPr>
            <p:cNvSpPr txBox="1"/>
            <p:nvPr/>
          </p:nvSpPr>
          <p:spPr>
            <a:xfrm>
              <a:off x="8718449" y="211845"/>
              <a:ext cx="3436115" cy="369332"/>
            </a:xfrm>
            <a:prstGeom prst="rect">
              <a:avLst/>
            </a:prstGeom>
            <a:noFill/>
          </p:spPr>
          <p:txBody>
            <a:bodyPr wrap="square">
              <a:spAutoFit/>
            </a:bodyPr>
            <a:lstStyle/>
            <a:p>
              <a:r>
                <a:rPr lang="en-GB" dirty="0"/>
                <a:t>base - v2_p23 - score now = kills</a:t>
              </a:r>
            </a:p>
          </p:txBody>
        </p:sp>
        <p:sp>
          <p:nvSpPr>
            <p:cNvPr id="4" name="TextBox 3">
              <a:extLst>
                <a:ext uri="{FF2B5EF4-FFF2-40B4-BE49-F238E27FC236}">
                  <a16:creationId xmlns:a16="http://schemas.microsoft.com/office/drawing/2014/main" id="{4E59700E-C20B-13A1-227A-2D0C2B400469}"/>
                </a:ext>
              </a:extLst>
            </p:cNvPr>
            <p:cNvSpPr txBox="1"/>
            <p:nvPr/>
          </p:nvSpPr>
          <p:spPr>
            <a:xfrm>
              <a:off x="8718449" y="1139204"/>
              <a:ext cx="3473551" cy="1200329"/>
            </a:xfrm>
            <a:prstGeom prst="rect">
              <a:avLst/>
            </a:prstGeom>
            <a:noFill/>
          </p:spPr>
          <p:txBody>
            <a:bodyPr wrap="square">
              <a:spAutoFit/>
            </a:bodyPr>
            <a:lstStyle/>
            <a:p>
              <a:r>
                <a:rPr lang="en-GB" dirty="0"/>
                <a:t>This stage of the game introduces a new score system that places the ‘timer = score’ framework with a ‘kills = score’ framework.</a:t>
              </a:r>
            </a:p>
          </p:txBody>
        </p:sp>
      </p:grpSp>
      <p:sp>
        <p:nvSpPr>
          <p:cNvPr id="5" name="Rectangle 4">
            <a:extLst>
              <a:ext uri="{FF2B5EF4-FFF2-40B4-BE49-F238E27FC236}">
                <a16:creationId xmlns:a16="http://schemas.microsoft.com/office/drawing/2014/main" id="{3645E691-70ED-0B93-B4F0-EAF2E137D76A}"/>
              </a:ext>
            </a:extLst>
          </p:cNvPr>
          <p:cNvSpPr/>
          <p:nvPr/>
        </p:nvSpPr>
        <p:spPr>
          <a:xfrm>
            <a:off x="0" y="0"/>
            <a:ext cx="8681013" cy="6858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SCREENSHOT GOES HERE</a:t>
            </a:r>
          </a:p>
        </p:txBody>
      </p:sp>
      <p:pic>
        <p:nvPicPr>
          <p:cNvPr id="6" name="Picture 5">
            <a:extLst>
              <a:ext uri="{FF2B5EF4-FFF2-40B4-BE49-F238E27FC236}">
                <a16:creationId xmlns:a16="http://schemas.microsoft.com/office/drawing/2014/main" id="{B3356D63-6E9E-1826-E23A-3E12A71E28F3}"/>
              </a:ext>
            </a:extLst>
          </p:cNvPr>
          <p:cNvPicPr>
            <a:picLocks noChangeAspect="1"/>
          </p:cNvPicPr>
          <p:nvPr/>
        </p:nvPicPr>
        <p:blipFill>
          <a:blip r:embed="rId2"/>
          <a:stretch>
            <a:fillRect/>
          </a:stretch>
        </p:blipFill>
        <p:spPr>
          <a:xfrm>
            <a:off x="-1" y="0"/>
            <a:ext cx="8681013" cy="6858000"/>
          </a:xfrm>
          <a:prstGeom prst="rect">
            <a:avLst/>
          </a:prstGeom>
        </p:spPr>
      </p:pic>
      <p:sp>
        <p:nvSpPr>
          <p:cNvPr id="7" name="TextBox 6">
            <a:extLst>
              <a:ext uri="{FF2B5EF4-FFF2-40B4-BE49-F238E27FC236}">
                <a16:creationId xmlns:a16="http://schemas.microsoft.com/office/drawing/2014/main" id="{171D7113-D3C0-095F-F278-36CCF13BEBCD}"/>
              </a:ext>
            </a:extLst>
          </p:cNvPr>
          <p:cNvSpPr txBox="1"/>
          <p:nvPr/>
        </p:nvSpPr>
        <p:spPr>
          <a:xfrm>
            <a:off x="10530348" y="6488668"/>
            <a:ext cx="1661652" cy="369332"/>
          </a:xfrm>
          <a:prstGeom prst="rect">
            <a:avLst/>
          </a:prstGeom>
          <a:noFill/>
        </p:spPr>
        <p:txBody>
          <a:bodyPr wrap="square" rtlCol="0">
            <a:spAutoFit/>
          </a:bodyPr>
          <a:lstStyle/>
          <a:p>
            <a:r>
              <a:rPr lang="en-GB" dirty="0">
                <a:solidFill>
                  <a:srgbClr val="FF0000"/>
                </a:solidFill>
              </a:rPr>
              <a:t>Daniel</a:t>
            </a:r>
          </a:p>
        </p:txBody>
      </p:sp>
    </p:spTree>
    <p:extLst>
      <p:ext uri="{BB962C8B-B14F-4D97-AF65-F5344CB8AC3E}">
        <p14:creationId xmlns:p14="http://schemas.microsoft.com/office/powerpoint/2010/main" val="1705607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6BB6C8-7BAA-15B9-9D93-D1551C0DAD6F}"/>
            </a:ext>
          </a:extLst>
        </p:cNvPr>
        <p:cNvGrpSpPr/>
        <p:nvPr/>
      </p:nvGrpSpPr>
      <p:grpSpPr>
        <a:xfrm>
          <a:off x="0" y="0"/>
          <a:ext cx="0" cy="0"/>
          <a:chOff x="0" y="0"/>
          <a:chExt cx="0" cy="0"/>
        </a:xfrm>
      </p:grpSpPr>
      <p:grpSp>
        <p:nvGrpSpPr>
          <p:cNvPr id="2" name="Group 1">
            <a:extLst>
              <a:ext uri="{FF2B5EF4-FFF2-40B4-BE49-F238E27FC236}">
                <a16:creationId xmlns:a16="http://schemas.microsoft.com/office/drawing/2014/main" id="{E33FF289-BD00-1DCB-A87A-D7B40A34C6DE}"/>
              </a:ext>
            </a:extLst>
          </p:cNvPr>
          <p:cNvGrpSpPr/>
          <p:nvPr/>
        </p:nvGrpSpPr>
        <p:grpSpPr>
          <a:xfrm>
            <a:off x="8750044" y="120405"/>
            <a:ext cx="3441957" cy="2549756"/>
            <a:chOff x="8750044" y="120405"/>
            <a:chExt cx="3441957" cy="2549756"/>
          </a:xfrm>
        </p:grpSpPr>
        <p:sp>
          <p:nvSpPr>
            <p:cNvPr id="3" name="TextBox 2">
              <a:extLst>
                <a:ext uri="{FF2B5EF4-FFF2-40B4-BE49-F238E27FC236}">
                  <a16:creationId xmlns:a16="http://schemas.microsoft.com/office/drawing/2014/main" id="{D4519ED2-9255-1796-E2E3-0C917D140A8F}"/>
                </a:ext>
              </a:extLst>
            </p:cNvPr>
            <p:cNvSpPr txBox="1"/>
            <p:nvPr/>
          </p:nvSpPr>
          <p:spPr>
            <a:xfrm>
              <a:off x="8750044" y="120405"/>
              <a:ext cx="3441956" cy="646331"/>
            </a:xfrm>
            <a:prstGeom prst="rect">
              <a:avLst/>
            </a:prstGeom>
            <a:noFill/>
          </p:spPr>
          <p:txBody>
            <a:bodyPr wrap="square">
              <a:spAutoFit/>
            </a:bodyPr>
            <a:lstStyle/>
            <a:p>
              <a:r>
                <a:rPr lang="en-GB" dirty="0"/>
                <a:t>base - v2_p24 - slight weapon improvement</a:t>
              </a:r>
            </a:p>
          </p:txBody>
        </p:sp>
        <p:sp>
          <p:nvSpPr>
            <p:cNvPr id="4" name="TextBox 3">
              <a:extLst>
                <a:ext uri="{FF2B5EF4-FFF2-40B4-BE49-F238E27FC236}">
                  <a16:creationId xmlns:a16="http://schemas.microsoft.com/office/drawing/2014/main" id="{88FF8898-0CF7-2E91-2142-E7068E90F3BC}"/>
                </a:ext>
              </a:extLst>
            </p:cNvPr>
            <p:cNvSpPr txBox="1"/>
            <p:nvPr/>
          </p:nvSpPr>
          <p:spPr>
            <a:xfrm>
              <a:off x="8750045" y="1192833"/>
              <a:ext cx="3441956" cy="1477328"/>
            </a:xfrm>
            <a:prstGeom prst="rect">
              <a:avLst/>
            </a:prstGeom>
            <a:noFill/>
          </p:spPr>
          <p:txBody>
            <a:bodyPr wrap="square">
              <a:spAutoFit/>
            </a:bodyPr>
            <a:lstStyle/>
            <a:p>
              <a:r>
                <a:rPr lang="en-GB" dirty="0"/>
                <a:t>This stage of the game improves the potency of the player’s weaponry, enabling the player to take out more enemies with a single charged shot.</a:t>
              </a:r>
            </a:p>
          </p:txBody>
        </p:sp>
      </p:grpSp>
      <p:sp>
        <p:nvSpPr>
          <p:cNvPr id="5" name="Rectangle 4">
            <a:extLst>
              <a:ext uri="{FF2B5EF4-FFF2-40B4-BE49-F238E27FC236}">
                <a16:creationId xmlns:a16="http://schemas.microsoft.com/office/drawing/2014/main" id="{1CBA27C6-CF47-33FC-A7AF-0C4D4214FBF3}"/>
              </a:ext>
            </a:extLst>
          </p:cNvPr>
          <p:cNvSpPr/>
          <p:nvPr/>
        </p:nvSpPr>
        <p:spPr>
          <a:xfrm>
            <a:off x="0" y="0"/>
            <a:ext cx="8681013" cy="6858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SCREENSHOT GOES HERE</a:t>
            </a:r>
          </a:p>
        </p:txBody>
      </p:sp>
      <p:pic>
        <p:nvPicPr>
          <p:cNvPr id="6" name="Picture 5">
            <a:extLst>
              <a:ext uri="{FF2B5EF4-FFF2-40B4-BE49-F238E27FC236}">
                <a16:creationId xmlns:a16="http://schemas.microsoft.com/office/drawing/2014/main" id="{31191A2D-4E90-7A63-5268-F99E04B0AC7A}"/>
              </a:ext>
            </a:extLst>
          </p:cNvPr>
          <p:cNvPicPr>
            <a:picLocks noChangeAspect="1"/>
          </p:cNvPicPr>
          <p:nvPr/>
        </p:nvPicPr>
        <p:blipFill>
          <a:blip r:embed="rId2"/>
          <a:stretch>
            <a:fillRect/>
          </a:stretch>
        </p:blipFill>
        <p:spPr>
          <a:xfrm>
            <a:off x="0" y="0"/>
            <a:ext cx="8689694" cy="6858000"/>
          </a:xfrm>
          <a:prstGeom prst="rect">
            <a:avLst/>
          </a:prstGeom>
        </p:spPr>
      </p:pic>
      <p:sp>
        <p:nvSpPr>
          <p:cNvPr id="7" name="TextBox 6">
            <a:extLst>
              <a:ext uri="{FF2B5EF4-FFF2-40B4-BE49-F238E27FC236}">
                <a16:creationId xmlns:a16="http://schemas.microsoft.com/office/drawing/2014/main" id="{8552F9FC-C7C7-6DBA-5EE6-A94DE9DC3417}"/>
              </a:ext>
            </a:extLst>
          </p:cNvPr>
          <p:cNvSpPr txBox="1"/>
          <p:nvPr/>
        </p:nvSpPr>
        <p:spPr>
          <a:xfrm>
            <a:off x="10530348" y="6488668"/>
            <a:ext cx="1661652" cy="369332"/>
          </a:xfrm>
          <a:prstGeom prst="rect">
            <a:avLst/>
          </a:prstGeom>
          <a:noFill/>
        </p:spPr>
        <p:txBody>
          <a:bodyPr wrap="square" rtlCol="0">
            <a:spAutoFit/>
          </a:bodyPr>
          <a:lstStyle/>
          <a:p>
            <a:r>
              <a:rPr lang="en-GB" dirty="0">
                <a:solidFill>
                  <a:srgbClr val="FF0000"/>
                </a:solidFill>
              </a:rPr>
              <a:t>Daniel</a:t>
            </a:r>
          </a:p>
        </p:txBody>
      </p:sp>
    </p:spTree>
    <p:extLst>
      <p:ext uri="{BB962C8B-B14F-4D97-AF65-F5344CB8AC3E}">
        <p14:creationId xmlns:p14="http://schemas.microsoft.com/office/powerpoint/2010/main" val="9868478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02A151-56A9-DBCE-B974-0435E360F8DC}"/>
            </a:ext>
          </a:extLst>
        </p:cNvPr>
        <p:cNvGrpSpPr/>
        <p:nvPr/>
      </p:nvGrpSpPr>
      <p:grpSpPr>
        <a:xfrm>
          <a:off x="0" y="0"/>
          <a:ext cx="0" cy="0"/>
          <a:chOff x="0" y="0"/>
          <a:chExt cx="0" cy="0"/>
        </a:xfrm>
      </p:grpSpPr>
      <p:grpSp>
        <p:nvGrpSpPr>
          <p:cNvPr id="2" name="Group 1">
            <a:extLst>
              <a:ext uri="{FF2B5EF4-FFF2-40B4-BE49-F238E27FC236}">
                <a16:creationId xmlns:a16="http://schemas.microsoft.com/office/drawing/2014/main" id="{0279290D-1E1C-3CA6-269D-52456904D43F}"/>
              </a:ext>
            </a:extLst>
          </p:cNvPr>
          <p:cNvGrpSpPr/>
          <p:nvPr/>
        </p:nvGrpSpPr>
        <p:grpSpPr>
          <a:xfrm>
            <a:off x="8681013" y="206765"/>
            <a:ext cx="3510987" cy="3530751"/>
            <a:chOff x="8681013" y="206765"/>
            <a:chExt cx="3510987" cy="3530751"/>
          </a:xfrm>
        </p:grpSpPr>
        <p:sp>
          <p:nvSpPr>
            <p:cNvPr id="3" name="TextBox 2">
              <a:extLst>
                <a:ext uri="{FF2B5EF4-FFF2-40B4-BE49-F238E27FC236}">
                  <a16:creationId xmlns:a16="http://schemas.microsoft.com/office/drawing/2014/main" id="{F36B3C74-F97C-7591-AE39-5CC618FFCB74}"/>
                </a:ext>
              </a:extLst>
            </p:cNvPr>
            <p:cNvSpPr txBox="1"/>
            <p:nvPr/>
          </p:nvSpPr>
          <p:spPr>
            <a:xfrm>
              <a:off x="8681013" y="206765"/>
              <a:ext cx="3510987" cy="646331"/>
            </a:xfrm>
            <a:prstGeom prst="rect">
              <a:avLst/>
            </a:prstGeom>
            <a:noFill/>
          </p:spPr>
          <p:txBody>
            <a:bodyPr wrap="square">
              <a:spAutoFit/>
            </a:bodyPr>
            <a:lstStyle/>
            <a:p>
              <a:r>
                <a:rPr lang="en-GB" dirty="0"/>
                <a:t>base - v2_p25 - health loss system</a:t>
              </a:r>
            </a:p>
          </p:txBody>
        </p:sp>
        <p:sp>
          <p:nvSpPr>
            <p:cNvPr id="4" name="TextBox 3">
              <a:extLst>
                <a:ext uri="{FF2B5EF4-FFF2-40B4-BE49-F238E27FC236}">
                  <a16:creationId xmlns:a16="http://schemas.microsoft.com/office/drawing/2014/main" id="{ACF49EF2-227E-5C64-7CD0-63968F32D9AC}"/>
                </a:ext>
              </a:extLst>
            </p:cNvPr>
            <p:cNvSpPr txBox="1"/>
            <p:nvPr/>
          </p:nvSpPr>
          <p:spPr>
            <a:xfrm>
              <a:off x="8681013" y="1152193"/>
              <a:ext cx="3510987" cy="2585323"/>
            </a:xfrm>
            <a:prstGeom prst="rect">
              <a:avLst/>
            </a:prstGeom>
            <a:noFill/>
          </p:spPr>
          <p:txBody>
            <a:bodyPr wrap="square">
              <a:spAutoFit/>
            </a:bodyPr>
            <a:lstStyle/>
            <a:p>
              <a:r>
                <a:rPr lang="en-GB" dirty="0"/>
                <a:t>This stage of the game introduces a heart counter, a health bar equivalent.</a:t>
              </a:r>
            </a:p>
            <a:p>
              <a:endParaRPr lang="en-GB" dirty="0"/>
            </a:p>
            <a:p>
              <a:r>
                <a:rPr lang="en-GB" dirty="0"/>
                <a:t>This makes the game a bit less frustrating to play as the player gains 5 hearts, thus 5 opportunities to not get hit by enemies.</a:t>
              </a:r>
            </a:p>
          </p:txBody>
        </p:sp>
      </p:grpSp>
      <p:sp>
        <p:nvSpPr>
          <p:cNvPr id="5" name="Rectangle 4">
            <a:extLst>
              <a:ext uri="{FF2B5EF4-FFF2-40B4-BE49-F238E27FC236}">
                <a16:creationId xmlns:a16="http://schemas.microsoft.com/office/drawing/2014/main" id="{34C4B4B8-93C2-AE7D-9845-8179BF5E0226}"/>
              </a:ext>
            </a:extLst>
          </p:cNvPr>
          <p:cNvSpPr/>
          <p:nvPr/>
        </p:nvSpPr>
        <p:spPr>
          <a:xfrm>
            <a:off x="0" y="0"/>
            <a:ext cx="8681013" cy="6858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SCREENSHOT GOES HERE</a:t>
            </a:r>
          </a:p>
        </p:txBody>
      </p:sp>
      <p:pic>
        <p:nvPicPr>
          <p:cNvPr id="6" name="Picture 5">
            <a:extLst>
              <a:ext uri="{FF2B5EF4-FFF2-40B4-BE49-F238E27FC236}">
                <a16:creationId xmlns:a16="http://schemas.microsoft.com/office/drawing/2014/main" id="{B4691D53-8E1F-9349-F43B-2FC5921660F7}"/>
              </a:ext>
            </a:extLst>
          </p:cNvPr>
          <p:cNvPicPr>
            <a:picLocks noChangeAspect="1"/>
          </p:cNvPicPr>
          <p:nvPr/>
        </p:nvPicPr>
        <p:blipFill>
          <a:blip r:embed="rId2"/>
          <a:stretch>
            <a:fillRect/>
          </a:stretch>
        </p:blipFill>
        <p:spPr>
          <a:xfrm>
            <a:off x="-11002" y="0"/>
            <a:ext cx="8692015" cy="6858000"/>
          </a:xfrm>
          <a:prstGeom prst="rect">
            <a:avLst/>
          </a:prstGeom>
        </p:spPr>
      </p:pic>
      <p:sp>
        <p:nvSpPr>
          <p:cNvPr id="7" name="TextBox 6">
            <a:extLst>
              <a:ext uri="{FF2B5EF4-FFF2-40B4-BE49-F238E27FC236}">
                <a16:creationId xmlns:a16="http://schemas.microsoft.com/office/drawing/2014/main" id="{743958A8-8129-BACE-A150-371CDE9A9BF5}"/>
              </a:ext>
            </a:extLst>
          </p:cNvPr>
          <p:cNvSpPr txBox="1"/>
          <p:nvPr/>
        </p:nvSpPr>
        <p:spPr>
          <a:xfrm>
            <a:off x="10530348" y="6488668"/>
            <a:ext cx="1661652" cy="369332"/>
          </a:xfrm>
          <a:prstGeom prst="rect">
            <a:avLst/>
          </a:prstGeom>
          <a:noFill/>
        </p:spPr>
        <p:txBody>
          <a:bodyPr wrap="square" rtlCol="0">
            <a:spAutoFit/>
          </a:bodyPr>
          <a:lstStyle/>
          <a:p>
            <a:r>
              <a:rPr lang="en-GB" dirty="0">
                <a:solidFill>
                  <a:srgbClr val="FF0000"/>
                </a:solidFill>
              </a:rPr>
              <a:t>Daniel</a:t>
            </a:r>
          </a:p>
        </p:txBody>
      </p:sp>
    </p:spTree>
    <p:extLst>
      <p:ext uri="{BB962C8B-B14F-4D97-AF65-F5344CB8AC3E}">
        <p14:creationId xmlns:p14="http://schemas.microsoft.com/office/powerpoint/2010/main" val="12453558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CFE457-452F-A311-9975-6EB4FD104248}"/>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04D05E6A-4958-CAD5-93F8-EA5D2D4623B2}"/>
              </a:ext>
            </a:extLst>
          </p:cNvPr>
          <p:cNvSpPr/>
          <p:nvPr/>
        </p:nvSpPr>
        <p:spPr>
          <a:xfrm>
            <a:off x="0" y="0"/>
            <a:ext cx="8681013" cy="6858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SCREENSHOT GOES HERE</a:t>
            </a:r>
          </a:p>
        </p:txBody>
      </p:sp>
      <p:sp>
        <p:nvSpPr>
          <p:cNvPr id="3" name="TextBox 2">
            <a:extLst>
              <a:ext uri="{FF2B5EF4-FFF2-40B4-BE49-F238E27FC236}">
                <a16:creationId xmlns:a16="http://schemas.microsoft.com/office/drawing/2014/main" id="{B0CFC511-27C1-1753-F0FB-77850D38B030}"/>
              </a:ext>
            </a:extLst>
          </p:cNvPr>
          <p:cNvSpPr txBox="1"/>
          <p:nvPr/>
        </p:nvSpPr>
        <p:spPr>
          <a:xfrm>
            <a:off x="8681013" y="206765"/>
            <a:ext cx="3510987" cy="646331"/>
          </a:xfrm>
          <a:prstGeom prst="rect">
            <a:avLst/>
          </a:prstGeom>
          <a:noFill/>
        </p:spPr>
        <p:txBody>
          <a:bodyPr wrap="square">
            <a:spAutoFit/>
          </a:bodyPr>
          <a:lstStyle/>
          <a:p>
            <a:r>
              <a:rPr lang="en-GB" dirty="0"/>
              <a:t>base - v2_p26 - improved sound </a:t>
            </a:r>
            <a:r>
              <a:rPr lang="en-GB" dirty="0" err="1"/>
              <a:t>fx</a:t>
            </a:r>
            <a:endParaRPr lang="en-GB" dirty="0"/>
          </a:p>
        </p:txBody>
      </p:sp>
      <p:sp>
        <p:nvSpPr>
          <p:cNvPr id="4" name="TextBox 3">
            <a:extLst>
              <a:ext uri="{FF2B5EF4-FFF2-40B4-BE49-F238E27FC236}">
                <a16:creationId xmlns:a16="http://schemas.microsoft.com/office/drawing/2014/main" id="{BF897DCD-1B05-8D6F-5872-C787A94F1337}"/>
              </a:ext>
            </a:extLst>
          </p:cNvPr>
          <p:cNvSpPr txBox="1"/>
          <p:nvPr/>
        </p:nvSpPr>
        <p:spPr>
          <a:xfrm>
            <a:off x="8681013" y="1152193"/>
            <a:ext cx="3510987" cy="1477328"/>
          </a:xfrm>
          <a:prstGeom prst="rect">
            <a:avLst/>
          </a:prstGeom>
          <a:noFill/>
        </p:spPr>
        <p:txBody>
          <a:bodyPr wrap="square">
            <a:spAutoFit/>
          </a:bodyPr>
          <a:lstStyle/>
          <a:p>
            <a:r>
              <a:rPr lang="en-GB" dirty="0"/>
              <a:t>This stage of the game introduces more sound effects, giving the parts of the gameplay that still needs sound effect, such as weapon fire and attack charging. </a:t>
            </a:r>
          </a:p>
        </p:txBody>
      </p:sp>
      <p:sp>
        <p:nvSpPr>
          <p:cNvPr id="5" name="TextBox 4">
            <a:extLst>
              <a:ext uri="{FF2B5EF4-FFF2-40B4-BE49-F238E27FC236}">
                <a16:creationId xmlns:a16="http://schemas.microsoft.com/office/drawing/2014/main" id="{868DBAB3-619A-AAFD-4E14-7A093765CBC1}"/>
              </a:ext>
            </a:extLst>
          </p:cNvPr>
          <p:cNvSpPr txBox="1"/>
          <p:nvPr/>
        </p:nvSpPr>
        <p:spPr>
          <a:xfrm>
            <a:off x="10530348" y="6488668"/>
            <a:ext cx="1661652" cy="369332"/>
          </a:xfrm>
          <a:prstGeom prst="rect">
            <a:avLst/>
          </a:prstGeom>
          <a:noFill/>
        </p:spPr>
        <p:txBody>
          <a:bodyPr wrap="square" rtlCol="0">
            <a:spAutoFit/>
          </a:bodyPr>
          <a:lstStyle/>
          <a:p>
            <a:r>
              <a:rPr lang="en-GB" dirty="0">
                <a:solidFill>
                  <a:srgbClr val="FF0000"/>
                </a:solidFill>
              </a:rPr>
              <a:t>Daniel</a:t>
            </a:r>
          </a:p>
        </p:txBody>
      </p:sp>
    </p:spTree>
    <p:extLst>
      <p:ext uri="{BB962C8B-B14F-4D97-AF65-F5344CB8AC3E}">
        <p14:creationId xmlns:p14="http://schemas.microsoft.com/office/powerpoint/2010/main" val="2791728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E64732D-3AB9-35A4-FB15-7B0FD4FAFBA3}"/>
              </a:ext>
            </a:extLst>
          </p:cNvPr>
          <p:cNvSpPr/>
          <p:nvPr/>
        </p:nvSpPr>
        <p:spPr>
          <a:xfrm>
            <a:off x="0" y="0"/>
            <a:ext cx="8681013" cy="6858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SCREENSHOT GOES HERE</a:t>
            </a:r>
          </a:p>
        </p:txBody>
      </p:sp>
      <p:grpSp>
        <p:nvGrpSpPr>
          <p:cNvPr id="5" name="Group 4">
            <a:extLst>
              <a:ext uri="{FF2B5EF4-FFF2-40B4-BE49-F238E27FC236}">
                <a16:creationId xmlns:a16="http://schemas.microsoft.com/office/drawing/2014/main" id="{3FEE99D0-BE09-5C6A-6603-9D625F1349C5}"/>
              </a:ext>
            </a:extLst>
          </p:cNvPr>
          <p:cNvGrpSpPr/>
          <p:nvPr/>
        </p:nvGrpSpPr>
        <p:grpSpPr>
          <a:xfrm>
            <a:off x="8681013" y="206765"/>
            <a:ext cx="3510987" cy="2976753"/>
            <a:chOff x="8681013" y="206765"/>
            <a:chExt cx="3510987" cy="2976753"/>
          </a:xfrm>
        </p:grpSpPr>
        <p:sp>
          <p:nvSpPr>
            <p:cNvPr id="3" name="TextBox 2">
              <a:extLst>
                <a:ext uri="{FF2B5EF4-FFF2-40B4-BE49-F238E27FC236}">
                  <a16:creationId xmlns:a16="http://schemas.microsoft.com/office/drawing/2014/main" id="{0E311440-565D-2FBC-8B2B-14EE46819827}"/>
                </a:ext>
              </a:extLst>
            </p:cNvPr>
            <p:cNvSpPr txBox="1"/>
            <p:nvPr/>
          </p:nvSpPr>
          <p:spPr>
            <a:xfrm>
              <a:off x="8681013" y="206765"/>
              <a:ext cx="3510987" cy="369332"/>
            </a:xfrm>
            <a:prstGeom prst="rect">
              <a:avLst/>
            </a:prstGeom>
            <a:noFill/>
          </p:spPr>
          <p:txBody>
            <a:bodyPr wrap="square">
              <a:spAutoFit/>
            </a:bodyPr>
            <a:lstStyle/>
            <a:p>
              <a:r>
                <a:rPr lang="en-GB" dirty="0"/>
                <a:t>base - v2_p27 - boss fight + music</a:t>
              </a:r>
            </a:p>
          </p:txBody>
        </p:sp>
        <p:sp>
          <p:nvSpPr>
            <p:cNvPr id="4" name="TextBox 3">
              <a:extLst>
                <a:ext uri="{FF2B5EF4-FFF2-40B4-BE49-F238E27FC236}">
                  <a16:creationId xmlns:a16="http://schemas.microsoft.com/office/drawing/2014/main" id="{BD72B1AE-F691-CB72-D24D-DDD8AE5E88BB}"/>
                </a:ext>
              </a:extLst>
            </p:cNvPr>
            <p:cNvSpPr txBox="1"/>
            <p:nvPr/>
          </p:nvSpPr>
          <p:spPr>
            <a:xfrm>
              <a:off x="8681013" y="1152193"/>
              <a:ext cx="3510987" cy="2031325"/>
            </a:xfrm>
            <a:prstGeom prst="rect">
              <a:avLst/>
            </a:prstGeom>
            <a:noFill/>
          </p:spPr>
          <p:txBody>
            <a:bodyPr wrap="square">
              <a:spAutoFit/>
            </a:bodyPr>
            <a:lstStyle/>
            <a:p>
              <a:r>
                <a:rPr lang="en-GB" dirty="0"/>
                <a:t>This stage of the game introduces a boss fight that begins once the player has destroyed a certain number of enemies.</a:t>
              </a:r>
            </a:p>
            <a:p>
              <a:endParaRPr lang="en-GB" dirty="0"/>
            </a:p>
            <a:p>
              <a:r>
                <a:rPr lang="en-GB" dirty="0"/>
                <a:t>A VICTORY screen, as well as victory music, is also introduced.</a:t>
              </a:r>
            </a:p>
          </p:txBody>
        </p:sp>
      </p:grpSp>
      <p:pic>
        <p:nvPicPr>
          <p:cNvPr id="6" name="Picture 5">
            <a:extLst>
              <a:ext uri="{FF2B5EF4-FFF2-40B4-BE49-F238E27FC236}">
                <a16:creationId xmlns:a16="http://schemas.microsoft.com/office/drawing/2014/main" id="{BB9C719D-C75D-2973-8208-804A3071233E}"/>
              </a:ext>
            </a:extLst>
          </p:cNvPr>
          <p:cNvPicPr>
            <a:picLocks noChangeAspect="1"/>
          </p:cNvPicPr>
          <p:nvPr/>
        </p:nvPicPr>
        <p:blipFill>
          <a:blip r:embed="rId2"/>
          <a:stretch>
            <a:fillRect/>
          </a:stretch>
        </p:blipFill>
        <p:spPr>
          <a:xfrm>
            <a:off x="-2596" y="0"/>
            <a:ext cx="8683609" cy="6858000"/>
          </a:xfrm>
          <a:prstGeom prst="rect">
            <a:avLst/>
          </a:prstGeom>
        </p:spPr>
      </p:pic>
      <p:sp>
        <p:nvSpPr>
          <p:cNvPr id="7" name="TextBox 6">
            <a:extLst>
              <a:ext uri="{FF2B5EF4-FFF2-40B4-BE49-F238E27FC236}">
                <a16:creationId xmlns:a16="http://schemas.microsoft.com/office/drawing/2014/main" id="{A2882B7D-8FD3-80CF-06D5-582D436498F1}"/>
              </a:ext>
            </a:extLst>
          </p:cNvPr>
          <p:cNvSpPr txBox="1"/>
          <p:nvPr/>
        </p:nvSpPr>
        <p:spPr>
          <a:xfrm>
            <a:off x="10530348" y="6488668"/>
            <a:ext cx="1661652" cy="369332"/>
          </a:xfrm>
          <a:prstGeom prst="rect">
            <a:avLst/>
          </a:prstGeom>
          <a:noFill/>
        </p:spPr>
        <p:txBody>
          <a:bodyPr wrap="square" rtlCol="0">
            <a:spAutoFit/>
          </a:bodyPr>
          <a:lstStyle/>
          <a:p>
            <a:r>
              <a:rPr lang="en-GB" dirty="0">
                <a:solidFill>
                  <a:srgbClr val="FF0000"/>
                </a:solidFill>
              </a:rPr>
              <a:t>Daniel</a:t>
            </a:r>
          </a:p>
        </p:txBody>
      </p:sp>
    </p:spTree>
    <p:extLst>
      <p:ext uri="{BB962C8B-B14F-4D97-AF65-F5344CB8AC3E}">
        <p14:creationId xmlns:p14="http://schemas.microsoft.com/office/powerpoint/2010/main" val="27156799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D1073A-2B9C-F8F6-1AE2-00013600701F}"/>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68FC8E1C-BE82-073B-FF45-C4040C3A2D92}"/>
              </a:ext>
            </a:extLst>
          </p:cNvPr>
          <p:cNvSpPr/>
          <p:nvPr/>
        </p:nvSpPr>
        <p:spPr>
          <a:xfrm>
            <a:off x="0" y="0"/>
            <a:ext cx="8681013" cy="6858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SCREENSHOT GOES HERE</a:t>
            </a:r>
          </a:p>
        </p:txBody>
      </p:sp>
      <p:grpSp>
        <p:nvGrpSpPr>
          <p:cNvPr id="9" name="Group 8">
            <a:extLst>
              <a:ext uri="{FF2B5EF4-FFF2-40B4-BE49-F238E27FC236}">
                <a16:creationId xmlns:a16="http://schemas.microsoft.com/office/drawing/2014/main" id="{0278D97B-4955-78F9-7291-8ECC543367E3}"/>
              </a:ext>
            </a:extLst>
          </p:cNvPr>
          <p:cNvGrpSpPr/>
          <p:nvPr/>
        </p:nvGrpSpPr>
        <p:grpSpPr>
          <a:xfrm>
            <a:off x="8681013" y="206765"/>
            <a:ext cx="3510987" cy="2422756"/>
            <a:chOff x="8681013" y="206765"/>
            <a:chExt cx="3510987" cy="2422756"/>
          </a:xfrm>
        </p:grpSpPr>
        <p:sp>
          <p:nvSpPr>
            <p:cNvPr id="3" name="TextBox 2">
              <a:extLst>
                <a:ext uri="{FF2B5EF4-FFF2-40B4-BE49-F238E27FC236}">
                  <a16:creationId xmlns:a16="http://schemas.microsoft.com/office/drawing/2014/main" id="{82DD5D63-FC9F-0AF7-DF8C-09E8941B2765}"/>
                </a:ext>
              </a:extLst>
            </p:cNvPr>
            <p:cNvSpPr txBox="1"/>
            <p:nvPr/>
          </p:nvSpPr>
          <p:spPr>
            <a:xfrm>
              <a:off x="8681013" y="206765"/>
              <a:ext cx="3510987" cy="369332"/>
            </a:xfrm>
            <a:prstGeom prst="rect">
              <a:avLst/>
            </a:prstGeom>
            <a:noFill/>
          </p:spPr>
          <p:txBody>
            <a:bodyPr wrap="square">
              <a:spAutoFit/>
            </a:bodyPr>
            <a:lstStyle/>
            <a:p>
              <a:r>
                <a:rPr lang="en-GB" dirty="0"/>
                <a:t>base - v2_p28 - speech boxes </a:t>
              </a:r>
            </a:p>
          </p:txBody>
        </p:sp>
        <p:sp>
          <p:nvSpPr>
            <p:cNvPr id="4" name="TextBox 3">
              <a:extLst>
                <a:ext uri="{FF2B5EF4-FFF2-40B4-BE49-F238E27FC236}">
                  <a16:creationId xmlns:a16="http://schemas.microsoft.com/office/drawing/2014/main" id="{11D8E203-C0CB-798D-F612-7AD537918460}"/>
                </a:ext>
              </a:extLst>
            </p:cNvPr>
            <p:cNvSpPr txBox="1"/>
            <p:nvPr/>
          </p:nvSpPr>
          <p:spPr>
            <a:xfrm>
              <a:off x="8681013" y="1152193"/>
              <a:ext cx="3510987" cy="1477328"/>
            </a:xfrm>
            <a:prstGeom prst="rect">
              <a:avLst/>
            </a:prstGeom>
            <a:noFill/>
          </p:spPr>
          <p:txBody>
            <a:bodyPr wrap="square">
              <a:spAutoFit/>
            </a:bodyPr>
            <a:lstStyle/>
            <a:p>
              <a:r>
                <a:rPr lang="en-GB" dirty="0"/>
                <a:t>This stage of the game introduces speech boxes which are automatically triggered once the player has defeated a certain number of enemies. </a:t>
              </a:r>
            </a:p>
          </p:txBody>
        </p:sp>
      </p:grpSp>
      <p:pic>
        <p:nvPicPr>
          <p:cNvPr id="8" name="Picture 7">
            <a:extLst>
              <a:ext uri="{FF2B5EF4-FFF2-40B4-BE49-F238E27FC236}">
                <a16:creationId xmlns:a16="http://schemas.microsoft.com/office/drawing/2014/main" id="{BC1BBA56-61AE-375D-A435-A6C3256B662D}"/>
              </a:ext>
            </a:extLst>
          </p:cNvPr>
          <p:cNvPicPr>
            <a:picLocks noChangeAspect="1"/>
          </p:cNvPicPr>
          <p:nvPr/>
        </p:nvPicPr>
        <p:blipFill>
          <a:blip r:embed="rId2"/>
          <a:stretch>
            <a:fillRect/>
          </a:stretch>
        </p:blipFill>
        <p:spPr>
          <a:xfrm>
            <a:off x="0" y="0"/>
            <a:ext cx="8700707" cy="6858000"/>
          </a:xfrm>
          <a:prstGeom prst="rect">
            <a:avLst/>
          </a:prstGeom>
        </p:spPr>
      </p:pic>
      <p:sp>
        <p:nvSpPr>
          <p:cNvPr id="5" name="TextBox 4">
            <a:extLst>
              <a:ext uri="{FF2B5EF4-FFF2-40B4-BE49-F238E27FC236}">
                <a16:creationId xmlns:a16="http://schemas.microsoft.com/office/drawing/2014/main" id="{244E3558-80C2-3004-8661-83DF72AF99B8}"/>
              </a:ext>
            </a:extLst>
          </p:cNvPr>
          <p:cNvSpPr txBox="1"/>
          <p:nvPr/>
        </p:nvSpPr>
        <p:spPr>
          <a:xfrm>
            <a:off x="10530348" y="6488668"/>
            <a:ext cx="1661652" cy="369332"/>
          </a:xfrm>
          <a:prstGeom prst="rect">
            <a:avLst/>
          </a:prstGeom>
          <a:noFill/>
        </p:spPr>
        <p:txBody>
          <a:bodyPr wrap="square" rtlCol="0">
            <a:spAutoFit/>
          </a:bodyPr>
          <a:lstStyle/>
          <a:p>
            <a:r>
              <a:rPr lang="en-GB" dirty="0">
                <a:solidFill>
                  <a:srgbClr val="FF0000"/>
                </a:solidFill>
              </a:rPr>
              <a:t>Daniel</a:t>
            </a:r>
          </a:p>
        </p:txBody>
      </p:sp>
    </p:spTree>
    <p:extLst>
      <p:ext uri="{BB962C8B-B14F-4D97-AF65-F5344CB8AC3E}">
        <p14:creationId xmlns:p14="http://schemas.microsoft.com/office/powerpoint/2010/main" val="26730915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5A9D4C-CFD3-5EAD-72A1-B60232FA1414}"/>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E7543823-6747-D261-F295-36D28A71F87C}"/>
              </a:ext>
            </a:extLst>
          </p:cNvPr>
          <p:cNvSpPr/>
          <p:nvPr/>
        </p:nvSpPr>
        <p:spPr>
          <a:xfrm>
            <a:off x="0" y="0"/>
            <a:ext cx="8681013" cy="6858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SCREENSHOT GOES HERE</a:t>
            </a:r>
          </a:p>
        </p:txBody>
      </p:sp>
      <p:grpSp>
        <p:nvGrpSpPr>
          <p:cNvPr id="6" name="Group 5">
            <a:extLst>
              <a:ext uri="{FF2B5EF4-FFF2-40B4-BE49-F238E27FC236}">
                <a16:creationId xmlns:a16="http://schemas.microsoft.com/office/drawing/2014/main" id="{D4392ACC-B355-0BCB-EE86-D65B9D6ACDA0}"/>
              </a:ext>
            </a:extLst>
          </p:cNvPr>
          <p:cNvGrpSpPr/>
          <p:nvPr/>
        </p:nvGrpSpPr>
        <p:grpSpPr>
          <a:xfrm>
            <a:off x="8681013" y="206765"/>
            <a:ext cx="3510987" cy="5746742"/>
            <a:chOff x="8681013" y="206765"/>
            <a:chExt cx="3510987" cy="5746742"/>
          </a:xfrm>
        </p:grpSpPr>
        <p:sp>
          <p:nvSpPr>
            <p:cNvPr id="3" name="TextBox 2">
              <a:extLst>
                <a:ext uri="{FF2B5EF4-FFF2-40B4-BE49-F238E27FC236}">
                  <a16:creationId xmlns:a16="http://schemas.microsoft.com/office/drawing/2014/main" id="{2EC315E7-6E11-4A47-75E2-19DA21F10025}"/>
                </a:ext>
              </a:extLst>
            </p:cNvPr>
            <p:cNvSpPr txBox="1"/>
            <p:nvPr/>
          </p:nvSpPr>
          <p:spPr>
            <a:xfrm>
              <a:off x="8681013" y="206765"/>
              <a:ext cx="3510987" cy="369332"/>
            </a:xfrm>
            <a:prstGeom prst="rect">
              <a:avLst/>
            </a:prstGeom>
            <a:noFill/>
          </p:spPr>
          <p:txBody>
            <a:bodyPr wrap="square">
              <a:spAutoFit/>
            </a:bodyPr>
            <a:lstStyle/>
            <a:p>
              <a:r>
                <a:rPr lang="en-GB" dirty="0"/>
                <a:t>base - v2_p29 - practice zone</a:t>
              </a:r>
            </a:p>
          </p:txBody>
        </p:sp>
        <p:sp>
          <p:nvSpPr>
            <p:cNvPr id="4" name="TextBox 3">
              <a:extLst>
                <a:ext uri="{FF2B5EF4-FFF2-40B4-BE49-F238E27FC236}">
                  <a16:creationId xmlns:a16="http://schemas.microsoft.com/office/drawing/2014/main" id="{137E9577-1553-3A59-5FA0-383E62A0DDDB}"/>
                </a:ext>
              </a:extLst>
            </p:cNvPr>
            <p:cNvSpPr txBox="1"/>
            <p:nvPr/>
          </p:nvSpPr>
          <p:spPr>
            <a:xfrm>
              <a:off x="8681013" y="1152193"/>
              <a:ext cx="3510987" cy="4801314"/>
            </a:xfrm>
            <a:prstGeom prst="rect">
              <a:avLst/>
            </a:prstGeom>
            <a:noFill/>
          </p:spPr>
          <p:txBody>
            <a:bodyPr wrap="square">
              <a:spAutoFit/>
            </a:bodyPr>
            <a:lstStyle/>
            <a:p>
              <a:r>
                <a:rPr lang="en-GB" dirty="0"/>
                <a:t>This stage of the game introduces a practice zone into the main menu that the player can use to familiarise themselves with the controls of the game before they get to playing.</a:t>
              </a:r>
            </a:p>
            <a:p>
              <a:endParaRPr lang="en-GB" dirty="0"/>
            </a:p>
            <a:p>
              <a:r>
                <a:rPr lang="en-GB" dirty="0"/>
                <a:t>The practice zone is also a safe zone as there are no enemies at all nor timer.</a:t>
              </a:r>
            </a:p>
            <a:p>
              <a:endParaRPr lang="en-GB" dirty="0"/>
            </a:p>
            <a:p>
              <a:r>
                <a:rPr lang="en-GB" dirty="0"/>
                <a:t>The player can return from the practice zone to the main menu at any time by pressing ESC key. The practice zone can only be accessed from the main menu, however.</a:t>
              </a:r>
            </a:p>
          </p:txBody>
        </p:sp>
      </p:grpSp>
      <p:pic>
        <p:nvPicPr>
          <p:cNvPr id="5" name="Picture 4">
            <a:extLst>
              <a:ext uri="{FF2B5EF4-FFF2-40B4-BE49-F238E27FC236}">
                <a16:creationId xmlns:a16="http://schemas.microsoft.com/office/drawing/2014/main" id="{7DED872B-FD87-CC48-1941-B6F42CC72F15}"/>
              </a:ext>
            </a:extLst>
          </p:cNvPr>
          <p:cNvPicPr>
            <a:picLocks noChangeAspect="1"/>
          </p:cNvPicPr>
          <p:nvPr/>
        </p:nvPicPr>
        <p:blipFill>
          <a:blip r:embed="rId2"/>
          <a:stretch>
            <a:fillRect/>
          </a:stretch>
        </p:blipFill>
        <p:spPr>
          <a:xfrm>
            <a:off x="2344831" y="2252498"/>
            <a:ext cx="3543795" cy="2353003"/>
          </a:xfrm>
          <a:prstGeom prst="rect">
            <a:avLst/>
          </a:prstGeom>
        </p:spPr>
      </p:pic>
      <p:sp>
        <p:nvSpPr>
          <p:cNvPr id="7" name="TextBox 6">
            <a:extLst>
              <a:ext uri="{FF2B5EF4-FFF2-40B4-BE49-F238E27FC236}">
                <a16:creationId xmlns:a16="http://schemas.microsoft.com/office/drawing/2014/main" id="{C994C824-FAE7-9A8A-F293-5844BA7043E7}"/>
              </a:ext>
            </a:extLst>
          </p:cNvPr>
          <p:cNvSpPr txBox="1"/>
          <p:nvPr/>
        </p:nvSpPr>
        <p:spPr>
          <a:xfrm>
            <a:off x="10530348" y="6488668"/>
            <a:ext cx="1661652" cy="369332"/>
          </a:xfrm>
          <a:prstGeom prst="rect">
            <a:avLst/>
          </a:prstGeom>
          <a:noFill/>
        </p:spPr>
        <p:txBody>
          <a:bodyPr wrap="square" rtlCol="0">
            <a:spAutoFit/>
          </a:bodyPr>
          <a:lstStyle/>
          <a:p>
            <a:r>
              <a:rPr lang="en-GB" dirty="0">
                <a:solidFill>
                  <a:srgbClr val="FF0000"/>
                </a:solidFill>
              </a:rPr>
              <a:t>Daniel</a:t>
            </a:r>
          </a:p>
        </p:txBody>
      </p:sp>
      <p:sp>
        <p:nvSpPr>
          <p:cNvPr id="8" name="Oval 7">
            <a:extLst>
              <a:ext uri="{FF2B5EF4-FFF2-40B4-BE49-F238E27FC236}">
                <a16:creationId xmlns:a16="http://schemas.microsoft.com/office/drawing/2014/main" id="{BEBB93BC-1611-4C78-8D24-255D6A74B414}"/>
              </a:ext>
            </a:extLst>
          </p:cNvPr>
          <p:cNvSpPr/>
          <p:nvPr/>
        </p:nvSpPr>
        <p:spPr>
          <a:xfrm>
            <a:off x="1597306" y="2824480"/>
            <a:ext cx="4925414" cy="705798"/>
          </a:xfrm>
          <a:prstGeom prst="ellipse">
            <a:avLst/>
          </a:prstGeom>
          <a:noFill/>
          <a:ln w="762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47945900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9B5EFD-C37F-4BF0-7EE0-3A60452DA488}"/>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7400BEA7-CE5B-4C4C-4026-7D0FB214EEDE}"/>
              </a:ext>
            </a:extLst>
          </p:cNvPr>
          <p:cNvSpPr/>
          <p:nvPr/>
        </p:nvSpPr>
        <p:spPr>
          <a:xfrm>
            <a:off x="0" y="0"/>
            <a:ext cx="8681013" cy="6858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SCREENSHOT GOES HERE</a:t>
            </a:r>
          </a:p>
        </p:txBody>
      </p:sp>
      <p:sp>
        <p:nvSpPr>
          <p:cNvPr id="3" name="TextBox 2">
            <a:extLst>
              <a:ext uri="{FF2B5EF4-FFF2-40B4-BE49-F238E27FC236}">
                <a16:creationId xmlns:a16="http://schemas.microsoft.com/office/drawing/2014/main" id="{8343914A-4B6A-5DBB-31A9-50D9606398DE}"/>
              </a:ext>
            </a:extLst>
          </p:cNvPr>
          <p:cNvSpPr txBox="1"/>
          <p:nvPr/>
        </p:nvSpPr>
        <p:spPr>
          <a:xfrm>
            <a:off x="8681013" y="206765"/>
            <a:ext cx="3510987" cy="646331"/>
          </a:xfrm>
          <a:prstGeom prst="rect">
            <a:avLst/>
          </a:prstGeom>
          <a:noFill/>
        </p:spPr>
        <p:txBody>
          <a:bodyPr wrap="square">
            <a:spAutoFit/>
          </a:bodyPr>
          <a:lstStyle/>
          <a:p>
            <a:r>
              <a:rPr lang="en-GB" dirty="0"/>
              <a:t>base - v3 - arrow keys + boss health reduced</a:t>
            </a:r>
          </a:p>
        </p:txBody>
      </p:sp>
      <p:sp>
        <p:nvSpPr>
          <p:cNvPr id="4" name="TextBox 3">
            <a:extLst>
              <a:ext uri="{FF2B5EF4-FFF2-40B4-BE49-F238E27FC236}">
                <a16:creationId xmlns:a16="http://schemas.microsoft.com/office/drawing/2014/main" id="{B4B3770B-915A-4C69-0100-E6B48D9301E8}"/>
              </a:ext>
            </a:extLst>
          </p:cNvPr>
          <p:cNvSpPr txBox="1"/>
          <p:nvPr/>
        </p:nvSpPr>
        <p:spPr>
          <a:xfrm>
            <a:off x="8681013" y="1152193"/>
            <a:ext cx="3510987" cy="3416320"/>
          </a:xfrm>
          <a:prstGeom prst="rect">
            <a:avLst/>
          </a:prstGeom>
          <a:noFill/>
        </p:spPr>
        <p:txBody>
          <a:bodyPr wrap="square">
            <a:spAutoFit/>
          </a:bodyPr>
          <a:lstStyle/>
          <a:p>
            <a:r>
              <a:rPr lang="en-GB" dirty="0"/>
              <a:t>This stage of the game enables the arrow keys to be used as alternate player controls to the WASD key set, making gameplay more convenient for left-handed people.</a:t>
            </a:r>
          </a:p>
          <a:p>
            <a:endParaRPr lang="en-GB" dirty="0"/>
          </a:p>
          <a:p>
            <a:r>
              <a:rPr lang="en-GB" dirty="0"/>
              <a:t>The boss’ total health has also been reduced from what it was initially (850 hearts) to 450 hearts, making the boss fight less daunting.</a:t>
            </a:r>
          </a:p>
        </p:txBody>
      </p:sp>
      <p:pic>
        <p:nvPicPr>
          <p:cNvPr id="6" name="Picture 5">
            <a:extLst>
              <a:ext uri="{FF2B5EF4-FFF2-40B4-BE49-F238E27FC236}">
                <a16:creationId xmlns:a16="http://schemas.microsoft.com/office/drawing/2014/main" id="{90D09A8D-4290-FA27-EB79-F43F5C75D641}"/>
              </a:ext>
            </a:extLst>
          </p:cNvPr>
          <p:cNvPicPr>
            <a:picLocks noChangeAspect="1"/>
          </p:cNvPicPr>
          <p:nvPr/>
        </p:nvPicPr>
        <p:blipFill>
          <a:blip r:embed="rId2"/>
          <a:stretch>
            <a:fillRect/>
          </a:stretch>
        </p:blipFill>
        <p:spPr>
          <a:xfrm>
            <a:off x="-1" y="0"/>
            <a:ext cx="8681013" cy="4038956"/>
          </a:xfrm>
          <a:prstGeom prst="rect">
            <a:avLst/>
          </a:prstGeom>
          <a:ln>
            <a:solidFill>
              <a:schemeClr val="bg1"/>
            </a:solidFill>
          </a:ln>
        </p:spPr>
      </p:pic>
      <p:pic>
        <p:nvPicPr>
          <p:cNvPr id="8" name="Picture 7">
            <a:extLst>
              <a:ext uri="{FF2B5EF4-FFF2-40B4-BE49-F238E27FC236}">
                <a16:creationId xmlns:a16="http://schemas.microsoft.com/office/drawing/2014/main" id="{4AD58219-825B-5460-CC56-CC65BE2A1F2A}"/>
              </a:ext>
            </a:extLst>
          </p:cNvPr>
          <p:cNvPicPr>
            <a:picLocks noChangeAspect="1"/>
          </p:cNvPicPr>
          <p:nvPr/>
        </p:nvPicPr>
        <p:blipFill>
          <a:blip r:embed="rId3"/>
          <a:srcRect t="58894"/>
          <a:stretch/>
        </p:blipFill>
        <p:spPr>
          <a:xfrm>
            <a:off x="0" y="4038956"/>
            <a:ext cx="8681012" cy="2819044"/>
          </a:xfrm>
          <a:prstGeom prst="rect">
            <a:avLst/>
          </a:prstGeom>
          <a:ln>
            <a:solidFill>
              <a:schemeClr val="bg1"/>
            </a:solidFill>
          </a:ln>
        </p:spPr>
      </p:pic>
      <p:sp>
        <p:nvSpPr>
          <p:cNvPr id="5" name="Oval 4">
            <a:extLst>
              <a:ext uri="{FF2B5EF4-FFF2-40B4-BE49-F238E27FC236}">
                <a16:creationId xmlns:a16="http://schemas.microsoft.com/office/drawing/2014/main" id="{D7EFAA5E-7444-F975-53B1-7F11F2DEE55F}"/>
              </a:ext>
            </a:extLst>
          </p:cNvPr>
          <p:cNvSpPr/>
          <p:nvPr/>
        </p:nvSpPr>
        <p:spPr>
          <a:xfrm>
            <a:off x="6992266" y="6360160"/>
            <a:ext cx="2070454" cy="453799"/>
          </a:xfrm>
          <a:prstGeom prst="ellipse">
            <a:avLst/>
          </a:prstGeom>
          <a:noFill/>
          <a:ln w="762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Oval 6">
            <a:extLst>
              <a:ext uri="{FF2B5EF4-FFF2-40B4-BE49-F238E27FC236}">
                <a16:creationId xmlns:a16="http://schemas.microsoft.com/office/drawing/2014/main" id="{A6FD4269-35B8-FC17-F60A-AB6F33222A3B}"/>
              </a:ext>
            </a:extLst>
          </p:cNvPr>
          <p:cNvSpPr/>
          <p:nvPr/>
        </p:nvSpPr>
        <p:spPr>
          <a:xfrm>
            <a:off x="2420266" y="578431"/>
            <a:ext cx="6260746" cy="960698"/>
          </a:xfrm>
          <a:prstGeom prst="ellipse">
            <a:avLst/>
          </a:prstGeom>
          <a:noFill/>
          <a:ln w="762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4891648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875FF365-9B38-B3CB-4210-E9D8C1A306EF}"/>
              </a:ext>
            </a:extLst>
          </p:cNvPr>
          <p:cNvPicPr>
            <a:picLocks noChangeAspect="1"/>
          </p:cNvPicPr>
          <p:nvPr/>
        </p:nvPicPr>
        <p:blipFill>
          <a:blip r:embed="rId2"/>
          <a:stretch>
            <a:fillRect/>
          </a:stretch>
        </p:blipFill>
        <p:spPr>
          <a:xfrm>
            <a:off x="0" y="0"/>
            <a:ext cx="8681013" cy="6858000"/>
          </a:xfrm>
          <a:prstGeom prst="rect">
            <a:avLst/>
          </a:prstGeom>
        </p:spPr>
      </p:pic>
      <p:grpSp>
        <p:nvGrpSpPr>
          <p:cNvPr id="3" name="Group 2">
            <a:extLst>
              <a:ext uri="{FF2B5EF4-FFF2-40B4-BE49-F238E27FC236}">
                <a16:creationId xmlns:a16="http://schemas.microsoft.com/office/drawing/2014/main" id="{C200EBB9-5E67-1057-BBC0-917E457872E4}"/>
              </a:ext>
            </a:extLst>
          </p:cNvPr>
          <p:cNvGrpSpPr/>
          <p:nvPr/>
        </p:nvGrpSpPr>
        <p:grpSpPr>
          <a:xfrm>
            <a:off x="8943033" y="271741"/>
            <a:ext cx="3074797" cy="2724226"/>
            <a:chOff x="8943033" y="271741"/>
            <a:chExt cx="3074797" cy="2724226"/>
          </a:xfrm>
        </p:grpSpPr>
        <p:sp>
          <p:nvSpPr>
            <p:cNvPr id="5" name="TextBox 4">
              <a:extLst>
                <a:ext uri="{FF2B5EF4-FFF2-40B4-BE49-F238E27FC236}">
                  <a16:creationId xmlns:a16="http://schemas.microsoft.com/office/drawing/2014/main" id="{52318952-A674-0B43-FC46-29A3C69F61D6}"/>
                </a:ext>
              </a:extLst>
            </p:cNvPr>
            <p:cNvSpPr txBox="1"/>
            <p:nvPr/>
          </p:nvSpPr>
          <p:spPr>
            <a:xfrm>
              <a:off x="9013372" y="271741"/>
              <a:ext cx="3004458" cy="369332"/>
            </a:xfrm>
            <a:prstGeom prst="rect">
              <a:avLst/>
            </a:prstGeom>
            <a:noFill/>
          </p:spPr>
          <p:txBody>
            <a:bodyPr wrap="square">
              <a:spAutoFit/>
            </a:bodyPr>
            <a:lstStyle/>
            <a:p>
              <a:r>
                <a:rPr lang="en-GB" dirty="0"/>
                <a:t>base - v2_p4 - game over</a:t>
              </a:r>
            </a:p>
          </p:txBody>
        </p:sp>
        <p:sp>
          <p:nvSpPr>
            <p:cNvPr id="8" name="TextBox 7">
              <a:extLst>
                <a:ext uri="{FF2B5EF4-FFF2-40B4-BE49-F238E27FC236}">
                  <a16:creationId xmlns:a16="http://schemas.microsoft.com/office/drawing/2014/main" id="{66B727FC-E6DD-34C9-8DFB-C2A549F5A5B9}"/>
                </a:ext>
              </a:extLst>
            </p:cNvPr>
            <p:cNvSpPr txBox="1"/>
            <p:nvPr/>
          </p:nvSpPr>
          <p:spPr>
            <a:xfrm>
              <a:off x="8943033" y="964642"/>
              <a:ext cx="3074797" cy="2031325"/>
            </a:xfrm>
            <a:prstGeom prst="rect">
              <a:avLst/>
            </a:prstGeom>
            <a:noFill/>
          </p:spPr>
          <p:txBody>
            <a:bodyPr wrap="square" lIns="91440" tIns="45720" rIns="91440" bIns="45720" rtlCol="0" anchor="t">
              <a:spAutoFit/>
            </a:bodyPr>
            <a:lstStyle/>
            <a:p>
              <a:endParaRPr lang="en-GB" dirty="0"/>
            </a:p>
            <a:p>
              <a:r>
                <a:rPr lang="en-GB" dirty="0">
                  <a:ea typeface="+mn-lt"/>
                  <a:cs typeface="+mn-lt"/>
                </a:rPr>
                <a:t>This stage adds a 'game over' feature, expanding on the collision system. In</a:t>
              </a:r>
            </a:p>
            <a:p>
              <a:r>
                <a:rPr lang="en-GB"/>
                <a:t>v2_p3 (version 2 part 3)</a:t>
              </a:r>
              <a:endParaRPr lang="en-US"/>
            </a:p>
            <a:p>
              <a:endParaRPr lang="en-GB" dirty="0"/>
            </a:p>
            <a:p>
              <a:endParaRPr lang="en-GB" dirty="0"/>
            </a:p>
          </p:txBody>
        </p:sp>
      </p:grpSp>
      <p:sp>
        <p:nvSpPr>
          <p:cNvPr id="2" name="Oval 1">
            <a:extLst>
              <a:ext uri="{FF2B5EF4-FFF2-40B4-BE49-F238E27FC236}">
                <a16:creationId xmlns:a16="http://schemas.microsoft.com/office/drawing/2014/main" id="{52BA7369-5088-8934-4B72-97697ADEA776}"/>
              </a:ext>
            </a:extLst>
          </p:cNvPr>
          <p:cNvSpPr/>
          <p:nvPr/>
        </p:nvSpPr>
        <p:spPr>
          <a:xfrm>
            <a:off x="1886673" y="2592729"/>
            <a:ext cx="5104436" cy="1467091"/>
          </a:xfrm>
          <a:prstGeom prst="ellipse">
            <a:avLst/>
          </a:prstGeom>
          <a:noFill/>
          <a:ln w="762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TextBox 3">
            <a:extLst>
              <a:ext uri="{FF2B5EF4-FFF2-40B4-BE49-F238E27FC236}">
                <a16:creationId xmlns:a16="http://schemas.microsoft.com/office/drawing/2014/main" id="{F012CDB2-99AE-38D7-EA28-723D903F132B}"/>
              </a:ext>
            </a:extLst>
          </p:cNvPr>
          <p:cNvSpPr txBox="1"/>
          <p:nvPr/>
        </p:nvSpPr>
        <p:spPr>
          <a:xfrm>
            <a:off x="10530348" y="6488668"/>
            <a:ext cx="1661652" cy="369332"/>
          </a:xfrm>
          <a:prstGeom prst="rect">
            <a:avLst/>
          </a:prstGeom>
          <a:noFill/>
        </p:spPr>
        <p:txBody>
          <a:bodyPr wrap="square" rtlCol="0">
            <a:spAutoFit/>
          </a:bodyPr>
          <a:lstStyle/>
          <a:p>
            <a:r>
              <a:rPr lang="en-GB" dirty="0">
                <a:solidFill>
                  <a:srgbClr val="FF0000"/>
                </a:solidFill>
              </a:rPr>
              <a:t>Miracle</a:t>
            </a:r>
          </a:p>
        </p:txBody>
      </p:sp>
    </p:spTree>
    <p:extLst>
      <p:ext uri="{BB962C8B-B14F-4D97-AF65-F5344CB8AC3E}">
        <p14:creationId xmlns:p14="http://schemas.microsoft.com/office/powerpoint/2010/main" val="8988872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AAA401-2CE1-C5AC-1F3E-C184F9B5D911}"/>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A5047DCB-20F2-6CD5-073B-AA691E6D9887}"/>
              </a:ext>
            </a:extLst>
          </p:cNvPr>
          <p:cNvPicPr>
            <a:picLocks noChangeAspect="1"/>
          </p:cNvPicPr>
          <p:nvPr/>
        </p:nvPicPr>
        <p:blipFill>
          <a:blip r:embed="rId2"/>
          <a:stretch>
            <a:fillRect/>
          </a:stretch>
        </p:blipFill>
        <p:spPr>
          <a:xfrm>
            <a:off x="0" y="0"/>
            <a:ext cx="8689694" cy="6858000"/>
          </a:xfrm>
          <a:prstGeom prst="rect">
            <a:avLst/>
          </a:prstGeom>
        </p:spPr>
      </p:pic>
      <p:sp>
        <p:nvSpPr>
          <p:cNvPr id="7" name="Oval 6">
            <a:extLst>
              <a:ext uri="{FF2B5EF4-FFF2-40B4-BE49-F238E27FC236}">
                <a16:creationId xmlns:a16="http://schemas.microsoft.com/office/drawing/2014/main" id="{4C26128D-21D9-4B63-F58A-B5B26ED04289}"/>
              </a:ext>
            </a:extLst>
          </p:cNvPr>
          <p:cNvSpPr/>
          <p:nvPr/>
        </p:nvSpPr>
        <p:spPr>
          <a:xfrm>
            <a:off x="93784" y="271104"/>
            <a:ext cx="1145081" cy="515477"/>
          </a:xfrm>
          <a:prstGeom prst="ellipse">
            <a:avLst/>
          </a:prstGeom>
          <a:noFill/>
          <a:ln w="762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2" name="Group 1">
            <a:extLst>
              <a:ext uri="{FF2B5EF4-FFF2-40B4-BE49-F238E27FC236}">
                <a16:creationId xmlns:a16="http://schemas.microsoft.com/office/drawing/2014/main" id="{0AD8BA4A-810A-318E-9896-C9277A705F4A}"/>
              </a:ext>
            </a:extLst>
          </p:cNvPr>
          <p:cNvGrpSpPr/>
          <p:nvPr/>
        </p:nvGrpSpPr>
        <p:grpSpPr>
          <a:xfrm>
            <a:off x="8878529" y="159510"/>
            <a:ext cx="2939845" cy="1460215"/>
            <a:chOff x="8878529" y="159510"/>
            <a:chExt cx="2939845" cy="1460215"/>
          </a:xfrm>
        </p:grpSpPr>
        <p:sp>
          <p:nvSpPr>
            <p:cNvPr id="3" name="TextBox 2">
              <a:extLst>
                <a:ext uri="{FF2B5EF4-FFF2-40B4-BE49-F238E27FC236}">
                  <a16:creationId xmlns:a16="http://schemas.microsoft.com/office/drawing/2014/main" id="{8FC43DE9-6C4E-EDEA-4715-C73CC403A863}"/>
                </a:ext>
              </a:extLst>
            </p:cNvPr>
            <p:cNvSpPr txBox="1"/>
            <p:nvPr/>
          </p:nvSpPr>
          <p:spPr>
            <a:xfrm>
              <a:off x="8878529" y="159510"/>
              <a:ext cx="2810189" cy="369332"/>
            </a:xfrm>
            <a:prstGeom prst="rect">
              <a:avLst/>
            </a:prstGeom>
            <a:noFill/>
          </p:spPr>
          <p:txBody>
            <a:bodyPr wrap="square">
              <a:spAutoFit/>
            </a:bodyPr>
            <a:lstStyle/>
            <a:p>
              <a:r>
                <a:rPr lang="en-GB" dirty="0"/>
                <a:t>base - v2_p5 - visible timer</a:t>
              </a:r>
            </a:p>
          </p:txBody>
        </p:sp>
        <p:sp>
          <p:nvSpPr>
            <p:cNvPr id="8" name="TextBox 7">
              <a:extLst>
                <a:ext uri="{FF2B5EF4-FFF2-40B4-BE49-F238E27FC236}">
                  <a16:creationId xmlns:a16="http://schemas.microsoft.com/office/drawing/2014/main" id="{CAFB8C6D-1157-1083-1A52-DAA6A68F8F26}"/>
                </a:ext>
              </a:extLst>
            </p:cNvPr>
            <p:cNvSpPr txBox="1"/>
            <p:nvPr/>
          </p:nvSpPr>
          <p:spPr>
            <a:xfrm>
              <a:off x="8878529" y="973394"/>
              <a:ext cx="2939845" cy="646331"/>
            </a:xfrm>
            <a:prstGeom prst="rect">
              <a:avLst/>
            </a:prstGeom>
            <a:noFill/>
          </p:spPr>
          <p:txBody>
            <a:bodyPr wrap="square" rtlCol="0">
              <a:spAutoFit/>
            </a:bodyPr>
            <a:lstStyle/>
            <a:p>
              <a:r>
                <a:rPr lang="en-GB" dirty="0"/>
                <a:t>This stage of the game makes the timer visible.</a:t>
              </a:r>
            </a:p>
          </p:txBody>
        </p:sp>
      </p:grpSp>
      <p:sp>
        <p:nvSpPr>
          <p:cNvPr id="4" name="TextBox 3">
            <a:extLst>
              <a:ext uri="{FF2B5EF4-FFF2-40B4-BE49-F238E27FC236}">
                <a16:creationId xmlns:a16="http://schemas.microsoft.com/office/drawing/2014/main" id="{C48D3754-B4DE-BA1F-AD45-567B63170CCC}"/>
              </a:ext>
            </a:extLst>
          </p:cNvPr>
          <p:cNvSpPr txBox="1"/>
          <p:nvPr/>
        </p:nvSpPr>
        <p:spPr>
          <a:xfrm>
            <a:off x="10530348" y="6488668"/>
            <a:ext cx="1661652" cy="369332"/>
          </a:xfrm>
          <a:prstGeom prst="rect">
            <a:avLst/>
          </a:prstGeom>
          <a:noFill/>
        </p:spPr>
        <p:txBody>
          <a:bodyPr wrap="square" rtlCol="0">
            <a:spAutoFit/>
          </a:bodyPr>
          <a:lstStyle/>
          <a:p>
            <a:r>
              <a:rPr lang="en-GB" dirty="0">
                <a:solidFill>
                  <a:srgbClr val="FF0000"/>
                </a:solidFill>
              </a:rPr>
              <a:t>Miracle</a:t>
            </a:r>
          </a:p>
        </p:txBody>
      </p:sp>
    </p:spTree>
    <p:extLst>
      <p:ext uri="{BB962C8B-B14F-4D97-AF65-F5344CB8AC3E}">
        <p14:creationId xmlns:p14="http://schemas.microsoft.com/office/powerpoint/2010/main" val="41165217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B7B8AE-F4C6-EECF-C955-D0F1E0E37B1E}"/>
            </a:ext>
          </a:extLst>
        </p:cNvPr>
        <p:cNvGrpSpPr/>
        <p:nvPr/>
      </p:nvGrpSpPr>
      <p:grpSpPr>
        <a:xfrm>
          <a:off x="0" y="0"/>
          <a:ext cx="0" cy="0"/>
          <a:chOff x="0" y="0"/>
          <a:chExt cx="0" cy="0"/>
        </a:xfrm>
      </p:grpSpPr>
      <p:grpSp>
        <p:nvGrpSpPr>
          <p:cNvPr id="2" name="Group 1">
            <a:extLst>
              <a:ext uri="{FF2B5EF4-FFF2-40B4-BE49-F238E27FC236}">
                <a16:creationId xmlns:a16="http://schemas.microsoft.com/office/drawing/2014/main" id="{D744AD1F-769F-B7E7-F856-BB0547DD54B9}"/>
              </a:ext>
            </a:extLst>
          </p:cNvPr>
          <p:cNvGrpSpPr/>
          <p:nvPr/>
        </p:nvGrpSpPr>
        <p:grpSpPr>
          <a:xfrm>
            <a:off x="8681013" y="354413"/>
            <a:ext cx="3510987" cy="2247107"/>
            <a:chOff x="8681013" y="354413"/>
            <a:chExt cx="3510987" cy="2247107"/>
          </a:xfrm>
        </p:grpSpPr>
        <p:sp>
          <p:nvSpPr>
            <p:cNvPr id="5" name="TextBox 4">
              <a:extLst>
                <a:ext uri="{FF2B5EF4-FFF2-40B4-BE49-F238E27FC236}">
                  <a16:creationId xmlns:a16="http://schemas.microsoft.com/office/drawing/2014/main" id="{55DC2C50-00B9-C408-B3C1-6CA5B89F03FA}"/>
                </a:ext>
              </a:extLst>
            </p:cNvPr>
            <p:cNvSpPr txBox="1"/>
            <p:nvPr/>
          </p:nvSpPr>
          <p:spPr>
            <a:xfrm>
              <a:off x="8681013" y="354413"/>
              <a:ext cx="3510986" cy="369332"/>
            </a:xfrm>
            <a:prstGeom prst="rect">
              <a:avLst/>
            </a:prstGeom>
            <a:noFill/>
          </p:spPr>
          <p:txBody>
            <a:bodyPr wrap="square">
              <a:spAutoFit/>
            </a:bodyPr>
            <a:lstStyle/>
            <a:p>
              <a:r>
                <a:rPr lang="en-GB" dirty="0"/>
                <a:t>base - v2_p6 - replay or quit</a:t>
              </a:r>
            </a:p>
          </p:txBody>
        </p:sp>
        <p:sp>
          <p:nvSpPr>
            <p:cNvPr id="7" name="TextBox 6">
              <a:extLst>
                <a:ext uri="{FF2B5EF4-FFF2-40B4-BE49-F238E27FC236}">
                  <a16:creationId xmlns:a16="http://schemas.microsoft.com/office/drawing/2014/main" id="{EDE402FC-B56C-B658-AFF3-4DF8BD9C5A16}"/>
                </a:ext>
              </a:extLst>
            </p:cNvPr>
            <p:cNvSpPr txBox="1"/>
            <p:nvPr/>
          </p:nvSpPr>
          <p:spPr>
            <a:xfrm>
              <a:off x="8681013" y="1401191"/>
              <a:ext cx="3510987" cy="1200329"/>
            </a:xfrm>
            <a:prstGeom prst="rect">
              <a:avLst/>
            </a:prstGeom>
            <a:noFill/>
          </p:spPr>
          <p:txBody>
            <a:bodyPr wrap="square" lIns="91440" tIns="45720" rIns="91440" bIns="45720" anchor="t">
              <a:spAutoFit/>
            </a:bodyPr>
            <a:lstStyle/>
            <a:p>
              <a:r>
                <a:rPr lang="en-GB" dirty="0">
                  <a:ea typeface="+mn-lt"/>
                  <a:cs typeface="+mn-lt"/>
                </a:rPr>
                <a:t>This stage of the game adds a 'replay' or 'quit' feature, letting the player restart or exit without reopening the game.</a:t>
              </a:r>
              <a:endParaRPr lang="en-GB" dirty="0"/>
            </a:p>
          </p:txBody>
        </p:sp>
      </p:grpSp>
      <p:sp>
        <p:nvSpPr>
          <p:cNvPr id="8" name="Rectangle 7">
            <a:extLst>
              <a:ext uri="{FF2B5EF4-FFF2-40B4-BE49-F238E27FC236}">
                <a16:creationId xmlns:a16="http://schemas.microsoft.com/office/drawing/2014/main" id="{8C5C096B-CF08-FB35-DE3F-21A8FE6679E1}"/>
              </a:ext>
            </a:extLst>
          </p:cNvPr>
          <p:cNvSpPr/>
          <p:nvPr/>
        </p:nvSpPr>
        <p:spPr>
          <a:xfrm>
            <a:off x="0" y="0"/>
            <a:ext cx="8681013" cy="6858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SCREENSHOT GOES HERE</a:t>
            </a:r>
          </a:p>
        </p:txBody>
      </p:sp>
      <p:pic>
        <p:nvPicPr>
          <p:cNvPr id="10" name="Picture 9">
            <a:extLst>
              <a:ext uri="{FF2B5EF4-FFF2-40B4-BE49-F238E27FC236}">
                <a16:creationId xmlns:a16="http://schemas.microsoft.com/office/drawing/2014/main" id="{CDAFF4A0-958C-2E22-9A11-8652EED1C8E2}"/>
              </a:ext>
            </a:extLst>
          </p:cNvPr>
          <p:cNvPicPr>
            <a:picLocks noChangeAspect="1"/>
          </p:cNvPicPr>
          <p:nvPr/>
        </p:nvPicPr>
        <p:blipFill>
          <a:blip r:embed="rId2"/>
          <a:stretch>
            <a:fillRect/>
          </a:stretch>
        </p:blipFill>
        <p:spPr>
          <a:xfrm>
            <a:off x="0" y="0"/>
            <a:ext cx="8709399" cy="6858000"/>
          </a:xfrm>
          <a:prstGeom prst="rect">
            <a:avLst/>
          </a:prstGeom>
        </p:spPr>
      </p:pic>
      <p:sp>
        <p:nvSpPr>
          <p:cNvPr id="11" name="Oval 10">
            <a:extLst>
              <a:ext uri="{FF2B5EF4-FFF2-40B4-BE49-F238E27FC236}">
                <a16:creationId xmlns:a16="http://schemas.microsoft.com/office/drawing/2014/main" id="{1EFCD9F0-4048-CF78-B731-6016EDAD158B}"/>
              </a:ext>
            </a:extLst>
          </p:cNvPr>
          <p:cNvSpPr/>
          <p:nvPr/>
        </p:nvSpPr>
        <p:spPr>
          <a:xfrm>
            <a:off x="1898248" y="3738623"/>
            <a:ext cx="5104436" cy="891250"/>
          </a:xfrm>
          <a:prstGeom prst="ellipse">
            <a:avLst/>
          </a:prstGeom>
          <a:noFill/>
          <a:ln w="762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TextBox 2">
            <a:extLst>
              <a:ext uri="{FF2B5EF4-FFF2-40B4-BE49-F238E27FC236}">
                <a16:creationId xmlns:a16="http://schemas.microsoft.com/office/drawing/2014/main" id="{2A5055DA-DD39-BBB6-01DE-B3989BF82DD9}"/>
              </a:ext>
            </a:extLst>
          </p:cNvPr>
          <p:cNvSpPr txBox="1"/>
          <p:nvPr/>
        </p:nvSpPr>
        <p:spPr>
          <a:xfrm>
            <a:off x="10530348" y="6488668"/>
            <a:ext cx="1661652" cy="369332"/>
          </a:xfrm>
          <a:prstGeom prst="rect">
            <a:avLst/>
          </a:prstGeom>
          <a:noFill/>
        </p:spPr>
        <p:txBody>
          <a:bodyPr wrap="square" rtlCol="0">
            <a:spAutoFit/>
          </a:bodyPr>
          <a:lstStyle/>
          <a:p>
            <a:r>
              <a:rPr lang="en-GB" dirty="0">
                <a:solidFill>
                  <a:srgbClr val="FF0000"/>
                </a:solidFill>
              </a:rPr>
              <a:t>Miracle</a:t>
            </a:r>
          </a:p>
        </p:txBody>
      </p:sp>
    </p:spTree>
    <p:extLst>
      <p:ext uri="{BB962C8B-B14F-4D97-AF65-F5344CB8AC3E}">
        <p14:creationId xmlns:p14="http://schemas.microsoft.com/office/powerpoint/2010/main" val="22873420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1E0F94-BC62-6AD8-6BE3-67DC2A9CEC8C}"/>
            </a:ext>
          </a:extLst>
        </p:cNvPr>
        <p:cNvGrpSpPr/>
        <p:nvPr/>
      </p:nvGrpSpPr>
      <p:grpSpPr>
        <a:xfrm>
          <a:off x="0" y="0"/>
          <a:ext cx="0" cy="0"/>
          <a:chOff x="0" y="0"/>
          <a:chExt cx="0" cy="0"/>
        </a:xfrm>
      </p:grpSpPr>
      <p:grpSp>
        <p:nvGrpSpPr>
          <p:cNvPr id="4" name="Group 3">
            <a:extLst>
              <a:ext uri="{FF2B5EF4-FFF2-40B4-BE49-F238E27FC236}">
                <a16:creationId xmlns:a16="http://schemas.microsoft.com/office/drawing/2014/main" id="{84564D90-5F7C-AE2F-0418-AE1B5B3BF9BC}"/>
              </a:ext>
            </a:extLst>
          </p:cNvPr>
          <p:cNvGrpSpPr/>
          <p:nvPr/>
        </p:nvGrpSpPr>
        <p:grpSpPr>
          <a:xfrm>
            <a:off x="8652128" y="564813"/>
            <a:ext cx="3539872" cy="2825511"/>
            <a:chOff x="8652128" y="564813"/>
            <a:chExt cx="3539872" cy="2825511"/>
          </a:xfrm>
        </p:grpSpPr>
        <p:sp>
          <p:nvSpPr>
            <p:cNvPr id="3" name="TextBox 2">
              <a:extLst>
                <a:ext uri="{FF2B5EF4-FFF2-40B4-BE49-F238E27FC236}">
                  <a16:creationId xmlns:a16="http://schemas.microsoft.com/office/drawing/2014/main" id="{0F328206-ABDB-3E03-DFA4-EA4D4F4B6602}"/>
                </a:ext>
              </a:extLst>
            </p:cNvPr>
            <p:cNvSpPr txBox="1"/>
            <p:nvPr/>
          </p:nvSpPr>
          <p:spPr>
            <a:xfrm>
              <a:off x="8652128" y="564813"/>
              <a:ext cx="3539872" cy="369332"/>
            </a:xfrm>
            <a:prstGeom prst="rect">
              <a:avLst/>
            </a:prstGeom>
            <a:noFill/>
          </p:spPr>
          <p:txBody>
            <a:bodyPr wrap="square">
              <a:spAutoFit/>
            </a:bodyPr>
            <a:lstStyle/>
            <a:p>
              <a:r>
                <a:rPr lang="en-GB" dirty="0"/>
                <a:t>base - v2_p7 - high score current</a:t>
              </a:r>
            </a:p>
          </p:txBody>
        </p:sp>
        <p:sp>
          <p:nvSpPr>
            <p:cNvPr id="5" name="TextBox 4">
              <a:extLst>
                <a:ext uri="{FF2B5EF4-FFF2-40B4-BE49-F238E27FC236}">
                  <a16:creationId xmlns:a16="http://schemas.microsoft.com/office/drawing/2014/main" id="{7B68BCEF-1F1C-AF24-2DA7-895C4A0CE1E8}"/>
                </a:ext>
              </a:extLst>
            </p:cNvPr>
            <p:cNvSpPr txBox="1"/>
            <p:nvPr/>
          </p:nvSpPr>
          <p:spPr>
            <a:xfrm>
              <a:off x="8652128" y="1358999"/>
              <a:ext cx="3539872" cy="2031325"/>
            </a:xfrm>
            <a:prstGeom prst="rect">
              <a:avLst/>
            </a:prstGeom>
            <a:noFill/>
          </p:spPr>
          <p:txBody>
            <a:bodyPr wrap="square" lIns="91440" tIns="45720" rIns="91440" bIns="45720" anchor="t">
              <a:spAutoFit/>
            </a:bodyPr>
            <a:lstStyle/>
            <a:p>
              <a:r>
                <a:rPr lang="en-GB" dirty="0"/>
                <a:t>This</a:t>
              </a:r>
              <a:r>
                <a:rPr lang="en-GB" dirty="0">
                  <a:ea typeface="+mn-lt"/>
                  <a:cs typeface="+mn-lt"/>
                </a:rPr>
                <a:t> stage adds a 'high score' </a:t>
              </a:r>
              <a:r>
                <a:rPr lang="en-GB">
                  <a:ea typeface="+mn-lt"/>
                  <a:cs typeface="+mn-lt"/>
                </a:rPr>
                <a:t>feature that records the players  </a:t>
              </a:r>
              <a:r>
                <a:rPr lang="en-GB" dirty="0">
                  <a:ea typeface="+mn-lt"/>
                  <a:cs typeface="+mn-lt"/>
                </a:rPr>
                <a:t>highest score in the current session, updating only if the final score beats the current high score.</a:t>
              </a:r>
              <a:endParaRPr lang="en-US" dirty="0">
                <a:ea typeface="+mn-lt"/>
                <a:cs typeface="+mn-lt"/>
              </a:endParaRPr>
            </a:p>
            <a:p>
              <a:endParaRPr lang="en-GB" dirty="0"/>
            </a:p>
          </p:txBody>
        </p:sp>
      </p:grpSp>
      <p:sp>
        <p:nvSpPr>
          <p:cNvPr id="6" name="Rectangle 5">
            <a:extLst>
              <a:ext uri="{FF2B5EF4-FFF2-40B4-BE49-F238E27FC236}">
                <a16:creationId xmlns:a16="http://schemas.microsoft.com/office/drawing/2014/main" id="{1C352026-FEC8-4F1D-C245-361EC37A30FB}"/>
              </a:ext>
            </a:extLst>
          </p:cNvPr>
          <p:cNvSpPr/>
          <p:nvPr/>
        </p:nvSpPr>
        <p:spPr>
          <a:xfrm>
            <a:off x="0" y="0"/>
            <a:ext cx="8681013" cy="6858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SCREENSHOT GOES HERE</a:t>
            </a:r>
          </a:p>
        </p:txBody>
      </p:sp>
      <p:pic>
        <p:nvPicPr>
          <p:cNvPr id="9" name="Picture 8">
            <a:extLst>
              <a:ext uri="{FF2B5EF4-FFF2-40B4-BE49-F238E27FC236}">
                <a16:creationId xmlns:a16="http://schemas.microsoft.com/office/drawing/2014/main" id="{F2959FC1-6277-9B14-7478-1B0228648F6C}"/>
              </a:ext>
            </a:extLst>
          </p:cNvPr>
          <p:cNvPicPr>
            <a:picLocks noChangeAspect="1"/>
          </p:cNvPicPr>
          <p:nvPr/>
        </p:nvPicPr>
        <p:blipFill>
          <a:blip r:embed="rId2"/>
          <a:stretch>
            <a:fillRect/>
          </a:stretch>
        </p:blipFill>
        <p:spPr>
          <a:xfrm>
            <a:off x="0" y="0"/>
            <a:ext cx="8689694" cy="6858000"/>
          </a:xfrm>
          <a:prstGeom prst="rect">
            <a:avLst/>
          </a:prstGeom>
        </p:spPr>
      </p:pic>
      <p:sp>
        <p:nvSpPr>
          <p:cNvPr id="2" name="Oval 1">
            <a:extLst>
              <a:ext uri="{FF2B5EF4-FFF2-40B4-BE49-F238E27FC236}">
                <a16:creationId xmlns:a16="http://schemas.microsoft.com/office/drawing/2014/main" id="{54A2E73E-487B-B333-14CE-6D9CEE416161}"/>
              </a:ext>
            </a:extLst>
          </p:cNvPr>
          <p:cNvSpPr/>
          <p:nvPr/>
        </p:nvSpPr>
        <p:spPr>
          <a:xfrm>
            <a:off x="6690161" y="333318"/>
            <a:ext cx="2095019" cy="369332"/>
          </a:xfrm>
          <a:prstGeom prst="ellipse">
            <a:avLst/>
          </a:prstGeom>
          <a:noFill/>
          <a:ln w="762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TextBox 6">
            <a:extLst>
              <a:ext uri="{FF2B5EF4-FFF2-40B4-BE49-F238E27FC236}">
                <a16:creationId xmlns:a16="http://schemas.microsoft.com/office/drawing/2014/main" id="{78DB1FDB-C572-5D38-1A1C-490DDA4E19DD}"/>
              </a:ext>
            </a:extLst>
          </p:cNvPr>
          <p:cNvSpPr txBox="1"/>
          <p:nvPr/>
        </p:nvSpPr>
        <p:spPr>
          <a:xfrm>
            <a:off x="10530348" y="6488668"/>
            <a:ext cx="1661652" cy="369332"/>
          </a:xfrm>
          <a:prstGeom prst="rect">
            <a:avLst/>
          </a:prstGeom>
          <a:noFill/>
        </p:spPr>
        <p:txBody>
          <a:bodyPr wrap="square" rtlCol="0">
            <a:spAutoFit/>
          </a:bodyPr>
          <a:lstStyle/>
          <a:p>
            <a:r>
              <a:rPr lang="en-GB" dirty="0">
                <a:solidFill>
                  <a:srgbClr val="FF0000"/>
                </a:solidFill>
              </a:rPr>
              <a:t>Miracle</a:t>
            </a:r>
          </a:p>
        </p:txBody>
      </p:sp>
    </p:spTree>
    <p:extLst>
      <p:ext uri="{BB962C8B-B14F-4D97-AF65-F5344CB8AC3E}">
        <p14:creationId xmlns:p14="http://schemas.microsoft.com/office/powerpoint/2010/main" val="33352641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9C2518-C558-AEE6-B7F8-9400FAE75A9E}"/>
            </a:ext>
          </a:extLst>
        </p:cNvPr>
        <p:cNvGrpSpPr/>
        <p:nvPr/>
      </p:nvGrpSpPr>
      <p:grpSpPr>
        <a:xfrm>
          <a:off x="0" y="0"/>
          <a:ext cx="0" cy="0"/>
          <a:chOff x="0" y="0"/>
          <a:chExt cx="0" cy="0"/>
        </a:xfrm>
      </p:grpSpPr>
      <p:grpSp>
        <p:nvGrpSpPr>
          <p:cNvPr id="4" name="Group 3">
            <a:extLst>
              <a:ext uri="{FF2B5EF4-FFF2-40B4-BE49-F238E27FC236}">
                <a16:creationId xmlns:a16="http://schemas.microsoft.com/office/drawing/2014/main" id="{1B37C956-1F83-0433-8435-4CC4CE8CE4BC}"/>
              </a:ext>
            </a:extLst>
          </p:cNvPr>
          <p:cNvGrpSpPr/>
          <p:nvPr/>
        </p:nvGrpSpPr>
        <p:grpSpPr>
          <a:xfrm>
            <a:off x="8681013" y="209947"/>
            <a:ext cx="3510987" cy="2241273"/>
            <a:chOff x="8681013" y="209947"/>
            <a:chExt cx="3510987" cy="2241273"/>
          </a:xfrm>
        </p:grpSpPr>
        <p:sp>
          <p:nvSpPr>
            <p:cNvPr id="3" name="TextBox 2">
              <a:extLst>
                <a:ext uri="{FF2B5EF4-FFF2-40B4-BE49-F238E27FC236}">
                  <a16:creationId xmlns:a16="http://schemas.microsoft.com/office/drawing/2014/main" id="{6CEEFE37-AE7E-E050-38F0-E21657B9B54D}"/>
                </a:ext>
              </a:extLst>
            </p:cNvPr>
            <p:cNvSpPr txBox="1"/>
            <p:nvPr/>
          </p:nvSpPr>
          <p:spPr>
            <a:xfrm>
              <a:off x="8697408" y="209947"/>
              <a:ext cx="3494592" cy="369332"/>
            </a:xfrm>
            <a:prstGeom prst="rect">
              <a:avLst/>
            </a:prstGeom>
            <a:noFill/>
          </p:spPr>
          <p:txBody>
            <a:bodyPr wrap="square">
              <a:spAutoFit/>
            </a:bodyPr>
            <a:lstStyle/>
            <a:p>
              <a:r>
                <a:rPr lang="en-GB" dirty="0"/>
                <a:t>base - v2_p8 - game starts in 321</a:t>
              </a:r>
            </a:p>
          </p:txBody>
        </p:sp>
        <p:sp>
          <p:nvSpPr>
            <p:cNvPr id="5" name="TextBox 4">
              <a:extLst>
                <a:ext uri="{FF2B5EF4-FFF2-40B4-BE49-F238E27FC236}">
                  <a16:creationId xmlns:a16="http://schemas.microsoft.com/office/drawing/2014/main" id="{BD31EE38-228F-6294-AE27-1505FA9117BA}"/>
                </a:ext>
              </a:extLst>
            </p:cNvPr>
            <p:cNvSpPr txBox="1"/>
            <p:nvPr/>
          </p:nvSpPr>
          <p:spPr>
            <a:xfrm>
              <a:off x="8681013" y="1527890"/>
              <a:ext cx="3483689" cy="923330"/>
            </a:xfrm>
            <a:prstGeom prst="rect">
              <a:avLst/>
            </a:prstGeom>
            <a:noFill/>
          </p:spPr>
          <p:txBody>
            <a:bodyPr wrap="square">
              <a:spAutoFit/>
            </a:bodyPr>
            <a:lstStyle/>
            <a:p>
              <a:r>
                <a:rPr lang="en-GB" dirty="0"/>
                <a:t>This stage of the game makes the player invulnerable for the first 5 seconds of the game.</a:t>
              </a:r>
            </a:p>
          </p:txBody>
        </p:sp>
      </p:grpSp>
      <p:sp>
        <p:nvSpPr>
          <p:cNvPr id="6" name="Rectangle 5">
            <a:extLst>
              <a:ext uri="{FF2B5EF4-FFF2-40B4-BE49-F238E27FC236}">
                <a16:creationId xmlns:a16="http://schemas.microsoft.com/office/drawing/2014/main" id="{4671875D-AAF4-E6EB-5D32-CCE011DF61CE}"/>
              </a:ext>
            </a:extLst>
          </p:cNvPr>
          <p:cNvSpPr/>
          <p:nvPr/>
        </p:nvSpPr>
        <p:spPr>
          <a:xfrm>
            <a:off x="0" y="0"/>
            <a:ext cx="8681013" cy="6858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SCREENSHOT GOES HERE</a:t>
            </a:r>
          </a:p>
        </p:txBody>
      </p:sp>
      <p:pic>
        <p:nvPicPr>
          <p:cNvPr id="8" name="Picture 7">
            <a:extLst>
              <a:ext uri="{FF2B5EF4-FFF2-40B4-BE49-F238E27FC236}">
                <a16:creationId xmlns:a16="http://schemas.microsoft.com/office/drawing/2014/main" id="{4701ED1C-0CF8-6602-5CD1-351073090EE6}"/>
              </a:ext>
            </a:extLst>
          </p:cNvPr>
          <p:cNvPicPr>
            <a:picLocks noChangeAspect="1"/>
          </p:cNvPicPr>
          <p:nvPr/>
        </p:nvPicPr>
        <p:blipFill>
          <a:blip r:embed="rId2"/>
          <a:stretch>
            <a:fillRect/>
          </a:stretch>
        </p:blipFill>
        <p:spPr>
          <a:xfrm>
            <a:off x="27298" y="0"/>
            <a:ext cx="8626415" cy="6858000"/>
          </a:xfrm>
          <a:prstGeom prst="rect">
            <a:avLst/>
          </a:prstGeom>
        </p:spPr>
      </p:pic>
      <p:sp>
        <p:nvSpPr>
          <p:cNvPr id="2" name="Oval 1">
            <a:extLst>
              <a:ext uri="{FF2B5EF4-FFF2-40B4-BE49-F238E27FC236}">
                <a16:creationId xmlns:a16="http://schemas.microsoft.com/office/drawing/2014/main" id="{F75BFA95-B17B-9933-16A3-7DFF8A5B5CFD}"/>
              </a:ext>
            </a:extLst>
          </p:cNvPr>
          <p:cNvSpPr/>
          <p:nvPr/>
        </p:nvSpPr>
        <p:spPr>
          <a:xfrm>
            <a:off x="1030145" y="3016793"/>
            <a:ext cx="6597570" cy="1057495"/>
          </a:xfrm>
          <a:prstGeom prst="ellipse">
            <a:avLst/>
          </a:prstGeom>
          <a:noFill/>
          <a:ln w="762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TextBox 6">
            <a:extLst>
              <a:ext uri="{FF2B5EF4-FFF2-40B4-BE49-F238E27FC236}">
                <a16:creationId xmlns:a16="http://schemas.microsoft.com/office/drawing/2014/main" id="{436D9247-B597-E48A-5D64-79022B0A3159}"/>
              </a:ext>
            </a:extLst>
          </p:cNvPr>
          <p:cNvSpPr txBox="1"/>
          <p:nvPr/>
        </p:nvSpPr>
        <p:spPr>
          <a:xfrm>
            <a:off x="10530348" y="6488668"/>
            <a:ext cx="1661652" cy="369332"/>
          </a:xfrm>
          <a:prstGeom prst="rect">
            <a:avLst/>
          </a:prstGeom>
          <a:noFill/>
        </p:spPr>
        <p:txBody>
          <a:bodyPr wrap="square" rtlCol="0">
            <a:spAutoFit/>
          </a:bodyPr>
          <a:lstStyle/>
          <a:p>
            <a:r>
              <a:rPr lang="en-GB" dirty="0">
                <a:solidFill>
                  <a:srgbClr val="FF0000"/>
                </a:solidFill>
              </a:rPr>
              <a:t>Miracle</a:t>
            </a:r>
          </a:p>
        </p:txBody>
      </p:sp>
    </p:spTree>
    <p:extLst>
      <p:ext uri="{BB962C8B-B14F-4D97-AF65-F5344CB8AC3E}">
        <p14:creationId xmlns:p14="http://schemas.microsoft.com/office/powerpoint/2010/main" val="8669519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004ADC-5C11-18A3-BCC7-A77A505EFB29}"/>
            </a:ext>
          </a:extLst>
        </p:cNvPr>
        <p:cNvGrpSpPr/>
        <p:nvPr/>
      </p:nvGrpSpPr>
      <p:grpSpPr>
        <a:xfrm>
          <a:off x="0" y="0"/>
          <a:ext cx="0" cy="0"/>
          <a:chOff x="0" y="0"/>
          <a:chExt cx="0" cy="0"/>
        </a:xfrm>
      </p:grpSpPr>
      <p:grpSp>
        <p:nvGrpSpPr>
          <p:cNvPr id="4" name="Group 3">
            <a:extLst>
              <a:ext uri="{FF2B5EF4-FFF2-40B4-BE49-F238E27FC236}">
                <a16:creationId xmlns:a16="http://schemas.microsoft.com/office/drawing/2014/main" id="{410F89AE-117F-2759-A6EA-F626BB1A2A91}"/>
              </a:ext>
            </a:extLst>
          </p:cNvPr>
          <p:cNvGrpSpPr/>
          <p:nvPr/>
        </p:nvGrpSpPr>
        <p:grpSpPr>
          <a:xfrm>
            <a:off x="8681012" y="217632"/>
            <a:ext cx="3510988" cy="2156625"/>
            <a:chOff x="8681012" y="217632"/>
            <a:chExt cx="3510988" cy="2156625"/>
          </a:xfrm>
        </p:grpSpPr>
        <p:sp>
          <p:nvSpPr>
            <p:cNvPr id="3" name="TextBox 2">
              <a:extLst>
                <a:ext uri="{FF2B5EF4-FFF2-40B4-BE49-F238E27FC236}">
                  <a16:creationId xmlns:a16="http://schemas.microsoft.com/office/drawing/2014/main" id="{EDD2DD42-1C1B-5E29-3524-E0B66EFE730B}"/>
                </a:ext>
              </a:extLst>
            </p:cNvPr>
            <p:cNvSpPr txBox="1"/>
            <p:nvPr/>
          </p:nvSpPr>
          <p:spPr>
            <a:xfrm>
              <a:off x="8681012" y="217632"/>
              <a:ext cx="3510987" cy="369332"/>
            </a:xfrm>
            <a:prstGeom prst="rect">
              <a:avLst/>
            </a:prstGeom>
            <a:noFill/>
          </p:spPr>
          <p:txBody>
            <a:bodyPr wrap="square">
              <a:spAutoFit/>
            </a:bodyPr>
            <a:lstStyle/>
            <a:p>
              <a:r>
                <a:rPr lang="en-GB" dirty="0"/>
                <a:t>base - v2_p9 - sprite for player</a:t>
              </a:r>
            </a:p>
          </p:txBody>
        </p:sp>
        <p:sp>
          <p:nvSpPr>
            <p:cNvPr id="5" name="TextBox 4">
              <a:extLst>
                <a:ext uri="{FF2B5EF4-FFF2-40B4-BE49-F238E27FC236}">
                  <a16:creationId xmlns:a16="http://schemas.microsoft.com/office/drawing/2014/main" id="{A4FE3D6F-47FF-23ED-C8BB-8976B0A4C8A4}"/>
                </a:ext>
              </a:extLst>
            </p:cNvPr>
            <p:cNvSpPr txBox="1"/>
            <p:nvPr/>
          </p:nvSpPr>
          <p:spPr>
            <a:xfrm>
              <a:off x="8681013" y="1173928"/>
              <a:ext cx="3510987" cy="1200329"/>
            </a:xfrm>
            <a:prstGeom prst="rect">
              <a:avLst/>
            </a:prstGeom>
            <a:noFill/>
          </p:spPr>
          <p:txBody>
            <a:bodyPr wrap="square">
              <a:spAutoFit/>
            </a:bodyPr>
            <a:lstStyle/>
            <a:p>
              <a:r>
                <a:rPr lang="en-GB" dirty="0"/>
                <a:t>This stage of the game adds more graphics to the game, turning the player into an actual spaceship instead of a dark blue circle. </a:t>
              </a:r>
            </a:p>
          </p:txBody>
        </p:sp>
      </p:grpSp>
      <p:sp>
        <p:nvSpPr>
          <p:cNvPr id="6" name="Rectangle 5">
            <a:extLst>
              <a:ext uri="{FF2B5EF4-FFF2-40B4-BE49-F238E27FC236}">
                <a16:creationId xmlns:a16="http://schemas.microsoft.com/office/drawing/2014/main" id="{2DD8DA18-475B-1FAA-2310-2CC3E8DCC171}"/>
              </a:ext>
            </a:extLst>
          </p:cNvPr>
          <p:cNvSpPr/>
          <p:nvPr/>
        </p:nvSpPr>
        <p:spPr>
          <a:xfrm>
            <a:off x="0" y="0"/>
            <a:ext cx="8681013" cy="6858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SCREENSHOT GOES HERE</a:t>
            </a:r>
          </a:p>
        </p:txBody>
      </p:sp>
      <p:pic>
        <p:nvPicPr>
          <p:cNvPr id="8" name="Picture 7">
            <a:extLst>
              <a:ext uri="{FF2B5EF4-FFF2-40B4-BE49-F238E27FC236}">
                <a16:creationId xmlns:a16="http://schemas.microsoft.com/office/drawing/2014/main" id="{BDA4ADA1-AB53-A455-41F3-20414AD70FD7}"/>
              </a:ext>
            </a:extLst>
          </p:cNvPr>
          <p:cNvPicPr>
            <a:picLocks noChangeAspect="1"/>
          </p:cNvPicPr>
          <p:nvPr/>
        </p:nvPicPr>
        <p:blipFill>
          <a:blip r:embed="rId2"/>
          <a:stretch>
            <a:fillRect/>
          </a:stretch>
        </p:blipFill>
        <p:spPr>
          <a:xfrm>
            <a:off x="0" y="0"/>
            <a:ext cx="8715737" cy="6858000"/>
          </a:xfrm>
          <a:prstGeom prst="rect">
            <a:avLst/>
          </a:prstGeom>
        </p:spPr>
      </p:pic>
      <p:sp>
        <p:nvSpPr>
          <p:cNvPr id="2" name="Oval 1">
            <a:extLst>
              <a:ext uri="{FF2B5EF4-FFF2-40B4-BE49-F238E27FC236}">
                <a16:creationId xmlns:a16="http://schemas.microsoft.com/office/drawing/2014/main" id="{C2813DF3-1BF2-6A67-D9D3-3D5FB00477A7}"/>
              </a:ext>
            </a:extLst>
          </p:cNvPr>
          <p:cNvSpPr/>
          <p:nvPr/>
        </p:nvSpPr>
        <p:spPr>
          <a:xfrm>
            <a:off x="1597306" y="2569580"/>
            <a:ext cx="1076446" cy="960698"/>
          </a:xfrm>
          <a:prstGeom prst="ellipse">
            <a:avLst/>
          </a:prstGeom>
          <a:noFill/>
          <a:ln w="762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TextBox 6">
            <a:extLst>
              <a:ext uri="{FF2B5EF4-FFF2-40B4-BE49-F238E27FC236}">
                <a16:creationId xmlns:a16="http://schemas.microsoft.com/office/drawing/2014/main" id="{7F7175EE-0705-203A-86AD-58EEF7AA1B01}"/>
              </a:ext>
            </a:extLst>
          </p:cNvPr>
          <p:cNvSpPr txBox="1"/>
          <p:nvPr/>
        </p:nvSpPr>
        <p:spPr>
          <a:xfrm>
            <a:off x="10530348" y="6488668"/>
            <a:ext cx="1661652" cy="369332"/>
          </a:xfrm>
          <a:prstGeom prst="rect">
            <a:avLst/>
          </a:prstGeom>
          <a:noFill/>
        </p:spPr>
        <p:txBody>
          <a:bodyPr wrap="square" rtlCol="0">
            <a:spAutoFit/>
          </a:bodyPr>
          <a:lstStyle/>
          <a:p>
            <a:r>
              <a:rPr lang="en-GB" dirty="0">
                <a:solidFill>
                  <a:srgbClr val="FF0000"/>
                </a:solidFill>
              </a:rPr>
              <a:t>Miracle</a:t>
            </a:r>
          </a:p>
        </p:txBody>
      </p:sp>
    </p:spTree>
    <p:extLst>
      <p:ext uri="{BB962C8B-B14F-4D97-AF65-F5344CB8AC3E}">
        <p14:creationId xmlns:p14="http://schemas.microsoft.com/office/powerpoint/2010/main" val="30921674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B16E81-6D33-13E4-709A-F26FECB27290}"/>
            </a:ext>
          </a:extLst>
        </p:cNvPr>
        <p:cNvGrpSpPr/>
        <p:nvPr/>
      </p:nvGrpSpPr>
      <p:grpSpPr>
        <a:xfrm>
          <a:off x="0" y="0"/>
          <a:ext cx="0" cy="0"/>
          <a:chOff x="0" y="0"/>
          <a:chExt cx="0" cy="0"/>
        </a:xfrm>
      </p:grpSpPr>
      <p:grpSp>
        <p:nvGrpSpPr>
          <p:cNvPr id="2" name="Group 1">
            <a:extLst>
              <a:ext uri="{FF2B5EF4-FFF2-40B4-BE49-F238E27FC236}">
                <a16:creationId xmlns:a16="http://schemas.microsoft.com/office/drawing/2014/main" id="{6ABEAEB6-8B84-36D7-8EAE-C97948A5D20B}"/>
              </a:ext>
            </a:extLst>
          </p:cNvPr>
          <p:cNvGrpSpPr/>
          <p:nvPr/>
        </p:nvGrpSpPr>
        <p:grpSpPr>
          <a:xfrm>
            <a:off x="8783941" y="211845"/>
            <a:ext cx="3408059" cy="2226975"/>
            <a:chOff x="8783941" y="211845"/>
            <a:chExt cx="3408059" cy="2226975"/>
          </a:xfrm>
        </p:grpSpPr>
        <p:sp>
          <p:nvSpPr>
            <p:cNvPr id="3" name="TextBox 2">
              <a:extLst>
                <a:ext uri="{FF2B5EF4-FFF2-40B4-BE49-F238E27FC236}">
                  <a16:creationId xmlns:a16="http://schemas.microsoft.com/office/drawing/2014/main" id="{C2987746-BE9D-8CE0-B245-732ACA642A55}"/>
                </a:ext>
              </a:extLst>
            </p:cNvPr>
            <p:cNvSpPr txBox="1"/>
            <p:nvPr/>
          </p:nvSpPr>
          <p:spPr>
            <a:xfrm>
              <a:off x="8783941" y="211845"/>
              <a:ext cx="3408059" cy="646331"/>
            </a:xfrm>
            <a:prstGeom prst="rect">
              <a:avLst/>
            </a:prstGeom>
            <a:noFill/>
          </p:spPr>
          <p:txBody>
            <a:bodyPr wrap="square">
              <a:spAutoFit/>
            </a:bodyPr>
            <a:lstStyle/>
            <a:p>
              <a:r>
                <a:rPr lang="en-GB" dirty="0"/>
                <a:t>base - v2_p10 - start screen + delayed timer</a:t>
              </a:r>
            </a:p>
          </p:txBody>
        </p:sp>
        <p:sp>
          <p:nvSpPr>
            <p:cNvPr id="4" name="TextBox 3">
              <a:extLst>
                <a:ext uri="{FF2B5EF4-FFF2-40B4-BE49-F238E27FC236}">
                  <a16:creationId xmlns:a16="http://schemas.microsoft.com/office/drawing/2014/main" id="{BEBCFFCF-462D-D722-E64F-FCCC599FF6E8}"/>
                </a:ext>
              </a:extLst>
            </p:cNvPr>
            <p:cNvSpPr txBox="1"/>
            <p:nvPr/>
          </p:nvSpPr>
          <p:spPr>
            <a:xfrm>
              <a:off x="8783941" y="1238491"/>
              <a:ext cx="3408059" cy="1200329"/>
            </a:xfrm>
            <a:prstGeom prst="rect">
              <a:avLst/>
            </a:prstGeom>
            <a:noFill/>
          </p:spPr>
          <p:txBody>
            <a:bodyPr wrap="square">
              <a:spAutoFit/>
            </a:bodyPr>
            <a:lstStyle/>
            <a:p>
              <a:r>
                <a:rPr lang="en-GB" dirty="0"/>
                <a:t>This stage of the game adds a start screen, which lets the player decide when the game begins.</a:t>
              </a:r>
            </a:p>
          </p:txBody>
        </p:sp>
      </p:grpSp>
      <p:sp>
        <p:nvSpPr>
          <p:cNvPr id="5" name="Rectangle 4">
            <a:extLst>
              <a:ext uri="{FF2B5EF4-FFF2-40B4-BE49-F238E27FC236}">
                <a16:creationId xmlns:a16="http://schemas.microsoft.com/office/drawing/2014/main" id="{9CA4317C-0D70-CE3E-12B5-B82E4B7EF432}"/>
              </a:ext>
            </a:extLst>
          </p:cNvPr>
          <p:cNvSpPr/>
          <p:nvPr/>
        </p:nvSpPr>
        <p:spPr>
          <a:xfrm>
            <a:off x="0" y="0"/>
            <a:ext cx="8681013" cy="6858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SCREENSHOT GOES HERE</a:t>
            </a:r>
          </a:p>
        </p:txBody>
      </p:sp>
      <p:pic>
        <p:nvPicPr>
          <p:cNvPr id="7" name="Picture 6">
            <a:extLst>
              <a:ext uri="{FF2B5EF4-FFF2-40B4-BE49-F238E27FC236}">
                <a16:creationId xmlns:a16="http://schemas.microsoft.com/office/drawing/2014/main" id="{24122AD8-BC3E-1C38-8CC0-E5041280B614}"/>
              </a:ext>
            </a:extLst>
          </p:cNvPr>
          <p:cNvPicPr>
            <a:picLocks noChangeAspect="1"/>
          </p:cNvPicPr>
          <p:nvPr/>
        </p:nvPicPr>
        <p:blipFill>
          <a:blip r:embed="rId2"/>
          <a:stretch>
            <a:fillRect/>
          </a:stretch>
        </p:blipFill>
        <p:spPr>
          <a:xfrm>
            <a:off x="0" y="0"/>
            <a:ext cx="8693727" cy="6858000"/>
          </a:xfrm>
          <a:prstGeom prst="rect">
            <a:avLst/>
          </a:prstGeom>
        </p:spPr>
      </p:pic>
      <p:sp>
        <p:nvSpPr>
          <p:cNvPr id="6" name="TextBox 5">
            <a:extLst>
              <a:ext uri="{FF2B5EF4-FFF2-40B4-BE49-F238E27FC236}">
                <a16:creationId xmlns:a16="http://schemas.microsoft.com/office/drawing/2014/main" id="{F4F0B11A-CE02-C5ED-F421-677B3A50F4CA}"/>
              </a:ext>
            </a:extLst>
          </p:cNvPr>
          <p:cNvSpPr txBox="1"/>
          <p:nvPr/>
        </p:nvSpPr>
        <p:spPr>
          <a:xfrm>
            <a:off x="10530348" y="6488668"/>
            <a:ext cx="1661652" cy="369332"/>
          </a:xfrm>
          <a:prstGeom prst="rect">
            <a:avLst/>
          </a:prstGeom>
          <a:noFill/>
        </p:spPr>
        <p:txBody>
          <a:bodyPr wrap="square" rtlCol="0">
            <a:spAutoFit/>
          </a:bodyPr>
          <a:lstStyle/>
          <a:p>
            <a:r>
              <a:rPr lang="en-GB" dirty="0">
                <a:solidFill>
                  <a:srgbClr val="FF0000"/>
                </a:solidFill>
              </a:rPr>
              <a:t>Dhara</a:t>
            </a:r>
          </a:p>
        </p:txBody>
      </p:sp>
    </p:spTree>
    <p:extLst>
      <p:ext uri="{BB962C8B-B14F-4D97-AF65-F5344CB8AC3E}">
        <p14:creationId xmlns:p14="http://schemas.microsoft.com/office/powerpoint/2010/main" val="10344105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943</TotalTime>
  <Words>1292</Words>
  <Application>Microsoft Office PowerPoint</Application>
  <PresentationFormat>Widescreen</PresentationFormat>
  <Paragraphs>154</Paragraphs>
  <Slides>29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29</vt:i4>
      </vt:variant>
    </vt:vector>
  </HeadingPairs>
  <TitlesOfParts>
    <vt:vector size="34" baseType="lpstr">
      <vt:lpstr>Aptos</vt:lpstr>
      <vt:lpstr>Aptos Display</vt:lpstr>
      <vt:lpstr>Arial</vt:lpstr>
      <vt:lpstr>Arial Black</vt:lpstr>
      <vt:lpstr>Office Theme</vt:lpstr>
      <vt:lpstr>Game: DEBRIS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Daniel Olakitan</dc:creator>
  <cp:lastModifiedBy>Daniel Olakitan</cp:lastModifiedBy>
  <cp:revision>21</cp:revision>
  <dcterms:created xsi:type="dcterms:W3CDTF">2024-11-28T10:51:28Z</dcterms:created>
  <dcterms:modified xsi:type="dcterms:W3CDTF">2024-12-09T10:17:35Z</dcterms:modified>
</cp:coreProperties>
</file>