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1" r:id="rId23"/>
    <p:sldId id="279" r:id="rId24"/>
    <p:sldId id="280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1/14/2014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Concurrency with multiple threads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Walking and chewing gum at the same time can be difficult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it testable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like this code, because it is not easy to test.</a:t>
            </a:r>
          </a:p>
          <a:p>
            <a:pPr marL="800100" lvl="1" indent="-342900"/>
            <a:r>
              <a:rPr lang="en-US" dirty="0" smtClean="0"/>
              <a:t>How could we verify that each method prints the correct message?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injection is a technique to allow unit testing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"Free function\n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The function depends upon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Instead, inject the dependency into the function</a:t>
            </a:r>
          </a:p>
          <a:p>
            <a:pPr marL="342900" indent="-342900"/>
            <a:endParaRPr lang="en-US" dirty="0" smtClean="0">
              <a:solidFill>
                <a:srgbClr val="7F0055"/>
              </a:solidFill>
            </a:endParaRPr>
          </a:p>
          <a:p>
            <a:pPr marL="342900" indent="-342900"/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"Free function\n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arguments to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Arguments passed to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 constructor are forwarded to the callable object.</a:t>
            </a:r>
          </a:p>
          <a:p>
            <a:pPr marL="800100" lvl="1" indent="-342900"/>
            <a:r>
              <a:rPr lang="en-US" dirty="0" smtClean="0"/>
              <a:t>Arguments are copied by default</a:t>
            </a:r>
          </a:p>
          <a:p>
            <a:pPr marL="800100" lvl="1" indent="-342900"/>
            <a:r>
              <a:rPr lang="en-US" dirty="0" smtClean="0"/>
              <a:t>Consider the lifetime of the thread and the object</a:t>
            </a:r>
          </a:p>
          <a:p>
            <a:pPr marL="1485900" lvl="2" indent="-342900"/>
            <a:r>
              <a:rPr lang="en-US" dirty="0" smtClean="0"/>
              <a:t>Argument passed by pointer</a:t>
            </a:r>
          </a:p>
          <a:p>
            <a:pPr marL="1485900" lvl="2" indent="-342900"/>
            <a:r>
              <a:rPr lang="en-US" dirty="0" smtClean="0"/>
              <a:t>Argument passed by reference</a:t>
            </a:r>
          </a:p>
          <a:p>
            <a:pPr marL="800100" lvl="1" indent="-342900"/>
            <a:r>
              <a:rPr lang="en-US" dirty="0" smtClean="0"/>
              <a:t>Consider automatic conversion of the argument</a:t>
            </a:r>
          </a:p>
          <a:p>
            <a:pPr marL="1485900" lvl="2" indent="-342900"/>
            <a:r>
              <a:rPr lang="en-US" dirty="0" smtClean="0"/>
              <a:t>Object of type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char*</a:t>
            </a:r>
          </a:p>
          <a:p>
            <a:pPr marL="1485900" lvl="2" indent="-342900"/>
            <a:r>
              <a:rPr lang="en-US" dirty="0" smtClean="0">
                <a:cs typeface="Courier New" panose="02070309020205020404" pitchFamily="49" charset="0"/>
              </a:rPr>
              <a:t>Argument is reference type</a:t>
            </a:r>
          </a:p>
          <a:p>
            <a:pPr marL="1485900" lvl="2" indent="-342900"/>
            <a:r>
              <a:rPr lang="en-US" dirty="0" smtClean="0">
                <a:cs typeface="Courier New" panose="02070309020205020404" pitchFamily="49" charset="0"/>
              </a:rPr>
              <a:t>Object is movable, but not </a:t>
            </a:r>
            <a:r>
              <a:rPr lang="en-US" dirty="0" err="1" smtClean="0">
                <a:cs typeface="Courier New" panose="02070309020205020404" pitchFamily="49" charset="0"/>
              </a:rPr>
              <a:t>copyable</a:t>
            </a:r>
            <a:r>
              <a:rPr lang="en-US" dirty="0" smtClean="0">
                <a:cs typeface="Courier New" panose="02070309020205020404" pitchFamily="49" charset="0"/>
              </a:rPr>
              <a:t> type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Lifetime of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No problem with this code: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t(f, 3,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What is the problem with this code?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oops(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j) {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buffer);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1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instead we have this function: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Is there still a problem?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oops(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j) 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buffer);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an explicit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the problem by explicitly converting the argument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oops(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j) 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</a:t>
            </a:r>
            <a:r>
              <a:rPr 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::string(buffer)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Passing an argument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argument is always copied, how do we pass it by reference?</a:t>
            </a:r>
          </a:p>
          <a:p>
            <a:pPr marL="342900" lvl="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out) {</a:t>
            </a:r>
          </a:p>
          <a:p>
            <a:pPr marL="342900" lvl="0" indent="-34290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 &lt;&lt;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"Free function\n"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/>
              <a:t>Will this work?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Instead we need a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::ref(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24600" y="4800600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 wary of the lifetime of the reference, just as with a pointer.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9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type that is not </a:t>
            </a:r>
            <a:r>
              <a:rPr lang="en-US" dirty="0" err="1" smtClean="0"/>
              <a:t>copyable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types can be moved, but not copied</a:t>
            </a:r>
          </a:p>
          <a:p>
            <a:pPr marL="800100" lvl="1" indent="-342900"/>
            <a:r>
              <a:rPr lang="en-US" dirty="0" smtClean="0"/>
              <a:t>The type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smtClean="0"/>
              <a:t> allows a single owner of heap-allocated memory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smtClean="0"/>
              <a:t> cannot be copied, but can be moved</a:t>
            </a:r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process(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&lt;matrix&gt; 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&lt;matrix&gt; p(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matrix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t(process, 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::move(p)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argument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arguments to a callable object allows us to use dependency injection and test the callable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stop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thread will exit when its callable object returns</a:t>
            </a:r>
          </a:p>
          <a:p>
            <a:pPr marL="800100" lvl="1" indent="-342900"/>
            <a:r>
              <a:rPr lang="en-US" dirty="0" smtClean="0"/>
              <a:t>The thread which started a thread must not exit before the thread exits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long_running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indent="-342900"/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long_running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Oops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long_running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Oops!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2743200"/>
            <a:ext cx="2819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C++ runtime will call </a:t>
            </a:r>
            <a:r>
              <a:rPr lang="en-US" dirty="0" err="1" smtClean="0"/>
              <a:t>std</a:t>
            </a:r>
            <a:r>
              <a:rPr lang="en-US" dirty="0" smtClean="0"/>
              <a:t>::terminate() when the caller exits first!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5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concurrency?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 is the action of doing two things at the same time.</a:t>
            </a:r>
          </a:p>
          <a:p>
            <a:pPr marL="800100" lvl="1" indent="-342900"/>
            <a:r>
              <a:rPr lang="en-US" dirty="0" smtClean="0"/>
              <a:t>Concurrency is a normal part of our lives.</a:t>
            </a:r>
          </a:p>
          <a:p>
            <a:pPr marL="800100" lvl="1" indent="-342900"/>
            <a:r>
              <a:rPr lang="en-US" dirty="0" smtClean="0"/>
              <a:t>We perform independent actions concurrently regularly</a:t>
            </a:r>
          </a:p>
          <a:p>
            <a:pPr marL="342900" indent="-342900"/>
            <a:r>
              <a:rPr lang="en-US" dirty="0" smtClean="0"/>
              <a:t>Tools for concurrency in software</a:t>
            </a:r>
          </a:p>
          <a:p>
            <a:pPr marL="800100" lvl="1" indent="-342900"/>
            <a:r>
              <a:rPr lang="en-US" dirty="0" smtClean="0"/>
              <a:t>Processes</a:t>
            </a:r>
          </a:p>
          <a:p>
            <a:pPr marL="800100" lvl="1" indent="-342900"/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or don’t 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two ways to deal with a long-running thread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dirty="0"/>
              <a:t> </a:t>
            </a:r>
            <a:r>
              <a:rPr lang="en-US" dirty="0" smtClean="0"/>
              <a:t>on the thread to wait for it to complete.</a:t>
            </a:r>
          </a:p>
          <a:p>
            <a:pPr marL="1485900" lvl="2" indent="-342900"/>
            <a:r>
              <a:rPr lang="en-US" dirty="0" smtClean="0"/>
              <a:t>Blocks the caller until the thread exits</a:t>
            </a:r>
          </a:p>
          <a:p>
            <a:pPr marL="1485900" lvl="2" indent="-342900"/>
            <a:r>
              <a:rPr lang="en-US" dirty="0" smtClean="0"/>
              <a:t>Can be called only once on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 object</a:t>
            </a:r>
          </a:p>
          <a:p>
            <a:pPr marL="1485900" lvl="2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joinable()</a:t>
            </a:r>
            <a:r>
              <a:rPr lang="en-US" dirty="0" smtClean="0"/>
              <a:t> to know if a thread can be joined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detach()</a:t>
            </a:r>
            <a:r>
              <a:rPr lang="en-US" dirty="0" smtClean="0"/>
              <a:t> on the thread to </a:t>
            </a:r>
            <a:r>
              <a:rPr lang="en-US" dirty="0" smtClean="0">
                <a:solidFill>
                  <a:schemeClr val="tx2"/>
                </a:solidFill>
              </a:rPr>
              <a:t>not</a:t>
            </a:r>
            <a:r>
              <a:rPr lang="en-US" dirty="0" smtClean="0"/>
              <a:t> wait for it to complete</a:t>
            </a:r>
          </a:p>
          <a:p>
            <a:pPr marL="1485900" lvl="2" indent="-342900"/>
            <a:r>
              <a:rPr lang="en-US" dirty="0" smtClean="0"/>
              <a:t>Transfers ownership to the C++ runtime library</a:t>
            </a:r>
          </a:p>
          <a:p>
            <a:pPr marL="1485900" lvl="2" indent="-342900"/>
            <a:r>
              <a:rPr lang="en-US" dirty="0" smtClean="0"/>
              <a:t>Detached threads are not joinable</a:t>
            </a:r>
          </a:p>
          <a:p>
            <a:pPr marL="1485900" lvl="2" indent="-342900"/>
            <a:r>
              <a:rPr lang="en-US" dirty="0" smtClean="0"/>
              <a:t>Usually, you want to detach immediately creation</a:t>
            </a:r>
          </a:p>
          <a:p>
            <a:pPr marL="342900" indent="-342900"/>
            <a:r>
              <a:rPr lang="en-US" dirty="0" smtClean="0">
                <a:solidFill>
                  <a:schemeClr val="accent3"/>
                </a:solidFill>
              </a:rPr>
              <a:t>Guideline: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call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detach()</a:t>
            </a:r>
            <a:r>
              <a:rPr lang="en-US" dirty="0" smtClean="0">
                <a:solidFill>
                  <a:schemeClr val="accent3"/>
                </a:solidFill>
              </a:rPr>
              <a:t> on background threads immediately after they are created.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Detaching has an impact on 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just_fine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j) 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buffer);</a:t>
            </a:r>
          </a:p>
          <a:p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Guideline: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Do not pass local variables to a thread that will be detached.</a:t>
            </a:r>
            <a:endParaRPr lang="en-US" dirty="0">
              <a:solidFill>
                <a:schemeClr val="accent3"/>
              </a:solidFill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calling code throws?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might_throw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if this throws?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do_something_that_might_throw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Resource Acquisition Is Initialization (RAII)</a:t>
            </a:r>
          </a:p>
          <a:p>
            <a:pPr marL="800100" lvl="1" indent="-342900"/>
            <a:r>
              <a:rPr lang="en-US" dirty="0" smtClean="0"/>
              <a:t>Technique in C++ to deal with resource management</a:t>
            </a:r>
          </a:p>
          <a:p>
            <a:pPr marL="800100" lvl="1" indent="-342900"/>
            <a:r>
              <a:rPr lang="en-US" dirty="0" smtClean="0"/>
              <a:t>Use the constructor to create a resource</a:t>
            </a:r>
          </a:p>
          <a:p>
            <a:pPr marL="800100" lvl="1" indent="-342900"/>
            <a:r>
              <a:rPr lang="en-US" dirty="0" smtClean="0"/>
              <a:t>Use the destructor to release the resource</a:t>
            </a:r>
          </a:p>
          <a:p>
            <a:pPr marL="800100" lvl="1" indent="-342900"/>
            <a:r>
              <a:rPr lang="en-US" b="1" dirty="0" smtClean="0"/>
              <a:t>Key:</a:t>
            </a:r>
            <a:r>
              <a:rPr lang="en-US" dirty="0" smtClean="0"/>
              <a:t> destructors are called for variables on the stack during exception processing</a:t>
            </a:r>
          </a:p>
          <a:p>
            <a:pPr marL="342900" indent="-342900"/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{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foo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~foo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(){} };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throws()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 f;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"Boom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~foo() will be called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RAII thread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guard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::thread&amp; 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guard(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::thread&amp; t): t_(t)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guard()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t_.joinable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t_.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guard(guard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&amp;) =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guard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=(guard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&amp;) =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7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RAII thread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might_throw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guard g(t);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What if this throws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– No problem now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do_something_that_might_throw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trike="sngStrik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Don’t forget to remove this</a:t>
            </a:r>
            <a:endParaRPr lang="en-US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use an RAII manager when creating a thread.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transferring ownership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 is movable, but not </a:t>
            </a:r>
            <a:r>
              <a:rPr lang="en-US" dirty="0" err="1" smtClean="0"/>
              <a:t>copyable</a:t>
            </a:r>
            <a:endParaRPr lang="en-US" dirty="0" smtClean="0"/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t1(f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::move(t1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::thread(g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::move(t2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::move(t3);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2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RAII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guard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guard(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t_(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::move(t)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_.joinable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logic_error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thread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~guard()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t_.join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guard(guard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&amp;) =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guard&amp;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=(guard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&amp;) =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5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better RAII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might_throw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trike="sngStrik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guard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g(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 {f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What if this throws? – No problem now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do_something_that_might_throw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accent3"/>
                </a:solidFill>
              </a:rPr>
              <a:t>Guideline: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Do call 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detach()</a:t>
            </a:r>
            <a:r>
              <a:rPr lang="en-US" dirty="0">
                <a:solidFill>
                  <a:schemeClr val="accent3"/>
                </a:solidFill>
              </a:rPr>
              <a:t> on back threads immediately after they are </a:t>
            </a:r>
            <a:r>
              <a:rPr lang="en-US" dirty="0" smtClean="0">
                <a:solidFill>
                  <a:schemeClr val="accent3"/>
                </a:solidFill>
              </a:rPr>
              <a:t>created.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Do not pass local variables to a thread that will be </a:t>
            </a:r>
            <a:r>
              <a:rPr lang="en-US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detached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Do use an RAII manager when creating a thread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endParaRPr lang="en-US" dirty="0">
              <a:solidFill>
                <a:schemeClr val="accent3"/>
              </a:solidFill>
              <a:cs typeface="Courier New" panose="02070309020205020404" pitchFamily="49" charset="0"/>
            </a:endParaRPr>
          </a:p>
          <a:p>
            <a:pPr marL="800100" lvl="1" indent="-342900"/>
            <a:endParaRPr lang="en-US" dirty="0" smtClean="0">
              <a:solidFill>
                <a:schemeClr val="accent3"/>
              </a:solidFill>
            </a:endParaRPr>
          </a:p>
          <a:p>
            <a:pPr marL="800100" lvl="1" indent="-342900"/>
            <a:endParaRPr lang="en-US" dirty="0">
              <a:solidFill>
                <a:schemeClr val="accent3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9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vs.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79120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Process</a:t>
            </a:r>
          </a:p>
          <a:p>
            <a:pPr marL="800100" lvl="1" indent="-342900"/>
            <a:r>
              <a:rPr lang="en-US" dirty="0" smtClean="0"/>
              <a:t>A unit of execution</a:t>
            </a:r>
          </a:p>
          <a:p>
            <a:pPr marL="800100" lvl="1" indent="-342900"/>
            <a:r>
              <a:rPr lang="en-US" dirty="0" smtClean="0"/>
              <a:t>Has an entry point and an exit point</a:t>
            </a:r>
          </a:p>
          <a:p>
            <a:pPr marL="800100" lvl="1" indent="-342900"/>
            <a:r>
              <a:rPr lang="en-US" dirty="0" smtClean="0"/>
              <a:t>Has its own virtual address space</a:t>
            </a:r>
          </a:p>
          <a:p>
            <a:pPr marL="342900" indent="-342900"/>
            <a:r>
              <a:rPr lang="en-US" dirty="0" smtClean="0"/>
              <a:t>Thread</a:t>
            </a:r>
          </a:p>
          <a:p>
            <a:pPr marL="800100" lvl="1" indent="-342900"/>
            <a:r>
              <a:rPr lang="en-US" dirty="0" smtClean="0"/>
              <a:t>A unit of execution</a:t>
            </a:r>
          </a:p>
          <a:p>
            <a:pPr marL="800100" lvl="1" indent="-342900"/>
            <a:r>
              <a:rPr lang="en-US" dirty="0" smtClean="0"/>
              <a:t>Has an entry point and an exit point</a:t>
            </a:r>
          </a:p>
          <a:p>
            <a:pPr marL="800100" lvl="1" indent="-342900"/>
            <a:r>
              <a:rPr lang="en-US" dirty="0" smtClean="0"/>
              <a:t>Share its address space with other threads in the process</a:t>
            </a:r>
          </a:p>
          <a:p>
            <a:endParaRPr lang="en-US" dirty="0" smtClean="0"/>
          </a:p>
          <a:p>
            <a:r>
              <a:rPr lang="en-US" dirty="0" smtClean="0"/>
              <a:t>What is the difference between a process and a thread?</a:t>
            </a:r>
          </a:p>
          <a:p>
            <a:pPr marL="800100" lvl="1" indent="-342900"/>
            <a:r>
              <a:rPr lang="en-US" dirty="0" smtClean="0"/>
              <a:t>Threads share memory by default, processes do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72200" y="11430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53200" y="1447800"/>
            <a:ext cx="10668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2200" y="23622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 </a:t>
            </a:r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553200" y="2667000"/>
            <a:ext cx="10668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86600" y="1828800"/>
            <a:ext cx="0" cy="53340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0400" y="177233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0800" y="3276600"/>
            <a:ext cx="1371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3657600"/>
            <a:ext cx="12192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77000" y="4495800"/>
            <a:ext cx="12192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7086600" y="3962400"/>
            <a:ext cx="0" cy="53340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58100" y="3905934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concurrency?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reasons to use concurrency</a:t>
            </a:r>
          </a:p>
          <a:p>
            <a:pPr marL="914400" lvl="1" indent="-457200"/>
            <a:r>
              <a:rPr lang="en-US" dirty="0" smtClean="0"/>
              <a:t>Separation of concerns</a:t>
            </a:r>
          </a:p>
          <a:p>
            <a:pPr marL="1600200" lvl="2" indent="-457200"/>
            <a:r>
              <a:rPr lang="en-US" dirty="0" smtClean="0"/>
              <a:t>Message pumping to keep GUI responsive</a:t>
            </a:r>
          </a:p>
          <a:p>
            <a:pPr marL="1600200" lvl="2" indent="-457200"/>
            <a:r>
              <a:rPr lang="en-US" dirty="0" smtClean="0"/>
              <a:t>DVD player input vs. rendering</a:t>
            </a:r>
          </a:p>
          <a:p>
            <a:pPr marL="1600200" lvl="2" indent="-457200"/>
            <a:r>
              <a:rPr lang="en-US" dirty="0" smtClean="0"/>
              <a:t>Independent remote connections to a server</a:t>
            </a:r>
          </a:p>
          <a:p>
            <a:pPr marL="914400" lvl="1" indent="-457200"/>
            <a:r>
              <a:rPr lang="en-US" dirty="0" smtClean="0"/>
              <a:t>Performance</a:t>
            </a:r>
          </a:p>
          <a:p>
            <a:pPr marL="1600200" lvl="2" indent="-457200"/>
            <a:r>
              <a:rPr lang="en-US" dirty="0" smtClean="0"/>
              <a:t>Solve a problem faster by dividing it into parts</a:t>
            </a:r>
          </a:p>
          <a:p>
            <a:pPr marL="2057400" lvl="3" indent="-457200"/>
            <a:r>
              <a:rPr lang="en-US" dirty="0" smtClean="0"/>
              <a:t>Task parallelism – perform different steps concurrently</a:t>
            </a:r>
          </a:p>
          <a:p>
            <a:pPr marL="2057400" lvl="3" indent="-457200"/>
            <a:r>
              <a:rPr lang="en-US" dirty="0" smtClean="0"/>
              <a:t>Data parallelism – perform same steps on different data</a:t>
            </a:r>
          </a:p>
          <a:p>
            <a:pPr marL="1600200" lvl="2" indent="-457200"/>
            <a:r>
              <a:rPr lang="en-US" dirty="0" smtClean="0"/>
              <a:t>Scale to larger problems, usually using data parallelism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/>
            <a:r>
              <a:rPr lang="en-US" dirty="0" smtClean="0"/>
              <a:t>Concurrent code is difficult to reason about</a:t>
            </a:r>
          </a:p>
          <a:p>
            <a:pPr marL="800100" lvl="1" indent="-342900"/>
            <a:r>
              <a:rPr lang="en-US" dirty="0" smtClean="0"/>
              <a:t>Certain rules must be followed, always</a:t>
            </a:r>
          </a:p>
          <a:p>
            <a:pPr marL="800100" lvl="1" indent="-342900"/>
            <a:r>
              <a:rPr lang="en-US" dirty="0" smtClean="0"/>
              <a:t>The cost of writing and maintaining concurrent code is greater than serial code</a:t>
            </a:r>
          </a:p>
          <a:p>
            <a:pPr marL="342900" indent="-342900"/>
            <a:r>
              <a:rPr lang="en-US" dirty="0" smtClean="0"/>
              <a:t>Concurrent code costs more to execute</a:t>
            </a:r>
          </a:p>
          <a:p>
            <a:pPr marL="800100" lvl="1" indent="-342900"/>
            <a:r>
              <a:rPr lang="en-US" dirty="0" smtClean="0"/>
              <a:t>Operating system overhead for creating processes or threads </a:t>
            </a:r>
          </a:p>
          <a:p>
            <a:pPr marL="800100" lvl="1" indent="-342900"/>
            <a:r>
              <a:rPr lang="en-US" dirty="0" smtClean="0"/>
              <a:t>Each process and thread has additional memory overhead which is not part of your application</a:t>
            </a:r>
          </a:p>
          <a:p>
            <a:pPr marL="342900" indent="-342900"/>
            <a:r>
              <a:rPr lang="en-US" dirty="0" smtClean="0"/>
              <a:t>Concurrent code opens you up to new and difficult to find bugs</a:t>
            </a:r>
          </a:p>
          <a:p>
            <a:pPr marL="800100" lvl="1" indent="-342900"/>
            <a:r>
              <a:rPr lang="en-US" dirty="0" smtClean="0"/>
              <a:t>Deadlocks</a:t>
            </a:r>
          </a:p>
          <a:p>
            <a:pPr marL="800100" lvl="1" indent="-342900"/>
            <a:r>
              <a:rPr lang="en-US" dirty="0" smtClean="0"/>
              <a:t>Race conditions</a:t>
            </a:r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9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we will learn about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focus on concurrency via multiple threads</a:t>
            </a:r>
          </a:p>
          <a:p>
            <a:pPr marL="800100" lvl="1" indent="-342900"/>
            <a:r>
              <a:rPr lang="en-US" dirty="0" smtClean="0"/>
              <a:t>C++ 11 standard includes</a:t>
            </a:r>
          </a:p>
          <a:p>
            <a:pPr marL="1485900" lvl="2" indent="-342900"/>
            <a:r>
              <a:rPr lang="en-US" dirty="0" smtClean="0"/>
              <a:t>Threading library</a:t>
            </a:r>
          </a:p>
          <a:p>
            <a:pPr marL="1485900" lvl="2" indent="-342900"/>
            <a:r>
              <a:rPr lang="en-US" dirty="0" smtClean="0"/>
              <a:t>Tools like </a:t>
            </a:r>
            <a:r>
              <a:rPr lang="en-US" dirty="0" err="1" smtClean="0"/>
              <a:t>mutexes</a:t>
            </a:r>
            <a:r>
              <a:rPr lang="en-US" dirty="0" smtClean="0"/>
              <a:t>, locks, and atomics</a:t>
            </a:r>
          </a:p>
          <a:p>
            <a:pPr marL="1485900" lvl="2" indent="-342900"/>
            <a:r>
              <a:rPr lang="en-US" dirty="0" smtClean="0"/>
              <a:t>A memory model for concurrency</a:t>
            </a:r>
          </a:p>
          <a:p>
            <a:pPr marL="1485900" lvl="2" indent="-342900"/>
            <a:r>
              <a:rPr lang="en-US" dirty="0" smtClean="0"/>
              <a:t>In C++ threads share memory by default</a:t>
            </a:r>
          </a:p>
          <a:p>
            <a:pPr marL="800100" lvl="1" indent="-342900"/>
            <a:r>
              <a:rPr lang="en-US" dirty="0" smtClean="0"/>
              <a:t>We will cover the basic tools provided by C++</a:t>
            </a:r>
          </a:p>
          <a:p>
            <a:pPr marL="800100" lvl="1" indent="-342900"/>
            <a:r>
              <a:rPr lang="en-US" dirty="0" smtClean="0"/>
              <a:t>Review of case studies – specific cases where multiple threads have been used correctly and incorrectly.</a:t>
            </a:r>
          </a:p>
          <a:p>
            <a:pPr marL="342900" indent="-342900"/>
            <a:r>
              <a:rPr lang="en-US" dirty="0" smtClean="0"/>
              <a:t>We will address concurrency via multiple processes</a:t>
            </a:r>
          </a:p>
          <a:p>
            <a:pPr marL="800100" lvl="1" indent="-342900"/>
            <a:r>
              <a:rPr lang="en-US" dirty="0" smtClean="0"/>
              <a:t>Determine trade-offs between types of concurrency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6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3F3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3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“Hello, world\n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t(hello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4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, we need to consider a few details</a:t>
            </a:r>
          </a:p>
          <a:p>
            <a:pPr marL="800100" lvl="1" indent="-342900"/>
            <a:r>
              <a:rPr lang="en-US" dirty="0" smtClean="0"/>
              <a:t>How to start a thread</a:t>
            </a:r>
          </a:p>
          <a:p>
            <a:pPr marL="800100" lvl="1" indent="-342900"/>
            <a:r>
              <a:rPr lang="en-US" dirty="0"/>
              <a:t>How to pass arguments to a </a:t>
            </a:r>
            <a:r>
              <a:rPr lang="en-US" dirty="0" smtClean="0"/>
              <a:t>thread</a:t>
            </a:r>
          </a:p>
          <a:p>
            <a:pPr marL="800100" lvl="1" indent="-342900"/>
            <a:r>
              <a:rPr lang="en-US" dirty="0" smtClean="0"/>
              <a:t>How to stop a thread</a:t>
            </a:r>
          </a:p>
          <a:p>
            <a:pPr marL="800100" lvl="1" indent="-342900"/>
            <a:r>
              <a:rPr lang="en-US" dirty="0" smtClean="0"/>
              <a:t>How to transfer ownership of a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thread creates a new path of execution</a:t>
            </a:r>
          </a:p>
          <a:p>
            <a:pPr marL="800100" lvl="1" indent="-342900"/>
            <a:r>
              <a:rPr lang="en-US" dirty="0" smtClean="0"/>
              <a:t>Each thread has its own stack</a:t>
            </a:r>
          </a:p>
          <a:p>
            <a:pPr marL="800100" lvl="1" indent="-342900"/>
            <a:r>
              <a:rPr lang="en-US" dirty="0" smtClean="0"/>
              <a:t>The thread exits when the “executing thing” returns</a:t>
            </a:r>
          </a:p>
          <a:p>
            <a:pPr marL="342900" indent="-342900"/>
            <a:r>
              <a:rPr lang="en-US" dirty="0" smtClean="0"/>
              <a:t>A thread can execute any </a:t>
            </a:r>
            <a:r>
              <a:rPr lang="en-US" i="1" dirty="0" smtClean="0"/>
              <a:t>callable type</a:t>
            </a:r>
          </a:p>
          <a:p>
            <a:pPr marL="800100" lvl="1" indent="-342900"/>
            <a:r>
              <a:rPr lang="en-US" dirty="0" smtClean="0"/>
              <a:t>Free function</a:t>
            </a:r>
          </a:p>
          <a:p>
            <a:pPr marL="800100" lvl="1" indent="-342900"/>
            <a:r>
              <a:rPr lang="en-US" dirty="0" err="1" smtClean="0"/>
              <a:t>Functor</a:t>
            </a:r>
            <a:r>
              <a:rPr lang="en-US" dirty="0" smtClean="0"/>
              <a:t> (function object)</a:t>
            </a:r>
          </a:p>
          <a:p>
            <a:pPr marL="800100" lvl="1" indent="-342900"/>
            <a:r>
              <a:rPr lang="en-US" dirty="0" smtClean="0"/>
              <a:t>Member function</a:t>
            </a:r>
          </a:p>
          <a:p>
            <a:pPr marL="800100" lvl="1" indent="-342900"/>
            <a:r>
              <a:rPr lang="en-US" dirty="0" smtClean="0"/>
              <a:t>Lambda expression</a:t>
            </a:r>
          </a:p>
          <a:p>
            <a:pPr marL="342900" indent="-342900"/>
            <a:r>
              <a:rPr lang="en-US" dirty="0" smtClean="0"/>
              <a:t>Let’s see an example</a:t>
            </a:r>
          </a:p>
          <a:p>
            <a:pPr marL="800100" lvl="1" indent="-342900"/>
            <a:r>
              <a:rPr lang="en-US" dirty="0" smtClean="0"/>
              <a:t>Consider when the </a:t>
            </a:r>
            <a:r>
              <a:rPr lang="en-US" dirty="0" err="1" smtClean="0"/>
              <a:t>functor</a:t>
            </a:r>
            <a:r>
              <a:rPr lang="en-US" dirty="0" smtClean="0"/>
              <a:t> and example objects will be copied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394</TotalTime>
  <Words>1826</Words>
  <Application>Microsoft Office PowerPoint</Application>
  <PresentationFormat>On-screen Show (4:3)</PresentationFormat>
  <Paragraphs>326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Essential</vt:lpstr>
      <vt:lpstr>Concurrency with multiple threads</vt:lpstr>
      <vt:lpstr>What is concurrency?</vt:lpstr>
      <vt:lpstr>Process vs. Thread</vt:lpstr>
      <vt:lpstr>Why use concurrency?</vt:lpstr>
      <vt:lpstr>Caveats</vt:lpstr>
      <vt:lpstr>How we will learn about concurrency</vt:lpstr>
      <vt:lpstr>Thread hello world</vt:lpstr>
      <vt:lpstr>Thread details</vt:lpstr>
      <vt:lpstr>How to start a thread</vt:lpstr>
      <vt:lpstr>Let’s make it testable</vt:lpstr>
      <vt:lpstr>Dependency Injection</vt:lpstr>
      <vt:lpstr>Passing arguments to a thread</vt:lpstr>
      <vt:lpstr>Lifetime of arguments</vt:lpstr>
      <vt:lpstr>Automatic conversion</vt:lpstr>
      <vt:lpstr>Use an explicit conversion</vt:lpstr>
      <vt:lpstr>Passing an argument by reference</vt:lpstr>
      <vt:lpstr>a type that is not copyable</vt:lpstr>
      <vt:lpstr>Example of argument passing</vt:lpstr>
      <vt:lpstr>How to stop a thread</vt:lpstr>
      <vt:lpstr>Wait or don’t wait</vt:lpstr>
      <vt:lpstr>Detaching has an impact on lifetime</vt:lpstr>
      <vt:lpstr>What if the calling code throws?</vt:lpstr>
      <vt:lpstr>RAII</vt:lpstr>
      <vt:lpstr>Creating a RAII thread manager</vt:lpstr>
      <vt:lpstr>Using the RAII thread manager</vt:lpstr>
      <vt:lpstr>transferring ownership</vt:lpstr>
      <vt:lpstr>A better RAII Manager</vt:lpstr>
      <vt:lpstr>Using the better RAII Manager</vt:lpstr>
      <vt:lpstr>Summary of Guidelines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35</cp:revision>
  <dcterms:created xsi:type="dcterms:W3CDTF">2013-10-08T10:17:29Z</dcterms:created>
  <dcterms:modified xsi:type="dcterms:W3CDTF">2014-01-14T11:23:37Z</dcterms:modified>
</cp:coreProperties>
</file>