
<file path=[Content_Types].xml><?xml version="1.0" encoding="utf-8"?>
<Types xmlns="http://schemas.openxmlformats.org/package/2006/content-types">
  <Default Extension="png" ContentType="image/png"/>
  <Default Extension="jpeg" ContentType="image/jpeg"/>
  <Default Extension="JPG" ContentType="image/.jp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Lst>
  <p:notesMasterIdLst>
    <p:notesMasterId r:id="rId18"/>
  </p:notesMasterIdLst>
  <p:handoutMasterIdLst>
    <p:handoutMasterId r:id="rId19"/>
  </p:handoutMasterIdLst>
  <p:sldIdLst>
    <p:sldId id="288" r:id="rId4"/>
    <p:sldId id="382" r:id="rId5"/>
    <p:sldId id="294" r:id="rId6"/>
    <p:sldId id="355" r:id="rId7"/>
    <p:sldId id="384" r:id="rId8"/>
    <p:sldId id="385" r:id="rId9"/>
    <p:sldId id="286" r:id="rId10"/>
    <p:sldId id="397" r:id="rId11"/>
    <p:sldId id="399" r:id="rId12"/>
    <p:sldId id="400" r:id="rId13"/>
    <p:sldId id="398" r:id="rId14"/>
    <p:sldId id="348" r:id="rId15"/>
    <p:sldId id="341" r:id="rId16"/>
    <p:sldId id="378" r:id="rId17"/>
  </p:sldIdLst>
  <p:sldSz cx="12192000" cy="6858000"/>
  <p:notesSz cx="6858000" cy="9144000"/>
  <p:custDataLst>
    <p:tags r:id="rId2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346B27"/>
    <a:srgbClr val="E6E6E6"/>
    <a:srgbClr val="8D7545"/>
    <a:srgbClr val="CDBF97"/>
    <a:srgbClr val="ECE8E5"/>
    <a:srgbClr val="E4CBCB"/>
    <a:srgbClr val="A88755"/>
    <a:srgbClr val="1F2020"/>
    <a:srgbClr val="263B45"/>
    <a:srgbClr val="193B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37" autoAdjust="0"/>
    <p:restoredTop sz="94660"/>
  </p:normalViewPr>
  <p:slideViewPr>
    <p:cSldViewPr snapToGrid="0" showGuides="1">
      <p:cViewPr>
        <p:scale>
          <a:sx n="75" d="100"/>
          <a:sy n="75" d="100"/>
        </p:scale>
        <p:origin x="-1704" y="-804"/>
      </p:cViewPr>
      <p:guideLst>
        <p:guide orient="horz" pos="2160"/>
        <p:guide pos="3840"/>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gs" Target="tags/tag6.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77D22-AD28-43FC-8EB4-B134A7D334C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C8EFA-96ED-4A18-B46D-8BDC030E3AF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282105" y="6515783"/>
            <a:ext cx="1800200" cy="118430"/>
          </a:xfrm>
          <a:prstGeom prst="rect">
            <a:avLst/>
          </a:prstGeom>
          <a:noFill/>
        </p:spPr>
        <p:txBody>
          <a:bodyPr wrap="square" rtlCol="0">
            <a:spAutoFit/>
          </a:bodyPr>
          <a:lstStyle/>
          <a:p>
            <a:pPr defTabSz="914400">
              <a:lnSpc>
                <a:spcPct val="200000"/>
              </a:lnSpc>
            </a:pPr>
            <a:r>
              <a:rPr lang="en-US" altLang="zh-CN" sz="100" dirty="0" smtClean="0">
                <a:solidFill>
                  <a:prstClr val="black"/>
                </a:solidFill>
                <a:latin typeface="微软雅黑" panose="020B0503020204020204" pitchFamily="34" charset="-122"/>
                <a:ea typeface="微软雅黑" panose="020B0503020204020204" pitchFamily="34" charset="-122"/>
                <a:hlinkClick r:id="rId2"/>
              </a:rPr>
              <a:t>PPT</a:t>
            </a:r>
            <a:r>
              <a:rPr lang="zh-CN" altLang="en-US" sz="100" dirty="0" smtClean="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smtClean="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smtClean="0">
                <a:solidFill>
                  <a:prstClr val="black"/>
                </a:solidFill>
                <a:latin typeface="微软雅黑" panose="020B0503020204020204" pitchFamily="34" charset="-122"/>
                <a:ea typeface="微软雅黑" panose="020B0503020204020204" pitchFamily="34" charset="-122"/>
              </a:rPr>
              <a:t> </a:t>
            </a:r>
            <a:endParaRPr lang="en-US" altLang="zh-CN" sz="100" dirty="0" smtClean="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8.jpeg"/><Relationship Id="rId3" Type="http://schemas.openxmlformats.org/officeDocument/2006/relationships/image" Target="../media/image2.png"/><Relationship Id="rId2" Type="http://schemas.openxmlformats.org/officeDocument/2006/relationships/tags" Target="../tags/tag5.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microsoft.com/office/2007/relationships/hdphoto" Target="../media/image9.wdp"/><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tags" Target="../tags/tag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12.jpeg"/><Relationship Id="rId3" Type="http://schemas.openxmlformats.org/officeDocument/2006/relationships/image" Target="../media/image2.png"/><Relationship Id="rId2" Type="http://schemas.openxmlformats.org/officeDocument/2006/relationships/tags" Target="../tags/tag3.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tags" Target="../tags/tag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rotWithShape="1">
          <a:blip r:embed="rId1" cstate="print">
            <a:extLst>
              <a:ext uri="{28A0092B-C50C-407E-A947-70E740481C1C}">
                <a14:useLocalDpi xmlns:a14="http://schemas.microsoft.com/office/drawing/2010/main" val="0"/>
              </a:ext>
            </a:extLst>
          </a:blip>
          <a:srcRect l="53674" t="39566" r="39616" b="56453"/>
          <a:stretch>
            <a:fillRect/>
          </a:stretch>
        </p:blipFill>
        <p:spPr>
          <a:xfrm>
            <a:off x="5955030" y="2782570"/>
            <a:ext cx="1625600" cy="1446530"/>
          </a:xfrm>
          <a:prstGeom prst="rect">
            <a:avLst/>
          </a:prstGeom>
        </p:spPr>
      </p:pic>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69750" t="-1" r="1515" b="79682"/>
          <a:stretch>
            <a:fillRect/>
          </a:stretch>
        </p:blipFill>
        <p:spPr>
          <a:xfrm>
            <a:off x="10081548" y="0"/>
            <a:ext cx="2110451" cy="2238635"/>
          </a:xfrm>
          <a:prstGeom prst="rect">
            <a:avLst/>
          </a:prstGeom>
        </p:spPr>
      </p:pic>
      <p:sp>
        <p:nvSpPr>
          <p:cNvPr id="8" name="iconfont-11910-5686862"/>
          <p:cNvSpPr>
            <a:spLocks noChangeAspect="1"/>
          </p:cNvSpPr>
          <p:nvPr/>
        </p:nvSpPr>
        <p:spPr bwMode="auto">
          <a:xfrm rot="16200000">
            <a:off x="11346174" y="6061523"/>
            <a:ext cx="320765" cy="366309"/>
          </a:xfrm>
          <a:custGeom>
            <a:avLst/>
            <a:gdLst>
              <a:gd name="T0" fmla="*/ 4621 w 9242"/>
              <a:gd name="T1" fmla="*/ 10555 h 10555"/>
              <a:gd name="T2" fmla="*/ 4034 w 9242"/>
              <a:gd name="T3" fmla="*/ 10285 h 10555"/>
              <a:gd name="T4" fmla="*/ 244 w 9242"/>
              <a:gd name="T5" fmla="*/ 5872 h 10555"/>
              <a:gd name="T6" fmla="*/ 127 w 9242"/>
              <a:gd name="T7" fmla="*/ 5043 h 10555"/>
              <a:gd name="T8" fmla="*/ 831 w 9242"/>
              <a:gd name="T9" fmla="*/ 4592 h 10555"/>
              <a:gd name="T10" fmla="*/ 2221 w 9242"/>
              <a:gd name="T11" fmla="*/ 4592 h 10555"/>
              <a:gd name="T12" fmla="*/ 2221 w 9242"/>
              <a:gd name="T13" fmla="*/ 1200 h 10555"/>
              <a:gd name="T14" fmla="*/ 3421 w 9242"/>
              <a:gd name="T15" fmla="*/ 0 h 10555"/>
              <a:gd name="T16" fmla="*/ 5821 w 9242"/>
              <a:gd name="T17" fmla="*/ 0 h 10555"/>
              <a:gd name="T18" fmla="*/ 7021 w 9242"/>
              <a:gd name="T19" fmla="*/ 1200 h 10555"/>
              <a:gd name="T20" fmla="*/ 7021 w 9242"/>
              <a:gd name="T21" fmla="*/ 4591 h 10555"/>
              <a:gd name="T22" fmla="*/ 8411 w 9242"/>
              <a:gd name="T23" fmla="*/ 4591 h 10555"/>
              <a:gd name="T24" fmla="*/ 9115 w 9242"/>
              <a:gd name="T25" fmla="*/ 5042 h 10555"/>
              <a:gd name="T26" fmla="*/ 8999 w 9242"/>
              <a:gd name="T27" fmla="*/ 5871 h 10555"/>
              <a:gd name="T28" fmla="*/ 5209 w 9242"/>
              <a:gd name="T29" fmla="*/ 10285 h 10555"/>
              <a:gd name="T30" fmla="*/ 4621 w 9242"/>
              <a:gd name="T31" fmla="*/ 10555 h 10555"/>
              <a:gd name="T32" fmla="*/ 886 w 9242"/>
              <a:gd name="T33" fmla="*/ 5392 h 10555"/>
              <a:gd name="T34" fmla="*/ 4621 w 9242"/>
              <a:gd name="T35" fmla="*/ 9742 h 10555"/>
              <a:gd name="T36" fmla="*/ 8356 w 9242"/>
              <a:gd name="T37" fmla="*/ 5392 h 10555"/>
              <a:gd name="T38" fmla="*/ 6221 w 9242"/>
              <a:gd name="T39" fmla="*/ 5392 h 10555"/>
              <a:gd name="T40" fmla="*/ 6221 w 9242"/>
              <a:gd name="T41" fmla="*/ 1200 h 10555"/>
              <a:gd name="T42" fmla="*/ 5821 w 9242"/>
              <a:gd name="T43" fmla="*/ 800 h 10555"/>
              <a:gd name="T44" fmla="*/ 3421 w 9242"/>
              <a:gd name="T45" fmla="*/ 800 h 10555"/>
              <a:gd name="T46" fmla="*/ 3021 w 9242"/>
              <a:gd name="T47" fmla="*/ 1200 h 10555"/>
              <a:gd name="T48" fmla="*/ 3021 w 9242"/>
              <a:gd name="T49" fmla="*/ 5391 h 10555"/>
              <a:gd name="T50" fmla="*/ 886 w 9242"/>
              <a:gd name="T51" fmla="*/ 5391 h 10555"/>
              <a:gd name="T52" fmla="*/ 886 w 9242"/>
              <a:gd name="T53" fmla="*/ 5392 h 10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242" h="10555">
                <a:moveTo>
                  <a:pt x="4621" y="10555"/>
                </a:moveTo>
                <a:cubicBezTo>
                  <a:pt x="4395" y="10555"/>
                  <a:pt x="4181" y="10456"/>
                  <a:pt x="4034" y="10285"/>
                </a:cubicBezTo>
                <a:lnTo>
                  <a:pt x="244" y="5872"/>
                </a:lnTo>
                <a:cubicBezTo>
                  <a:pt x="44" y="5640"/>
                  <a:pt x="0" y="5322"/>
                  <a:pt x="127" y="5043"/>
                </a:cubicBezTo>
                <a:cubicBezTo>
                  <a:pt x="255" y="4765"/>
                  <a:pt x="525" y="4592"/>
                  <a:pt x="831" y="4592"/>
                </a:cubicBezTo>
                <a:lnTo>
                  <a:pt x="2221" y="4592"/>
                </a:lnTo>
                <a:lnTo>
                  <a:pt x="2221" y="1200"/>
                </a:lnTo>
                <a:cubicBezTo>
                  <a:pt x="2221" y="539"/>
                  <a:pt x="2760" y="0"/>
                  <a:pt x="3421" y="0"/>
                </a:cubicBezTo>
                <a:lnTo>
                  <a:pt x="5821" y="0"/>
                </a:lnTo>
                <a:cubicBezTo>
                  <a:pt x="6482" y="0"/>
                  <a:pt x="7021" y="539"/>
                  <a:pt x="7021" y="1200"/>
                </a:cubicBezTo>
                <a:lnTo>
                  <a:pt x="7021" y="4591"/>
                </a:lnTo>
                <a:lnTo>
                  <a:pt x="8411" y="4591"/>
                </a:lnTo>
                <a:cubicBezTo>
                  <a:pt x="8717" y="4591"/>
                  <a:pt x="8987" y="4764"/>
                  <a:pt x="9115" y="5042"/>
                </a:cubicBezTo>
                <a:cubicBezTo>
                  <a:pt x="9242" y="5321"/>
                  <a:pt x="9199" y="5639"/>
                  <a:pt x="8999" y="5871"/>
                </a:cubicBezTo>
                <a:lnTo>
                  <a:pt x="5209" y="10285"/>
                </a:lnTo>
                <a:cubicBezTo>
                  <a:pt x="5061" y="10457"/>
                  <a:pt x="4847" y="10555"/>
                  <a:pt x="4621" y="10555"/>
                </a:cubicBezTo>
                <a:close/>
                <a:moveTo>
                  <a:pt x="886" y="5392"/>
                </a:moveTo>
                <a:lnTo>
                  <a:pt x="4621" y="9742"/>
                </a:lnTo>
                <a:lnTo>
                  <a:pt x="8356" y="5392"/>
                </a:lnTo>
                <a:lnTo>
                  <a:pt x="6221" y="5392"/>
                </a:lnTo>
                <a:lnTo>
                  <a:pt x="6221" y="1200"/>
                </a:lnTo>
                <a:cubicBezTo>
                  <a:pt x="6221" y="980"/>
                  <a:pt x="6041" y="800"/>
                  <a:pt x="5821" y="800"/>
                </a:cubicBezTo>
                <a:lnTo>
                  <a:pt x="3421" y="800"/>
                </a:lnTo>
                <a:cubicBezTo>
                  <a:pt x="3201" y="800"/>
                  <a:pt x="3021" y="980"/>
                  <a:pt x="3021" y="1200"/>
                </a:cubicBezTo>
                <a:lnTo>
                  <a:pt x="3021" y="5391"/>
                </a:lnTo>
                <a:lnTo>
                  <a:pt x="886" y="5391"/>
                </a:lnTo>
                <a:lnTo>
                  <a:pt x="886" y="5392"/>
                </a:lnTo>
                <a:close/>
              </a:path>
            </a:pathLst>
          </a:custGeom>
          <a:solidFill>
            <a:schemeClr val="tx1"/>
          </a:solidFill>
          <a:ln>
            <a:solidFill>
              <a:schemeClr val="tx1"/>
            </a:solidFill>
          </a:ln>
        </p:spPr>
        <p:txBody>
          <a:bodyPr/>
          <a:lstStyle/>
          <a:p>
            <a:endParaRPr lang="zh-CN" altLang="en-US">
              <a:cs typeface="+mn-ea"/>
              <a:sym typeface="+mn-lt"/>
            </a:endParaRPr>
          </a:p>
        </p:txBody>
      </p:sp>
      <p:sp>
        <p:nvSpPr>
          <p:cNvPr id="9" name="iconfont-1054-809968"/>
          <p:cNvSpPr>
            <a:spLocks noChangeAspect="1"/>
          </p:cNvSpPr>
          <p:nvPr/>
        </p:nvSpPr>
        <p:spPr bwMode="auto">
          <a:xfrm>
            <a:off x="693851" y="798305"/>
            <a:ext cx="304842" cy="304842"/>
          </a:xfrm>
          <a:custGeom>
            <a:avLst/>
            <a:gdLst>
              <a:gd name="T0" fmla="*/ 7991 w 12800"/>
              <a:gd name="T1" fmla="*/ 4785 h 12800"/>
              <a:gd name="T2" fmla="*/ 7237 w 12800"/>
              <a:gd name="T3" fmla="*/ 4281 h 12800"/>
              <a:gd name="T4" fmla="*/ 6348 w 12800"/>
              <a:gd name="T5" fmla="*/ 4105 h 12800"/>
              <a:gd name="T6" fmla="*/ 5458 w 12800"/>
              <a:gd name="T7" fmla="*/ 4281 h 12800"/>
              <a:gd name="T8" fmla="*/ 4704 w 12800"/>
              <a:gd name="T9" fmla="*/ 4785 h 12800"/>
              <a:gd name="T10" fmla="*/ 4200 w 12800"/>
              <a:gd name="T11" fmla="*/ 5538 h 12800"/>
              <a:gd name="T12" fmla="*/ 4023 w 12800"/>
              <a:gd name="T13" fmla="*/ 6426 h 12800"/>
              <a:gd name="T14" fmla="*/ 4200 w 12800"/>
              <a:gd name="T15" fmla="*/ 7314 h 12800"/>
              <a:gd name="T16" fmla="*/ 4704 w 12800"/>
              <a:gd name="T17" fmla="*/ 8067 h 12800"/>
              <a:gd name="T18" fmla="*/ 5458 w 12800"/>
              <a:gd name="T19" fmla="*/ 8571 h 12800"/>
              <a:gd name="T20" fmla="*/ 6348 w 12800"/>
              <a:gd name="T21" fmla="*/ 8747 h 12800"/>
              <a:gd name="T22" fmla="*/ 7237 w 12800"/>
              <a:gd name="T23" fmla="*/ 8571 h 12800"/>
              <a:gd name="T24" fmla="*/ 7991 w 12800"/>
              <a:gd name="T25" fmla="*/ 8067 h 12800"/>
              <a:gd name="T26" fmla="*/ 8495 w 12800"/>
              <a:gd name="T27" fmla="*/ 7314 h 12800"/>
              <a:gd name="T28" fmla="*/ 8672 w 12800"/>
              <a:gd name="T29" fmla="*/ 6426 h 12800"/>
              <a:gd name="T30" fmla="*/ 8495 w 12800"/>
              <a:gd name="T31" fmla="*/ 5538 h 12800"/>
              <a:gd name="T32" fmla="*/ 7991 w 12800"/>
              <a:gd name="T33" fmla="*/ 4785 h 12800"/>
              <a:gd name="T34" fmla="*/ 11482 w 12800"/>
              <a:gd name="T35" fmla="*/ 5844 h 12800"/>
              <a:gd name="T36" fmla="*/ 6947 w 12800"/>
              <a:gd name="T37" fmla="*/ 1317 h 12800"/>
              <a:gd name="T38" fmla="*/ 6947 w 12800"/>
              <a:gd name="T39" fmla="*/ 0 h 12800"/>
              <a:gd name="T40" fmla="*/ 5880 w 12800"/>
              <a:gd name="T41" fmla="*/ 0 h 12800"/>
              <a:gd name="T42" fmla="*/ 5880 w 12800"/>
              <a:gd name="T43" fmla="*/ 1334 h 12800"/>
              <a:gd name="T44" fmla="*/ 1318 w 12800"/>
              <a:gd name="T45" fmla="*/ 5844 h 12800"/>
              <a:gd name="T46" fmla="*/ 0 w 12800"/>
              <a:gd name="T47" fmla="*/ 5844 h 12800"/>
              <a:gd name="T48" fmla="*/ 0 w 12800"/>
              <a:gd name="T49" fmla="*/ 6933 h 12800"/>
              <a:gd name="T50" fmla="*/ 1318 w 12800"/>
              <a:gd name="T51" fmla="*/ 6933 h 12800"/>
              <a:gd name="T52" fmla="*/ 5857 w 12800"/>
              <a:gd name="T53" fmla="*/ 11466 h 12800"/>
              <a:gd name="T54" fmla="*/ 5857 w 12800"/>
              <a:gd name="T55" fmla="*/ 12800 h 12800"/>
              <a:gd name="T56" fmla="*/ 6947 w 12800"/>
              <a:gd name="T57" fmla="*/ 12800 h 12800"/>
              <a:gd name="T58" fmla="*/ 6947 w 12800"/>
              <a:gd name="T59" fmla="*/ 11483 h 12800"/>
              <a:gd name="T60" fmla="*/ 11482 w 12800"/>
              <a:gd name="T61" fmla="*/ 6933 h 12800"/>
              <a:gd name="T62" fmla="*/ 12800 w 12800"/>
              <a:gd name="T63" fmla="*/ 6933 h 12800"/>
              <a:gd name="T64" fmla="*/ 12800 w 12800"/>
              <a:gd name="T65" fmla="*/ 5844 h 12800"/>
              <a:gd name="T66" fmla="*/ 11482 w 12800"/>
              <a:gd name="T67" fmla="*/ 5844 h 12800"/>
              <a:gd name="T68" fmla="*/ 6400 w 12800"/>
              <a:gd name="T69" fmla="*/ 10589 h 12800"/>
              <a:gd name="T70" fmla="*/ 2214 w 12800"/>
              <a:gd name="T71" fmla="*/ 6409 h 12800"/>
              <a:gd name="T72" fmla="*/ 6400 w 12800"/>
              <a:gd name="T73" fmla="*/ 2206 h 12800"/>
              <a:gd name="T74" fmla="*/ 10586 w 12800"/>
              <a:gd name="T75" fmla="*/ 6409 h 12800"/>
              <a:gd name="T76" fmla="*/ 6400 w 12800"/>
              <a:gd name="T77" fmla="*/ 10589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00" h="12800">
                <a:moveTo>
                  <a:pt x="7991" y="4785"/>
                </a:moveTo>
                <a:cubicBezTo>
                  <a:pt x="7776" y="4570"/>
                  <a:pt x="7518" y="4398"/>
                  <a:pt x="7237" y="4281"/>
                </a:cubicBezTo>
                <a:cubicBezTo>
                  <a:pt x="6956" y="4165"/>
                  <a:pt x="6652" y="4105"/>
                  <a:pt x="6348" y="4105"/>
                </a:cubicBezTo>
                <a:cubicBezTo>
                  <a:pt x="6043" y="4105"/>
                  <a:pt x="5739" y="4165"/>
                  <a:pt x="5458" y="4281"/>
                </a:cubicBezTo>
                <a:cubicBezTo>
                  <a:pt x="5177" y="4398"/>
                  <a:pt x="4919" y="4570"/>
                  <a:pt x="4704" y="4785"/>
                </a:cubicBezTo>
                <a:cubicBezTo>
                  <a:pt x="4489" y="4999"/>
                  <a:pt x="4317" y="5257"/>
                  <a:pt x="4200" y="5538"/>
                </a:cubicBezTo>
                <a:cubicBezTo>
                  <a:pt x="4084" y="5819"/>
                  <a:pt x="4023" y="6122"/>
                  <a:pt x="4023" y="6426"/>
                </a:cubicBezTo>
                <a:cubicBezTo>
                  <a:pt x="4023" y="6730"/>
                  <a:pt x="4084" y="7033"/>
                  <a:pt x="4200" y="7314"/>
                </a:cubicBezTo>
                <a:cubicBezTo>
                  <a:pt x="4317" y="7595"/>
                  <a:pt x="4489" y="7853"/>
                  <a:pt x="4704" y="8067"/>
                </a:cubicBezTo>
                <a:cubicBezTo>
                  <a:pt x="4919" y="8282"/>
                  <a:pt x="5177" y="8454"/>
                  <a:pt x="5458" y="8571"/>
                </a:cubicBezTo>
                <a:cubicBezTo>
                  <a:pt x="5739" y="8687"/>
                  <a:pt x="6043" y="8747"/>
                  <a:pt x="6348" y="8747"/>
                </a:cubicBezTo>
                <a:cubicBezTo>
                  <a:pt x="6652" y="8747"/>
                  <a:pt x="6956" y="8687"/>
                  <a:pt x="7237" y="8571"/>
                </a:cubicBezTo>
                <a:cubicBezTo>
                  <a:pt x="7518" y="8454"/>
                  <a:pt x="7776" y="8282"/>
                  <a:pt x="7991" y="8067"/>
                </a:cubicBezTo>
                <a:cubicBezTo>
                  <a:pt x="8206" y="7853"/>
                  <a:pt x="8379" y="7595"/>
                  <a:pt x="8495" y="7314"/>
                </a:cubicBezTo>
                <a:cubicBezTo>
                  <a:pt x="8611" y="7034"/>
                  <a:pt x="8672" y="6730"/>
                  <a:pt x="8672" y="6426"/>
                </a:cubicBezTo>
                <a:cubicBezTo>
                  <a:pt x="8672" y="6122"/>
                  <a:pt x="8611" y="5819"/>
                  <a:pt x="8495" y="5538"/>
                </a:cubicBezTo>
                <a:cubicBezTo>
                  <a:pt x="8379" y="5257"/>
                  <a:pt x="8207" y="5000"/>
                  <a:pt x="7991" y="4785"/>
                </a:cubicBezTo>
                <a:close/>
                <a:moveTo>
                  <a:pt x="11482" y="5844"/>
                </a:moveTo>
                <a:cubicBezTo>
                  <a:pt x="11274" y="3350"/>
                  <a:pt x="9445" y="1490"/>
                  <a:pt x="6947" y="1317"/>
                </a:cubicBezTo>
                <a:lnTo>
                  <a:pt x="6947" y="0"/>
                </a:lnTo>
                <a:lnTo>
                  <a:pt x="5880" y="0"/>
                </a:lnTo>
                <a:lnTo>
                  <a:pt x="5880" y="1334"/>
                </a:lnTo>
                <a:cubicBezTo>
                  <a:pt x="3452" y="1559"/>
                  <a:pt x="1526" y="3402"/>
                  <a:pt x="1318" y="5844"/>
                </a:cubicBezTo>
                <a:lnTo>
                  <a:pt x="0" y="5844"/>
                </a:lnTo>
                <a:lnTo>
                  <a:pt x="0" y="6933"/>
                </a:lnTo>
                <a:lnTo>
                  <a:pt x="1318" y="6933"/>
                </a:lnTo>
                <a:cubicBezTo>
                  <a:pt x="1526" y="9375"/>
                  <a:pt x="3429" y="11224"/>
                  <a:pt x="5857" y="11466"/>
                </a:cubicBezTo>
                <a:lnTo>
                  <a:pt x="5857" y="12800"/>
                </a:lnTo>
                <a:lnTo>
                  <a:pt x="6947" y="12800"/>
                </a:lnTo>
                <a:lnTo>
                  <a:pt x="6947" y="11483"/>
                </a:lnTo>
                <a:cubicBezTo>
                  <a:pt x="9444" y="11310"/>
                  <a:pt x="11274" y="9427"/>
                  <a:pt x="11482" y="6933"/>
                </a:cubicBezTo>
                <a:lnTo>
                  <a:pt x="12800" y="6933"/>
                </a:lnTo>
                <a:lnTo>
                  <a:pt x="12800" y="5844"/>
                </a:lnTo>
                <a:lnTo>
                  <a:pt x="11482" y="5844"/>
                </a:lnTo>
                <a:close/>
                <a:moveTo>
                  <a:pt x="6400" y="10589"/>
                </a:moveTo>
                <a:cubicBezTo>
                  <a:pt x="4093" y="10589"/>
                  <a:pt x="2214" y="8695"/>
                  <a:pt x="2214" y="6409"/>
                </a:cubicBezTo>
                <a:cubicBezTo>
                  <a:pt x="2214" y="4122"/>
                  <a:pt x="4111" y="2206"/>
                  <a:pt x="6400" y="2206"/>
                </a:cubicBezTo>
                <a:cubicBezTo>
                  <a:pt x="8707" y="2206"/>
                  <a:pt x="10586" y="4122"/>
                  <a:pt x="10586" y="6409"/>
                </a:cubicBezTo>
                <a:cubicBezTo>
                  <a:pt x="10586" y="8695"/>
                  <a:pt x="8707" y="10589"/>
                  <a:pt x="6400" y="10589"/>
                </a:cubicBezTo>
                <a:close/>
              </a:path>
            </a:pathLst>
          </a:custGeom>
          <a:solidFill>
            <a:schemeClr val="tx1"/>
          </a:solidFill>
          <a:ln>
            <a:solidFill>
              <a:schemeClr val="tx1"/>
            </a:solidFill>
          </a:ln>
        </p:spPr>
        <p:txBody>
          <a:bodyPr/>
          <a:lstStyle/>
          <a:p>
            <a:endParaRPr lang="zh-CN" altLang="en-US">
              <a:cs typeface="+mn-ea"/>
              <a:sym typeface="+mn-lt"/>
            </a:endParaRPr>
          </a:p>
        </p:txBody>
      </p:sp>
      <p:sp>
        <p:nvSpPr>
          <p:cNvPr id="10" name="文本框 9"/>
          <p:cNvSpPr txBox="1"/>
          <p:nvPr/>
        </p:nvSpPr>
        <p:spPr>
          <a:xfrm rot="16200000">
            <a:off x="3250828" y="1369544"/>
            <a:ext cx="351790" cy="2092125"/>
          </a:xfrm>
          <a:prstGeom prst="rect">
            <a:avLst/>
          </a:prstGeom>
          <a:solidFill>
            <a:schemeClr val="tx1"/>
          </a:solidFill>
          <a:ln>
            <a:solidFill>
              <a:schemeClr val="tx1"/>
            </a:solidFill>
          </a:ln>
        </p:spPr>
        <p:txBody>
          <a:bodyPr vert="eaVert" wrap="square" rtlCol="0">
            <a:spAutoFit/>
          </a:bodyPr>
          <a:lstStyle/>
          <a:p>
            <a:pPr algn="dist"/>
            <a:r>
              <a:rPr lang="en-US" altLang="zh-CN" sz="1100" b="1" dirty="0" smtClean="0">
                <a:solidFill>
                  <a:schemeClr val="bg1"/>
                </a:solidFill>
                <a:effectLst>
                  <a:outerShdw blurRad="38100" dist="38100" dir="2700000" algn="tl">
                    <a:srgbClr val="000000">
                      <a:alpha val="43137"/>
                    </a:srgbClr>
                  </a:outerShdw>
                </a:effectLst>
                <a:cs typeface="+mn-ea"/>
                <a:sym typeface="+mn-lt"/>
              </a:rPr>
              <a:t>.</a:t>
            </a:r>
            <a:endParaRPr lang="zh-CN" altLang="en-US" sz="1100" b="1" dirty="0">
              <a:solidFill>
                <a:schemeClr val="bg1"/>
              </a:solidFill>
              <a:effectLst>
                <a:outerShdw blurRad="38100" dist="38100" dir="2700000" algn="tl">
                  <a:srgbClr val="000000">
                    <a:alpha val="43137"/>
                  </a:srgbClr>
                </a:outerShdw>
              </a:effectLst>
              <a:cs typeface="+mn-ea"/>
              <a:sym typeface="+mn-lt"/>
            </a:endParaRPr>
          </a:p>
        </p:txBody>
      </p:sp>
      <p:pic>
        <p:nvPicPr>
          <p:cNvPr id="14" name="图片 13"/>
          <p:cNvPicPr>
            <a:picLocks noChangeAspect="1"/>
          </p:cNvPicPr>
          <p:nvPr/>
        </p:nvPicPr>
        <p:blipFill rotWithShape="1">
          <a:blip r:embed="rId1" cstate="print">
            <a:extLst>
              <a:ext uri="{28A0092B-C50C-407E-A947-70E740481C1C}">
                <a14:useLocalDpi xmlns:a14="http://schemas.microsoft.com/office/drawing/2010/main" val="0"/>
              </a:ext>
            </a:extLst>
          </a:blip>
          <a:srcRect l="53674" t="39566" r="39616" b="56453"/>
          <a:stretch>
            <a:fillRect/>
          </a:stretch>
        </p:blipFill>
        <p:spPr>
          <a:xfrm>
            <a:off x="6774180" y="2782570"/>
            <a:ext cx="1625600" cy="1446530"/>
          </a:xfrm>
          <a:prstGeom prst="rect">
            <a:avLst/>
          </a:prstGeom>
        </p:spPr>
      </p:pic>
      <p:pic>
        <p:nvPicPr>
          <p:cNvPr id="16" name="图片 15"/>
          <p:cNvPicPr>
            <a:picLocks noChangeAspect="1"/>
          </p:cNvPicPr>
          <p:nvPr/>
        </p:nvPicPr>
        <p:blipFill rotWithShape="1">
          <a:blip r:embed="rId1" cstate="print">
            <a:extLst>
              <a:ext uri="{28A0092B-C50C-407E-A947-70E740481C1C}">
                <a14:useLocalDpi xmlns:a14="http://schemas.microsoft.com/office/drawing/2010/main" val="0"/>
              </a:ext>
            </a:extLst>
          </a:blip>
          <a:srcRect l="53674" t="39566" r="39616" b="56453"/>
          <a:stretch>
            <a:fillRect/>
          </a:stretch>
        </p:blipFill>
        <p:spPr>
          <a:xfrm>
            <a:off x="7580630" y="2769870"/>
            <a:ext cx="1625600" cy="1446530"/>
          </a:xfrm>
          <a:prstGeom prst="rect">
            <a:avLst/>
          </a:prstGeom>
        </p:spPr>
      </p:pic>
      <p:sp>
        <p:nvSpPr>
          <p:cNvPr id="19" name="Synergistically utilize technically sound portals with frictionless chains. Dramatically customize…"/>
          <p:cNvSpPr txBox="1"/>
          <p:nvPr/>
        </p:nvSpPr>
        <p:spPr>
          <a:xfrm>
            <a:off x="5882817" y="4767104"/>
            <a:ext cx="3884953" cy="654025"/>
          </a:xfrm>
          <a:prstGeom prst="rect">
            <a:avLst/>
          </a:prstGeom>
          <a:ln w="12700">
            <a:miter lim="400000"/>
          </a:ln>
        </p:spPr>
        <p:txBody>
          <a:bodyPr wrap="square" lIns="0" tIns="0" rIns="0" bIns="0">
            <a:spAutoFit/>
          </a:bodyPr>
          <a:lstStyle/>
          <a:p>
            <a:pPr algn="ctr" defTabSz="412750" hangingPunct="0">
              <a:lnSpc>
                <a:spcPct val="150000"/>
              </a:lnSpc>
              <a:defRPr sz="2000" b="0">
                <a:solidFill>
                  <a:srgbClr val="1C1F25"/>
                </a:solidFill>
                <a:latin typeface="Roboto Bold"/>
                <a:ea typeface="Roboto Bold"/>
                <a:cs typeface="Roboto Bold"/>
                <a:sym typeface="Roboto Bold"/>
              </a:defRPr>
            </a:pPr>
            <a:r>
              <a:rPr sz="1000" kern="0" dirty="0">
                <a:solidFill>
                  <a:srgbClr val="8D7545"/>
                </a:solidFill>
                <a:latin typeface="MV Boli" panose="02000500030200090000" charset="0"/>
                <a:ea typeface="MV Boli" panose="02000500030200090000" charset="0"/>
                <a:cs typeface="+mn-ea"/>
                <a:sym typeface="+mn-lt"/>
              </a:rPr>
              <a:t>Synergistically utilize technically sound portals with frictionless chains. Dramatically customize</a:t>
            </a:r>
            <a:r>
              <a:rPr lang="en-US" sz="1000" kern="0" dirty="0">
                <a:solidFill>
                  <a:srgbClr val="8D7545"/>
                </a:solidFill>
                <a:latin typeface="MV Boli" panose="02000500030200090000" charset="0"/>
                <a:ea typeface="MV Boli" panose="02000500030200090000" charset="0"/>
                <a:cs typeface="+mn-ea"/>
                <a:sym typeface="+mn-lt"/>
              </a:rPr>
              <a:t> </a:t>
            </a:r>
            <a:r>
              <a:rPr sz="1000" kern="0" dirty="0">
                <a:solidFill>
                  <a:srgbClr val="8D7545"/>
                </a:solidFill>
                <a:latin typeface="MV Boli" panose="02000500030200090000" charset="0"/>
                <a:ea typeface="MV Boli" panose="02000500030200090000" charset="0"/>
                <a:cs typeface="+mn-ea"/>
                <a:sym typeface="+mn-lt"/>
              </a:rPr>
              <a:t>empowered networks rather than goal-opportunities. </a:t>
            </a:r>
            <a:endParaRPr sz="1000" kern="0" dirty="0">
              <a:solidFill>
                <a:srgbClr val="8D7545"/>
              </a:solidFill>
              <a:latin typeface="MV Boli" panose="02000500030200090000" charset="0"/>
              <a:ea typeface="MV Boli" panose="02000500030200090000" charset="0"/>
              <a:cs typeface="+mn-ea"/>
              <a:sym typeface="+mn-lt"/>
            </a:endParaRPr>
          </a:p>
        </p:txBody>
      </p:sp>
      <p:cxnSp>
        <p:nvCxnSpPr>
          <p:cNvPr id="21" name="直接连接符 20"/>
          <p:cNvCxnSpPr/>
          <p:nvPr/>
        </p:nvCxnSpPr>
        <p:spPr>
          <a:xfrm>
            <a:off x="5079201" y="4015000"/>
            <a:ext cx="5141756"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087335" y="4628459"/>
            <a:ext cx="5141756"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644504" y="4024071"/>
            <a:ext cx="4361578" cy="583565"/>
          </a:xfrm>
          <a:prstGeom prst="rect">
            <a:avLst/>
          </a:prstGeom>
          <a:noFill/>
        </p:spPr>
        <p:txBody>
          <a:bodyPr wrap="square" rtlCol="0">
            <a:spAutoFit/>
          </a:bodyPr>
          <a:lstStyle/>
          <a:p>
            <a:r>
              <a:rPr lang="zh-CN" altLang="zh-CN" sz="3200" b="1" dirty="0">
                <a:ea typeface="宋体" panose="02010600030101010101" pitchFamily="2" charset="-122"/>
                <a:cs typeface="+mn-ea"/>
                <a:sym typeface="+mn-lt"/>
              </a:rPr>
              <a:t>汇报人：</a:t>
            </a:r>
            <a:endParaRPr lang="zh-CN" altLang="zh-CN" sz="3200" b="1" dirty="0">
              <a:ea typeface="宋体" panose="02010600030101010101" pitchFamily="2" charset="-122"/>
              <a:cs typeface="+mn-ea"/>
              <a:sym typeface="+mn-lt"/>
            </a:endParaRPr>
          </a:p>
        </p:txBody>
      </p:sp>
      <p:sp>
        <p:nvSpPr>
          <p:cNvPr id="25" name="椭圆 24"/>
          <p:cNvSpPr/>
          <p:nvPr/>
        </p:nvSpPr>
        <p:spPr>
          <a:xfrm>
            <a:off x="5287546" y="4229019"/>
            <a:ext cx="201257" cy="201257"/>
          </a:xfrm>
          <a:prstGeom prst="ellipse">
            <a:avLst/>
          </a:prstGeom>
          <a:solidFill>
            <a:srgbClr val="8D7545"/>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10061154" y="4216486"/>
            <a:ext cx="201257" cy="201257"/>
          </a:xfrm>
          <a:prstGeom prst="ellipse">
            <a:avLst/>
          </a:prstGeom>
          <a:solidFill>
            <a:srgbClr val="8D7545"/>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7379150" y="5653523"/>
            <a:ext cx="201257" cy="201257"/>
          </a:xfrm>
          <a:prstGeom prst="ellipse">
            <a:avLst/>
          </a:prstGeom>
          <a:solidFill>
            <a:srgbClr val="8D7545"/>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7705586" y="5653523"/>
            <a:ext cx="201257" cy="201257"/>
          </a:xfrm>
          <a:prstGeom prst="ellipse">
            <a:avLst/>
          </a:prstGeom>
          <a:solidFill>
            <a:srgbClr val="8D7545"/>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8031083" y="5653523"/>
            <a:ext cx="201257" cy="201257"/>
          </a:xfrm>
          <a:prstGeom prst="ellipse">
            <a:avLst/>
          </a:prstGeom>
          <a:solidFill>
            <a:srgbClr val="8D7545"/>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4344035" y="1329055"/>
            <a:ext cx="6744970" cy="1322070"/>
          </a:xfrm>
          <a:prstGeom prst="rect">
            <a:avLst/>
          </a:prstGeom>
          <a:noFill/>
        </p:spPr>
        <p:txBody>
          <a:bodyPr wrap="square" rtlCol="0">
            <a:spAutoFit/>
          </a:bodyPr>
          <a:p>
            <a:r>
              <a:rPr lang="zh-CN" altLang="en-US" sz="8000">
                <a:latin typeface="方正粗黑宋简体" panose="02000000000000000000" charset="-122"/>
                <a:ea typeface="方正粗黑宋简体" panose="02000000000000000000" charset="-122"/>
              </a:rPr>
              <a:t>历史学科总结</a:t>
            </a:r>
            <a:endParaRPr lang="zh-CN" altLang="en-US" sz="8000">
              <a:latin typeface="方正粗黑宋简体" panose="02000000000000000000" charset="-122"/>
              <a:ea typeface="方正粗黑宋简体" panose="02000000000000000000" charset="-122"/>
            </a:endParaRPr>
          </a:p>
        </p:txBody>
      </p:sp>
      <p:pic>
        <p:nvPicPr>
          <p:cNvPr id="20" name="图片 19"/>
          <p:cNvPicPr>
            <a:picLocks noChangeAspect="1"/>
          </p:cNvPicPr>
          <p:nvPr/>
        </p:nvPicPr>
        <p:blipFill rotWithShape="1">
          <a:blip r:embed="rId1" cstate="print">
            <a:extLst>
              <a:ext uri="{28A0092B-C50C-407E-A947-70E740481C1C}">
                <a14:useLocalDpi xmlns:a14="http://schemas.microsoft.com/office/drawing/2010/main" val="0"/>
              </a:ext>
            </a:extLst>
          </a:blip>
          <a:srcRect t="63072" r="47917"/>
          <a:stretch>
            <a:fillRect/>
          </a:stretch>
        </p:blipFill>
        <p:spPr>
          <a:xfrm>
            <a:off x="10160" y="-54610"/>
            <a:ext cx="7369175" cy="6858000"/>
          </a:xfrm>
          <a:prstGeom prst="rect">
            <a:avLst/>
          </a:prstGeom>
        </p:spPr>
      </p:pic>
      <p:pic>
        <p:nvPicPr>
          <p:cNvPr id="2" name="图片 1" descr="WPS图片(1)"/>
          <p:cNvPicPr>
            <a:picLocks noChangeAspect="1"/>
          </p:cNvPicPr>
          <p:nvPr/>
        </p:nvPicPr>
        <p:blipFill>
          <a:blip r:embed="rId3"/>
          <a:stretch>
            <a:fillRect/>
          </a:stretch>
        </p:blipFill>
        <p:spPr>
          <a:xfrm>
            <a:off x="8797290" y="3023235"/>
            <a:ext cx="790575" cy="790575"/>
          </a:xfrm>
          <a:prstGeom prst="rect">
            <a:avLst/>
          </a:prstGeom>
        </p:spPr>
      </p:pic>
      <p:pic>
        <p:nvPicPr>
          <p:cNvPr id="3" name="图片 2" descr="WPS图片(1)"/>
          <p:cNvPicPr>
            <a:picLocks noChangeAspect="1"/>
          </p:cNvPicPr>
          <p:nvPr/>
        </p:nvPicPr>
        <p:blipFill>
          <a:blip r:embed="rId3"/>
          <a:stretch>
            <a:fillRect/>
          </a:stretch>
        </p:blipFill>
        <p:spPr>
          <a:xfrm>
            <a:off x="9722485" y="3026410"/>
            <a:ext cx="787400" cy="787400"/>
          </a:xfrm>
          <a:prstGeom prst="rect">
            <a:avLst/>
          </a:prstGeom>
        </p:spPr>
      </p:pic>
      <p:pic>
        <p:nvPicPr>
          <p:cNvPr id="5" name="图片 4" descr="WPS图片(1)"/>
          <p:cNvPicPr>
            <a:picLocks noChangeAspect="1"/>
          </p:cNvPicPr>
          <p:nvPr/>
        </p:nvPicPr>
        <p:blipFill>
          <a:blip r:embed="rId3"/>
          <a:stretch>
            <a:fillRect/>
          </a:stretch>
        </p:blipFill>
        <p:spPr>
          <a:xfrm>
            <a:off x="10565765" y="3027680"/>
            <a:ext cx="787400" cy="787400"/>
          </a:xfrm>
          <a:prstGeom prst="rect">
            <a:avLst/>
          </a:prstGeom>
        </p:spPr>
      </p:pic>
      <p:pic>
        <p:nvPicPr>
          <p:cNvPr id="27" name="图片 26" descr="WPS图片(1)"/>
          <p:cNvPicPr>
            <a:picLocks noChangeAspect="1"/>
          </p:cNvPicPr>
          <p:nvPr/>
        </p:nvPicPr>
        <p:blipFill>
          <a:blip r:embed="rId3"/>
          <a:stretch>
            <a:fillRect/>
          </a:stretch>
        </p:blipFill>
        <p:spPr>
          <a:xfrm>
            <a:off x="11329035" y="3072765"/>
            <a:ext cx="741045" cy="741045"/>
          </a:xfrm>
          <a:prstGeom prst="rect">
            <a:avLst/>
          </a:prstGeom>
        </p:spPr>
      </p:pic>
      <p:grpSp>
        <p:nvGrpSpPr>
          <p:cNvPr id="33" name="组合 32"/>
          <p:cNvGrpSpPr/>
          <p:nvPr/>
        </p:nvGrpSpPr>
        <p:grpSpPr>
          <a:xfrm>
            <a:off x="6457950" y="3129915"/>
            <a:ext cx="5252085" cy="684530"/>
            <a:chOff x="10170" y="4929"/>
            <a:chExt cx="8271" cy="1078"/>
          </a:xfrm>
        </p:grpSpPr>
        <p:sp>
          <p:nvSpPr>
            <p:cNvPr id="13" name="文本框 12"/>
            <p:cNvSpPr txBox="1"/>
            <p:nvPr>
              <p:custDataLst>
                <p:tags r:id="rId4"/>
              </p:custDataLst>
            </p:nvPr>
          </p:nvSpPr>
          <p:spPr>
            <a:xfrm>
              <a:off x="10170" y="4965"/>
              <a:ext cx="817" cy="919"/>
            </a:xfrm>
            <a:prstGeom prst="rect">
              <a:avLst/>
            </a:prstGeom>
            <a:noFill/>
          </p:spPr>
          <p:txBody>
            <a:bodyPr wrap="square" rtlCol="0">
              <a:spAutoFit/>
            </a:bodyPr>
            <a:lstStyle/>
            <a:p>
              <a:r>
                <a:rPr lang="en-US" altLang="zh-CN" sz="3200" b="1" dirty="0">
                  <a:effectLst>
                    <a:outerShdw blurRad="38100" dist="38100" dir="2700000" algn="tl">
                      <a:srgbClr val="000000">
                        <a:alpha val="43137"/>
                      </a:srgbClr>
                    </a:outerShdw>
                  </a:effectLst>
                  <a:cs typeface="+mn-ea"/>
                  <a:sym typeface="+mn-lt"/>
                </a:rPr>
                <a:t>H</a:t>
              </a:r>
              <a:endParaRPr lang="en-US" altLang="zh-CN" sz="3200" b="1" dirty="0">
                <a:effectLst>
                  <a:outerShdw blurRad="38100" dist="38100" dir="2700000" algn="tl">
                    <a:srgbClr val="000000">
                      <a:alpha val="43137"/>
                    </a:srgbClr>
                  </a:outerShdw>
                </a:effectLst>
                <a:cs typeface="+mn-ea"/>
                <a:sym typeface="+mn-lt"/>
              </a:endParaRPr>
            </a:p>
          </p:txBody>
        </p:sp>
        <p:sp>
          <p:nvSpPr>
            <p:cNvPr id="15" name="文本框 14"/>
            <p:cNvSpPr txBox="1"/>
            <p:nvPr/>
          </p:nvSpPr>
          <p:spPr>
            <a:xfrm>
              <a:off x="11755" y="4965"/>
              <a:ext cx="793" cy="919"/>
            </a:xfrm>
            <a:prstGeom prst="rect">
              <a:avLst/>
            </a:prstGeom>
            <a:noFill/>
          </p:spPr>
          <p:txBody>
            <a:bodyPr wrap="square" rtlCol="0">
              <a:spAutoFit/>
            </a:bodyPr>
            <a:lstStyle/>
            <a:p>
              <a:r>
                <a:rPr lang="en-US" altLang="zh-CN" sz="3200" b="1" dirty="0">
                  <a:effectLst>
                    <a:outerShdw blurRad="38100" dist="38100" dir="2700000" algn="tl">
                      <a:srgbClr val="000000">
                        <a:alpha val="43137"/>
                      </a:srgbClr>
                    </a:outerShdw>
                  </a:effectLst>
                  <a:cs typeface="+mn-ea"/>
                  <a:sym typeface="+mn-lt"/>
                </a:rPr>
                <a:t>I</a:t>
              </a:r>
              <a:endParaRPr lang="en-US" altLang="zh-CN" sz="3200" b="1" dirty="0">
                <a:effectLst>
                  <a:outerShdw blurRad="38100" dist="38100" dir="2700000" algn="tl">
                    <a:srgbClr val="000000">
                      <a:alpha val="43137"/>
                    </a:srgbClr>
                  </a:outerShdw>
                </a:effectLst>
                <a:cs typeface="+mn-ea"/>
                <a:sym typeface="+mn-lt"/>
              </a:endParaRPr>
            </a:p>
          </p:txBody>
        </p:sp>
        <p:sp>
          <p:nvSpPr>
            <p:cNvPr id="17" name="文本框 16"/>
            <p:cNvSpPr txBox="1"/>
            <p:nvPr/>
          </p:nvSpPr>
          <p:spPr>
            <a:xfrm>
              <a:off x="12839" y="4929"/>
              <a:ext cx="1255" cy="919"/>
            </a:xfrm>
            <a:prstGeom prst="rect">
              <a:avLst/>
            </a:prstGeom>
            <a:noFill/>
          </p:spPr>
          <p:txBody>
            <a:bodyPr wrap="square" rtlCol="0">
              <a:spAutoFit/>
            </a:bodyPr>
            <a:lstStyle/>
            <a:p>
              <a:r>
                <a:rPr lang="en-US" altLang="zh-CN" sz="3200" b="1" dirty="0">
                  <a:effectLst>
                    <a:outerShdw blurRad="38100" dist="38100" dir="2700000" algn="tl">
                      <a:srgbClr val="000000">
                        <a:alpha val="43137"/>
                      </a:srgbClr>
                    </a:outerShdw>
                  </a:effectLst>
                  <a:cs typeface="+mn-ea"/>
                  <a:sym typeface="+mn-lt"/>
                </a:rPr>
                <a:t>S</a:t>
              </a:r>
              <a:endParaRPr lang="en-US" altLang="zh-CN" sz="3200" b="1" dirty="0">
                <a:effectLst>
                  <a:outerShdw blurRad="38100" dist="38100" dir="2700000" algn="tl">
                    <a:srgbClr val="000000">
                      <a:alpha val="43137"/>
                    </a:srgbClr>
                  </a:outerShdw>
                </a:effectLst>
                <a:cs typeface="+mn-ea"/>
                <a:sym typeface="+mn-lt"/>
              </a:endParaRPr>
            </a:p>
          </p:txBody>
        </p:sp>
        <p:sp>
          <p:nvSpPr>
            <p:cNvPr id="7" name="文本框 6"/>
            <p:cNvSpPr txBox="1"/>
            <p:nvPr/>
          </p:nvSpPr>
          <p:spPr>
            <a:xfrm>
              <a:off x="14076" y="4965"/>
              <a:ext cx="770" cy="698"/>
            </a:xfrm>
            <a:prstGeom prst="rect">
              <a:avLst/>
            </a:prstGeom>
            <a:noFill/>
          </p:spPr>
          <p:txBody>
            <a:bodyPr wrap="square" rtlCol="0">
              <a:noAutofit/>
            </a:bodyPr>
            <a:p>
              <a:r>
                <a:rPr lang="en-US" altLang="zh-CN" sz="3200" b="1"/>
                <a:t>T</a:t>
              </a:r>
              <a:endParaRPr lang="en-US" altLang="zh-CN" sz="3200" b="1"/>
            </a:p>
          </p:txBody>
        </p:sp>
        <p:sp>
          <p:nvSpPr>
            <p:cNvPr id="11" name="文本框 10"/>
            <p:cNvSpPr txBox="1"/>
            <p:nvPr/>
          </p:nvSpPr>
          <p:spPr>
            <a:xfrm>
              <a:off x="15383" y="4948"/>
              <a:ext cx="701" cy="919"/>
            </a:xfrm>
            <a:prstGeom prst="rect">
              <a:avLst/>
            </a:prstGeom>
            <a:noFill/>
          </p:spPr>
          <p:txBody>
            <a:bodyPr wrap="square" rtlCol="0">
              <a:spAutoFit/>
            </a:bodyPr>
            <a:p>
              <a:r>
                <a:rPr lang="en-US" altLang="zh-CN" sz="3200" b="1"/>
                <a:t>O</a:t>
              </a:r>
              <a:endParaRPr lang="en-US" altLang="zh-CN" sz="3200" b="1"/>
            </a:p>
          </p:txBody>
        </p:sp>
        <p:sp>
          <p:nvSpPr>
            <p:cNvPr id="22" name="文本框 21"/>
            <p:cNvSpPr txBox="1"/>
            <p:nvPr/>
          </p:nvSpPr>
          <p:spPr>
            <a:xfrm>
              <a:off x="16763" y="4965"/>
              <a:ext cx="525" cy="919"/>
            </a:xfrm>
            <a:prstGeom prst="rect">
              <a:avLst/>
            </a:prstGeom>
            <a:noFill/>
          </p:spPr>
          <p:txBody>
            <a:bodyPr wrap="square" rtlCol="0">
              <a:spAutoFit/>
            </a:bodyPr>
            <a:p>
              <a:r>
                <a:rPr lang="en-US" altLang="zh-CN" sz="3200" b="1"/>
                <a:t>R</a:t>
              </a:r>
              <a:endParaRPr lang="en-US" altLang="zh-CN" sz="3200" b="1"/>
            </a:p>
          </p:txBody>
        </p:sp>
        <p:sp>
          <p:nvSpPr>
            <p:cNvPr id="31" name="文本框 30"/>
            <p:cNvSpPr txBox="1"/>
            <p:nvPr/>
          </p:nvSpPr>
          <p:spPr>
            <a:xfrm>
              <a:off x="17967" y="5089"/>
              <a:ext cx="475" cy="919"/>
            </a:xfrm>
            <a:prstGeom prst="rect">
              <a:avLst/>
            </a:prstGeom>
            <a:noFill/>
          </p:spPr>
          <p:txBody>
            <a:bodyPr wrap="square" rtlCol="0">
              <a:spAutoFit/>
            </a:bodyPr>
            <a:p>
              <a:r>
                <a:rPr lang="en-US" altLang="zh-CN" sz="3200" b="1"/>
                <a:t>Y</a:t>
              </a:r>
              <a:endParaRPr lang="en-US" altLang="zh-CN" sz="3200" b="1"/>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randombar(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randombar(horizont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randombar(horizontal)">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iconfont-11910-5686862"/>
          <p:cNvSpPr>
            <a:spLocks noChangeAspect="1"/>
          </p:cNvSpPr>
          <p:nvPr/>
        </p:nvSpPr>
        <p:spPr bwMode="auto">
          <a:xfrm rot="16200000">
            <a:off x="674315" y="5667983"/>
            <a:ext cx="320765" cy="366309"/>
          </a:xfrm>
          <a:custGeom>
            <a:avLst/>
            <a:gdLst>
              <a:gd name="T0" fmla="*/ 4621 w 9242"/>
              <a:gd name="T1" fmla="*/ 10555 h 10555"/>
              <a:gd name="T2" fmla="*/ 4034 w 9242"/>
              <a:gd name="T3" fmla="*/ 10285 h 10555"/>
              <a:gd name="T4" fmla="*/ 244 w 9242"/>
              <a:gd name="T5" fmla="*/ 5872 h 10555"/>
              <a:gd name="T6" fmla="*/ 127 w 9242"/>
              <a:gd name="T7" fmla="*/ 5043 h 10555"/>
              <a:gd name="T8" fmla="*/ 831 w 9242"/>
              <a:gd name="T9" fmla="*/ 4592 h 10555"/>
              <a:gd name="T10" fmla="*/ 2221 w 9242"/>
              <a:gd name="T11" fmla="*/ 4592 h 10555"/>
              <a:gd name="T12" fmla="*/ 2221 w 9242"/>
              <a:gd name="T13" fmla="*/ 1200 h 10555"/>
              <a:gd name="T14" fmla="*/ 3421 w 9242"/>
              <a:gd name="T15" fmla="*/ 0 h 10555"/>
              <a:gd name="T16" fmla="*/ 5821 w 9242"/>
              <a:gd name="T17" fmla="*/ 0 h 10555"/>
              <a:gd name="T18" fmla="*/ 7021 w 9242"/>
              <a:gd name="T19" fmla="*/ 1200 h 10555"/>
              <a:gd name="T20" fmla="*/ 7021 w 9242"/>
              <a:gd name="T21" fmla="*/ 4591 h 10555"/>
              <a:gd name="T22" fmla="*/ 8411 w 9242"/>
              <a:gd name="T23" fmla="*/ 4591 h 10555"/>
              <a:gd name="T24" fmla="*/ 9115 w 9242"/>
              <a:gd name="T25" fmla="*/ 5042 h 10555"/>
              <a:gd name="T26" fmla="*/ 8999 w 9242"/>
              <a:gd name="T27" fmla="*/ 5871 h 10555"/>
              <a:gd name="T28" fmla="*/ 5209 w 9242"/>
              <a:gd name="T29" fmla="*/ 10285 h 10555"/>
              <a:gd name="T30" fmla="*/ 4621 w 9242"/>
              <a:gd name="T31" fmla="*/ 10555 h 10555"/>
              <a:gd name="T32" fmla="*/ 886 w 9242"/>
              <a:gd name="T33" fmla="*/ 5392 h 10555"/>
              <a:gd name="T34" fmla="*/ 4621 w 9242"/>
              <a:gd name="T35" fmla="*/ 9742 h 10555"/>
              <a:gd name="T36" fmla="*/ 8356 w 9242"/>
              <a:gd name="T37" fmla="*/ 5392 h 10555"/>
              <a:gd name="T38" fmla="*/ 6221 w 9242"/>
              <a:gd name="T39" fmla="*/ 5392 h 10555"/>
              <a:gd name="T40" fmla="*/ 6221 w 9242"/>
              <a:gd name="T41" fmla="*/ 1200 h 10555"/>
              <a:gd name="T42" fmla="*/ 5821 w 9242"/>
              <a:gd name="T43" fmla="*/ 800 h 10555"/>
              <a:gd name="T44" fmla="*/ 3421 w 9242"/>
              <a:gd name="T45" fmla="*/ 800 h 10555"/>
              <a:gd name="T46" fmla="*/ 3021 w 9242"/>
              <a:gd name="T47" fmla="*/ 1200 h 10555"/>
              <a:gd name="T48" fmla="*/ 3021 w 9242"/>
              <a:gd name="T49" fmla="*/ 5391 h 10555"/>
              <a:gd name="T50" fmla="*/ 886 w 9242"/>
              <a:gd name="T51" fmla="*/ 5391 h 10555"/>
              <a:gd name="T52" fmla="*/ 886 w 9242"/>
              <a:gd name="T53" fmla="*/ 5392 h 10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242" h="10555">
                <a:moveTo>
                  <a:pt x="4621" y="10555"/>
                </a:moveTo>
                <a:cubicBezTo>
                  <a:pt x="4395" y="10555"/>
                  <a:pt x="4181" y="10456"/>
                  <a:pt x="4034" y="10285"/>
                </a:cubicBezTo>
                <a:lnTo>
                  <a:pt x="244" y="5872"/>
                </a:lnTo>
                <a:cubicBezTo>
                  <a:pt x="44" y="5640"/>
                  <a:pt x="0" y="5322"/>
                  <a:pt x="127" y="5043"/>
                </a:cubicBezTo>
                <a:cubicBezTo>
                  <a:pt x="255" y="4765"/>
                  <a:pt x="525" y="4592"/>
                  <a:pt x="831" y="4592"/>
                </a:cubicBezTo>
                <a:lnTo>
                  <a:pt x="2221" y="4592"/>
                </a:lnTo>
                <a:lnTo>
                  <a:pt x="2221" y="1200"/>
                </a:lnTo>
                <a:cubicBezTo>
                  <a:pt x="2221" y="539"/>
                  <a:pt x="2760" y="0"/>
                  <a:pt x="3421" y="0"/>
                </a:cubicBezTo>
                <a:lnTo>
                  <a:pt x="5821" y="0"/>
                </a:lnTo>
                <a:cubicBezTo>
                  <a:pt x="6482" y="0"/>
                  <a:pt x="7021" y="539"/>
                  <a:pt x="7021" y="1200"/>
                </a:cubicBezTo>
                <a:lnTo>
                  <a:pt x="7021" y="4591"/>
                </a:lnTo>
                <a:lnTo>
                  <a:pt x="8411" y="4591"/>
                </a:lnTo>
                <a:cubicBezTo>
                  <a:pt x="8717" y="4591"/>
                  <a:pt x="8987" y="4764"/>
                  <a:pt x="9115" y="5042"/>
                </a:cubicBezTo>
                <a:cubicBezTo>
                  <a:pt x="9242" y="5321"/>
                  <a:pt x="9199" y="5639"/>
                  <a:pt x="8999" y="5871"/>
                </a:cubicBezTo>
                <a:lnTo>
                  <a:pt x="5209" y="10285"/>
                </a:lnTo>
                <a:cubicBezTo>
                  <a:pt x="5061" y="10457"/>
                  <a:pt x="4847" y="10555"/>
                  <a:pt x="4621" y="10555"/>
                </a:cubicBezTo>
                <a:close/>
                <a:moveTo>
                  <a:pt x="886" y="5392"/>
                </a:moveTo>
                <a:lnTo>
                  <a:pt x="4621" y="9742"/>
                </a:lnTo>
                <a:lnTo>
                  <a:pt x="8356" y="5392"/>
                </a:lnTo>
                <a:lnTo>
                  <a:pt x="6221" y="5392"/>
                </a:lnTo>
                <a:lnTo>
                  <a:pt x="6221" y="1200"/>
                </a:lnTo>
                <a:cubicBezTo>
                  <a:pt x="6221" y="980"/>
                  <a:pt x="6041" y="800"/>
                  <a:pt x="5821" y="800"/>
                </a:cubicBezTo>
                <a:lnTo>
                  <a:pt x="3421" y="800"/>
                </a:lnTo>
                <a:cubicBezTo>
                  <a:pt x="3201" y="800"/>
                  <a:pt x="3021" y="980"/>
                  <a:pt x="3021" y="1200"/>
                </a:cubicBezTo>
                <a:lnTo>
                  <a:pt x="3021" y="5391"/>
                </a:lnTo>
                <a:lnTo>
                  <a:pt x="886" y="5391"/>
                </a:lnTo>
                <a:lnTo>
                  <a:pt x="886" y="5392"/>
                </a:lnTo>
                <a:close/>
              </a:path>
            </a:pathLst>
          </a:custGeom>
          <a:solidFill>
            <a:schemeClr val="tx1"/>
          </a:solidFill>
          <a:ln>
            <a:solidFill>
              <a:schemeClr val="tx1"/>
            </a:solidFill>
          </a:ln>
        </p:spPr>
        <p:txBody>
          <a:bodyPr/>
          <a:lstStyle/>
          <a:p>
            <a:endParaRPr lang="zh-CN" altLang="en-US">
              <a:cs typeface="+mn-ea"/>
              <a:sym typeface="+mn-lt"/>
            </a:endParaRPr>
          </a:p>
        </p:txBody>
      </p:sp>
      <p:sp>
        <p:nvSpPr>
          <p:cNvPr id="6" name="iconfont-1054-809968"/>
          <p:cNvSpPr>
            <a:spLocks noChangeAspect="1"/>
          </p:cNvSpPr>
          <p:nvPr/>
        </p:nvSpPr>
        <p:spPr bwMode="auto">
          <a:xfrm>
            <a:off x="682276" y="833029"/>
            <a:ext cx="304842" cy="304842"/>
          </a:xfrm>
          <a:custGeom>
            <a:avLst/>
            <a:gdLst>
              <a:gd name="T0" fmla="*/ 7991 w 12800"/>
              <a:gd name="T1" fmla="*/ 4785 h 12800"/>
              <a:gd name="T2" fmla="*/ 7237 w 12800"/>
              <a:gd name="T3" fmla="*/ 4281 h 12800"/>
              <a:gd name="T4" fmla="*/ 6348 w 12800"/>
              <a:gd name="T5" fmla="*/ 4105 h 12800"/>
              <a:gd name="T6" fmla="*/ 5458 w 12800"/>
              <a:gd name="T7" fmla="*/ 4281 h 12800"/>
              <a:gd name="T8" fmla="*/ 4704 w 12800"/>
              <a:gd name="T9" fmla="*/ 4785 h 12800"/>
              <a:gd name="T10" fmla="*/ 4200 w 12800"/>
              <a:gd name="T11" fmla="*/ 5538 h 12800"/>
              <a:gd name="T12" fmla="*/ 4023 w 12800"/>
              <a:gd name="T13" fmla="*/ 6426 h 12800"/>
              <a:gd name="T14" fmla="*/ 4200 w 12800"/>
              <a:gd name="T15" fmla="*/ 7314 h 12800"/>
              <a:gd name="T16" fmla="*/ 4704 w 12800"/>
              <a:gd name="T17" fmla="*/ 8067 h 12800"/>
              <a:gd name="T18" fmla="*/ 5458 w 12800"/>
              <a:gd name="T19" fmla="*/ 8571 h 12800"/>
              <a:gd name="T20" fmla="*/ 6348 w 12800"/>
              <a:gd name="T21" fmla="*/ 8747 h 12800"/>
              <a:gd name="T22" fmla="*/ 7237 w 12800"/>
              <a:gd name="T23" fmla="*/ 8571 h 12800"/>
              <a:gd name="T24" fmla="*/ 7991 w 12800"/>
              <a:gd name="T25" fmla="*/ 8067 h 12800"/>
              <a:gd name="T26" fmla="*/ 8495 w 12800"/>
              <a:gd name="T27" fmla="*/ 7314 h 12800"/>
              <a:gd name="T28" fmla="*/ 8672 w 12800"/>
              <a:gd name="T29" fmla="*/ 6426 h 12800"/>
              <a:gd name="T30" fmla="*/ 8495 w 12800"/>
              <a:gd name="T31" fmla="*/ 5538 h 12800"/>
              <a:gd name="T32" fmla="*/ 7991 w 12800"/>
              <a:gd name="T33" fmla="*/ 4785 h 12800"/>
              <a:gd name="T34" fmla="*/ 11482 w 12800"/>
              <a:gd name="T35" fmla="*/ 5844 h 12800"/>
              <a:gd name="T36" fmla="*/ 6947 w 12800"/>
              <a:gd name="T37" fmla="*/ 1317 h 12800"/>
              <a:gd name="T38" fmla="*/ 6947 w 12800"/>
              <a:gd name="T39" fmla="*/ 0 h 12800"/>
              <a:gd name="T40" fmla="*/ 5880 w 12800"/>
              <a:gd name="T41" fmla="*/ 0 h 12800"/>
              <a:gd name="T42" fmla="*/ 5880 w 12800"/>
              <a:gd name="T43" fmla="*/ 1334 h 12800"/>
              <a:gd name="T44" fmla="*/ 1318 w 12800"/>
              <a:gd name="T45" fmla="*/ 5844 h 12800"/>
              <a:gd name="T46" fmla="*/ 0 w 12800"/>
              <a:gd name="T47" fmla="*/ 5844 h 12800"/>
              <a:gd name="T48" fmla="*/ 0 w 12800"/>
              <a:gd name="T49" fmla="*/ 6933 h 12800"/>
              <a:gd name="T50" fmla="*/ 1318 w 12800"/>
              <a:gd name="T51" fmla="*/ 6933 h 12800"/>
              <a:gd name="T52" fmla="*/ 5857 w 12800"/>
              <a:gd name="T53" fmla="*/ 11466 h 12800"/>
              <a:gd name="T54" fmla="*/ 5857 w 12800"/>
              <a:gd name="T55" fmla="*/ 12800 h 12800"/>
              <a:gd name="T56" fmla="*/ 6947 w 12800"/>
              <a:gd name="T57" fmla="*/ 12800 h 12800"/>
              <a:gd name="T58" fmla="*/ 6947 w 12800"/>
              <a:gd name="T59" fmla="*/ 11483 h 12800"/>
              <a:gd name="T60" fmla="*/ 11482 w 12800"/>
              <a:gd name="T61" fmla="*/ 6933 h 12800"/>
              <a:gd name="T62" fmla="*/ 12800 w 12800"/>
              <a:gd name="T63" fmla="*/ 6933 h 12800"/>
              <a:gd name="T64" fmla="*/ 12800 w 12800"/>
              <a:gd name="T65" fmla="*/ 5844 h 12800"/>
              <a:gd name="T66" fmla="*/ 11482 w 12800"/>
              <a:gd name="T67" fmla="*/ 5844 h 12800"/>
              <a:gd name="T68" fmla="*/ 6400 w 12800"/>
              <a:gd name="T69" fmla="*/ 10589 h 12800"/>
              <a:gd name="T70" fmla="*/ 2214 w 12800"/>
              <a:gd name="T71" fmla="*/ 6409 h 12800"/>
              <a:gd name="T72" fmla="*/ 6400 w 12800"/>
              <a:gd name="T73" fmla="*/ 2206 h 12800"/>
              <a:gd name="T74" fmla="*/ 10586 w 12800"/>
              <a:gd name="T75" fmla="*/ 6409 h 12800"/>
              <a:gd name="T76" fmla="*/ 6400 w 12800"/>
              <a:gd name="T77" fmla="*/ 10589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00" h="12800">
                <a:moveTo>
                  <a:pt x="7991" y="4785"/>
                </a:moveTo>
                <a:cubicBezTo>
                  <a:pt x="7776" y="4570"/>
                  <a:pt x="7518" y="4398"/>
                  <a:pt x="7237" y="4281"/>
                </a:cubicBezTo>
                <a:cubicBezTo>
                  <a:pt x="6956" y="4165"/>
                  <a:pt x="6652" y="4105"/>
                  <a:pt x="6348" y="4105"/>
                </a:cubicBezTo>
                <a:cubicBezTo>
                  <a:pt x="6043" y="4105"/>
                  <a:pt x="5739" y="4165"/>
                  <a:pt x="5458" y="4281"/>
                </a:cubicBezTo>
                <a:cubicBezTo>
                  <a:pt x="5177" y="4398"/>
                  <a:pt x="4919" y="4570"/>
                  <a:pt x="4704" y="4785"/>
                </a:cubicBezTo>
                <a:cubicBezTo>
                  <a:pt x="4489" y="4999"/>
                  <a:pt x="4317" y="5257"/>
                  <a:pt x="4200" y="5538"/>
                </a:cubicBezTo>
                <a:cubicBezTo>
                  <a:pt x="4084" y="5819"/>
                  <a:pt x="4023" y="6122"/>
                  <a:pt x="4023" y="6426"/>
                </a:cubicBezTo>
                <a:cubicBezTo>
                  <a:pt x="4023" y="6730"/>
                  <a:pt x="4084" y="7033"/>
                  <a:pt x="4200" y="7314"/>
                </a:cubicBezTo>
                <a:cubicBezTo>
                  <a:pt x="4317" y="7595"/>
                  <a:pt x="4489" y="7853"/>
                  <a:pt x="4704" y="8067"/>
                </a:cubicBezTo>
                <a:cubicBezTo>
                  <a:pt x="4919" y="8282"/>
                  <a:pt x="5177" y="8454"/>
                  <a:pt x="5458" y="8571"/>
                </a:cubicBezTo>
                <a:cubicBezTo>
                  <a:pt x="5739" y="8687"/>
                  <a:pt x="6043" y="8747"/>
                  <a:pt x="6348" y="8747"/>
                </a:cubicBezTo>
                <a:cubicBezTo>
                  <a:pt x="6652" y="8747"/>
                  <a:pt x="6956" y="8687"/>
                  <a:pt x="7237" y="8571"/>
                </a:cubicBezTo>
                <a:cubicBezTo>
                  <a:pt x="7518" y="8454"/>
                  <a:pt x="7776" y="8282"/>
                  <a:pt x="7991" y="8067"/>
                </a:cubicBezTo>
                <a:cubicBezTo>
                  <a:pt x="8206" y="7853"/>
                  <a:pt x="8379" y="7595"/>
                  <a:pt x="8495" y="7314"/>
                </a:cubicBezTo>
                <a:cubicBezTo>
                  <a:pt x="8611" y="7034"/>
                  <a:pt x="8672" y="6730"/>
                  <a:pt x="8672" y="6426"/>
                </a:cubicBezTo>
                <a:cubicBezTo>
                  <a:pt x="8672" y="6122"/>
                  <a:pt x="8611" y="5819"/>
                  <a:pt x="8495" y="5538"/>
                </a:cubicBezTo>
                <a:cubicBezTo>
                  <a:pt x="8379" y="5257"/>
                  <a:pt x="8207" y="5000"/>
                  <a:pt x="7991" y="4785"/>
                </a:cubicBezTo>
                <a:close/>
                <a:moveTo>
                  <a:pt x="11482" y="5844"/>
                </a:moveTo>
                <a:cubicBezTo>
                  <a:pt x="11274" y="3350"/>
                  <a:pt x="9445" y="1490"/>
                  <a:pt x="6947" y="1317"/>
                </a:cubicBezTo>
                <a:lnTo>
                  <a:pt x="6947" y="0"/>
                </a:lnTo>
                <a:lnTo>
                  <a:pt x="5880" y="0"/>
                </a:lnTo>
                <a:lnTo>
                  <a:pt x="5880" y="1334"/>
                </a:lnTo>
                <a:cubicBezTo>
                  <a:pt x="3452" y="1559"/>
                  <a:pt x="1526" y="3402"/>
                  <a:pt x="1318" y="5844"/>
                </a:cubicBezTo>
                <a:lnTo>
                  <a:pt x="0" y="5844"/>
                </a:lnTo>
                <a:lnTo>
                  <a:pt x="0" y="6933"/>
                </a:lnTo>
                <a:lnTo>
                  <a:pt x="1318" y="6933"/>
                </a:lnTo>
                <a:cubicBezTo>
                  <a:pt x="1526" y="9375"/>
                  <a:pt x="3429" y="11224"/>
                  <a:pt x="5857" y="11466"/>
                </a:cubicBezTo>
                <a:lnTo>
                  <a:pt x="5857" y="12800"/>
                </a:lnTo>
                <a:lnTo>
                  <a:pt x="6947" y="12800"/>
                </a:lnTo>
                <a:lnTo>
                  <a:pt x="6947" y="11483"/>
                </a:lnTo>
                <a:cubicBezTo>
                  <a:pt x="9444" y="11310"/>
                  <a:pt x="11274" y="9427"/>
                  <a:pt x="11482" y="6933"/>
                </a:cubicBezTo>
                <a:lnTo>
                  <a:pt x="12800" y="6933"/>
                </a:lnTo>
                <a:lnTo>
                  <a:pt x="12800" y="5844"/>
                </a:lnTo>
                <a:lnTo>
                  <a:pt x="11482" y="5844"/>
                </a:lnTo>
                <a:close/>
                <a:moveTo>
                  <a:pt x="6400" y="10589"/>
                </a:moveTo>
                <a:cubicBezTo>
                  <a:pt x="4093" y="10589"/>
                  <a:pt x="2214" y="8695"/>
                  <a:pt x="2214" y="6409"/>
                </a:cubicBezTo>
                <a:cubicBezTo>
                  <a:pt x="2214" y="4122"/>
                  <a:pt x="4111" y="2206"/>
                  <a:pt x="6400" y="2206"/>
                </a:cubicBezTo>
                <a:cubicBezTo>
                  <a:pt x="8707" y="2206"/>
                  <a:pt x="10586" y="4122"/>
                  <a:pt x="10586" y="6409"/>
                </a:cubicBezTo>
                <a:cubicBezTo>
                  <a:pt x="10586" y="8695"/>
                  <a:pt x="8707" y="10589"/>
                  <a:pt x="6400" y="10589"/>
                </a:cubicBezTo>
                <a:close/>
              </a:path>
            </a:pathLst>
          </a:custGeom>
          <a:solidFill>
            <a:schemeClr val="tx1"/>
          </a:solidFill>
          <a:ln>
            <a:solidFill>
              <a:schemeClr val="tx1"/>
            </a:solidFill>
          </a:ln>
        </p:spPr>
        <p:txBody>
          <a:bodyPr/>
          <a:lstStyle/>
          <a:p>
            <a:endParaRPr lang="zh-CN" altLang="en-US">
              <a:cs typeface="+mn-ea"/>
              <a:sym typeface="+mn-lt"/>
            </a:endParaRPr>
          </a:p>
        </p:txBody>
      </p:sp>
      <p:pic>
        <p:nvPicPr>
          <p:cNvPr id="2" name="图片 1" descr="3"/>
          <p:cNvPicPr>
            <a:picLocks noChangeAspect="1"/>
          </p:cNvPicPr>
          <p:nvPr/>
        </p:nvPicPr>
        <p:blipFill>
          <a:blip r:embed="rId2"/>
          <a:stretch>
            <a:fillRect/>
          </a:stretch>
        </p:blipFill>
        <p:spPr>
          <a:xfrm>
            <a:off x="1447800" y="253365"/>
            <a:ext cx="9015730" cy="2691130"/>
          </a:xfrm>
          <a:prstGeom prst="rect">
            <a:avLst/>
          </a:prstGeom>
        </p:spPr>
      </p:pic>
      <p:pic>
        <p:nvPicPr>
          <p:cNvPr id="8" name="图片 7" descr="4"/>
          <p:cNvPicPr>
            <a:picLocks noChangeAspect="1"/>
          </p:cNvPicPr>
          <p:nvPr/>
        </p:nvPicPr>
        <p:blipFill>
          <a:blip r:embed="rId3"/>
          <a:stretch>
            <a:fillRect/>
          </a:stretch>
        </p:blipFill>
        <p:spPr>
          <a:xfrm>
            <a:off x="1145540" y="3135630"/>
            <a:ext cx="9317990" cy="27146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 y="0"/>
            <a:ext cx="4456254" cy="1313715"/>
            <a:chOff x="-1" y="0"/>
            <a:chExt cx="4456254" cy="1313715"/>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69750" t="-1" r="1515" b="79682"/>
            <a:stretch>
              <a:fillRect/>
            </a:stretch>
          </p:blipFill>
          <p:spPr>
            <a:xfrm flipH="1">
              <a:off x="-1" y="0"/>
              <a:ext cx="1238491" cy="1313715"/>
            </a:xfrm>
            <a:prstGeom prst="rect">
              <a:avLst/>
            </a:prstGeom>
          </p:spPr>
        </p:pic>
        <p:sp>
          <p:nvSpPr>
            <p:cNvPr id="4" name="矩形 3"/>
            <p:cNvSpPr/>
            <p:nvPr/>
          </p:nvSpPr>
          <p:spPr>
            <a:xfrm>
              <a:off x="1238490" y="410885"/>
              <a:ext cx="3217763" cy="67725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238160" y="504748"/>
              <a:ext cx="3067292" cy="583565"/>
            </a:xfrm>
            <a:prstGeom prst="rect">
              <a:avLst/>
            </a:prstGeom>
            <a:noFill/>
          </p:spPr>
          <p:txBody>
            <a:bodyPr wrap="square" rtlCol="0">
              <a:spAutoFit/>
            </a:bodyPr>
            <a:lstStyle/>
            <a:p>
              <a:r>
                <a:rPr lang="zh-CN" altLang="en-US" sz="3200" b="1" dirty="0">
                  <a:cs typeface="+mn-ea"/>
                  <a:sym typeface="+mn-lt"/>
                </a:rPr>
                <a:t>如何学习历史</a:t>
              </a:r>
              <a:endParaRPr lang="zh-CN" altLang="en-US" sz="3200" b="1" dirty="0">
                <a:cs typeface="+mn-ea"/>
                <a:sym typeface="+mn-lt"/>
              </a:endParaRPr>
            </a:p>
          </p:txBody>
        </p:sp>
      </p:grpSp>
      <p:pic>
        <p:nvPicPr>
          <p:cNvPr id="20" name="图片 19"/>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t="63072" r="47917"/>
          <a:stretch>
            <a:fillRect/>
          </a:stretch>
        </p:blipFill>
        <p:spPr>
          <a:xfrm>
            <a:off x="0" y="257175"/>
            <a:ext cx="6282055" cy="6858000"/>
          </a:xfrm>
          <a:prstGeom prst="rect">
            <a:avLst/>
          </a:prstGeom>
        </p:spPr>
      </p:pic>
      <p:sp>
        <p:nvSpPr>
          <p:cNvPr id="9" name="文本框 8"/>
          <p:cNvSpPr txBox="1"/>
          <p:nvPr/>
        </p:nvSpPr>
        <p:spPr>
          <a:xfrm>
            <a:off x="7110095" y="664845"/>
            <a:ext cx="4598035" cy="4350385"/>
          </a:xfrm>
          <a:prstGeom prst="rect">
            <a:avLst/>
          </a:prstGeom>
          <a:solidFill>
            <a:srgbClr val="92D050"/>
          </a:solidFill>
        </p:spPr>
        <p:txBody>
          <a:bodyPr wrap="square" rtlCol="0">
            <a:noAutofit/>
          </a:bodyPr>
          <a:p>
            <a:r>
              <a:rPr lang="zh-CN" altLang="en-US" sz="2000">
                <a:latin typeface="方正粗黑宋简体" panose="02000000000000000000" charset="-122"/>
                <a:ea typeface="方正粗黑宋简体" panose="02000000000000000000" charset="-122"/>
              </a:rPr>
              <a:t>家国情怀</a:t>
            </a:r>
            <a:endParaRPr lang="zh-CN" altLang="en-US" sz="2000">
              <a:latin typeface="方正粗黑宋简体" panose="02000000000000000000" charset="-122"/>
              <a:ea typeface="方正粗黑宋简体" panose="02000000000000000000"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从历史的角度认识中国的国情，具有家国的情怀，形成对祖国的认同感；</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能够认识中华民族多元一体的历史发展趋势，形成对中华民族的认同感，具有民族自信心和自豪感；</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了解并认同中华优秀传统文化，认识中华文明的历史价值和现实意义</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；认同社会主义核心价值观,树立道路自信，理论自信，制度自信和文化自信；</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了解世界发展的多样性，理解和尊重世界各国、各民族文化传统，形成广阔的国际视野；能够确立积极进取的人生态度，塑造健全的人格，树立正确的世界观、人生观和价值观</a:t>
            </a:r>
            <a:r>
              <a:rPr lang="zh-CN" altLang="en-US"/>
              <a:t>。</a:t>
            </a:r>
            <a:endParaRPr lang="zh-CN" altLang="en-US"/>
          </a:p>
        </p:txBody>
      </p:sp>
      <p:pic>
        <p:nvPicPr>
          <p:cNvPr id="100" name="图片 99"/>
          <p:cNvPicPr/>
          <p:nvPr/>
        </p:nvPicPr>
        <p:blipFill>
          <a:blip r:embed="rId4"/>
          <a:stretch>
            <a:fillRect/>
          </a:stretch>
        </p:blipFill>
        <p:spPr>
          <a:xfrm>
            <a:off x="7110095" y="5015230"/>
            <a:ext cx="4597400" cy="1711325"/>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48361" t="35544" r="28041" b="33512"/>
          <a:stretch>
            <a:fillRect/>
          </a:stretch>
        </p:blipFill>
        <p:spPr>
          <a:xfrm>
            <a:off x="940505" y="1678245"/>
            <a:ext cx="3813732" cy="4443433"/>
          </a:xfrm>
          <a:prstGeom prst="rect">
            <a:avLst/>
          </a:prstGeom>
        </p:spPr>
      </p:pic>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l="57289" t="-2780" r="-2033" b="82748"/>
          <a:stretch>
            <a:fillRect/>
          </a:stretch>
        </p:blipFill>
        <p:spPr>
          <a:xfrm>
            <a:off x="4104005" y="3968490"/>
            <a:ext cx="5802674" cy="2308225"/>
          </a:xfrm>
          <a:prstGeom prst="rect">
            <a:avLst/>
          </a:prstGeom>
        </p:spPr>
      </p:pic>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6768" t="-6905" r="61165" b="75555"/>
          <a:stretch>
            <a:fillRect/>
          </a:stretch>
        </p:blipFill>
        <p:spPr>
          <a:xfrm>
            <a:off x="8438404" y="140"/>
            <a:ext cx="3539206" cy="3074389"/>
          </a:xfrm>
          <a:prstGeom prst="rect">
            <a:avLst/>
          </a:prstGeom>
        </p:spPr>
      </p:pic>
      <p:sp>
        <p:nvSpPr>
          <p:cNvPr id="9" name="文本框 8"/>
          <p:cNvSpPr txBox="1"/>
          <p:nvPr/>
        </p:nvSpPr>
        <p:spPr>
          <a:xfrm>
            <a:off x="4390390" y="1134745"/>
            <a:ext cx="4179570" cy="1938020"/>
          </a:xfrm>
          <a:prstGeom prst="rect">
            <a:avLst/>
          </a:prstGeom>
          <a:noFill/>
        </p:spPr>
        <p:txBody>
          <a:bodyPr wrap="square" rtlCol="0">
            <a:spAutoFit/>
          </a:bodyPr>
          <a:p>
            <a:r>
              <a:rPr lang="zh-CN" altLang="en-US" sz="6000">
                <a:latin typeface="微软雅黑" panose="020B0503020204020204" pitchFamily="34" charset="-122"/>
                <a:ea typeface="微软雅黑" panose="020B0503020204020204" pitchFamily="34" charset="-122"/>
              </a:rPr>
              <a:t>祝考试顺利</a:t>
            </a:r>
            <a:endParaRPr lang="zh-CN" altLang="en-US" sz="6000">
              <a:latin typeface="微软雅黑" panose="020B0503020204020204" pitchFamily="34" charset="-122"/>
              <a:ea typeface="微软雅黑" panose="020B0503020204020204" pitchFamily="34" charset="-122"/>
            </a:endParaRPr>
          </a:p>
          <a:p>
            <a:r>
              <a:rPr lang="zh-CN" altLang="en-US" sz="6000">
                <a:latin typeface="微软雅黑" panose="020B0503020204020204" pitchFamily="34" charset="-122"/>
                <a:ea typeface="微软雅黑" panose="020B0503020204020204" pitchFamily="34" charset="-122"/>
              </a:rPr>
              <a:t>下次再见</a:t>
            </a:r>
            <a:endParaRPr lang="zh-CN" altLang="en-US" sz="60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 y="0"/>
            <a:ext cx="4456254" cy="1313715"/>
            <a:chOff x="-1" y="0"/>
            <a:chExt cx="4456254" cy="1313715"/>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69750" t="-1" r="1515" b="79682"/>
            <a:stretch>
              <a:fillRect/>
            </a:stretch>
          </p:blipFill>
          <p:spPr>
            <a:xfrm flipH="1">
              <a:off x="-1" y="0"/>
              <a:ext cx="1238491" cy="1313715"/>
            </a:xfrm>
            <a:prstGeom prst="rect">
              <a:avLst/>
            </a:prstGeom>
          </p:spPr>
        </p:pic>
        <p:sp>
          <p:nvSpPr>
            <p:cNvPr id="4" name="矩形 3"/>
            <p:cNvSpPr/>
            <p:nvPr/>
          </p:nvSpPr>
          <p:spPr>
            <a:xfrm>
              <a:off x="1238490" y="364530"/>
              <a:ext cx="3217763" cy="67725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313725" y="410768"/>
              <a:ext cx="3067292" cy="583565"/>
            </a:xfrm>
            <a:prstGeom prst="rect">
              <a:avLst/>
            </a:prstGeom>
            <a:noFill/>
          </p:spPr>
          <p:txBody>
            <a:bodyPr wrap="square" rtlCol="0">
              <a:spAutoFit/>
            </a:bodyPr>
            <a:lstStyle/>
            <a:p>
              <a:r>
                <a:rPr lang="zh-CN" altLang="en-US" sz="3200" b="1" dirty="0">
                  <a:cs typeface="+mn-ea"/>
                  <a:sym typeface="+mn-lt"/>
                </a:rPr>
                <a:t>小试牛刀</a:t>
              </a:r>
              <a:endParaRPr lang="zh-CN" altLang="en-US" sz="3200" b="1" dirty="0">
                <a:cs typeface="+mn-ea"/>
                <a:sym typeface="+mn-lt"/>
              </a:endParaRPr>
            </a:p>
          </p:txBody>
        </p:sp>
      </p:grpSp>
      <p:sp>
        <p:nvSpPr>
          <p:cNvPr id="7" name="矩形 6"/>
          <p:cNvSpPr>
            <a:spLocks noChangeArrowheads="1"/>
          </p:cNvSpPr>
          <p:nvPr/>
        </p:nvSpPr>
        <p:spPr bwMode="auto">
          <a:xfrm>
            <a:off x="770800" y="1313612"/>
            <a:ext cx="8321479" cy="2030095"/>
          </a:xfrm>
          <a:prstGeom prst="rect">
            <a:avLst/>
          </a:prstGeom>
          <a:noFill/>
          <a:ln w="9525">
            <a:noFill/>
            <a:miter lim="800000"/>
          </a:ln>
        </p:spPr>
        <p:txBody>
          <a:bodyPr wrap="square">
            <a:spAutoFit/>
          </a:bodyPr>
          <a:lstStyle/>
          <a:p>
            <a:pPr>
              <a:lnSpc>
                <a:spcPct val="150000"/>
              </a:lnSpc>
            </a:pPr>
            <a:r>
              <a:rPr lang="zh-CN" altLang="en-US" sz="1400" dirty="0">
                <a:cs typeface="+mn-ea"/>
                <a:sym typeface="+mn-lt"/>
              </a:rPr>
              <a:t>《</a:t>
            </a:r>
            <a:r>
              <a:rPr lang="zh-CN" altLang="en-US" sz="1400" dirty="0">
                <a:cs typeface="+mn-ea"/>
                <a:sym typeface="+mn-lt"/>
              </a:rPr>
              <a:t>农政全书》全书分十二目，农本</a:t>
            </a:r>
            <a:r>
              <a:rPr lang="en-US" altLang="zh-CN" sz="1400" dirty="0">
                <a:cs typeface="+mn-ea"/>
                <a:sym typeface="+mn-lt"/>
              </a:rPr>
              <a:t>3</a:t>
            </a:r>
            <a:r>
              <a:rPr lang="zh-CN" altLang="en-US" sz="1400" dirty="0">
                <a:cs typeface="+mn-ea"/>
                <a:sym typeface="+mn-lt"/>
              </a:rPr>
              <a:t>卷，田制</a:t>
            </a:r>
            <a:r>
              <a:rPr lang="en-US" altLang="zh-CN" sz="1400" dirty="0">
                <a:cs typeface="+mn-ea"/>
                <a:sym typeface="+mn-lt"/>
              </a:rPr>
              <a:t>2</a:t>
            </a:r>
            <a:r>
              <a:rPr lang="zh-CN" altLang="en-US" sz="1400" dirty="0">
                <a:ea typeface="宋体" panose="02010600030101010101" pitchFamily="2" charset="-122"/>
                <a:cs typeface="+mn-ea"/>
                <a:sym typeface="+mn-lt"/>
              </a:rPr>
              <a:t>卷，农事</a:t>
            </a:r>
            <a:r>
              <a:rPr lang="en-US" altLang="zh-CN" sz="1400" dirty="0">
                <a:ea typeface="宋体" panose="02010600030101010101" pitchFamily="2" charset="-122"/>
                <a:cs typeface="+mn-ea"/>
                <a:sym typeface="+mn-lt"/>
              </a:rPr>
              <a:t>6</a:t>
            </a:r>
            <a:r>
              <a:rPr lang="zh-CN" altLang="en-US" sz="1400" dirty="0">
                <a:ea typeface="宋体" panose="02010600030101010101" pitchFamily="2" charset="-122"/>
                <a:cs typeface="+mn-ea"/>
                <a:sym typeface="+mn-lt"/>
              </a:rPr>
              <a:t>卷，水利</a:t>
            </a:r>
            <a:r>
              <a:rPr lang="en-US" altLang="zh-CN" sz="1400" dirty="0">
                <a:ea typeface="宋体" panose="02010600030101010101" pitchFamily="2" charset="-122"/>
                <a:cs typeface="+mn-ea"/>
                <a:sym typeface="+mn-lt"/>
              </a:rPr>
              <a:t>9</a:t>
            </a:r>
            <a:r>
              <a:rPr lang="zh-CN" altLang="en-US" sz="1400" dirty="0">
                <a:ea typeface="宋体" panose="02010600030101010101" pitchFamily="2" charset="-122"/>
                <a:cs typeface="+mn-ea"/>
                <a:sym typeface="+mn-lt"/>
              </a:rPr>
              <a:t>卷，农器</a:t>
            </a:r>
            <a:r>
              <a:rPr lang="en-US" altLang="zh-CN" sz="1400" dirty="0">
                <a:ea typeface="宋体" panose="02010600030101010101" pitchFamily="2" charset="-122"/>
                <a:cs typeface="+mn-ea"/>
                <a:sym typeface="+mn-lt"/>
              </a:rPr>
              <a:t>4</a:t>
            </a:r>
            <a:r>
              <a:rPr lang="zh-CN" altLang="en-US" sz="1400" dirty="0">
                <a:ea typeface="宋体" panose="02010600030101010101" pitchFamily="2" charset="-122"/>
                <a:cs typeface="+mn-ea"/>
                <a:sym typeface="+mn-lt"/>
              </a:rPr>
              <a:t>卷，树艺</a:t>
            </a:r>
            <a:r>
              <a:rPr lang="en-US" altLang="zh-CN" sz="1400" dirty="0">
                <a:ea typeface="宋体" panose="02010600030101010101" pitchFamily="2" charset="-122"/>
                <a:cs typeface="+mn-ea"/>
                <a:sym typeface="+mn-lt"/>
              </a:rPr>
              <a:t>6</a:t>
            </a:r>
            <a:r>
              <a:rPr lang="zh-CN" altLang="en-US" sz="1400" dirty="0">
                <a:ea typeface="宋体" panose="02010600030101010101" pitchFamily="2" charset="-122"/>
                <a:cs typeface="+mn-ea"/>
                <a:sym typeface="+mn-lt"/>
              </a:rPr>
              <a:t>卷，蚕桑</a:t>
            </a:r>
            <a:r>
              <a:rPr lang="en-US" altLang="zh-CN" sz="1400" dirty="0">
                <a:ea typeface="宋体" panose="02010600030101010101" pitchFamily="2" charset="-122"/>
                <a:cs typeface="+mn-ea"/>
                <a:sym typeface="+mn-lt"/>
              </a:rPr>
              <a:t>4</a:t>
            </a:r>
            <a:r>
              <a:rPr lang="zh-CN" altLang="en-US" sz="1400" dirty="0">
                <a:ea typeface="宋体" panose="02010600030101010101" pitchFamily="2" charset="-122"/>
                <a:cs typeface="+mn-ea"/>
                <a:sym typeface="+mn-lt"/>
              </a:rPr>
              <a:t>卷，种植</a:t>
            </a:r>
            <a:r>
              <a:rPr lang="en-US" altLang="zh-CN" sz="1400" dirty="0">
                <a:ea typeface="宋体" panose="02010600030101010101" pitchFamily="2" charset="-122"/>
                <a:cs typeface="+mn-ea"/>
                <a:sym typeface="+mn-lt"/>
              </a:rPr>
              <a:t>4</a:t>
            </a:r>
            <a:r>
              <a:rPr lang="zh-CN" altLang="en-US" sz="1400" dirty="0">
                <a:ea typeface="宋体" panose="02010600030101010101" pitchFamily="2" charset="-122"/>
                <a:cs typeface="+mn-ea"/>
                <a:sym typeface="+mn-lt"/>
              </a:rPr>
              <a:t>卷，牧养</a:t>
            </a:r>
            <a:r>
              <a:rPr lang="en-US" altLang="zh-CN" sz="1400" dirty="0">
                <a:ea typeface="宋体" panose="02010600030101010101" pitchFamily="2" charset="-122"/>
                <a:cs typeface="+mn-ea"/>
                <a:sym typeface="+mn-lt"/>
              </a:rPr>
              <a:t>1</a:t>
            </a:r>
            <a:r>
              <a:rPr lang="zh-CN" altLang="en-US" sz="1400" dirty="0">
                <a:ea typeface="宋体" panose="02010600030101010101" pitchFamily="2" charset="-122"/>
                <a:cs typeface="+mn-ea"/>
                <a:sym typeface="+mn-lt"/>
              </a:rPr>
              <a:t>卷，制造</a:t>
            </a:r>
            <a:r>
              <a:rPr lang="en-US" altLang="zh-CN" sz="1400" dirty="0">
                <a:ea typeface="宋体" panose="02010600030101010101" pitchFamily="2" charset="-122"/>
                <a:cs typeface="+mn-ea"/>
                <a:sym typeface="+mn-lt"/>
              </a:rPr>
              <a:t>1</a:t>
            </a:r>
            <a:r>
              <a:rPr lang="zh-CN" altLang="en-US" sz="1400" dirty="0">
                <a:ea typeface="宋体" panose="02010600030101010101" pitchFamily="2" charset="-122"/>
                <a:cs typeface="+mn-ea"/>
                <a:sym typeface="+mn-lt"/>
              </a:rPr>
              <a:t>卷。对其解读正确的是（）</a:t>
            </a:r>
            <a:endParaRPr lang="zh-CN" altLang="en-US" sz="1400" dirty="0">
              <a:cs typeface="+mn-ea"/>
              <a:sym typeface="+mn-lt"/>
            </a:endParaRPr>
          </a:p>
          <a:p>
            <a:pPr>
              <a:lnSpc>
                <a:spcPct val="150000"/>
              </a:lnSpc>
            </a:pPr>
            <a:r>
              <a:rPr lang="en-US" altLang="zh-CN" sz="1400" dirty="0">
                <a:cs typeface="+mn-ea"/>
                <a:sym typeface="+mn-lt"/>
              </a:rPr>
              <a:t>A</a:t>
            </a:r>
            <a:r>
              <a:rPr lang="zh-CN" altLang="en-US" sz="1400" dirty="0">
                <a:ea typeface="宋体" panose="02010600030101010101" pitchFamily="2" charset="-122"/>
                <a:cs typeface="+mn-ea"/>
                <a:sym typeface="+mn-lt"/>
              </a:rPr>
              <a:t>全面揭示了古代农学的本质和规律</a:t>
            </a:r>
            <a:endParaRPr lang="zh-CN" altLang="en-US" sz="1400" dirty="0">
              <a:ea typeface="宋体" panose="02010600030101010101" pitchFamily="2" charset="-122"/>
              <a:cs typeface="+mn-ea"/>
              <a:sym typeface="+mn-lt"/>
            </a:endParaRPr>
          </a:p>
          <a:p>
            <a:pPr>
              <a:lnSpc>
                <a:spcPct val="150000"/>
              </a:lnSpc>
            </a:pPr>
            <a:r>
              <a:rPr lang="en-US" altLang="zh-CN" sz="1400" dirty="0">
                <a:ea typeface="宋体" panose="02010600030101010101" pitchFamily="2" charset="-122"/>
                <a:cs typeface="+mn-ea"/>
                <a:sym typeface="+mn-lt"/>
              </a:rPr>
              <a:t>B</a:t>
            </a:r>
            <a:r>
              <a:rPr lang="zh-CN" altLang="en-US" sz="1400" dirty="0">
                <a:ea typeface="宋体" panose="02010600030101010101" pitchFamily="2" charset="-122"/>
                <a:cs typeface="+mn-ea"/>
                <a:sym typeface="+mn-lt"/>
              </a:rPr>
              <a:t>是总结工农业科技进步的百科全书</a:t>
            </a:r>
            <a:endParaRPr lang="zh-CN" altLang="en-US" sz="1400" dirty="0">
              <a:ea typeface="宋体" panose="02010600030101010101" pitchFamily="2" charset="-122"/>
              <a:cs typeface="+mn-ea"/>
              <a:sym typeface="+mn-lt"/>
            </a:endParaRPr>
          </a:p>
          <a:p>
            <a:pPr>
              <a:lnSpc>
                <a:spcPct val="150000"/>
              </a:lnSpc>
            </a:pPr>
            <a:r>
              <a:rPr lang="en-US" altLang="zh-CN" sz="1400" dirty="0">
                <a:ea typeface="宋体" panose="02010600030101010101" pitchFamily="2" charset="-122"/>
                <a:cs typeface="+mn-ea"/>
                <a:sym typeface="+mn-lt"/>
              </a:rPr>
              <a:t>C</a:t>
            </a:r>
            <a:r>
              <a:rPr lang="zh-CN" altLang="en-US" sz="1400" dirty="0">
                <a:ea typeface="宋体" panose="02010600030101010101" pitchFamily="2" charset="-122"/>
                <a:cs typeface="+mn-ea"/>
                <a:sym typeface="+mn-lt"/>
              </a:rPr>
              <a:t>反映农业具有独立的学科体系</a:t>
            </a:r>
            <a:endParaRPr lang="zh-CN" altLang="en-US" sz="1400" dirty="0">
              <a:ea typeface="宋体" panose="02010600030101010101" pitchFamily="2" charset="-122"/>
              <a:cs typeface="+mn-ea"/>
              <a:sym typeface="+mn-lt"/>
            </a:endParaRPr>
          </a:p>
          <a:p>
            <a:pPr>
              <a:lnSpc>
                <a:spcPct val="150000"/>
              </a:lnSpc>
            </a:pPr>
            <a:r>
              <a:rPr lang="en-US" altLang="zh-CN" sz="1400" dirty="0">
                <a:ea typeface="宋体" panose="02010600030101010101" pitchFamily="2" charset="-122"/>
                <a:cs typeface="+mn-ea"/>
                <a:sym typeface="+mn-lt"/>
              </a:rPr>
              <a:t>D</a:t>
            </a:r>
            <a:r>
              <a:rPr lang="zh-CN" altLang="en-US" sz="1400" dirty="0">
                <a:ea typeface="宋体" panose="02010600030101010101" pitchFamily="2" charset="-122"/>
                <a:cs typeface="+mn-ea"/>
                <a:sym typeface="+mn-lt"/>
              </a:rPr>
              <a:t>是当时农耕经济高度繁荣的表现</a:t>
            </a:r>
            <a:endParaRPr lang="zh-CN" altLang="en-US" sz="1400" dirty="0">
              <a:ea typeface="宋体" panose="02010600030101010101" pitchFamily="2" charset="-122"/>
              <a:cs typeface="+mn-ea"/>
              <a:sym typeface="+mn-lt"/>
            </a:endParaRPr>
          </a:p>
        </p:txBody>
      </p:sp>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21946" r="21945" b="31814"/>
          <a:stretch>
            <a:fillRect/>
          </a:stretch>
        </p:blipFill>
        <p:spPr>
          <a:xfrm>
            <a:off x="8690324" y="1675190"/>
            <a:ext cx="3279497" cy="467617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 y="0"/>
            <a:ext cx="4456254" cy="1313715"/>
            <a:chOff x="-1" y="0"/>
            <a:chExt cx="4456254" cy="1313715"/>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69750" t="-1" r="1515" b="79682"/>
            <a:stretch>
              <a:fillRect/>
            </a:stretch>
          </p:blipFill>
          <p:spPr>
            <a:xfrm flipH="1">
              <a:off x="-1" y="0"/>
              <a:ext cx="1238491" cy="1313715"/>
            </a:xfrm>
            <a:prstGeom prst="rect">
              <a:avLst/>
            </a:prstGeom>
          </p:spPr>
        </p:pic>
        <p:sp>
          <p:nvSpPr>
            <p:cNvPr id="4" name="矩形 3"/>
            <p:cNvSpPr/>
            <p:nvPr/>
          </p:nvSpPr>
          <p:spPr>
            <a:xfrm>
              <a:off x="1238490" y="364530"/>
              <a:ext cx="3217763" cy="67725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313725" y="410768"/>
              <a:ext cx="3067292" cy="583565"/>
            </a:xfrm>
            <a:prstGeom prst="rect">
              <a:avLst/>
            </a:prstGeom>
            <a:noFill/>
          </p:spPr>
          <p:txBody>
            <a:bodyPr wrap="square" rtlCol="0">
              <a:spAutoFit/>
            </a:bodyPr>
            <a:lstStyle/>
            <a:p>
              <a:r>
                <a:rPr lang="zh-CN" altLang="en-US" sz="3200" b="1" dirty="0">
                  <a:cs typeface="+mn-ea"/>
                  <a:sym typeface="+mn-lt"/>
                </a:rPr>
                <a:t>小试牛刀</a:t>
              </a:r>
              <a:endParaRPr lang="zh-CN" altLang="en-US" sz="3200" b="1" dirty="0">
                <a:cs typeface="+mn-ea"/>
                <a:sym typeface="+mn-lt"/>
              </a:endParaRPr>
            </a:p>
          </p:txBody>
        </p:sp>
      </p:grpSp>
      <p:sp>
        <p:nvSpPr>
          <p:cNvPr id="7" name="矩形 6"/>
          <p:cNvSpPr>
            <a:spLocks noChangeArrowheads="1"/>
          </p:cNvSpPr>
          <p:nvPr/>
        </p:nvSpPr>
        <p:spPr bwMode="auto">
          <a:xfrm>
            <a:off x="755560" y="1404417"/>
            <a:ext cx="8321479" cy="3461385"/>
          </a:xfrm>
          <a:prstGeom prst="rect">
            <a:avLst/>
          </a:prstGeom>
          <a:noFill/>
          <a:ln w="9525">
            <a:noFill/>
            <a:miter lim="800000"/>
          </a:ln>
        </p:spPr>
        <p:txBody>
          <a:bodyPr wrap="square">
            <a:spAutoFit/>
          </a:bodyPr>
          <a:lstStyle/>
          <a:p>
            <a:pPr>
              <a:lnSpc>
                <a:spcPct val="150000"/>
              </a:lnSpc>
            </a:pPr>
            <a:r>
              <a:rPr lang="zh-CN" altLang="en-US" sz="1400" dirty="0">
                <a:solidFill>
                  <a:schemeClr val="tx1"/>
                </a:solidFill>
                <a:cs typeface="+mn-ea"/>
                <a:sym typeface="+mn-lt"/>
              </a:rPr>
              <a:t>《农政全书》全书分十二目，农本</a:t>
            </a:r>
            <a:r>
              <a:rPr lang="en-US" altLang="zh-CN" sz="1400" dirty="0">
                <a:solidFill>
                  <a:schemeClr val="tx1"/>
                </a:solidFill>
                <a:cs typeface="+mn-ea"/>
                <a:sym typeface="+mn-lt"/>
              </a:rPr>
              <a:t>3</a:t>
            </a:r>
            <a:r>
              <a:rPr lang="zh-CN" altLang="en-US" sz="1400" dirty="0">
                <a:solidFill>
                  <a:schemeClr val="tx1"/>
                </a:solidFill>
                <a:cs typeface="+mn-ea"/>
                <a:sym typeface="+mn-lt"/>
              </a:rPr>
              <a:t>卷，田制</a:t>
            </a:r>
            <a:r>
              <a:rPr lang="en-US" altLang="zh-CN" sz="1400" dirty="0">
                <a:solidFill>
                  <a:schemeClr val="tx1"/>
                </a:solidFill>
                <a:cs typeface="+mn-ea"/>
                <a:sym typeface="+mn-lt"/>
              </a:rPr>
              <a:t>2</a:t>
            </a:r>
            <a:r>
              <a:rPr lang="zh-CN" altLang="en-US" sz="1400" dirty="0">
                <a:solidFill>
                  <a:schemeClr val="tx1"/>
                </a:solidFill>
                <a:ea typeface="宋体" panose="02010600030101010101" pitchFamily="2" charset="-122"/>
                <a:cs typeface="+mn-ea"/>
                <a:sym typeface="+mn-lt"/>
              </a:rPr>
              <a:t>卷，农事</a:t>
            </a:r>
            <a:r>
              <a:rPr lang="en-US" altLang="zh-CN" sz="1400" dirty="0">
                <a:solidFill>
                  <a:schemeClr val="tx1"/>
                </a:solidFill>
                <a:ea typeface="宋体" panose="02010600030101010101" pitchFamily="2" charset="-122"/>
                <a:cs typeface="+mn-ea"/>
                <a:sym typeface="+mn-lt"/>
              </a:rPr>
              <a:t>6</a:t>
            </a:r>
            <a:r>
              <a:rPr lang="zh-CN" altLang="en-US" sz="1400" dirty="0">
                <a:solidFill>
                  <a:schemeClr val="tx1"/>
                </a:solidFill>
                <a:ea typeface="宋体" panose="02010600030101010101" pitchFamily="2" charset="-122"/>
                <a:cs typeface="+mn-ea"/>
                <a:sym typeface="+mn-lt"/>
              </a:rPr>
              <a:t>卷，水利</a:t>
            </a:r>
            <a:r>
              <a:rPr lang="en-US" altLang="zh-CN" sz="1400" dirty="0">
                <a:solidFill>
                  <a:schemeClr val="tx1"/>
                </a:solidFill>
                <a:ea typeface="宋体" panose="02010600030101010101" pitchFamily="2" charset="-122"/>
                <a:cs typeface="+mn-ea"/>
                <a:sym typeface="+mn-lt"/>
              </a:rPr>
              <a:t>9</a:t>
            </a:r>
            <a:r>
              <a:rPr lang="zh-CN" altLang="en-US" sz="1400" dirty="0">
                <a:solidFill>
                  <a:schemeClr val="tx1"/>
                </a:solidFill>
                <a:ea typeface="宋体" panose="02010600030101010101" pitchFamily="2" charset="-122"/>
                <a:cs typeface="+mn-ea"/>
                <a:sym typeface="+mn-lt"/>
              </a:rPr>
              <a:t>卷，农器</a:t>
            </a:r>
            <a:r>
              <a:rPr lang="en-US" altLang="zh-CN" sz="1400" dirty="0">
                <a:solidFill>
                  <a:schemeClr val="tx1"/>
                </a:solidFill>
                <a:ea typeface="宋体" panose="02010600030101010101" pitchFamily="2" charset="-122"/>
                <a:cs typeface="+mn-ea"/>
                <a:sym typeface="+mn-lt"/>
              </a:rPr>
              <a:t>4</a:t>
            </a:r>
            <a:r>
              <a:rPr lang="zh-CN" altLang="en-US" sz="1400" dirty="0">
                <a:solidFill>
                  <a:schemeClr val="tx1"/>
                </a:solidFill>
                <a:ea typeface="宋体" panose="02010600030101010101" pitchFamily="2" charset="-122"/>
                <a:cs typeface="+mn-ea"/>
                <a:sym typeface="+mn-lt"/>
              </a:rPr>
              <a:t>卷，树艺</a:t>
            </a:r>
            <a:r>
              <a:rPr lang="en-US" altLang="zh-CN" sz="1400" dirty="0">
                <a:solidFill>
                  <a:schemeClr val="tx1"/>
                </a:solidFill>
                <a:ea typeface="宋体" panose="02010600030101010101" pitchFamily="2" charset="-122"/>
                <a:cs typeface="+mn-ea"/>
                <a:sym typeface="+mn-lt"/>
              </a:rPr>
              <a:t>6</a:t>
            </a:r>
            <a:r>
              <a:rPr lang="zh-CN" altLang="en-US" sz="1400" dirty="0">
                <a:solidFill>
                  <a:schemeClr val="tx1"/>
                </a:solidFill>
                <a:ea typeface="宋体" panose="02010600030101010101" pitchFamily="2" charset="-122"/>
                <a:cs typeface="+mn-ea"/>
                <a:sym typeface="+mn-lt"/>
              </a:rPr>
              <a:t>卷，蚕桑</a:t>
            </a:r>
            <a:r>
              <a:rPr lang="en-US" altLang="zh-CN" sz="1400" dirty="0">
                <a:solidFill>
                  <a:schemeClr val="tx1"/>
                </a:solidFill>
                <a:ea typeface="宋体" panose="02010600030101010101" pitchFamily="2" charset="-122"/>
                <a:cs typeface="+mn-ea"/>
                <a:sym typeface="+mn-lt"/>
              </a:rPr>
              <a:t>4</a:t>
            </a:r>
            <a:r>
              <a:rPr lang="zh-CN" altLang="en-US" sz="1400" dirty="0">
                <a:solidFill>
                  <a:schemeClr val="tx1"/>
                </a:solidFill>
                <a:ea typeface="宋体" panose="02010600030101010101" pitchFamily="2" charset="-122"/>
                <a:cs typeface="+mn-ea"/>
                <a:sym typeface="+mn-lt"/>
              </a:rPr>
              <a:t>卷，种植</a:t>
            </a:r>
            <a:r>
              <a:rPr lang="en-US" altLang="zh-CN" sz="1400" dirty="0">
                <a:solidFill>
                  <a:schemeClr val="tx1"/>
                </a:solidFill>
                <a:ea typeface="宋体" panose="02010600030101010101" pitchFamily="2" charset="-122"/>
                <a:cs typeface="+mn-ea"/>
                <a:sym typeface="+mn-lt"/>
              </a:rPr>
              <a:t>4</a:t>
            </a:r>
            <a:r>
              <a:rPr lang="zh-CN" altLang="en-US" sz="1400" dirty="0">
                <a:solidFill>
                  <a:schemeClr val="tx1"/>
                </a:solidFill>
                <a:ea typeface="宋体" panose="02010600030101010101" pitchFamily="2" charset="-122"/>
                <a:cs typeface="+mn-ea"/>
                <a:sym typeface="+mn-lt"/>
              </a:rPr>
              <a:t>卷，牧养</a:t>
            </a:r>
            <a:r>
              <a:rPr lang="en-US" altLang="zh-CN" sz="1400" dirty="0">
                <a:solidFill>
                  <a:schemeClr val="tx1"/>
                </a:solidFill>
                <a:ea typeface="宋体" panose="02010600030101010101" pitchFamily="2" charset="-122"/>
                <a:cs typeface="+mn-ea"/>
                <a:sym typeface="+mn-lt"/>
              </a:rPr>
              <a:t>1</a:t>
            </a:r>
            <a:r>
              <a:rPr lang="zh-CN" altLang="en-US" sz="1400" dirty="0">
                <a:solidFill>
                  <a:schemeClr val="tx1"/>
                </a:solidFill>
                <a:ea typeface="宋体" panose="02010600030101010101" pitchFamily="2" charset="-122"/>
                <a:cs typeface="+mn-ea"/>
                <a:sym typeface="+mn-lt"/>
              </a:rPr>
              <a:t>卷，制造</a:t>
            </a:r>
            <a:r>
              <a:rPr lang="en-US" altLang="zh-CN" sz="1400" dirty="0">
                <a:solidFill>
                  <a:schemeClr val="tx1"/>
                </a:solidFill>
                <a:ea typeface="宋体" panose="02010600030101010101" pitchFamily="2" charset="-122"/>
                <a:cs typeface="+mn-ea"/>
                <a:sym typeface="+mn-lt"/>
              </a:rPr>
              <a:t>1</a:t>
            </a:r>
            <a:r>
              <a:rPr lang="zh-CN" altLang="en-US" sz="1400" dirty="0">
                <a:solidFill>
                  <a:schemeClr val="tx1"/>
                </a:solidFill>
                <a:ea typeface="宋体" panose="02010600030101010101" pitchFamily="2" charset="-122"/>
                <a:cs typeface="+mn-ea"/>
                <a:sym typeface="+mn-lt"/>
              </a:rPr>
              <a:t>卷。对其解读正确的是（</a:t>
            </a:r>
            <a:r>
              <a:rPr lang="en-US" altLang="zh-CN" sz="1600" dirty="0">
                <a:solidFill>
                  <a:srgbClr val="FF0000"/>
                </a:solidFill>
                <a:ea typeface="宋体" panose="02010600030101010101" pitchFamily="2" charset="-122"/>
                <a:cs typeface="+mn-ea"/>
                <a:sym typeface="+mn-lt"/>
              </a:rPr>
              <a:t>D</a:t>
            </a:r>
            <a:r>
              <a:rPr lang="zh-CN" altLang="en-US" sz="1400" dirty="0">
                <a:solidFill>
                  <a:schemeClr val="tx1"/>
                </a:solidFill>
                <a:ea typeface="宋体" panose="02010600030101010101" pitchFamily="2" charset="-122"/>
                <a:cs typeface="+mn-ea"/>
                <a:sym typeface="+mn-lt"/>
              </a:rPr>
              <a:t>）</a:t>
            </a:r>
            <a:endParaRPr lang="zh-CN" altLang="en-US" sz="1400" dirty="0">
              <a:solidFill>
                <a:schemeClr val="tx1"/>
              </a:solidFill>
              <a:cs typeface="+mn-ea"/>
              <a:sym typeface="+mn-lt"/>
            </a:endParaRPr>
          </a:p>
          <a:p>
            <a:pPr>
              <a:lnSpc>
                <a:spcPct val="150000"/>
              </a:lnSpc>
            </a:pPr>
            <a:r>
              <a:rPr lang="en-US" altLang="zh-CN" sz="1400" dirty="0">
                <a:solidFill>
                  <a:schemeClr val="tx1"/>
                </a:solidFill>
                <a:cs typeface="+mn-ea"/>
                <a:sym typeface="+mn-lt"/>
              </a:rPr>
              <a:t>A</a:t>
            </a:r>
            <a:r>
              <a:rPr lang="zh-CN" altLang="en-US" sz="1400" dirty="0">
                <a:solidFill>
                  <a:schemeClr val="tx1"/>
                </a:solidFill>
                <a:ea typeface="宋体" panose="02010600030101010101" pitchFamily="2" charset="-122"/>
                <a:cs typeface="+mn-ea"/>
                <a:sym typeface="+mn-lt"/>
              </a:rPr>
              <a:t>全面揭示了古代农学的本质和规律</a:t>
            </a:r>
            <a:endParaRPr lang="zh-CN" altLang="en-US" sz="1400" dirty="0">
              <a:solidFill>
                <a:schemeClr val="tx1"/>
              </a:solidFill>
              <a:ea typeface="宋体" panose="02010600030101010101" pitchFamily="2" charset="-122"/>
              <a:cs typeface="+mn-ea"/>
              <a:sym typeface="+mn-lt"/>
            </a:endParaRPr>
          </a:p>
          <a:p>
            <a:pPr>
              <a:lnSpc>
                <a:spcPct val="150000"/>
              </a:lnSpc>
            </a:pPr>
            <a:r>
              <a:rPr lang="en-US" altLang="zh-CN" sz="1400" dirty="0">
                <a:solidFill>
                  <a:schemeClr val="tx1"/>
                </a:solidFill>
                <a:ea typeface="宋体" panose="02010600030101010101" pitchFamily="2" charset="-122"/>
                <a:cs typeface="+mn-ea"/>
                <a:sym typeface="+mn-lt"/>
              </a:rPr>
              <a:t>B</a:t>
            </a:r>
            <a:r>
              <a:rPr lang="zh-CN" altLang="en-US" sz="1400" dirty="0">
                <a:solidFill>
                  <a:schemeClr val="tx1"/>
                </a:solidFill>
                <a:ea typeface="宋体" panose="02010600030101010101" pitchFamily="2" charset="-122"/>
                <a:cs typeface="+mn-ea"/>
                <a:sym typeface="+mn-lt"/>
              </a:rPr>
              <a:t>是总结工农业科技进步的百科全书</a:t>
            </a:r>
            <a:endParaRPr lang="zh-CN" altLang="en-US" sz="1400" dirty="0">
              <a:solidFill>
                <a:schemeClr val="tx1"/>
              </a:solidFill>
              <a:ea typeface="宋体" panose="02010600030101010101" pitchFamily="2" charset="-122"/>
              <a:cs typeface="+mn-ea"/>
              <a:sym typeface="+mn-lt"/>
            </a:endParaRPr>
          </a:p>
          <a:p>
            <a:pPr>
              <a:lnSpc>
                <a:spcPct val="150000"/>
              </a:lnSpc>
            </a:pPr>
            <a:r>
              <a:rPr lang="en-US" altLang="zh-CN" sz="1400" dirty="0">
                <a:solidFill>
                  <a:schemeClr val="tx1"/>
                </a:solidFill>
                <a:ea typeface="宋体" panose="02010600030101010101" pitchFamily="2" charset="-122"/>
                <a:cs typeface="+mn-ea"/>
                <a:sym typeface="+mn-lt"/>
              </a:rPr>
              <a:t>C</a:t>
            </a:r>
            <a:r>
              <a:rPr lang="zh-CN" altLang="en-US" sz="1400" dirty="0">
                <a:solidFill>
                  <a:schemeClr val="tx1"/>
                </a:solidFill>
                <a:ea typeface="宋体" panose="02010600030101010101" pitchFamily="2" charset="-122"/>
                <a:cs typeface="+mn-ea"/>
                <a:sym typeface="+mn-lt"/>
              </a:rPr>
              <a:t>反映农业具有独立的学科体系</a:t>
            </a:r>
            <a:endParaRPr lang="zh-CN" altLang="en-US" sz="1400" dirty="0">
              <a:solidFill>
                <a:schemeClr val="tx1"/>
              </a:solidFill>
              <a:ea typeface="宋体" panose="02010600030101010101" pitchFamily="2" charset="-122"/>
              <a:cs typeface="+mn-ea"/>
              <a:sym typeface="+mn-lt"/>
            </a:endParaRPr>
          </a:p>
          <a:p>
            <a:pPr>
              <a:lnSpc>
                <a:spcPct val="150000"/>
              </a:lnSpc>
            </a:pPr>
            <a:r>
              <a:rPr lang="en-US" altLang="zh-CN" sz="1400" dirty="0">
                <a:solidFill>
                  <a:schemeClr val="tx1"/>
                </a:solidFill>
                <a:ea typeface="宋体" panose="02010600030101010101" pitchFamily="2" charset="-122"/>
                <a:cs typeface="+mn-ea"/>
                <a:sym typeface="+mn-lt"/>
              </a:rPr>
              <a:t>D</a:t>
            </a:r>
            <a:r>
              <a:rPr lang="zh-CN" altLang="en-US" sz="1400" dirty="0">
                <a:solidFill>
                  <a:schemeClr val="tx1"/>
                </a:solidFill>
                <a:ea typeface="宋体" panose="02010600030101010101" pitchFamily="2" charset="-122"/>
                <a:cs typeface="+mn-ea"/>
                <a:sym typeface="+mn-lt"/>
              </a:rPr>
              <a:t>是当时农耕经济高度繁荣的表现</a:t>
            </a:r>
            <a:endParaRPr lang="zh-CN" altLang="en-US" sz="1400" dirty="0">
              <a:solidFill>
                <a:schemeClr val="tx1"/>
              </a:solidFill>
              <a:ea typeface="宋体" panose="02010600030101010101" pitchFamily="2" charset="-122"/>
              <a:cs typeface="+mn-ea"/>
              <a:sym typeface="+mn-lt"/>
            </a:endParaRPr>
          </a:p>
          <a:p>
            <a:pPr>
              <a:lnSpc>
                <a:spcPct val="150000"/>
              </a:lnSpc>
            </a:pPr>
            <a:r>
              <a:rPr lang="zh-CN" altLang="en-US" dirty="0">
                <a:solidFill>
                  <a:srgbClr val="FF0000"/>
                </a:solidFill>
                <a:ea typeface="宋体" panose="02010600030101010101" pitchFamily="2" charset="-122"/>
                <a:cs typeface="+mn-ea"/>
                <a:sym typeface="+mn-lt"/>
              </a:rPr>
              <a:t>解析</a:t>
            </a:r>
            <a:endParaRPr lang="zh-CN" altLang="en-US" dirty="0">
              <a:solidFill>
                <a:srgbClr val="FF0000"/>
              </a:solidFill>
              <a:ea typeface="宋体" panose="02010600030101010101" pitchFamily="2" charset="-122"/>
              <a:cs typeface="+mn-ea"/>
              <a:sym typeface="+mn-lt"/>
            </a:endParaRPr>
          </a:p>
          <a:p>
            <a:pPr>
              <a:lnSpc>
                <a:spcPct val="150000"/>
              </a:lnSpc>
            </a:pPr>
            <a:r>
              <a:rPr lang="en-US" altLang="zh-CN" sz="1400" dirty="0">
                <a:solidFill>
                  <a:srgbClr val="FF0000"/>
                </a:solidFill>
                <a:ea typeface="宋体" panose="02010600030101010101" pitchFamily="2" charset="-122"/>
                <a:cs typeface="+mn-ea"/>
                <a:sym typeface="+mn-lt"/>
              </a:rPr>
              <a:t>A</a:t>
            </a:r>
            <a:r>
              <a:rPr lang="zh-CN" altLang="en-US" sz="1400" dirty="0">
                <a:solidFill>
                  <a:srgbClr val="FF0000"/>
                </a:solidFill>
                <a:ea typeface="宋体" panose="02010600030101010101" pitchFamily="2" charset="-122"/>
                <a:cs typeface="+mn-ea"/>
                <a:sym typeface="+mn-lt"/>
              </a:rPr>
              <a:t>项中</a:t>
            </a:r>
            <a:r>
              <a:rPr lang="en-US" altLang="zh-CN" sz="1400" dirty="0">
                <a:solidFill>
                  <a:srgbClr val="FF0000"/>
                </a:solidFill>
                <a:ea typeface="宋体" panose="02010600030101010101" pitchFamily="2" charset="-122"/>
                <a:cs typeface="+mn-ea"/>
                <a:sym typeface="+mn-lt"/>
              </a:rPr>
              <a:t>“</a:t>
            </a:r>
            <a:r>
              <a:rPr lang="zh-CN" altLang="en-US" sz="1400" dirty="0">
                <a:solidFill>
                  <a:srgbClr val="FF0000"/>
                </a:solidFill>
                <a:ea typeface="宋体" panose="02010600030101010101" pitchFamily="2" charset="-122"/>
                <a:cs typeface="+mn-ea"/>
                <a:sym typeface="+mn-lt"/>
              </a:rPr>
              <a:t>本质</a:t>
            </a:r>
            <a:r>
              <a:rPr lang="en-US" altLang="zh-CN" sz="1400" dirty="0">
                <a:solidFill>
                  <a:srgbClr val="FF0000"/>
                </a:solidFill>
                <a:ea typeface="宋体" panose="02010600030101010101" pitchFamily="2" charset="-122"/>
                <a:cs typeface="+mn-ea"/>
                <a:sym typeface="+mn-lt"/>
              </a:rPr>
              <a:t>”</a:t>
            </a:r>
            <a:r>
              <a:rPr lang="zh-CN" altLang="en-US" sz="1400" dirty="0">
                <a:solidFill>
                  <a:srgbClr val="FF0000"/>
                </a:solidFill>
                <a:ea typeface="宋体" panose="02010600030101010101" pitchFamily="2" charset="-122"/>
                <a:cs typeface="+mn-ea"/>
                <a:sym typeface="+mn-lt"/>
              </a:rPr>
              <a:t>错误</a:t>
            </a:r>
            <a:endParaRPr lang="zh-CN" altLang="en-US" sz="1400" dirty="0">
              <a:solidFill>
                <a:srgbClr val="FF0000"/>
              </a:solidFill>
              <a:ea typeface="宋体" panose="02010600030101010101" pitchFamily="2" charset="-122"/>
              <a:cs typeface="+mn-ea"/>
              <a:sym typeface="+mn-lt"/>
            </a:endParaRPr>
          </a:p>
          <a:p>
            <a:pPr>
              <a:lnSpc>
                <a:spcPct val="150000"/>
              </a:lnSpc>
            </a:pPr>
            <a:r>
              <a:rPr lang="zh-CN" altLang="en-US" sz="1400" dirty="0">
                <a:solidFill>
                  <a:srgbClr val="FF0000"/>
                </a:solidFill>
                <a:ea typeface="宋体" panose="02010600030101010101" pitchFamily="2" charset="-122"/>
                <a:cs typeface="+mn-ea"/>
                <a:sym typeface="+mn-lt"/>
              </a:rPr>
              <a:t>材料未涉及工业，</a:t>
            </a:r>
            <a:r>
              <a:rPr lang="en-US" altLang="zh-CN" sz="1400" dirty="0">
                <a:solidFill>
                  <a:srgbClr val="FF0000"/>
                </a:solidFill>
                <a:ea typeface="宋体" panose="02010600030101010101" pitchFamily="2" charset="-122"/>
                <a:cs typeface="+mn-ea"/>
                <a:sym typeface="+mn-lt"/>
              </a:rPr>
              <a:t>B</a:t>
            </a:r>
            <a:r>
              <a:rPr lang="zh-CN" altLang="en-US" sz="1400" dirty="0">
                <a:solidFill>
                  <a:srgbClr val="FF0000"/>
                </a:solidFill>
                <a:ea typeface="宋体" panose="02010600030101010101" pitchFamily="2" charset="-122"/>
                <a:cs typeface="+mn-ea"/>
                <a:sym typeface="+mn-lt"/>
              </a:rPr>
              <a:t>项错误</a:t>
            </a:r>
            <a:endParaRPr lang="zh-CN" altLang="en-US" sz="1400" dirty="0">
              <a:solidFill>
                <a:srgbClr val="FF0000"/>
              </a:solidFill>
              <a:ea typeface="宋体" panose="02010600030101010101" pitchFamily="2" charset="-122"/>
              <a:cs typeface="+mn-ea"/>
              <a:sym typeface="+mn-lt"/>
            </a:endParaRPr>
          </a:p>
          <a:p>
            <a:pPr>
              <a:lnSpc>
                <a:spcPct val="150000"/>
              </a:lnSpc>
            </a:pPr>
            <a:r>
              <a:rPr lang="en-US" altLang="zh-CN" sz="1400" dirty="0">
                <a:solidFill>
                  <a:srgbClr val="FF0000"/>
                </a:solidFill>
                <a:ea typeface="宋体" panose="02010600030101010101" pitchFamily="2" charset="-122"/>
                <a:cs typeface="+mn-ea"/>
                <a:sym typeface="+mn-lt"/>
              </a:rPr>
              <a:t>C</a:t>
            </a:r>
            <a:r>
              <a:rPr lang="zh-CN" altLang="en-US" sz="1400" dirty="0">
                <a:solidFill>
                  <a:srgbClr val="FF0000"/>
                </a:solidFill>
                <a:ea typeface="宋体" panose="02010600030101010101" pitchFamily="2" charset="-122"/>
                <a:cs typeface="+mn-ea"/>
                <a:sym typeface="+mn-lt"/>
              </a:rPr>
              <a:t>项材料未提现排除</a:t>
            </a:r>
            <a:endParaRPr lang="zh-CN" altLang="en-US" sz="1400" dirty="0">
              <a:solidFill>
                <a:srgbClr val="FF0000"/>
              </a:solidFill>
              <a:ea typeface="宋体" panose="02010600030101010101" pitchFamily="2" charset="-122"/>
              <a:cs typeface="+mn-ea"/>
              <a:sym typeface="+mn-lt"/>
            </a:endParaRPr>
          </a:p>
        </p:txBody>
      </p:sp>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21946" r="21945" b="31814"/>
          <a:stretch>
            <a:fillRect/>
          </a:stretch>
        </p:blipFill>
        <p:spPr>
          <a:xfrm>
            <a:off x="8690324" y="1675190"/>
            <a:ext cx="3279497" cy="467617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 y="0"/>
            <a:ext cx="8809508" cy="1313738"/>
            <a:chOff x="-1" y="0"/>
            <a:chExt cx="8809508" cy="1313738"/>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69750" t="-1" r="1515" b="79682"/>
            <a:stretch>
              <a:fillRect/>
            </a:stretch>
          </p:blipFill>
          <p:spPr>
            <a:xfrm flipH="1">
              <a:off x="-1" y="0"/>
              <a:ext cx="1238491" cy="1313715"/>
            </a:xfrm>
            <a:prstGeom prst="rect">
              <a:avLst/>
            </a:prstGeom>
          </p:spPr>
        </p:pic>
        <p:sp>
          <p:nvSpPr>
            <p:cNvPr id="3" name="文本框 2"/>
            <p:cNvSpPr txBox="1"/>
            <p:nvPr/>
          </p:nvSpPr>
          <p:spPr>
            <a:xfrm>
              <a:off x="5742215" y="730173"/>
              <a:ext cx="3067292" cy="583565"/>
            </a:xfrm>
            <a:prstGeom prst="rect">
              <a:avLst/>
            </a:prstGeom>
            <a:noFill/>
          </p:spPr>
          <p:txBody>
            <a:bodyPr wrap="square" rtlCol="0">
              <a:spAutoFit/>
            </a:bodyPr>
            <a:lstStyle/>
            <a:p>
              <a:endParaRPr lang="zh-CN" altLang="en-US" sz="3200" b="1" dirty="0">
                <a:cs typeface="+mn-ea"/>
                <a:sym typeface="+mn-lt"/>
              </a:endParaRPr>
            </a:p>
          </p:txBody>
        </p:sp>
      </p:grpSp>
      <p:sp>
        <p:nvSpPr>
          <p:cNvPr id="11" name="矩形 10"/>
          <p:cNvSpPr>
            <a:spLocks noChangeArrowheads="1"/>
          </p:cNvSpPr>
          <p:nvPr/>
        </p:nvSpPr>
        <p:spPr bwMode="auto">
          <a:xfrm>
            <a:off x="1781810" y="1313815"/>
            <a:ext cx="8628380" cy="5325110"/>
          </a:xfrm>
          <a:prstGeom prst="rect">
            <a:avLst/>
          </a:prstGeom>
          <a:solidFill>
            <a:srgbClr val="346B27"/>
          </a:solidFill>
          <a:ln w="38100">
            <a:solidFill>
              <a:schemeClr val="bg1"/>
            </a:solidFill>
            <a:miter lim="800000"/>
          </a:ln>
        </p:spPr>
        <p:txBody>
          <a:bodyPr wrap="square">
            <a:noAutofit/>
          </a:bodyPr>
          <a:lstStyle/>
          <a:p>
            <a:pPr>
              <a:lnSpc>
                <a:spcPct val="150000"/>
              </a:lnSpc>
              <a:spcBef>
                <a:spcPts val="1200"/>
              </a:spcBef>
            </a:pPr>
            <a:r>
              <a:rPr lang="zh-CN" altLang="en-US" sz="24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历者，过也，传也。史者，记事也。</a:t>
            </a:r>
            <a:r>
              <a:rPr lang="en-US"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a:t>
            </a:r>
            <a:r>
              <a:rPr lang="zh-CN" altLang="en-US" sz="24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许慎《说文解字》</a:t>
            </a:r>
            <a:endParaRPr lang="zh-CN" altLang="en-US" sz="24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endParaRPr>
          </a:p>
          <a:p>
            <a:pPr>
              <a:lnSpc>
                <a:spcPct val="150000"/>
              </a:lnSpc>
              <a:spcBef>
                <a:spcPts val="1200"/>
              </a:spcBef>
            </a:pPr>
            <a:r>
              <a:rPr lang="zh-CN" altLang="en-US" sz="24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疑今者察之古，不知来者视之往。</a:t>
            </a:r>
            <a:r>
              <a:rPr lang="en-US"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a:t>
            </a:r>
            <a:r>
              <a:rPr lang="zh-CN" altLang="en-US" sz="24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管子</a:t>
            </a:r>
            <a:endParaRPr lang="zh-CN" altLang="en-US" sz="2400" dirty="0">
              <a:solidFill>
                <a:schemeClr val="bg1"/>
              </a:solidFill>
              <a:ea typeface="宋体" panose="02010600030101010101" pitchFamily="2" charset="-122"/>
              <a:cs typeface="+mn-ea"/>
              <a:sym typeface="+mn-lt"/>
            </a:endParaRPr>
          </a:p>
          <a:p>
            <a:pPr>
              <a:lnSpc>
                <a:spcPct val="150000"/>
              </a:lnSpc>
              <a:spcBef>
                <a:spcPts val="1200"/>
              </a:spcBef>
            </a:pPr>
            <a:r>
              <a:rPr lang="zh-CN" altLang="en-US" sz="2400" dirty="0">
                <a:solidFill>
                  <a:schemeClr val="bg1"/>
                </a:solidFill>
                <a:latin typeface="方正兰亭超细黑简体" panose="02000000000000000000" charset="-122"/>
                <a:ea typeface="方正兰亭超细黑简体" panose="02000000000000000000" charset="-122"/>
                <a:cs typeface="+mn-ea"/>
                <a:sym typeface="+mn-lt"/>
              </a:rPr>
              <a:t>历史既是指过去发生的行为事件，是客观存在的。</a:t>
            </a:r>
            <a:r>
              <a:rPr lang="zh-CN" altLang="en-US" sz="2400" dirty="0">
                <a:solidFill>
                  <a:schemeClr val="bg1"/>
                </a:solidFill>
                <a:latin typeface="方正兰亭超细黑简体" panose="02000000000000000000" charset="-122"/>
                <a:ea typeface="方正兰亭超细黑简体" panose="02000000000000000000" charset="-122"/>
                <a:cs typeface="+mn-ea"/>
                <a:sym typeface="+mn-lt"/>
              </a:rPr>
              <a:t>历史是前人的实践和智慧之书。中国历史是国人、中华民族坚持不懈的创业史和发展史，蕴涵着十分丰富的治国理政经验。学习世界历史知识，加深对外部世界的了解。当今世界是一个开放的世界，中国同世界的联系更加紧密，更需要我们通过学习世界历史知识，用宽阔的历史眼光更好地了解外部世界，从不同文明中积极吸纳有益成分，服务于我国社会主义现代化建设。</a:t>
            </a:r>
            <a:endParaRPr lang="zh-CN" altLang="en-US" sz="2400" dirty="0">
              <a:solidFill>
                <a:schemeClr val="bg1"/>
              </a:solidFill>
              <a:latin typeface="方正兰亭超细黑简体" panose="02000000000000000000" charset="-122"/>
              <a:ea typeface="方正兰亭超细黑简体" panose="02000000000000000000" charset="-122"/>
              <a:cs typeface="+mn-ea"/>
              <a:sym typeface="+mn-lt"/>
            </a:endParaRPr>
          </a:p>
          <a:p>
            <a:pPr>
              <a:lnSpc>
                <a:spcPct val="150000"/>
              </a:lnSpc>
              <a:spcBef>
                <a:spcPts val="1200"/>
              </a:spcBef>
            </a:pPr>
            <a:endParaRPr lang="zh-CN" altLang="en-US" sz="2400" dirty="0">
              <a:solidFill>
                <a:schemeClr val="bg1"/>
              </a:solidFill>
              <a:latin typeface="方正兰亭超细黑简体" panose="02000000000000000000" charset="-122"/>
              <a:ea typeface="方正兰亭超细黑简体" panose="02000000000000000000" charset="-122"/>
              <a:cs typeface="+mn-ea"/>
              <a:sym typeface="+mn-lt"/>
            </a:endParaRPr>
          </a:p>
          <a:p>
            <a:pPr>
              <a:lnSpc>
                <a:spcPct val="150000"/>
              </a:lnSpc>
              <a:spcBef>
                <a:spcPts val="1200"/>
              </a:spcBef>
            </a:pPr>
            <a:endParaRPr lang="zh-CN" altLang="en-US" sz="2400" dirty="0">
              <a:solidFill>
                <a:schemeClr val="bg1"/>
              </a:solidFill>
              <a:latin typeface="方正兰亭超细黑简体" panose="02000000000000000000" charset="-122"/>
              <a:ea typeface="方正兰亭超细黑简体" panose="02000000000000000000" charset="-122"/>
              <a:cs typeface="+mn-ea"/>
              <a:sym typeface="+mn-lt"/>
            </a:endParaRPr>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48106" t="63072" r="-189"/>
          <a:stretch>
            <a:fillRect/>
          </a:stretch>
        </p:blipFill>
        <p:spPr>
          <a:xfrm>
            <a:off x="9324546" y="3808070"/>
            <a:ext cx="2867454" cy="304992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48106" t="63072" r="-189"/>
          <a:stretch>
            <a:fillRect/>
          </a:stretch>
        </p:blipFill>
        <p:spPr>
          <a:xfrm>
            <a:off x="9324546" y="3808070"/>
            <a:ext cx="2867454" cy="3049929"/>
          </a:xfrm>
          <a:prstGeom prst="rect">
            <a:avLst/>
          </a:prstGeom>
        </p:spPr>
      </p:pic>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13360" t="2025" b="58988"/>
          <a:stretch>
            <a:fillRect/>
          </a:stretch>
        </p:blipFill>
        <p:spPr>
          <a:xfrm>
            <a:off x="2162983" y="742737"/>
            <a:ext cx="8450999" cy="5372524"/>
          </a:xfrm>
          <a:prstGeom prst="rect">
            <a:avLst/>
          </a:prstGeom>
        </p:spPr>
      </p:pic>
      <p:sp>
        <p:nvSpPr>
          <p:cNvPr id="5" name="文本框 4"/>
          <p:cNvSpPr txBox="1"/>
          <p:nvPr/>
        </p:nvSpPr>
        <p:spPr>
          <a:xfrm>
            <a:off x="4544060" y="2967355"/>
            <a:ext cx="4880610" cy="768350"/>
          </a:xfrm>
          <a:prstGeom prst="rect">
            <a:avLst/>
          </a:prstGeom>
          <a:noFill/>
        </p:spPr>
        <p:txBody>
          <a:bodyPr wrap="square" rtlCol="0">
            <a:spAutoFit/>
          </a:bodyPr>
          <a:lstStyle/>
          <a:p>
            <a:r>
              <a:rPr lang="en-US" altLang="zh-CN" sz="3200" b="1" dirty="0">
                <a:cs typeface="+mn-ea"/>
                <a:sym typeface="+mn-lt"/>
              </a:rPr>
              <a:t> </a:t>
            </a:r>
            <a:r>
              <a:rPr lang="zh-CN" altLang="en-US" sz="4400" b="1" dirty="0">
                <a:ea typeface="宋体" panose="02010600030101010101" pitchFamily="2" charset="-122"/>
                <a:cs typeface="+mn-ea"/>
                <a:sym typeface="+mn-lt"/>
              </a:rPr>
              <a:t>学习历史方法</a:t>
            </a:r>
            <a:endParaRPr lang="zh-CN" altLang="en-US" sz="4400" b="1" dirty="0">
              <a:ea typeface="宋体" panose="02010600030101010101" pitchFamily="2" charset="-122"/>
              <a:cs typeface="+mn-ea"/>
              <a:sym typeface="+mn-lt"/>
            </a:endParaRPr>
          </a:p>
        </p:txBody>
      </p:sp>
      <p:sp>
        <p:nvSpPr>
          <p:cNvPr id="6" name="iconfont-11910-5686862"/>
          <p:cNvSpPr>
            <a:spLocks noChangeAspect="1"/>
          </p:cNvSpPr>
          <p:nvPr/>
        </p:nvSpPr>
        <p:spPr bwMode="auto">
          <a:xfrm rot="16200000">
            <a:off x="674315" y="5667983"/>
            <a:ext cx="320765" cy="366309"/>
          </a:xfrm>
          <a:custGeom>
            <a:avLst/>
            <a:gdLst>
              <a:gd name="T0" fmla="*/ 4621 w 9242"/>
              <a:gd name="T1" fmla="*/ 10555 h 10555"/>
              <a:gd name="T2" fmla="*/ 4034 w 9242"/>
              <a:gd name="T3" fmla="*/ 10285 h 10555"/>
              <a:gd name="T4" fmla="*/ 244 w 9242"/>
              <a:gd name="T5" fmla="*/ 5872 h 10555"/>
              <a:gd name="T6" fmla="*/ 127 w 9242"/>
              <a:gd name="T7" fmla="*/ 5043 h 10555"/>
              <a:gd name="T8" fmla="*/ 831 w 9242"/>
              <a:gd name="T9" fmla="*/ 4592 h 10555"/>
              <a:gd name="T10" fmla="*/ 2221 w 9242"/>
              <a:gd name="T11" fmla="*/ 4592 h 10555"/>
              <a:gd name="T12" fmla="*/ 2221 w 9242"/>
              <a:gd name="T13" fmla="*/ 1200 h 10555"/>
              <a:gd name="T14" fmla="*/ 3421 w 9242"/>
              <a:gd name="T15" fmla="*/ 0 h 10555"/>
              <a:gd name="T16" fmla="*/ 5821 w 9242"/>
              <a:gd name="T17" fmla="*/ 0 h 10555"/>
              <a:gd name="T18" fmla="*/ 7021 w 9242"/>
              <a:gd name="T19" fmla="*/ 1200 h 10555"/>
              <a:gd name="T20" fmla="*/ 7021 w 9242"/>
              <a:gd name="T21" fmla="*/ 4591 h 10555"/>
              <a:gd name="T22" fmla="*/ 8411 w 9242"/>
              <a:gd name="T23" fmla="*/ 4591 h 10555"/>
              <a:gd name="T24" fmla="*/ 9115 w 9242"/>
              <a:gd name="T25" fmla="*/ 5042 h 10555"/>
              <a:gd name="T26" fmla="*/ 8999 w 9242"/>
              <a:gd name="T27" fmla="*/ 5871 h 10555"/>
              <a:gd name="T28" fmla="*/ 5209 w 9242"/>
              <a:gd name="T29" fmla="*/ 10285 h 10555"/>
              <a:gd name="T30" fmla="*/ 4621 w 9242"/>
              <a:gd name="T31" fmla="*/ 10555 h 10555"/>
              <a:gd name="T32" fmla="*/ 886 w 9242"/>
              <a:gd name="T33" fmla="*/ 5392 h 10555"/>
              <a:gd name="T34" fmla="*/ 4621 w 9242"/>
              <a:gd name="T35" fmla="*/ 9742 h 10555"/>
              <a:gd name="T36" fmla="*/ 8356 w 9242"/>
              <a:gd name="T37" fmla="*/ 5392 h 10555"/>
              <a:gd name="T38" fmla="*/ 6221 w 9242"/>
              <a:gd name="T39" fmla="*/ 5392 h 10555"/>
              <a:gd name="T40" fmla="*/ 6221 w 9242"/>
              <a:gd name="T41" fmla="*/ 1200 h 10555"/>
              <a:gd name="T42" fmla="*/ 5821 w 9242"/>
              <a:gd name="T43" fmla="*/ 800 h 10555"/>
              <a:gd name="T44" fmla="*/ 3421 w 9242"/>
              <a:gd name="T45" fmla="*/ 800 h 10555"/>
              <a:gd name="T46" fmla="*/ 3021 w 9242"/>
              <a:gd name="T47" fmla="*/ 1200 h 10555"/>
              <a:gd name="T48" fmla="*/ 3021 w 9242"/>
              <a:gd name="T49" fmla="*/ 5391 h 10555"/>
              <a:gd name="T50" fmla="*/ 886 w 9242"/>
              <a:gd name="T51" fmla="*/ 5391 h 10555"/>
              <a:gd name="T52" fmla="*/ 886 w 9242"/>
              <a:gd name="T53" fmla="*/ 5392 h 10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242" h="10555">
                <a:moveTo>
                  <a:pt x="4621" y="10555"/>
                </a:moveTo>
                <a:cubicBezTo>
                  <a:pt x="4395" y="10555"/>
                  <a:pt x="4181" y="10456"/>
                  <a:pt x="4034" y="10285"/>
                </a:cubicBezTo>
                <a:lnTo>
                  <a:pt x="244" y="5872"/>
                </a:lnTo>
                <a:cubicBezTo>
                  <a:pt x="44" y="5640"/>
                  <a:pt x="0" y="5322"/>
                  <a:pt x="127" y="5043"/>
                </a:cubicBezTo>
                <a:cubicBezTo>
                  <a:pt x="255" y="4765"/>
                  <a:pt x="525" y="4592"/>
                  <a:pt x="831" y="4592"/>
                </a:cubicBezTo>
                <a:lnTo>
                  <a:pt x="2221" y="4592"/>
                </a:lnTo>
                <a:lnTo>
                  <a:pt x="2221" y="1200"/>
                </a:lnTo>
                <a:cubicBezTo>
                  <a:pt x="2221" y="539"/>
                  <a:pt x="2760" y="0"/>
                  <a:pt x="3421" y="0"/>
                </a:cubicBezTo>
                <a:lnTo>
                  <a:pt x="5821" y="0"/>
                </a:lnTo>
                <a:cubicBezTo>
                  <a:pt x="6482" y="0"/>
                  <a:pt x="7021" y="539"/>
                  <a:pt x="7021" y="1200"/>
                </a:cubicBezTo>
                <a:lnTo>
                  <a:pt x="7021" y="4591"/>
                </a:lnTo>
                <a:lnTo>
                  <a:pt x="8411" y="4591"/>
                </a:lnTo>
                <a:cubicBezTo>
                  <a:pt x="8717" y="4591"/>
                  <a:pt x="8987" y="4764"/>
                  <a:pt x="9115" y="5042"/>
                </a:cubicBezTo>
                <a:cubicBezTo>
                  <a:pt x="9242" y="5321"/>
                  <a:pt x="9199" y="5639"/>
                  <a:pt x="8999" y="5871"/>
                </a:cubicBezTo>
                <a:lnTo>
                  <a:pt x="5209" y="10285"/>
                </a:lnTo>
                <a:cubicBezTo>
                  <a:pt x="5061" y="10457"/>
                  <a:pt x="4847" y="10555"/>
                  <a:pt x="4621" y="10555"/>
                </a:cubicBezTo>
                <a:close/>
                <a:moveTo>
                  <a:pt x="886" y="5392"/>
                </a:moveTo>
                <a:lnTo>
                  <a:pt x="4621" y="9742"/>
                </a:lnTo>
                <a:lnTo>
                  <a:pt x="8356" y="5392"/>
                </a:lnTo>
                <a:lnTo>
                  <a:pt x="6221" y="5392"/>
                </a:lnTo>
                <a:lnTo>
                  <a:pt x="6221" y="1200"/>
                </a:lnTo>
                <a:cubicBezTo>
                  <a:pt x="6221" y="980"/>
                  <a:pt x="6041" y="800"/>
                  <a:pt x="5821" y="800"/>
                </a:cubicBezTo>
                <a:lnTo>
                  <a:pt x="3421" y="800"/>
                </a:lnTo>
                <a:cubicBezTo>
                  <a:pt x="3201" y="800"/>
                  <a:pt x="3021" y="980"/>
                  <a:pt x="3021" y="1200"/>
                </a:cubicBezTo>
                <a:lnTo>
                  <a:pt x="3021" y="5391"/>
                </a:lnTo>
                <a:lnTo>
                  <a:pt x="886" y="5391"/>
                </a:lnTo>
                <a:lnTo>
                  <a:pt x="886" y="5392"/>
                </a:lnTo>
                <a:close/>
              </a:path>
            </a:pathLst>
          </a:custGeom>
          <a:solidFill>
            <a:schemeClr val="tx1"/>
          </a:solidFill>
          <a:ln>
            <a:solidFill>
              <a:schemeClr val="tx1"/>
            </a:solidFill>
          </a:ln>
        </p:spPr>
        <p:txBody>
          <a:bodyPr/>
          <a:lstStyle/>
          <a:p>
            <a:endParaRPr lang="zh-CN" altLang="en-US">
              <a:cs typeface="+mn-ea"/>
              <a:sym typeface="+mn-lt"/>
            </a:endParaRPr>
          </a:p>
        </p:txBody>
      </p:sp>
      <p:sp>
        <p:nvSpPr>
          <p:cNvPr id="7" name="iconfont-1054-809968"/>
          <p:cNvSpPr>
            <a:spLocks noChangeAspect="1"/>
          </p:cNvSpPr>
          <p:nvPr/>
        </p:nvSpPr>
        <p:spPr bwMode="auto">
          <a:xfrm>
            <a:off x="682276" y="833029"/>
            <a:ext cx="304842" cy="304842"/>
          </a:xfrm>
          <a:custGeom>
            <a:avLst/>
            <a:gdLst>
              <a:gd name="T0" fmla="*/ 7991 w 12800"/>
              <a:gd name="T1" fmla="*/ 4785 h 12800"/>
              <a:gd name="T2" fmla="*/ 7237 w 12800"/>
              <a:gd name="T3" fmla="*/ 4281 h 12800"/>
              <a:gd name="T4" fmla="*/ 6348 w 12800"/>
              <a:gd name="T5" fmla="*/ 4105 h 12800"/>
              <a:gd name="T6" fmla="*/ 5458 w 12800"/>
              <a:gd name="T7" fmla="*/ 4281 h 12800"/>
              <a:gd name="T8" fmla="*/ 4704 w 12800"/>
              <a:gd name="T9" fmla="*/ 4785 h 12800"/>
              <a:gd name="T10" fmla="*/ 4200 w 12800"/>
              <a:gd name="T11" fmla="*/ 5538 h 12800"/>
              <a:gd name="T12" fmla="*/ 4023 w 12800"/>
              <a:gd name="T13" fmla="*/ 6426 h 12800"/>
              <a:gd name="T14" fmla="*/ 4200 w 12800"/>
              <a:gd name="T15" fmla="*/ 7314 h 12800"/>
              <a:gd name="T16" fmla="*/ 4704 w 12800"/>
              <a:gd name="T17" fmla="*/ 8067 h 12800"/>
              <a:gd name="T18" fmla="*/ 5458 w 12800"/>
              <a:gd name="T19" fmla="*/ 8571 h 12800"/>
              <a:gd name="T20" fmla="*/ 6348 w 12800"/>
              <a:gd name="T21" fmla="*/ 8747 h 12800"/>
              <a:gd name="T22" fmla="*/ 7237 w 12800"/>
              <a:gd name="T23" fmla="*/ 8571 h 12800"/>
              <a:gd name="T24" fmla="*/ 7991 w 12800"/>
              <a:gd name="T25" fmla="*/ 8067 h 12800"/>
              <a:gd name="T26" fmla="*/ 8495 w 12800"/>
              <a:gd name="T27" fmla="*/ 7314 h 12800"/>
              <a:gd name="T28" fmla="*/ 8672 w 12800"/>
              <a:gd name="T29" fmla="*/ 6426 h 12800"/>
              <a:gd name="T30" fmla="*/ 8495 w 12800"/>
              <a:gd name="T31" fmla="*/ 5538 h 12800"/>
              <a:gd name="T32" fmla="*/ 7991 w 12800"/>
              <a:gd name="T33" fmla="*/ 4785 h 12800"/>
              <a:gd name="T34" fmla="*/ 11482 w 12800"/>
              <a:gd name="T35" fmla="*/ 5844 h 12800"/>
              <a:gd name="T36" fmla="*/ 6947 w 12800"/>
              <a:gd name="T37" fmla="*/ 1317 h 12800"/>
              <a:gd name="T38" fmla="*/ 6947 w 12800"/>
              <a:gd name="T39" fmla="*/ 0 h 12800"/>
              <a:gd name="T40" fmla="*/ 5880 w 12800"/>
              <a:gd name="T41" fmla="*/ 0 h 12800"/>
              <a:gd name="T42" fmla="*/ 5880 w 12800"/>
              <a:gd name="T43" fmla="*/ 1334 h 12800"/>
              <a:gd name="T44" fmla="*/ 1318 w 12800"/>
              <a:gd name="T45" fmla="*/ 5844 h 12800"/>
              <a:gd name="T46" fmla="*/ 0 w 12800"/>
              <a:gd name="T47" fmla="*/ 5844 h 12800"/>
              <a:gd name="T48" fmla="*/ 0 w 12800"/>
              <a:gd name="T49" fmla="*/ 6933 h 12800"/>
              <a:gd name="T50" fmla="*/ 1318 w 12800"/>
              <a:gd name="T51" fmla="*/ 6933 h 12800"/>
              <a:gd name="T52" fmla="*/ 5857 w 12800"/>
              <a:gd name="T53" fmla="*/ 11466 h 12800"/>
              <a:gd name="T54" fmla="*/ 5857 w 12800"/>
              <a:gd name="T55" fmla="*/ 12800 h 12800"/>
              <a:gd name="T56" fmla="*/ 6947 w 12800"/>
              <a:gd name="T57" fmla="*/ 12800 h 12800"/>
              <a:gd name="T58" fmla="*/ 6947 w 12800"/>
              <a:gd name="T59" fmla="*/ 11483 h 12800"/>
              <a:gd name="T60" fmla="*/ 11482 w 12800"/>
              <a:gd name="T61" fmla="*/ 6933 h 12800"/>
              <a:gd name="T62" fmla="*/ 12800 w 12800"/>
              <a:gd name="T63" fmla="*/ 6933 h 12800"/>
              <a:gd name="T64" fmla="*/ 12800 w 12800"/>
              <a:gd name="T65" fmla="*/ 5844 h 12800"/>
              <a:gd name="T66" fmla="*/ 11482 w 12800"/>
              <a:gd name="T67" fmla="*/ 5844 h 12800"/>
              <a:gd name="T68" fmla="*/ 6400 w 12800"/>
              <a:gd name="T69" fmla="*/ 10589 h 12800"/>
              <a:gd name="T70" fmla="*/ 2214 w 12800"/>
              <a:gd name="T71" fmla="*/ 6409 h 12800"/>
              <a:gd name="T72" fmla="*/ 6400 w 12800"/>
              <a:gd name="T73" fmla="*/ 2206 h 12800"/>
              <a:gd name="T74" fmla="*/ 10586 w 12800"/>
              <a:gd name="T75" fmla="*/ 6409 h 12800"/>
              <a:gd name="T76" fmla="*/ 6400 w 12800"/>
              <a:gd name="T77" fmla="*/ 10589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00" h="12800">
                <a:moveTo>
                  <a:pt x="7991" y="4785"/>
                </a:moveTo>
                <a:cubicBezTo>
                  <a:pt x="7776" y="4570"/>
                  <a:pt x="7518" y="4398"/>
                  <a:pt x="7237" y="4281"/>
                </a:cubicBezTo>
                <a:cubicBezTo>
                  <a:pt x="6956" y="4165"/>
                  <a:pt x="6652" y="4105"/>
                  <a:pt x="6348" y="4105"/>
                </a:cubicBezTo>
                <a:cubicBezTo>
                  <a:pt x="6043" y="4105"/>
                  <a:pt x="5739" y="4165"/>
                  <a:pt x="5458" y="4281"/>
                </a:cubicBezTo>
                <a:cubicBezTo>
                  <a:pt x="5177" y="4398"/>
                  <a:pt x="4919" y="4570"/>
                  <a:pt x="4704" y="4785"/>
                </a:cubicBezTo>
                <a:cubicBezTo>
                  <a:pt x="4489" y="4999"/>
                  <a:pt x="4317" y="5257"/>
                  <a:pt x="4200" y="5538"/>
                </a:cubicBezTo>
                <a:cubicBezTo>
                  <a:pt x="4084" y="5819"/>
                  <a:pt x="4023" y="6122"/>
                  <a:pt x="4023" y="6426"/>
                </a:cubicBezTo>
                <a:cubicBezTo>
                  <a:pt x="4023" y="6730"/>
                  <a:pt x="4084" y="7033"/>
                  <a:pt x="4200" y="7314"/>
                </a:cubicBezTo>
                <a:cubicBezTo>
                  <a:pt x="4317" y="7595"/>
                  <a:pt x="4489" y="7853"/>
                  <a:pt x="4704" y="8067"/>
                </a:cubicBezTo>
                <a:cubicBezTo>
                  <a:pt x="4919" y="8282"/>
                  <a:pt x="5177" y="8454"/>
                  <a:pt x="5458" y="8571"/>
                </a:cubicBezTo>
                <a:cubicBezTo>
                  <a:pt x="5739" y="8687"/>
                  <a:pt x="6043" y="8747"/>
                  <a:pt x="6348" y="8747"/>
                </a:cubicBezTo>
                <a:cubicBezTo>
                  <a:pt x="6652" y="8747"/>
                  <a:pt x="6956" y="8687"/>
                  <a:pt x="7237" y="8571"/>
                </a:cubicBezTo>
                <a:cubicBezTo>
                  <a:pt x="7518" y="8454"/>
                  <a:pt x="7776" y="8282"/>
                  <a:pt x="7991" y="8067"/>
                </a:cubicBezTo>
                <a:cubicBezTo>
                  <a:pt x="8206" y="7853"/>
                  <a:pt x="8379" y="7595"/>
                  <a:pt x="8495" y="7314"/>
                </a:cubicBezTo>
                <a:cubicBezTo>
                  <a:pt x="8611" y="7034"/>
                  <a:pt x="8672" y="6730"/>
                  <a:pt x="8672" y="6426"/>
                </a:cubicBezTo>
                <a:cubicBezTo>
                  <a:pt x="8672" y="6122"/>
                  <a:pt x="8611" y="5819"/>
                  <a:pt x="8495" y="5538"/>
                </a:cubicBezTo>
                <a:cubicBezTo>
                  <a:pt x="8379" y="5257"/>
                  <a:pt x="8207" y="5000"/>
                  <a:pt x="7991" y="4785"/>
                </a:cubicBezTo>
                <a:close/>
                <a:moveTo>
                  <a:pt x="11482" y="5844"/>
                </a:moveTo>
                <a:cubicBezTo>
                  <a:pt x="11274" y="3350"/>
                  <a:pt x="9445" y="1490"/>
                  <a:pt x="6947" y="1317"/>
                </a:cubicBezTo>
                <a:lnTo>
                  <a:pt x="6947" y="0"/>
                </a:lnTo>
                <a:lnTo>
                  <a:pt x="5880" y="0"/>
                </a:lnTo>
                <a:lnTo>
                  <a:pt x="5880" y="1334"/>
                </a:lnTo>
                <a:cubicBezTo>
                  <a:pt x="3452" y="1559"/>
                  <a:pt x="1526" y="3402"/>
                  <a:pt x="1318" y="5844"/>
                </a:cubicBezTo>
                <a:lnTo>
                  <a:pt x="0" y="5844"/>
                </a:lnTo>
                <a:lnTo>
                  <a:pt x="0" y="6933"/>
                </a:lnTo>
                <a:lnTo>
                  <a:pt x="1318" y="6933"/>
                </a:lnTo>
                <a:cubicBezTo>
                  <a:pt x="1526" y="9375"/>
                  <a:pt x="3429" y="11224"/>
                  <a:pt x="5857" y="11466"/>
                </a:cubicBezTo>
                <a:lnTo>
                  <a:pt x="5857" y="12800"/>
                </a:lnTo>
                <a:lnTo>
                  <a:pt x="6947" y="12800"/>
                </a:lnTo>
                <a:lnTo>
                  <a:pt x="6947" y="11483"/>
                </a:lnTo>
                <a:cubicBezTo>
                  <a:pt x="9444" y="11310"/>
                  <a:pt x="11274" y="9427"/>
                  <a:pt x="11482" y="6933"/>
                </a:cubicBezTo>
                <a:lnTo>
                  <a:pt x="12800" y="6933"/>
                </a:lnTo>
                <a:lnTo>
                  <a:pt x="12800" y="5844"/>
                </a:lnTo>
                <a:lnTo>
                  <a:pt x="11482" y="5844"/>
                </a:lnTo>
                <a:close/>
                <a:moveTo>
                  <a:pt x="6400" y="10589"/>
                </a:moveTo>
                <a:cubicBezTo>
                  <a:pt x="4093" y="10589"/>
                  <a:pt x="2214" y="8695"/>
                  <a:pt x="2214" y="6409"/>
                </a:cubicBezTo>
                <a:cubicBezTo>
                  <a:pt x="2214" y="4122"/>
                  <a:pt x="4111" y="2206"/>
                  <a:pt x="6400" y="2206"/>
                </a:cubicBezTo>
                <a:cubicBezTo>
                  <a:pt x="8707" y="2206"/>
                  <a:pt x="10586" y="4122"/>
                  <a:pt x="10586" y="6409"/>
                </a:cubicBezTo>
                <a:cubicBezTo>
                  <a:pt x="10586" y="8695"/>
                  <a:pt x="8707" y="10589"/>
                  <a:pt x="6400" y="10589"/>
                </a:cubicBezTo>
                <a:close/>
              </a:path>
            </a:pathLst>
          </a:custGeom>
          <a:solidFill>
            <a:schemeClr val="tx1"/>
          </a:solidFill>
          <a:ln>
            <a:solidFill>
              <a:schemeClr val="tx1"/>
            </a:solidFill>
          </a:ln>
        </p:spPr>
        <p:txBody>
          <a:bodyPr/>
          <a:lstStyle/>
          <a:p>
            <a:endParaRPr lang="zh-CN" altLang="en-US">
              <a:cs typeface="+mn-ea"/>
              <a:sym typeface="+mn-lt"/>
            </a:endParaRPr>
          </a:p>
        </p:txBody>
      </p:sp>
      <p:sp>
        <p:nvSpPr>
          <p:cNvPr id="10" name="Synergistically utilize technically sound portals with frictionless chains. Dramatically customize…"/>
          <p:cNvSpPr txBox="1"/>
          <p:nvPr/>
        </p:nvSpPr>
        <p:spPr>
          <a:xfrm>
            <a:off x="4271507" y="4822635"/>
            <a:ext cx="3884953" cy="654025"/>
          </a:xfrm>
          <a:prstGeom prst="rect">
            <a:avLst/>
          </a:prstGeom>
          <a:ln w="12700">
            <a:miter lim="400000"/>
          </a:ln>
        </p:spPr>
        <p:txBody>
          <a:bodyPr wrap="square" lIns="0" tIns="0" rIns="0" bIns="0">
            <a:spAutoFit/>
          </a:bodyPr>
          <a:lstStyle/>
          <a:p>
            <a:pPr algn="ctr" defTabSz="412750" hangingPunct="0">
              <a:lnSpc>
                <a:spcPct val="150000"/>
              </a:lnSpc>
              <a:defRPr sz="2000" b="0">
                <a:solidFill>
                  <a:srgbClr val="1C1F25"/>
                </a:solidFill>
                <a:latin typeface="Roboto Bold"/>
                <a:ea typeface="Roboto Bold"/>
                <a:cs typeface="Roboto Bold"/>
                <a:sym typeface="Roboto Bold"/>
              </a:defRPr>
            </a:pPr>
            <a:r>
              <a:rPr sz="1000" kern="0" dirty="0">
                <a:solidFill>
                  <a:srgbClr val="8D7545"/>
                </a:solidFill>
                <a:latin typeface="MV Boli" panose="02000500030200090000" charset="0"/>
                <a:ea typeface="MV Boli" panose="02000500030200090000" charset="0"/>
                <a:cs typeface="+mn-ea"/>
                <a:sym typeface="+mn-lt"/>
              </a:rPr>
              <a:t>Synergistically utilize technically sound portals with frictionless chains. Dramatically customize</a:t>
            </a:r>
            <a:r>
              <a:rPr lang="en-US" sz="1000" kern="0" dirty="0">
                <a:solidFill>
                  <a:srgbClr val="8D7545"/>
                </a:solidFill>
                <a:latin typeface="MV Boli" panose="02000500030200090000" charset="0"/>
                <a:ea typeface="MV Boli" panose="02000500030200090000" charset="0"/>
                <a:cs typeface="+mn-ea"/>
                <a:sym typeface="+mn-lt"/>
              </a:rPr>
              <a:t> </a:t>
            </a:r>
            <a:r>
              <a:rPr sz="1000" kern="0" dirty="0">
                <a:solidFill>
                  <a:srgbClr val="8D7545"/>
                </a:solidFill>
                <a:latin typeface="MV Boli" panose="02000500030200090000" charset="0"/>
                <a:ea typeface="MV Boli" panose="02000500030200090000" charset="0"/>
                <a:cs typeface="+mn-ea"/>
                <a:sym typeface="+mn-lt"/>
              </a:rPr>
              <a:t>empowered networks rather than goal-opportunities. </a:t>
            </a:r>
            <a:endParaRPr sz="1000" kern="0" dirty="0">
              <a:solidFill>
                <a:srgbClr val="8D7545"/>
              </a:solidFill>
              <a:latin typeface="MV Boli" panose="02000500030200090000" charset="0"/>
              <a:ea typeface="MV Boli" panose="02000500030200090000" charset="0"/>
              <a:cs typeface="+mn-ea"/>
              <a:sym typeface="+mn-lt"/>
            </a:endParaRPr>
          </a:p>
        </p:txBody>
      </p:sp>
      <p:pic>
        <p:nvPicPr>
          <p:cNvPr id="11" name="图片 10"/>
          <p:cNvPicPr>
            <a:picLocks noChangeAspect="1"/>
          </p:cNvPicPr>
          <p:nvPr/>
        </p:nvPicPr>
        <p:blipFill rotWithShape="1">
          <a:blip r:embed="rId3" cstate="print">
            <a:extLst>
              <a:ext uri="{28A0092B-C50C-407E-A947-70E740481C1C}">
                <a14:useLocalDpi xmlns:a14="http://schemas.microsoft.com/office/drawing/2010/main" val="0"/>
              </a:ext>
            </a:extLst>
          </a:blip>
          <a:srcRect l="69750" t="-1" r="1515" b="79682"/>
          <a:stretch>
            <a:fillRect/>
          </a:stretch>
        </p:blipFill>
        <p:spPr>
          <a:xfrm>
            <a:off x="10081548" y="0"/>
            <a:ext cx="2110451" cy="22386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p:cNvPicPr>
            <a:picLocks noChangeAspect="1"/>
          </p:cNvPicPr>
          <p:nvPr/>
        </p:nvPicPr>
        <p:blipFill>
          <a:blip r:embed="rId1" cstate="screen">
            <a:extLst>
              <a:ext uri="{BEBA8EAE-BF5A-486C-A8C5-ECC9F3942E4B}">
                <a14:imgProps xmlns:a14="http://schemas.microsoft.com/office/drawing/2010/main">
                  <a14:imgLayer r:embed="rId2">
                    <a14:imgEffect>
                      <a14:colorTemperature colorTemp="4700"/>
                    </a14:imgEffect>
                  </a14:imgLayer>
                </a14:imgProps>
              </a:ext>
            </a:extLst>
          </a:blip>
          <a:srcRect/>
          <a:stretch>
            <a:fillRect/>
          </a:stretch>
        </p:blipFill>
        <p:spPr>
          <a:xfrm>
            <a:off x="3977818" y="3599026"/>
            <a:ext cx="3740078" cy="3081825"/>
          </a:xfrm>
          <a:prstGeom prst="rect">
            <a:avLst/>
          </a:prstGeom>
        </p:spPr>
      </p:pic>
      <p:sp>
        <p:nvSpPr>
          <p:cNvPr id="57" name="弧形 56"/>
          <p:cNvSpPr/>
          <p:nvPr/>
        </p:nvSpPr>
        <p:spPr>
          <a:xfrm>
            <a:off x="3187566" y="2846882"/>
            <a:ext cx="5457584" cy="5153025"/>
          </a:xfrm>
          <a:prstGeom prst="arc">
            <a:avLst>
              <a:gd name="adj1" fmla="val 9117390"/>
              <a:gd name="adj2" fmla="val 1720433"/>
            </a:avLst>
          </a:prstGeom>
          <a:noFill/>
          <a:ln w="63500" cap="flat" cmpd="dbl" algn="ctr">
            <a:solidFill>
              <a:srgbClr val="ED7D31">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5" name="文本框 56"/>
          <p:cNvSpPr txBox="1"/>
          <p:nvPr/>
        </p:nvSpPr>
        <p:spPr>
          <a:xfrm flipH="1">
            <a:off x="958486" y="2513117"/>
            <a:ext cx="2661435" cy="1383665"/>
          </a:xfrm>
          <a:prstGeom prst="rect">
            <a:avLst/>
          </a:prstGeom>
          <a:noFill/>
          <a:effectLst/>
        </p:spPr>
        <p:txBody>
          <a:bodyPr wrap="square" rtlCol="0">
            <a:spAutoFit/>
          </a:bodyPr>
          <a:lstStyle/>
          <a:p>
            <a:pPr lvl="0"/>
            <a:r>
              <a:rPr lang="zh-CN" altLang="en-US" sz="1400" dirty="0">
                <a:solidFill>
                  <a:prstClr val="black"/>
                </a:solidFill>
                <a:cs typeface="+mn-ea"/>
                <a:sym typeface="+mn-lt"/>
              </a:rPr>
              <a:t>时空观念：是指对事物与特定时间及空间的联系进行观察、分析的观念，以历史纪年、历史时序、年代尺、阶段特征、历史大事年表、历史地图等形式呈现。</a:t>
            </a:r>
            <a:endParaRPr lang="zh-CN" altLang="en-US" sz="1400" dirty="0">
              <a:solidFill>
                <a:prstClr val="black"/>
              </a:solidFill>
              <a:cs typeface="+mn-ea"/>
              <a:sym typeface="+mn-lt"/>
            </a:endParaRPr>
          </a:p>
        </p:txBody>
      </p:sp>
      <p:sp>
        <p:nvSpPr>
          <p:cNvPr id="106" name="文本框 57"/>
          <p:cNvSpPr txBox="1"/>
          <p:nvPr/>
        </p:nvSpPr>
        <p:spPr>
          <a:xfrm flipH="1">
            <a:off x="4572008" y="1192054"/>
            <a:ext cx="2872110" cy="1168400"/>
          </a:xfrm>
          <a:prstGeom prst="rect">
            <a:avLst/>
          </a:prstGeom>
          <a:noFill/>
          <a:effectLst/>
        </p:spPr>
        <p:txBody>
          <a:bodyPr wrap="square" rtlCol="0">
            <a:spAutoFit/>
          </a:bodyPr>
          <a:lstStyle/>
          <a:p>
            <a:pPr lvl="0" algn="ctr"/>
            <a:r>
              <a:rPr lang="zh-CN" altLang="en-US" sz="1400" dirty="0">
                <a:solidFill>
                  <a:prstClr val="black"/>
                </a:solidFill>
                <a:sym typeface="+mn-lt"/>
              </a:rPr>
              <a:t>史料实证：是指对获取的史料进行辨析，并运用可信的史料努力重现历史真实的态度和方法，以史料分类、史料辨析、史料运用、观点论证的形式进行呈现。</a:t>
            </a:r>
            <a:endParaRPr lang="zh-CN" altLang="en-US" sz="1400" dirty="0">
              <a:solidFill>
                <a:prstClr val="black"/>
              </a:solidFill>
              <a:sym typeface="+mn-lt"/>
            </a:endParaRPr>
          </a:p>
        </p:txBody>
      </p:sp>
      <p:sp>
        <p:nvSpPr>
          <p:cNvPr id="107" name="文本框 58"/>
          <p:cNvSpPr txBox="1"/>
          <p:nvPr/>
        </p:nvSpPr>
        <p:spPr>
          <a:xfrm flipH="1">
            <a:off x="8499284" y="3058785"/>
            <a:ext cx="2749286" cy="1814830"/>
          </a:xfrm>
          <a:prstGeom prst="rect">
            <a:avLst/>
          </a:prstGeom>
          <a:noFill/>
          <a:effectLst/>
        </p:spPr>
        <p:txBody>
          <a:bodyPr wrap="square" rtlCol="0">
            <a:spAutoFit/>
          </a:bodyPr>
          <a:lstStyle/>
          <a:p>
            <a:pPr lvl="0"/>
            <a:r>
              <a:rPr lang="zh-CN" altLang="en-US" sz="1400" dirty="0">
                <a:solidFill>
                  <a:prstClr val="black"/>
                </a:solidFill>
                <a:sym typeface="+mn-lt"/>
              </a:rPr>
              <a:t>历史解释：是指以史料为依据，以历史理解为基础，对历史事物进行理性分析和客观评判的态度、能力与方法，以材料整理、对史料的解读、追溯起源、探讨因果、分析趋向、说明影响、判定地位等形式进行考查，培养叙述历史和形成历史认识的能力</a:t>
            </a:r>
            <a:endParaRPr lang="zh-CN" altLang="en-US" sz="1400" dirty="0">
              <a:solidFill>
                <a:prstClr val="black"/>
              </a:solidFill>
              <a:sym typeface="+mn-lt"/>
            </a:endParaRPr>
          </a:p>
        </p:txBody>
      </p:sp>
      <p:sp>
        <p:nvSpPr>
          <p:cNvPr id="108" name="文本框 59"/>
          <p:cNvSpPr txBox="1"/>
          <p:nvPr/>
        </p:nvSpPr>
        <p:spPr>
          <a:xfrm flipH="1">
            <a:off x="9104221" y="5098209"/>
            <a:ext cx="2928121" cy="1383665"/>
          </a:xfrm>
          <a:prstGeom prst="rect">
            <a:avLst/>
          </a:prstGeom>
          <a:noFill/>
          <a:effectLst/>
        </p:spPr>
        <p:txBody>
          <a:bodyPr wrap="square" rtlCol="0">
            <a:spAutoFit/>
          </a:bodyPr>
          <a:lstStyle/>
          <a:p>
            <a:pPr lvl="0"/>
            <a:r>
              <a:rPr lang="zh-CN" altLang="en-US" sz="1400" dirty="0">
                <a:solidFill>
                  <a:prstClr val="black"/>
                </a:solidFill>
                <a:sym typeface="+mn-lt"/>
              </a:rPr>
              <a:t>家国情怀：是学习和探究历史应该具有的社会责任和人文情怀，包含：优秀传统文化、民族精神、民主法治、科学精神、世界意识、积极的人生态度和健全的人格、联系现实等。</a:t>
            </a:r>
            <a:endParaRPr lang="zh-CN" altLang="en-US" sz="1400" dirty="0">
              <a:solidFill>
                <a:prstClr val="black"/>
              </a:solidFill>
              <a:sym typeface="+mn-lt"/>
            </a:endParaRPr>
          </a:p>
        </p:txBody>
      </p:sp>
      <p:sp>
        <p:nvSpPr>
          <p:cNvPr id="109" name="矩形 108"/>
          <p:cNvSpPr/>
          <p:nvPr/>
        </p:nvSpPr>
        <p:spPr>
          <a:xfrm>
            <a:off x="0" y="6715804"/>
            <a:ext cx="12192000" cy="175385"/>
          </a:xfrm>
          <a:prstGeom prst="rect">
            <a:avLst/>
          </a:prstGeom>
          <a:solidFill>
            <a:srgbClr val="FFC000">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10" name="组合 109"/>
          <p:cNvGrpSpPr/>
          <p:nvPr/>
        </p:nvGrpSpPr>
        <p:grpSpPr>
          <a:xfrm>
            <a:off x="-1" y="0"/>
            <a:ext cx="4456254" cy="1313715"/>
            <a:chOff x="-1" y="0"/>
            <a:chExt cx="4456254" cy="1313715"/>
          </a:xfrm>
        </p:grpSpPr>
        <p:pic>
          <p:nvPicPr>
            <p:cNvPr id="111" name="图片 110"/>
            <p:cNvPicPr>
              <a:picLocks noChangeAspect="1"/>
            </p:cNvPicPr>
            <p:nvPr/>
          </p:nvPicPr>
          <p:blipFill rotWithShape="1">
            <a:blip r:embed="rId3" cstate="print">
              <a:extLst>
                <a:ext uri="{28A0092B-C50C-407E-A947-70E740481C1C}">
                  <a14:useLocalDpi xmlns:a14="http://schemas.microsoft.com/office/drawing/2010/main" val="0"/>
                </a:ext>
              </a:extLst>
            </a:blip>
            <a:srcRect l="69750" t="-1" r="1515" b="79682"/>
            <a:stretch>
              <a:fillRect/>
            </a:stretch>
          </p:blipFill>
          <p:spPr>
            <a:xfrm flipH="1">
              <a:off x="-1" y="0"/>
              <a:ext cx="1238491" cy="1313715"/>
            </a:xfrm>
            <a:prstGeom prst="rect">
              <a:avLst/>
            </a:prstGeom>
          </p:spPr>
        </p:pic>
        <p:sp>
          <p:nvSpPr>
            <p:cNvPr id="112" name="矩形 111"/>
            <p:cNvSpPr/>
            <p:nvPr/>
          </p:nvSpPr>
          <p:spPr>
            <a:xfrm>
              <a:off x="1238490" y="318175"/>
              <a:ext cx="3217763" cy="67725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solidFill>
                  <a:cs typeface="+mn-ea"/>
                  <a:sym typeface="+mn-lt"/>
                </a:rPr>
                <a:t>学习历史方法</a:t>
              </a:r>
              <a:endParaRPr lang="zh-CN" altLang="en-US" sz="2800">
                <a:solidFill>
                  <a:schemeClr val="tx1"/>
                </a:solidFill>
                <a:cs typeface="+mn-ea"/>
                <a:sym typeface="+mn-lt"/>
              </a:endParaRPr>
            </a:p>
          </p:txBody>
        </p:sp>
      </p:grpSp>
      <p:grpSp>
        <p:nvGrpSpPr>
          <p:cNvPr id="4" name="组合 3"/>
          <p:cNvGrpSpPr/>
          <p:nvPr/>
        </p:nvGrpSpPr>
        <p:grpSpPr>
          <a:xfrm>
            <a:off x="2912110" y="2513330"/>
            <a:ext cx="6207125" cy="3734435"/>
            <a:chOff x="4586" y="3958"/>
            <a:chExt cx="9775" cy="5881"/>
          </a:xfrm>
        </p:grpSpPr>
        <p:sp>
          <p:nvSpPr>
            <p:cNvPr id="58" name="椭圆 57"/>
            <p:cNvSpPr/>
            <p:nvPr/>
          </p:nvSpPr>
          <p:spPr>
            <a:xfrm>
              <a:off x="4586" y="8149"/>
              <a:ext cx="1180" cy="1180"/>
            </a:xfrm>
            <a:prstGeom prst="ellipse">
              <a:avLst/>
            </a:prstGeom>
            <a:solidFill>
              <a:srgbClr val="FFC000">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9" name="椭圆 58"/>
            <p:cNvSpPr/>
            <p:nvPr/>
          </p:nvSpPr>
          <p:spPr>
            <a:xfrm>
              <a:off x="5700" y="5239"/>
              <a:ext cx="1180" cy="1180"/>
            </a:xfrm>
            <a:prstGeom prst="ellipse">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0" name="椭圆 59"/>
            <p:cNvSpPr/>
            <p:nvPr/>
          </p:nvSpPr>
          <p:spPr>
            <a:xfrm>
              <a:off x="8883" y="3958"/>
              <a:ext cx="1180" cy="1180"/>
            </a:xfrm>
            <a:prstGeom prst="ellipse">
              <a:avLst/>
            </a:prstGeom>
            <a:solidFill>
              <a:srgbClr val="FFC000">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1" name="椭圆 60"/>
            <p:cNvSpPr/>
            <p:nvPr/>
          </p:nvSpPr>
          <p:spPr>
            <a:xfrm>
              <a:off x="12001" y="5239"/>
              <a:ext cx="1180" cy="1180"/>
            </a:xfrm>
            <a:prstGeom prst="ellipse">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2" name="椭圆 61"/>
            <p:cNvSpPr/>
            <p:nvPr/>
          </p:nvSpPr>
          <p:spPr>
            <a:xfrm>
              <a:off x="13181" y="8149"/>
              <a:ext cx="1180" cy="1180"/>
            </a:xfrm>
            <a:prstGeom prst="ellipse">
              <a:avLst/>
            </a:prstGeom>
            <a:solidFill>
              <a:srgbClr val="FFC000">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63" name="组合 62"/>
            <p:cNvGrpSpPr/>
            <p:nvPr/>
          </p:nvGrpSpPr>
          <p:grpSpPr>
            <a:xfrm>
              <a:off x="9158" y="4272"/>
              <a:ext cx="630" cy="553"/>
              <a:chOff x="7172894" y="656991"/>
              <a:chExt cx="513844" cy="425708"/>
            </a:xfrm>
            <a:solidFill>
              <a:sysClr val="window" lastClr="FFFFFF"/>
            </a:solidFill>
          </p:grpSpPr>
          <p:sp>
            <p:nvSpPr>
              <p:cNvPr id="64" name="Rectangle 134"/>
              <p:cNvSpPr>
                <a:spLocks noChangeArrowheads="1"/>
              </p:cNvSpPr>
              <p:nvPr/>
            </p:nvSpPr>
            <p:spPr bwMode="auto">
              <a:xfrm>
                <a:off x="7364130" y="1036137"/>
                <a:ext cx="134697" cy="28270"/>
              </a:xfrm>
              <a:prstGeom prst="rect">
                <a:avLst/>
              </a:pr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5" name="Freeform 135"/>
              <p:cNvSpPr>
                <a:spLocks noEditPoints="1"/>
              </p:cNvSpPr>
              <p:nvPr/>
            </p:nvSpPr>
            <p:spPr bwMode="auto">
              <a:xfrm>
                <a:off x="7172894" y="656991"/>
                <a:ext cx="513844" cy="370833"/>
              </a:xfrm>
              <a:custGeom>
                <a:avLst/>
                <a:gdLst>
                  <a:gd name="T0" fmla="*/ 240 w 246"/>
                  <a:gd name="T1" fmla="*/ 0 h 178"/>
                  <a:gd name="T2" fmla="*/ 7 w 246"/>
                  <a:gd name="T3" fmla="*/ 0 h 178"/>
                  <a:gd name="T4" fmla="*/ 0 w 246"/>
                  <a:gd name="T5" fmla="*/ 6 h 178"/>
                  <a:gd name="T6" fmla="*/ 0 w 246"/>
                  <a:gd name="T7" fmla="*/ 172 h 178"/>
                  <a:gd name="T8" fmla="*/ 7 w 246"/>
                  <a:gd name="T9" fmla="*/ 178 h 178"/>
                  <a:gd name="T10" fmla="*/ 240 w 246"/>
                  <a:gd name="T11" fmla="*/ 178 h 178"/>
                  <a:gd name="T12" fmla="*/ 246 w 246"/>
                  <a:gd name="T13" fmla="*/ 172 h 178"/>
                  <a:gd name="T14" fmla="*/ 246 w 246"/>
                  <a:gd name="T15" fmla="*/ 6 h 178"/>
                  <a:gd name="T16" fmla="*/ 240 w 246"/>
                  <a:gd name="T17" fmla="*/ 0 h 178"/>
                  <a:gd name="T18" fmla="*/ 231 w 246"/>
                  <a:gd name="T19" fmla="*/ 139 h 178"/>
                  <a:gd name="T20" fmla="*/ 16 w 246"/>
                  <a:gd name="T21" fmla="*/ 139 h 178"/>
                  <a:gd name="T22" fmla="*/ 16 w 246"/>
                  <a:gd name="T23" fmla="*/ 14 h 178"/>
                  <a:gd name="T24" fmla="*/ 231 w 246"/>
                  <a:gd name="T25" fmla="*/ 14 h 178"/>
                  <a:gd name="T26" fmla="*/ 231 w 246"/>
                  <a:gd name="T27" fmla="*/ 13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6" h="178">
                    <a:moveTo>
                      <a:pt x="240" y="0"/>
                    </a:moveTo>
                    <a:cubicBezTo>
                      <a:pt x="7" y="0"/>
                      <a:pt x="7" y="0"/>
                      <a:pt x="7" y="0"/>
                    </a:cubicBezTo>
                    <a:cubicBezTo>
                      <a:pt x="3" y="0"/>
                      <a:pt x="0" y="2"/>
                      <a:pt x="0" y="6"/>
                    </a:cubicBezTo>
                    <a:cubicBezTo>
                      <a:pt x="0" y="172"/>
                      <a:pt x="0" y="172"/>
                      <a:pt x="0" y="172"/>
                    </a:cubicBezTo>
                    <a:cubicBezTo>
                      <a:pt x="0" y="175"/>
                      <a:pt x="3" y="178"/>
                      <a:pt x="7" y="178"/>
                    </a:cubicBezTo>
                    <a:cubicBezTo>
                      <a:pt x="240" y="178"/>
                      <a:pt x="240" y="178"/>
                      <a:pt x="240" y="178"/>
                    </a:cubicBezTo>
                    <a:cubicBezTo>
                      <a:pt x="243" y="178"/>
                      <a:pt x="246" y="175"/>
                      <a:pt x="246" y="172"/>
                    </a:cubicBezTo>
                    <a:cubicBezTo>
                      <a:pt x="246" y="6"/>
                      <a:pt x="246" y="6"/>
                      <a:pt x="246" y="6"/>
                    </a:cubicBezTo>
                    <a:cubicBezTo>
                      <a:pt x="246" y="2"/>
                      <a:pt x="243" y="0"/>
                      <a:pt x="240" y="0"/>
                    </a:cubicBezTo>
                    <a:close/>
                    <a:moveTo>
                      <a:pt x="231" y="139"/>
                    </a:moveTo>
                    <a:cubicBezTo>
                      <a:pt x="16" y="139"/>
                      <a:pt x="16" y="139"/>
                      <a:pt x="16" y="139"/>
                    </a:cubicBezTo>
                    <a:cubicBezTo>
                      <a:pt x="16" y="14"/>
                      <a:pt x="16" y="14"/>
                      <a:pt x="16" y="14"/>
                    </a:cubicBezTo>
                    <a:cubicBezTo>
                      <a:pt x="231" y="14"/>
                      <a:pt x="231" y="14"/>
                      <a:pt x="231" y="14"/>
                    </a:cubicBezTo>
                    <a:lnTo>
                      <a:pt x="231" y="139"/>
                    </a:ln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6" name="Freeform 136"/>
              <p:cNvSpPr/>
              <p:nvPr/>
            </p:nvSpPr>
            <p:spPr bwMode="auto">
              <a:xfrm>
                <a:off x="7320894" y="1071058"/>
                <a:ext cx="219506" cy="11641"/>
              </a:xfrm>
              <a:custGeom>
                <a:avLst/>
                <a:gdLst>
                  <a:gd name="T0" fmla="*/ 100 w 105"/>
                  <a:gd name="T1" fmla="*/ 0 h 6"/>
                  <a:gd name="T2" fmla="*/ 4 w 105"/>
                  <a:gd name="T3" fmla="*/ 0 h 6"/>
                  <a:gd name="T4" fmla="*/ 0 w 105"/>
                  <a:gd name="T5" fmla="*/ 4 h 6"/>
                  <a:gd name="T6" fmla="*/ 0 w 105"/>
                  <a:gd name="T7" fmla="*/ 6 h 6"/>
                  <a:gd name="T8" fmla="*/ 105 w 105"/>
                  <a:gd name="T9" fmla="*/ 6 h 6"/>
                  <a:gd name="T10" fmla="*/ 105 w 105"/>
                  <a:gd name="T11" fmla="*/ 4 h 6"/>
                  <a:gd name="T12" fmla="*/ 100 w 10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5" h="6">
                    <a:moveTo>
                      <a:pt x="100" y="0"/>
                    </a:moveTo>
                    <a:cubicBezTo>
                      <a:pt x="4" y="0"/>
                      <a:pt x="4" y="0"/>
                      <a:pt x="4" y="0"/>
                    </a:cubicBezTo>
                    <a:cubicBezTo>
                      <a:pt x="2" y="0"/>
                      <a:pt x="0" y="2"/>
                      <a:pt x="0" y="4"/>
                    </a:cubicBezTo>
                    <a:cubicBezTo>
                      <a:pt x="0" y="6"/>
                      <a:pt x="0" y="6"/>
                      <a:pt x="0" y="6"/>
                    </a:cubicBezTo>
                    <a:cubicBezTo>
                      <a:pt x="105" y="6"/>
                      <a:pt x="105" y="6"/>
                      <a:pt x="105" y="6"/>
                    </a:cubicBezTo>
                    <a:cubicBezTo>
                      <a:pt x="105" y="4"/>
                      <a:pt x="105" y="4"/>
                      <a:pt x="105" y="4"/>
                    </a:cubicBezTo>
                    <a:cubicBezTo>
                      <a:pt x="105" y="2"/>
                      <a:pt x="103" y="0"/>
                      <a:pt x="100" y="0"/>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7" name="Oval 137"/>
              <p:cNvSpPr>
                <a:spLocks noChangeArrowheads="1"/>
              </p:cNvSpPr>
              <p:nvPr/>
            </p:nvSpPr>
            <p:spPr bwMode="auto">
              <a:xfrm>
                <a:off x="7219456" y="869845"/>
                <a:ext cx="58203" cy="58203"/>
              </a:xfrm>
              <a:prstGeom prst="ellipse">
                <a:avLst/>
              </a:pr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8" name="Oval 138"/>
              <p:cNvSpPr>
                <a:spLocks noChangeArrowheads="1"/>
              </p:cNvSpPr>
              <p:nvPr/>
            </p:nvSpPr>
            <p:spPr bwMode="auto">
              <a:xfrm>
                <a:off x="7294287" y="819957"/>
                <a:ext cx="61529" cy="58203"/>
              </a:xfrm>
              <a:prstGeom prst="ellipse">
                <a:avLst/>
              </a:pr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9" name="Oval 139"/>
              <p:cNvSpPr>
                <a:spLocks noChangeArrowheads="1"/>
              </p:cNvSpPr>
              <p:nvPr/>
            </p:nvSpPr>
            <p:spPr bwMode="auto">
              <a:xfrm>
                <a:off x="7380759" y="843238"/>
                <a:ext cx="58203" cy="58203"/>
              </a:xfrm>
              <a:prstGeom prst="ellipse">
                <a:avLst/>
              </a:pr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0" name="Oval 140"/>
              <p:cNvSpPr>
                <a:spLocks noChangeArrowheads="1"/>
              </p:cNvSpPr>
              <p:nvPr/>
            </p:nvSpPr>
            <p:spPr bwMode="auto">
              <a:xfrm>
                <a:off x="7443950" y="765080"/>
                <a:ext cx="61529" cy="59865"/>
              </a:xfrm>
              <a:prstGeom prst="ellipse">
                <a:avLst/>
              </a:pr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1" name="Oval 141"/>
              <p:cNvSpPr>
                <a:spLocks noChangeArrowheads="1"/>
              </p:cNvSpPr>
              <p:nvPr/>
            </p:nvSpPr>
            <p:spPr bwMode="auto">
              <a:xfrm>
                <a:off x="7508805" y="813305"/>
                <a:ext cx="58203" cy="58203"/>
              </a:xfrm>
              <a:prstGeom prst="ellipse">
                <a:avLst/>
              </a:pr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2" name="Oval 142"/>
              <p:cNvSpPr>
                <a:spLocks noChangeArrowheads="1"/>
              </p:cNvSpPr>
              <p:nvPr/>
            </p:nvSpPr>
            <p:spPr bwMode="auto">
              <a:xfrm>
                <a:off x="7578648" y="718518"/>
                <a:ext cx="58203" cy="58203"/>
              </a:xfrm>
              <a:prstGeom prst="ellipse">
                <a:avLst/>
              </a:pr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3" name="Freeform 143"/>
              <p:cNvSpPr/>
              <p:nvPr/>
            </p:nvSpPr>
            <p:spPr bwMode="auto">
              <a:xfrm>
                <a:off x="7236085" y="735147"/>
                <a:ext cx="384136" cy="174608"/>
              </a:xfrm>
              <a:custGeom>
                <a:avLst/>
                <a:gdLst>
                  <a:gd name="T0" fmla="*/ 6 w 184"/>
                  <a:gd name="T1" fmla="*/ 84 h 84"/>
                  <a:gd name="T2" fmla="*/ 2 w 184"/>
                  <a:gd name="T3" fmla="*/ 82 h 84"/>
                  <a:gd name="T4" fmla="*/ 4 w 184"/>
                  <a:gd name="T5" fmla="*/ 74 h 84"/>
                  <a:gd name="T6" fmla="*/ 42 w 184"/>
                  <a:gd name="T7" fmla="*/ 49 h 84"/>
                  <a:gd name="T8" fmla="*/ 81 w 184"/>
                  <a:gd name="T9" fmla="*/ 60 h 84"/>
                  <a:gd name="T10" fmla="*/ 114 w 184"/>
                  <a:gd name="T11" fmla="*/ 22 h 84"/>
                  <a:gd name="T12" fmla="*/ 144 w 184"/>
                  <a:gd name="T13" fmla="*/ 45 h 84"/>
                  <a:gd name="T14" fmla="*/ 174 w 184"/>
                  <a:gd name="T15" fmla="*/ 3 h 84"/>
                  <a:gd name="T16" fmla="*/ 181 w 184"/>
                  <a:gd name="T17" fmla="*/ 1 h 84"/>
                  <a:gd name="T18" fmla="*/ 182 w 184"/>
                  <a:gd name="T19" fmla="*/ 9 h 84"/>
                  <a:gd name="T20" fmla="*/ 147 w 184"/>
                  <a:gd name="T21" fmla="*/ 60 h 84"/>
                  <a:gd name="T22" fmla="*/ 115 w 184"/>
                  <a:gd name="T23" fmla="*/ 37 h 84"/>
                  <a:gd name="T24" fmla="*/ 85 w 184"/>
                  <a:gd name="T25" fmla="*/ 72 h 84"/>
                  <a:gd name="T26" fmla="*/ 43 w 184"/>
                  <a:gd name="T27" fmla="*/ 61 h 84"/>
                  <a:gd name="T28" fmla="*/ 9 w 184"/>
                  <a:gd name="T29" fmla="*/ 83 h 84"/>
                  <a:gd name="T30" fmla="*/ 6 w 184"/>
                  <a:gd name="T31"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 h="84">
                    <a:moveTo>
                      <a:pt x="6" y="84"/>
                    </a:moveTo>
                    <a:cubicBezTo>
                      <a:pt x="5" y="84"/>
                      <a:pt x="3" y="83"/>
                      <a:pt x="2" y="82"/>
                    </a:cubicBezTo>
                    <a:cubicBezTo>
                      <a:pt x="0" y="79"/>
                      <a:pt x="1" y="76"/>
                      <a:pt x="4" y="74"/>
                    </a:cubicBezTo>
                    <a:cubicBezTo>
                      <a:pt x="42" y="49"/>
                      <a:pt x="42" y="49"/>
                      <a:pt x="42" y="49"/>
                    </a:cubicBezTo>
                    <a:cubicBezTo>
                      <a:pt x="81" y="60"/>
                      <a:pt x="81" y="60"/>
                      <a:pt x="81" y="60"/>
                    </a:cubicBezTo>
                    <a:cubicBezTo>
                      <a:pt x="114" y="22"/>
                      <a:pt x="114" y="22"/>
                      <a:pt x="114" y="22"/>
                    </a:cubicBezTo>
                    <a:cubicBezTo>
                      <a:pt x="144" y="45"/>
                      <a:pt x="144" y="45"/>
                      <a:pt x="144" y="45"/>
                    </a:cubicBezTo>
                    <a:cubicBezTo>
                      <a:pt x="174" y="3"/>
                      <a:pt x="174" y="3"/>
                      <a:pt x="174" y="3"/>
                    </a:cubicBezTo>
                    <a:cubicBezTo>
                      <a:pt x="175" y="0"/>
                      <a:pt x="179" y="0"/>
                      <a:pt x="181" y="1"/>
                    </a:cubicBezTo>
                    <a:cubicBezTo>
                      <a:pt x="183" y="3"/>
                      <a:pt x="184" y="6"/>
                      <a:pt x="182" y="9"/>
                    </a:cubicBezTo>
                    <a:cubicBezTo>
                      <a:pt x="147" y="60"/>
                      <a:pt x="147" y="60"/>
                      <a:pt x="147" y="60"/>
                    </a:cubicBezTo>
                    <a:cubicBezTo>
                      <a:pt x="115" y="37"/>
                      <a:pt x="115" y="37"/>
                      <a:pt x="115" y="37"/>
                    </a:cubicBezTo>
                    <a:cubicBezTo>
                      <a:pt x="85" y="72"/>
                      <a:pt x="85" y="72"/>
                      <a:pt x="85" y="72"/>
                    </a:cubicBezTo>
                    <a:cubicBezTo>
                      <a:pt x="43" y="61"/>
                      <a:pt x="43" y="61"/>
                      <a:pt x="43" y="61"/>
                    </a:cubicBezTo>
                    <a:cubicBezTo>
                      <a:pt x="9" y="83"/>
                      <a:pt x="9" y="83"/>
                      <a:pt x="9" y="83"/>
                    </a:cubicBezTo>
                    <a:cubicBezTo>
                      <a:pt x="8" y="84"/>
                      <a:pt x="7" y="84"/>
                      <a:pt x="6" y="84"/>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74" name="Freeform 40"/>
            <p:cNvSpPr/>
            <p:nvPr/>
          </p:nvSpPr>
          <p:spPr bwMode="auto">
            <a:xfrm>
              <a:off x="5889" y="5467"/>
              <a:ext cx="801" cy="723"/>
            </a:xfrm>
            <a:custGeom>
              <a:avLst/>
              <a:gdLst>
                <a:gd name="T0" fmla="*/ 209 w 244"/>
                <a:gd name="T1" fmla="*/ 75 h 220"/>
                <a:gd name="T2" fmla="*/ 191 w 244"/>
                <a:gd name="T3" fmla="*/ 66 h 220"/>
                <a:gd name="T4" fmla="*/ 183 w 244"/>
                <a:gd name="T5" fmla="*/ 71 h 220"/>
                <a:gd name="T6" fmla="*/ 194 w 244"/>
                <a:gd name="T7" fmla="*/ 110 h 220"/>
                <a:gd name="T8" fmla="*/ 110 w 244"/>
                <a:gd name="T9" fmla="*/ 194 h 220"/>
                <a:gd name="T10" fmla="*/ 27 w 244"/>
                <a:gd name="T11" fmla="*/ 110 h 220"/>
                <a:gd name="T12" fmla="*/ 110 w 244"/>
                <a:gd name="T13" fmla="*/ 27 h 220"/>
                <a:gd name="T14" fmla="*/ 175 w 244"/>
                <a:gd name="T15" fmla="*/ 58 h 220"/>
                <a:gd name="T16" fmla="*/ 162 w 244"/>
                <a:gd name="T17" fmla="*/ 67 h 220"/>
                <a:gd name="T18" fmla="*/ 110 w 244"/>
                <a:gd name="T19" fmla="*/ 42 h 220"/>
                <a:gd name="T20" fmla="*/ 43 w 244"/>
                <a:gd name="T21" fmla="*/ 110 h 220"/>
                <a:gd name="T22" fmla="*/ 110 w 244"/>
                <a:gd name="T23" fmla="*/ 178 h 220"/>
                <a:gd name="T24" fmla="*/ 178 w 244"/>
                <a:gd name="T25" fmla="*/ 110 h 220"/>
                <a:gd name="T26" fmla="*/ 171 w 244"/>
                <a:gd name="T27" fmla="*/ 79 h 220"/>
                <a:gd name="T28" fmla="*/ 149 w 244"/>
                <a:gd name="T29" fmla="*/ 93 h 220"/>
                <a:gd name="T30" fmla="*/ 153 w 244"/>
                <a:gd name="T31" fmla="*/ 110 h 220"/>
                <a:gd name="T32" fmla="*/ 110 w 244"/>
                <a:gd name="T33" fmla="*/ 153 h 220"/>
                <a:gd name="T34" fmla="*/ 68 w 244"/>
                <a:gd name="T35" fmla="*/ 110 h 220"/>
                <a:gd name="T36" fmla="*/ 110 w 244"/>
                <a:gd name="T37" fmla="*/ 68 h 220"/>
                <a:gd name="T38" fmla="*/ 141 w 244"/>
                <a:gd name="T39" fmla="*/ 81 h 220"/>
                <a:gd name="T40" fmla="*/ 126 w 244"/>
                <a:gd name="T41" fmla="*/ 90 h 220"/>
                <a:gd name="T42" fmla="*/ 110 w 244"/>
                <a:gd name="T43" fmla="*/ 85 h 220"/>
                <a:gd name="T44" fmla="*/ 85 w 244"/>
                <a:gd name="T45" fmla="*/ 110 h 220"/>
                <a:gd name="T46" fmla="*/ 110 w 244"/>
                <a:gd name="T47" fmla="*/ 136 h 220"/>
                <a:gd name="T48" fmla="*/ 136 w 244"/>
                <a:gd name="T49" fmla="*/ 110 h 220"/>
                <a:gd name="T50" fmla="*/ 135 w 244"/>
                <a:gd name="T51" fmla="*/ 103 h 220"/>
                <a:gd name="T52" fmla="*/ 114 w 244"/>
                <a:gd name="T53" fmla="*/ 116 h 220"/>
                <a:gd name="T54" fmla="*/ 111 w 244"/>
                <a:gd name="T55" fmla="*/ 112 h 220"/>
                <a:gd name="T56" fmla="*/ 192 w 244"/>
                <a:gd name="T57" fmla="*/ 58 h 220"/>
                <a:gd name="T58" fmla="*/ 212 w 244"/>
                <a:gd name="T59" fmla="*/ 67 h 220"/>
                <a:gd name="T60" fmla="*/ 244 w 244"/>
                <a:gd name="T61" fmla="*/ 46 h 220"/>
                <a:gd name="T62" fmla="*/ 224 w 244"/>
                <a:gd name="T63" fmla="*/ 37 h 220"/>
                <a:gd name="T64" fmla="*/ 230 w 244"/>
                <a:gd name="T65" fmla="*/ 34 h 220"/>
                <a:gd name="T66" fmla="*/ 225 w 244"/>
                <a:gd name="T67" fmla="*/ 26 h 220"/>
                <a:gd name="T68" fmla="*/ 219 w 244"/>
                <a:gd name="T69" fmla="*/ 29 h 220"/>
                <a:gd name="T70" fmla="*/ 219 w 244"/>
                <a:gd name="T71" fmla="*/ 8 h 220"/>
                <a:gd name="T72" fmla="*/ 187 w 244"/>
                <a:gd name="T73" fmla="*/ 29 h 220"/>
                <a:gd name="T74" fmla="*/ 187 w 244"/>
                <a:gd name="T75" fmla="*/ 50 h 220"/>
                <a:gd name="T76" fmla="*/ 180 w 244"/>
                <a:gd name="T77" fmla="*/ 55 h 220"/>
                <a:gd name="T78" fmla="*/ 180 w 244"/>
                <a:gd name="T79" fmla="*/ 31 h 220"/>
                <a:gd name="T80" fmla="*/ 183 w 244"/>
                <a:gd name="T81" fmla="*/ 28 h 220"/>
                <a:gd name="T82" fmla="*/ 110 w 244"/>
                <a:gd name="T83" fmla="*/ 0 h 220"/>
                <a:gd name="T84" fmla="*/ 0 w 244"/>
                <a:gd name="T85" fmla="*/ 110 h 220"/>
                <a:gd name="T86" fmla="*/ 110 w 244"/>
                <a:gd name="T87" fmla="*/ 220 h 220"/>
                <a:gd name="T88" fmla="*/ 220 w 244"/>
                <a:gd name="T89" fmla="*/ 110 h 220"/>
                <a:gd name="T90" fmla="*/ 213 w 244"/>
                <a:gd name="T91" fmla="*/ 72 h 220"/>
                <a:gd name="T92" fmla="*/ 209 w 244"/>
                <a:gd name="T93" fmla="*/ 7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4" h="220">
                  <a:moveTo>
                    <a:pt x="209" y="75"/>
                  </a:moveTo>
                  <a:cubicBezTo>
                    <a:pt x="191" y="66"/>
                    <a:pt x="191" y="66"/>
                    <a:pt x="191" y="66"/>
                  </a:cubicBezTo>
                  <a:cubicBezTo>
                    <a:pt x="183" y="71"/>
                    <a:pt x="183" y="71"/>
                    <a:pt x="183" y="71"/>
                  </a:cubicBezTo>
                  <a:cubicBezTo>
                    <a:pt x="190" y="82"/>
                    <a:pt x="194" y="96"/>
                    <a:pt x="194" y="110"/>
                  </a:cubicBezTo>
                  <a:cubicBezTo>
                    <a:pt x="194" y="156"/>
                    <a:pt x="156" y="194"/>
                    <a:pt x="110" y="194"/>
                  </a:cubicBezTo>
                  <a:cubicBezTo>
                    <a:pt x="65" y="194"/>
                    <a:pt x="27" y="156"/>
                    <a:pt x="27" y="110"/>
                  </a:cubicBezTo>
                  <a:cubicBezTo>
                    <a:pt x="27" y="64"/>
                    <a:pt x="65" y="27"/>
                    <a:pt x="110" y="27"/>
                  </a:cubicBezTo>
                  <a:cubicBezTo>
                    <a:pt x="137" y="27"/>
                    <a:pt x="160" y="39"/>
                    <a:pt x="175" y="58"/>
                  </a:cubicBezTo>
                  <a:cubicBezTo>
                    <a:pt x="162" y="67"/>
                    <a:pt x="162" y="67"/>
                    <a:pt x="162" y="67"/>
                  </a:cubicBezTo>
                  <a:cubicBezTo>
                    <a:pt x="150" y="52"/>
                    <a:pt x="131" y="42"/>
                    <a:pt x="110" y="42"/>
                  </a:cubicBezTo>
                  <a:cubicBezTo>
                    <a:pt x="73" y="42"/>
                    <a:pt x="43" y="73"/>
                    <a:pt x="43" y="110"/>
                  </a:cubicBezTo>
                  <a:cubicBezTo>
                    <a:pt x="43" y="148"/>
                    <a:pt x="73" y="178"/>
                    <a:pt x="110" y="178"/>
                  </a:cubicBezTo>
                  <a:cubicBezTo>
                    <a:pt x="148" y="178"/>
                    <a:pt x="178" y="148"/>
                    <a:pt x="178" y="110"/>
                  </a:cubicBezTo>
                  <a:cubicBezTo>
                    <a:pt x="178" y="99"/>
                    <a:pt x="176" y="88"/>
                    <a:pt x="171" y="79"/>
                  </a:cubicBezTo>
                  <a:cubicBezTo>
                    <a:pt x="149" y="93"/>
                    <a:pt x="149" y="93"/>
                    <a:pt x="149" y="93"/>
                  </a:cubicBezTo>
                  <a:cubicBezTo>
                    <a:pt x="151" y="98"/>
                    <a:pt x="153" y="104"/>
                    <a:pt x="153" y="110"/>
                  </a:cubicBezTo>
                  <a:cubicBezTo>
                    <a:pt x="153" y="134"/>
                    <a:pt x="134" y="153"/>
                    <a:pt x="110" y="153"/>
                  </a:cubicBezTo>
                  <a:cubicBezTo>
                    <a:pt x="87" y="153"/>
                    <a:pt x="68" y="134"/>
                    <a:pt x="68" y="110"/>
                  </a:cubicBezTo>
                  <a:cubicBezTo>
                    <a:pt x="68" y="87"/>
                    <a:pt x="87" y="68"/>
                    <a:pt x="110" y="68"/>
                  </a:cubicBezTo>
                  <a:cubicBezTo>
                    <a:pt x="122" y="68"/>
                    <a:pt x="133" y="73"/>
                    <a:pt x="141" y="81"/>
                  </a:cubicBezTo>
                  <a:cubicBezTo>
                    <a:pt x="126" y="90"/>
                    <a:pt x="126" y="90"/>
                    <a:pt x="126" y="90"/>
                  </a:cubicBezTo>
                  <a:cubicBezTo>
                    <a:pt x="122" y="87"/>
                    <a:pt x="116" y="85"/>
                    <a:pt x="110" y="85"/>
                  </a:cubicBezTo>
                  <a:cubicBezTo>
                    <a:pt x="96" y="85"/>
                    <a:pt x="85" y="96"/>
                    <a:pt x="85" y="110"/>
                  </a:cubicBezTo>
                  <a:cubicBezTo>
                    <a:pt x="85" y="124"/>
                    <a:pt x="96" y="136"/>
                    <a:pt x="110" y="136"/>
                  </a:cubicBezTo>
                  <a:cubicBezTo>
                    <a:pt x="125" y="136"/>
                    <a:pt x="136" y="124"/>
                    <a:pt x="136" y="110"/>
                  </a:cubicBezTo>
                  <a:cubicBezTo>
                    <a:pt x="136" y="108"/>
                    <a:pt x="135" y="105"/>
                    <a:pt x="135" y="103"/>
                  </a:cubicBezTo>
                  <a:cubicBezTo>
                    <a:pt x="114" y="116"/>
                    <a:pt x="114" y="116"/>
                    <a:pt x="114" y="116"/>
                  </a:cubicBezTo>
                  <a:cubicBezTo>
                    <a:pt x="111" y="112"/>
                    <a:pt x="111" y="112"/>
                    <a:pt x="111" y="112"/>
                  </a:cubicBezTo>
                  <a:cubicBezTo>
                    <a:pt x="192" y="58"/>
                    <a:pt x="192" y="58"/>
                    <a:pt x="192" y="58"/>
                  </a:cubicBezTo>
                  <a:cubicBezTo>
                    <a:pt x="212" y="67"/>
                    <a:pt x="212" y="67"/>
                    <a:pt x="212" y="67"/>
                  </a:cubicBezTo>
                  <a:cubicBezTo>
                    <a:pt x="244" y="46"/>
                    <a:pt x="244" y="46"/>
                    <a:pt x="244" y="46"/>
                  </a:cubicBezTo>
                  <a:cubicBezTo>
                    <a:pt x="224" y="37"/>
                    <a:pt x="224" y="37"/>
                    <a:pt x="224" y="37"/>
                  </a:cubicBezTo>
                  <a:cubicBezTo>
                    <a:pt x="230" y="34"/>
                    <a:pt x="230" y="34"/>
                    <a:pt x="230" y="34"/>
                  </a:cubicBezTo>
                  <a:cubicBezTo>
                    <a:pt x="225" y="26"/>
                    <a:pt x="225" y="26"/>
                    <a:pt x="225" y="26"/>
                  </a:cubicBezTo>
                  <a:cubicBezTo>
                    <a:pt x="219" y="29"/>
                    <a:pt x="219" y="29"/>
                    <a:pt x="219" y="29"/>
                  </a:cubicBezTo>
                  <a:cubicBezTo>
                    <a:pt x="219" y="8"/>
                    <a:pt x="219" y="8"/>
                    <a:pt x="219" y="8"/>
                  </a:cubicBezTo>
                  <a:cubicBezTo>
                    <a:pt x="187" y="29"/>
                    <a:pt x="187" y="29"/>
                    <a:pt x="187" y="29"/>
                  </a:cubicBezTo>
                  <a:cubicBezTo>
                    <a:pt x="187" y="50"/>
                    <a:pt x="187" y="50"/>
                    <a:pt x="187" y="50"/>
                  </a:cubicBezTo>
                  <a:cubicBezTo>
                    <a:pt x="180" y="55"/>
                    <a:pt x="180" y="55"/>
                    <a:pt x="180" y="55"/>
                  </a:cubicBezTo>
                  <a:cubicBezTo>
                    <a:pt x="180" y="31"/>
                    <a:pt x="180" y="31"/>
                    <a:pt x="180" y="31"/>
                  </a:cubicBezTo>
                  <a:cubicBezTo>
                    <a:pt x="183" y="28"/>
                    <a:pt x="183" y="28"/>
                    <a:pt x="183" y="28"/>
                  </a:cubicBezTo>
                  <a:cubicBezTo>
                    <a:pt x="164" y="11"/>
                    <a:pt x="138" y="0"/>
                    <a:pt x="110" y="0"/>
                  </a:cubicBezTo>
                  <a:cubicBezTo>
                    <a:pt x="50" y="0"/>
                    <a:pt x="0" y="50"/>
                    <a:pt x="0" y="110"/>
                  </a:cubicBezTo>
                  <a:cubicBezTo>
                    <a:pt x="0" y="171"/>
                    <a:pt x="50" y="220"/>
                    <a:pt x="110" y="220"/>
                  </a:cubicBezTo>
                  <a:cubicBezTo>
                    <a:pt x="171" y="220"/>
                    <a:pt x="220" y="171"/>
                    <a:pt x="220" y="110"/>
                  </a:cubicBezTo>
                  <a:cubicBezTo>
                    <a:pt x="220" y="97"/>
                    <a:pt x="218" y="84"/>
                    <a:pt x="213" y="72"/>
                  </a:cubicBezTo>
                  <a:lnTo>
                    <a:pt x="209" y="75"/>
                  </a:ln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75" name="组合 74"/>
            <p:cNvGrpSpPr/>
            <p:nvPr/>
          </p:nvGrpSpPr>
          <p:grpSpPr>
            <a:xfrm>
              <a:off x="4833" y="8374"/>
              <a:ext cx="685" cy="731"/>
              <a:chOff x="3747270" y="4406884"/>
              <a:chExt cx="508855" cy="583688"/>
            </a:xfrm>
            <a:solidFill>
              <a:sysClr val="window" lastClr="FFFFFF"/>
            </a:solidFill>
          </p:grpSpPr>
          <p:sp>
            <p:nvSpPr>
              <p:cNvPr id="76" name="Oval 302"/>
              <p:cNvSpPr>
                <a:spLocks noChangeArrowheads="1"/>
              </p:cNvSpPr>
              <p:nvPr/>
            </p:nvSpPr>
            <p:spPr bwMode="auto">
              <a:xfrm>
                <a:off x="3868663" y="4406884"/>
                <a:ext cx="89798" cy="113079"/>
              </a:xfrm>
              <a:prstGeom prst="ellipse">
                <a:avLst/>
              </a:pr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7" name="Freeform 303"/>
              <p:cNvSpPr>
                <a:spLocks noEditPoints="1"/>
              </p:cNvSpPr>
              <p:nvPr/>
            </p:nvSpPr>
            <p:spPr bwMode="auto">
              <a:xfrm>
                <a:off x="3747270" y="4529941"/>
                <a:ext cx="325933" cy="460631"/>
              </a:xfrm>
              <a:custGeom>
                <a:avLst/>
                <a:gdLst>
                  <a:gd name="T0" fmla="*/ 156 w 156"/>
                  <a:gd name="T1" fmla="*/ 34 h 221"/>
                  <a:gd name="T2" fmla="*/ 155 w 156"/>
                  <a:gd name="T3" fmla="*/ 33 h 221"/>
                  <a:gd name="T4" fmla="*/ 148 w 156"/>
                  <a:gd name="T5" fmla="*/ 27 h 221"/>
                  <a:gd name="T6" fmla="*/ 116 w 156"/>
                  <a:gd name="T7" fmla="*/ 4 h 221"/>
                  <a:gd name="T8" fmla="*/ 109 w 156"/>
                  <a:gd name="T9" fmla="*/ 1 h 221"/>
                  <a:gd name="T10" fmla="*/ 98 w 156"/>
                  <a:gd name="T11" fmla="*/ 1 h 221"/>
                  <a:gd name="T12" fmla="*/ 96 w 156"/>
                  <a:gd name="T13" fmla="*/ 14 h 221"/>
                  <a:gd name="T14" fmla="*/ 87 w 156"/>
                  <a:gd name="T15" fmla="*/ 55 h 221"/>
                  <a:gd name="T16" fmla="*/ 87 w 156"/>
                  <a:gd name="T17" fmla="*/ 9 h 221"/>
                  <a:gd name="T18" fmla="*/ 75 w 156"/>
                  <a:gd name="T19" fmla="*/ 0 h 221"/>
                  <a:gd name="T20" fmla="*/ 74 w 156"/>
                  <a:gd name="T21" fmla="*/ 11 h 221"/>
                  <a:gd name="T22" fmla="*/ 58 w 156"/>
                  <a:gd name="T23" fmla="*/ 23 h 221"/>
                  <a:gd name="T24" fmla="*/ 52 w 156"/>
                  <a:gd name="T25" fmla="*/ 9 h 221"/>
                  <a:gd name="T26" fmla="*/ 61 w 156"/>
                  <a:gd name="T27" fmla="*/ 0 h 221"/>
                  <a:gd name="T28" fmla="*/ 49 w 156"/>
                  <a:gd name="T29" fmla="*/ 2 h 221"/>
                  <a:gd name="T30" fmla="*/ 3 w 156"/>
                  <a:gd name="T31" fmla="*/ 46 h 221"/>
                  <a:gd name="T32" fmla="*/ 3 w 156"/>
                  <a:gd name="T33" fmla="*/ 46 h 221"/>
                  <a:gd name="T34" fmla="*/ 1 w 156"/>
                  <a:gd name="T35" fmla="*/ 62 h 221"/>
                  <a:gd name="T36" fmla="*/ 2 w 156"/>
                  <a:gd name="T37" fmla="*/ 62 h 221"/>
                  <a:gd name="T38" fmla="*/ 3 w 156"/>
                  <a:gd name="T39" fmla="*/ 64 h 221"/>
                  <a:gd name="T40" fmla="*/ 7 w 156"/>
                  <a:gd name="T41" fmla="*/ 73 h 221"/>
                  <a:gd name="T42" fmla="*/ 26 w 156"/>
                  <a:gd name="T43" fmla="*/ 109 h 221"/>
                  <a:gd name="T44" fmla="*/ 42 w 156"/>
                  <a:gd name="T45" fmla="*/ 116 h 221"/>
                  <a:gd name="T46" fmla="*/ 45 w 156"/>
                  <a:gd name="T47" fmla="*/ 117 h 221"/>
                  <a:gd name="T48" fmla="*/ 78 w 156"/>
                  <a:gd name="T49" fmla="*/ 221 h 221"/>
                  <a:gd name="T50" fmla="*/ 72 w 156"/>
                  <a:gd name="T51" fmla="*/ 142 h 221"/>
                  <a:gd name="T52" fmla="*/ 115 w 156"/>
                  <a:gd name="T53" fmla="*/ 43 h 221"/>
                  <a:gd name="T54" fmla="*/ 121 w 156"/>
                  <a:gd name="T55" fmla="*/ 40 h 221"/>
                  <a:gd name="T56" fmla="*/ 97 w 156"/>
                  <a:gd name="T57" fmla="*/ 58 h 221"/>
                  <a:gd name="T58" fmla="*/ 115 w 156"/>
                  <a:gd name="T59" fmla="*/ 43 h 221"/>
                  <a:gd name="T60" fmla="*/ 39 w 156"/>
                  <a:gd name="T61" fmla="*/ 72 h 221"/>
                  <a:gd name="T62" fmla="*/ 30 w 156"/>
                  <a:gd name="T63" fmla="*/ 56 h 221"/>
                  <a:gd name="T64" fmla="*/ 43 w 156"/>
                  <a:gd name="T65" fmla="*/ 7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 h="221">
                    <a:moveTo>
                      <a:pt x="155" y="54"/>
                    </a:moveTo>
                    <a:cubicBezTo>
                      <a:pt x="155" y="45"/>
                      <a:pt x="156" y="31"/>
                      <a:pt x="156" y="34"/>
                    </a:cubicBezTo>
                    <a:cubicBezTo>
                      <a:pt x="156" y="34"/>
                      <a:pt x="156" y="34"/>
                      <a:pt x="156" y="34"/>
                    </a:cubicBezTo>
                    <a:cubicBezTo>
                      <a:pt x="155" y="33"/>
                      <a:pt x="155" y="33"/>
                      <a:pt x="155" y="33"/>
                    </a:cubicBezTo>
                    <a:cubicBezTo>
                      <a:pt x="153" y="31"/>
                      <a:pt x="153" y="31"/>
                      <a:pt x="153" y="31"/>
                    </a:cubicBezTo>
                    <a:cubicBezTo>
                      <a:pt x="148" y="27"/>
                      <a:pt x="148" y="27"/>
                      <a:pt x="148" y="27"/>
                    </a:cubicBezTo>
                    <a:cubicBezTo>
                      <a:pt x="137" y="20"/>
                      <a:pt x="137" y="20"/>
                      <a:pt x="137" y="20"/>
                    </a:cubicBezTo>
                    <a:cubicBezTo>
                      <a:pt x="116" y="4"/>
                      <a:pt x="116" y="4"/>
                      <a:pt x="116" y="4"/>
                    </a:cubicBezTo>
                    <a:cubicBezTo>
                      <a:pt x="114" y="2"/>
                      <a:pt x="111" y="2"/>
                      <a:pt x="109" y="1"/>
                    </a:cubicBezTo>
                    <a:cubicBezTo>
                      <a:pt x="109" y="1"/>
                      <a:pt x="109" y="1"/>
                      <a:pt x="109" y="1"/>
                    </a:cubicBezTo>
                    <a:cubicBezTo>
                      <a:pt x="105" y="1"/>
                      <a:pt x="101" y="1"/>
                      <a:pt x="98" y="0"/>
                    </a:cubicBezTo>
                    <a:cubicBezTo>
                      <a:pt x="98" y="1"/>
                      <a:pt x="98" y="1"/>
                      <a:pt x="98" y="1"/>
                    </a:cubicBezTo>
                    <a:cubicBezTo>
                      <a:pt x="107" y="9"/>
                      <a:pt x="107" y="9"/>
                      <a:pt x="107" y="9"/>
                    </a:cubicBezTo>
                    <a:cubicBezTo>
                      <a:pt x="96" y="14"/>
                      <a:pt x="96" y="14"/>
                      <a:pt x="96" y="14"/>
                    </a:cubicBezTo>
                    <a:cubicBezTo>
                      <a:pt x="101" y="23"/>
                      <a:pt x="101" y="23"/>
                      <a:pt x="101" y="23"/>
                    </a:cubicBezTo>
                    <a:cubicBezTo>
                      <a:pt x="87" y="55"/>
                      <a:pt x="87" y="55"/>
                      <a:pt x="87" y="55"/>
                    </a:cubicBezTo>
                    <a:cubicBezTo>
                      <a:pt x="85" y="11"/>
                      <a:pt x="85" y="11"/>
                      <a:pt x="85" y="11"/>
                    </a:cubicBezTo>
                    <a:cubicBezTo>
                      <a:pt x="87" y="9"/>
                      <a:pt x="87" y="9"/>
                      <a:pt x="87" y="9"/>
                    </a:cubicBezTo>
                    <a:cubicBezTo>
                      <a:pt x="84" y="0"/>
                      <a:pt x="84" y="0"/>
                      <a:pt x="84" y="0"/>
                    </a:cubicBezTo>
                    <a:cubicBezTo>
                      <a:pt x="75" y="0"/>
                      <a:pt x="75" y="0"/>
                      <a:pt x="75" y="0"/>
                    </a:cubicBezTo>
                    <a:cubicBezTo>
                      <a:pt x="72" y="9"/>
                      <a:pt x="72" y="9"/>
                      <a:pt x="72" y="9"/>
                    </a:cubicBezTo>
                    <a:cubicBezTo>
                      <a:pt x="74" y="11"/>
                      <a:pt x="74" y="11"/>
                      <a:pt x="74" y="11"/>
                    </a:cubicBezTo>
                    <a:cubicBezTo>
                      <a:pt x="72" y="55"/>
                      <a:pt x="72" y="55"/>
                      <a:pt x="72" y="55"/>
                    </a:cubicBezTo>
                    <a:cubicBezTo>
                      <a:pt x="58" y="23"/>
                      <a:pt x="58" y="23"/>
                      <a:pt x="58" y="23"/>
                    </a:cubicBezTo>
                    <a:cubicBezTo>
                      <a:pt x="63" y="14"/>
                      <a:pt x="63" y="14"/>
                      <a:pt x="63" y="14"/>
                    </a:cubicBezTo>
                    <a:cubicBezTo>
                      <a:pt x="52" y="9"/>
                      <a:pt x="52" y="9"/>
                      <a:pt x="52" y="9"/>
                    </a:cubicBezTo>
                    <a:cubicBezTo>
                      <a:pt x="61" y="1"/>
                      <a:pt x="61" y="1"/>
                      <a:pt x="61" y="1"/>
                    </a:cubicBezTo>
                    <a:cubicBezTo>
                      <a:pt x="61" y="0"/>
                      <a:pt x="61" y="0"/>
                      <a:pt x="61" y="0"/>
                    </a:cubicBezTo>
                    <a:cubicBezTo>
                      <a:pt x="58" y="1"/>
                      <a:pt x="54" y="1"/>
                      <a:pt x="50" y="1"/>
                    </a:cubicBezTo>
                    <a:cubicBezTo>
                      <a:pt x="50" y="1"/>
                      <a:pt x="50" y="1"/>
                      <a:pt x="49" y="2"/>
                    </a:cubicBezTo>
                    <a:cubicBezTo>
                      <a:pt x="46" y="2"/>
                      <a:pt x="43" y="3"/>
                      <a:pt x="40" y="6"/>
                    </a:cubicBezTo>
                    <a:cubicBezTo>
                      <a:pt x="3" y="46"/>
                      <a:pt x="3" y="46"/>
                      <a:pt x="3" y="46"/>
                    </a:cubicBezTo>
                    <a:cubicBezTo>
                      <a:pt x="3" y="46"/>
                      <a:pt x="3" y="46"/>
                      <a:pt x="3" y="46"/>
                    </a:cubicBezTo>
                    <a:cubicBezTo>
                      <a:pt x="3" y="46"/>
                      <a:pt x="3" y="46"/>
                      <a:pt x="3" y="46"/>
                    </a:cubicBezTo>
                    <a:cubicBezTo>
                      <a:pt x="0" y="77"/>
                      <a:pt x="2" y="55"/>
                      <a:pt x="1" y="62"/>
                    </a:cubicBezTo>
                    <a:cubicBezTo>
                      <a:pt x="1" y="62"/>
                      <a:pt x="1" y="62"/>
                      <a:pt x="1" y="62"/>
                    </a:cubicBezTo>
                    <a:cubicBezTo>
                      <a:pt x="1" y="62"/>
                      <a:pt x="1" y="62"/>
                      <a:pt x="1" y="62"/>
                    </a:cubicBezTo>
                    <a:cubicBezTo>
                      <a:pt x="2" y="62"/>
                      <a:pt x="2" y="62"/>
                      <a:pt x="2" y="62"/>
                    </a:cubicBezTo>
                    <a:cubicBezTo>
                      <a:pt x="2" y="63"/>
                      <a:pt x="2" y="63"/>
                      <a:pt x="2" y="63"/>
                    </a:cubicBezTo>
                    <a:cubicBezTo>
                      <a:pt x="3" y="64"/>
                      <a:pt x="3" y="64"/>
                      <a:pt x="3" y="64"/>
                    </a:cubicBezTo>
                    <a:cubicBezTo>
                      <a:pt x="4" y="67"/>
                      <a:pt x="4" y="67"/>
                      <a:pt x="4" y="67"/>
                    </a:cubicBezTo>
                    <a:cubicBezTo>
                      <a:pt x="7" y="73"/>
                      <a:pt x="7" y="73"/>
                      <a:pt x="7" y="73"/>
                    </a:cubicBezTo>
                    <a:cubicBezTo>
                      <a:pt x="13" y="85"/>
                      <a:pt x="13" y="85"/>
                      <a:pt x="13" y="85"/>
                    </a:cubicBezTo>
                    <a:cubicBezTo>
                      <a:pt x="26" y="109"/>
                      <a:pt x="26" y="109"/>
                      <a:pt x="26" y="109"/>
                    </a:cubicBezTo>
                    <a:cubicBezTo>
                      <a:pt x="31" y="107"/>
                      <a:pt x="37" y="104"/>
                      <a:pt x="42" y="101"/>
                    </a:cubicBezTo>
                    <a:cubicBezTo>
                      <a:pt x="42" y="106"/>
                      <a:pt x="42" y="111"/>
                      <a:pt x="42" y="116"/>
                    </a:cubicBezTo>
                    <a:cubicBezTo>
                      <a:pt x="42" y="116"/>
                      <a:pt x="42" y="117"/>
                      <a:pt x="42" y="117"/>
                    </a:cubicBezTo>
                    <a:cubicBezTo>
                      <a:pt x="43" y="117"/>
                      <a:pt x="44" y="117"/>
                      <a:pt x="45" y="117"/>
                    </a:cubicBezTo>
                    <a:cubicBezTo>
                      <a:pt x="48" y="221"/>
                      <a:pt x="48" y="221"/>
                      <a:pt x="48" y="221"/>
                    </a:cubicBezTo>
                    <a:cubicBezTo>
                      <a:pt x="78" y="221"/>
                      <a:pt x="78" y="221"/>
                      <a:pt x="78" y="221"/>
                    </a:cubicBezTo>
                    <a:cubicBezTo>
                      <a:pt x="78" y="208"/>
                      <a:pt x="78" y="191"/>
                      <a:pt x="78" y="174"/>
                    </a:cubicBezTo>
                    <a:cubicBezTo>
                      <a:pt x="74" y="164"/>
                      <a:pt x="72" y="153"/>
                      <a:pt x="72" y="142"/>
                    </a:cubicBezTo>
                    <a:cubicBezTo>
                      <a:pt x="72" y="95"/>
                      <a:pt x="109" y="57"/>
                      <a:pt x="155" y="54"/>
                    </a:cubicBezTo>
                    <a:close/>
                    <a:moveTo>
                      <a:pt x="115" y="43"/>
                    </a:moveTo>
                    <a:cubicBezTo>
                      <a:pt x="115" y="40"/>
                      <a:pt x="115" y="38"/>
                      <a:pt x="115" y="35"/>
                    </a:cubicBezTo>
                    <a:cubicBezTo>
                      <a:pt x="121" y="40"/>
                      <a:pt x="121" y="40"/>
                      <a:pt x="121" y="40"/>
                    </a:cubicBezTo>
                    <a:cubicBezTo>
                      <a:pt x="124" y="43"/>
                      <a:pt x="124" y="43"/>
                      <a:pt x="124" y="43"/>
                    </a:cubicBezTo>
                    <a:cubicBezTo>
                      <a:pt x="97" y="58"/>
                      <a:pt x="97" y="58"/>
                      <a:pt x="97" y="58"/>
                    </a:cubicBezTo>
                    <a:cubicBezTo>
                      <a:pt x="95" y="54"/>
                      <a:pt x="95" y="54"/>
                      <a:pt x="95" y="54"/>
                    </a:cubicBezTo>
                    <a:lnTo>
                      <a:pt x="115" y="43"/>
                    </a:lnTo>
                    <a:close/>
                    <a:moveTo>
                      <a:pt x="43" y="78"/>
                    </a:moveTo>
                    <a:cubicBezTo>
                      <a:pt x="39" y="72"/>
                      <a:pt x="39" y="72"/>
                      <a:pt x="39" y="72"/>
                    </a:cubicBezTo>
                    <a:cubicBezTo>
                      <a:pt x="32" y="60"/>
                      <a:pt x="32" y="60"/>
                      <a:pt x="32" y="60"/>
                    </a:cubicBezTo>
                    <a:cubicBezTo>
                      <a:pt x="30" y="56"/>
                      <a:pt x="30" y="56"/>
                      <a:pt x="30" y="56"/>
                    </a:cubicBezTo>
                    <a:cubicBezTo>
                      <a:pt x="44" y="40"/>
                      <a:pt x="44" y="40"/>
                      <a:pt x="44" y="40"/>
                    </a:cubicBezTo>
                    <a:cubicBezTo>
                      <a:pt x="43" y="53"/>
                      <a:pt x="43" y="65"/>
                      <a:pt x="43" y="78"/>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8" name="Freeform 304"/>
              <p:cNvSpPr/>
              <p:nvPr/>
            </p:nvSpPr>
            <p:spPr bwMode="auto">
              <a:xfrm>
                <a:off x="3920214" y="4912413"/>
                <a:ext cx="64855" cy="78158"/>
              </a:xfrm>
              <a:custGeom>
                <a:avLst/>
                <a:gdLst>
                  <a:gd name="T0" fmla="*/ 0 w 31"/>
                  <a:gd name="T1" fmla="*/ 0 h 37"/>
                  <a:gd name="T2" fmla="*/ 1 w 31"/>
                  <a:gd name="T3" fmla="*/ 37 h 37"/>
                  <a:gd name="T4" fmla="*/ 31 w 31"/>
                  <a:gd name="T5" fmla="*/ 37 h 37"/>
                  <a:gd name="T6" fmla="*/ 31 w 31"/>
                  <a:gd name="T7" fmla="*/ 33 h 37"/>
                  <a:gd name="T8" fmla="*/ 0 w 31"/>
                  <a:gd name="T9" fmla="*/ 0 h 37"/>
                </a:gdLst>
                <a:ahLst/>
                <a:cxnLst>
                  <a:cxn ang="0">
                    <a:pos x="T0" y="T1"/>
                  </a:cxn>
                  <a:cxn ang="0">
                    <a:pos x="T2" y="T3"/>
                  </a:cxn>
                  <a:cxn ang="0">
                    <a:pos x="T4" y="T5"/>
                  </a:cxn>
                  <a:cxn ang="0">
                    <a:pos x="T6" y="T7"/>
                  </a:cxn>
                  <a:cxn ang="0">
                    <a:pos x="T8" y="T9"/>
                  </a:cxn>
                </a:cxnLst>
                <a:rect l="0" t="0" r="r" b="b"/>
                <a:pathLst>
                  <a:path w="31" h="37">
                    <a:moveTo>
                      <a:pt x="0" y="0"/>
                    </a:moveTo>
                    <a:cubicBezTo>
                      <a:pt x="1" y="37"/>
                      <a:pt x="1" y="37"/>
                      <a:pt x="1" y="37"/>
                    </a:cubicBezTo>
                    <a:cubicBezTo>
                      <a:pt x="31" y="37"/>
                      <a:pt x="31" y="37"/>
                      <a:pt x="31" y="37"/>
                    </a:cubicBezTo>
                    <a:cubicBezTo>
                      <a:pt x="31" y="36"/>
                      <a:pt x="31" y="35"/>
                      <a:pt x="31" y="33"/>
                    </a:cubicBezTo>
                    <a:cubicBezTo>
                      <a:pt x="18" y="25"/>
                      <a:pt x="7" y="14"/>
                      <a:pt x="0" y="0"/>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9" name="Freeform 305"/>
              <p:cNvSpPr/>
              <p:nvPr/>
            </p:nvSpPr>
            <p:spPr bwMode="auto">
              <a:xfrm>
                <a:off x="4066552" y="4652997"/>
                <a:ext cx="56539" cy="44899"/>
              </a:xfrm>
              <a:custGeom>
                <a:avLst/>
                <a:gdLst>
                  <a:gd name="T0" fmla="*/ 29 w 34"/>
                  <a:gd name="T1" fmla="*/ 0 h 27"/>
                  <a:gd name="T2" fmla="*/ 24 w 34"/>
                  <a:gd name="T3" fmla="*/ 0 h 27"/>
                  <a:gd name="T4" fmla="*/ 10 w 34"/>
                  <a:gd name="T5" fmla="*/ 0 h 27"/>
                  <a:gd name="T6" fmla="*/ 4 w 34"/>
                  <a:gd name="T7" fmla="*/ 0 h 27"/>
                  <a:gd name="T8" fmla="*/ 0 w 34"/>
                  <a:gd name="T9" fmla="*/ 27 h 27"/>
                  <a:gd name="T10" fmla="*/ 10 w 34"/>
                  <a:gd name="T11" fmla="*/ 27 h 27"/>
                  <a:gd name="T12" fmla="*/ 24 w 34"/>
                  <a:gd name="T13" fmla="*/ 27 h 27"/>
                  <a:gd name="T14" fmla="*/ 34 w 34"/>
                  <a:gd name="T15" fmla="*/ 27 h 27"/>
                  <a:gd name="T16" fmla="*/ 29 w 34"/>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7">
                    <a:moveTo>
                      <a:pt x="29" y="0"/>
                    </a:moveTo>
                    <a:lnTo>
                      <a:pt x="24" y="0"/>
                    </a:lnTo>
                    <a:lnTo>
                      <a:pt x="10" y="0"/>
                    </a:lnTo>
                    <a:lnTo>
                      <a:pt x="4" y="0"/>
                    </a:lnTo>
                    <a:lnTo>
                      <a:pt x="0" y="27"/>
                    </a:lnTo>
                    <a:lnTo>
                      <a:pt x="10" y="27"/>
                    </a:lnTo>
                    <a:lnTo>
                      <a:pt x="24" y="27"/>
                    </a:lnTo>
                    <a:lnTo>
                      <a:pt x="34" y="27"/>
                    </a:lnTo>
                    <a:lnTo>
                      <a:pt x="29" y="0"/>
                    </a:ln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0" name="Freeform 306"/>
              <p:cNvSpPr/>
              <p:nvPr/>
            </p:nvSpPr>
            <p:spPr bwMode="auto">
              <a:xfrm>
                <a:off x="3991720" y="4662974"/>
                <a:ext cx="64855" cy="63191"/>
              </a:xfrm>
              <a:custGeom>
                <a:avLst/>
                <a:gdLst>
                  <a:gd name="T0" fmla="*/ 21 w 39"/>
                  <a:gd name="T1" fmla="*/ 0 h 38"/>
                  <a:gd name="T2" fmla="*/ 16 w 39"/>
                  <a:gd name="T3" fmla="*/ 3 h 38"/>
                  <a:gd name="T4" fmla="*/ 5 w 39"/>
                  <a:gd name="T5" fmla="*/ 9 h 38"/>
                  <a:gd name="T6" fmla="*/ 0 w 39"/>
                  <a:gd name="T7" fmla="*/ 13 h 38"/>
                  <a:gd name="T8" fmla="*/ 10 w 39"/>
                  <a:gd name="T9" fmla="*/ 38 h 38"/>
                  <a:gd name="T10" fmla="*/ 17 w 39"/>
                  <a:gd name="T11" fmla="*/ 33 h 38"/>
                  <a:gd name="T12" fmla="*/ 30 w 39"/>
                  <a:gd name="T13" fmla="*/ 25 h 38"/>
                  <a:gd name="T14" fmla="*/ 39 w 39"/>
                  <a:gd name="T15" fmla="*/ 20 h 38"/>
                  <a:gd name="T16" fmla="*/ 21 w 39"/>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8">
                    <a:moveTo>
                      <a:pt x="21" y="0"/>
                    </a:moveTo>
                    <a:lnTo>
                      <a:pt x="16" y="3"/>
                    </a:lnTo>
                    <a:lnTo>
                      <a:pt x="5" y="9"/>
                    </a:lnTo>
                    <a:lnTo>
                      <a:pt x="0" y="13"/>
                    </a:lnTo>
                    <a:lnTo>
                      <a:pt x="10" y="38"/>
                    </a:lnTo>
                    <a:lnTo>
                      <a:pt x="17" y="33"/>
                    </a:lnTo>
                    <a:lnTo>
                      <a:pt x="30" y="25"/>
                    </a:lnTo>
                    <a:lnTo>
                      <a:pt x="39" y="20"/>
                    </a:lnTo>
                    <a:lnTo>
                      <a:pt x="21" y="0"/>
                    </a:ln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1" name="Freeform 307"/>
              <p:cNvSpPr/>
              <p:nvPr/>
            </p:nvSpPr>
            <p:spPr bwMode="auto">
              <a:xfrm>
                <a:off x="3935180" y="4712862"/>
                <a:ext cx="63191" cy="64855"/>
              </a:xfrm>
              <a:custGeom>
                <a:avLst/>
                <a:gdLst>
                  <a:gd name="T0" fmla="*/ 13 w 38"/>
                  <a:gd name="T1" fmla="*/ 0 h 39"/>
                  <a:gd name="T2" fmla="*/ 9 w 38"/>
                  <a:gd name="T3" fmla="*/ 5 h 39"/>
                  <a:gd name="T4" fmla="*/ 3 w 38"/>
                  <a:gd name="T5" fmla="*/ 18 h 39"/>
                  <a:gd name="T6" fmla="*/ 0 w 38"/>
                  <a:gd name="T7" fmla="*/ 23 h 39"/>
                  <a:gd name="T8" fmla="*/ 20 w 38"/>
                  <a:gd name="T9" fmla="*/ 39 h 39"/>
                  <a:gd name="T10" fmla="*/ 25 w 38"/>
                  <a:gd name="T11" fmla="*/ 31 h 39"/>
                  <a:gd name="T12" fmla="*/ 33 w 38"/>
                  <a:gd name="T13" fmla="*/ 19 h 39"/>
                  <a:gd name="T14" fmla="*/ 38 w 38"/>
                  <a:gd name="T15" fmla="*/ 10 h 39"/>
                  <a:gd name="T16" fmla="*/ 13 w 38"/>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9">
                    <a:moveTo>
                      <a:pt x="13" y="0"/>
                    </a:moveTo>
                    <a:lnTo>
                      <a:pt x="9" y="5"/>
                    </a:lnTo>
                    <a:lnTo>
                      <a:pt x="3" y="18"/>
                    </a:lnTo>
                    <a:lnTo>
                      <a:pt x="0" y="23"/>
                    </a:lnTo>
                    <a:lnTo>
                      <a:pt x="20" y="39"/>
                    </a:lnTo>
                    <a:lnTo>
                      <a:pt x="25" y="31"/>
                    </a:lnTo>
                    <a:lnTo>
                      <a:pt x="33" y="19"/>
                    </a:lnTo>
                    <a:lnTo>
                      <a:pt x="38" y="10"/>
                    </a:lnTo>
                    <a:lnTo>
                      <a:pt x="13" y="0"/>
                    </a:ln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2" name="Freeform 308"/>
              <p:cNvSpPr/>
              <p:nvPr/>
            </p:nvSpPr>
            <p:spPr bwMode="auto">
              <a:xfrm>
                <a:off x="3918551" y="4787694"/>
                <a:ext cx="43236" cy="54877"/>
              </a:xfrm>
              <a:custGeom>
                <a:avLst/>
                <a:gdLst>
                  <a:gd name="T0" fmla="*/ 0 w 26"/>
                  <a:gd name="T1" fmla="*/ 4 h 33"/>
                  <a:gd name="T2" fmla="*/ 0 w 26"/>
                  <a:gd name="T3" fmla="*/ 10 h 33"/>
                  <a:gd name="T4" fmla="*/ 0 w 26"/>
                  <a:gd name="T5" fmla="*/ 24 h 33"/>
                  <a:gd name="T6" fmla="*/ 0 w 26"/>
                  <a:gd name="T7" fmla="*/ 29 h 33"/>
                  <a:gd name="T8" fmla="*/ 26 w 26"/>
                  <a:gd name="T9" fmla="*/ 33 h 33"/>
                  <a:gd name="T10" fmla="*/ 26 w 26"/>
                  <a:gd name="T11" fmla="*/ 24 h 33"/>
                  <a:gd name="T12" fmla="*/ 26 w 26"/>
                  <a:gd name="T13" fmla="*/ 10 h 33"/>
                  <a:gd name="T14" fmla="*/ 26 w 26"/>
                  <a:gd name="T15" fmla="*/ 0 h 33"/>
                  <a:gd name="T16" fmla="*/ 0 w 26"/>
                  <a:gd name="T17"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3">
                    <a:moveTo>
                      <a:pt x="0" y="4"/>
                    </a:moveTo>
                    <a:lnTo>
                      <a:pt x="0" y="10"/>
                    </a:lnTo>
                    <a:lnTo>
                      <a:pt x="0" y="24"/>
                    </a:lnTo>
                    <a:lnTo>
                      <a:pt x="0" y="29"/>
                    </a:lnTo>
                    <a:lnTo>
                      <a:pt x="26" y="33"/>
                    </a:lnTo>
                    <a:lnTo>
                      <a:pt x="26" y="24"/>
                    </a:lnTo>
                    <a:lnTo>
                      <a:pt x="26" y="10"/>
                    </a:lnTo>
                    <a:lnTo>
                      <a:pt x="26" y="0"/>
                    </a:lnTo>
                    <a:lnTo>
                      <a:pt x="0" y="4"/>
                    </a:ln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3" name="Freeform 309"/>
              <p:cNvSpPr/>
              <p:nvPr/>
            </p:nvSpPr>
            <p:spPr bwMode="auto">
              <a:xfrm>
                <a:off x="3928529" y="4854211"/>
                <a:ext cx="61529" cy="64855"/>
              </a:xfrm>
              <a:custGeom>
                <a:avLst/>
                <a:gdLst>
                  <a:gd name="T0" fmla="*/ 0 w 37"/>
                  <a:gd name="T1" fmla="*/ 17 h 39"/>
                  <a:gd name="T2" fmla="*/ 3 w 37"/>
                  <a:gd name="T3" fmla="*/ 22 h 39"/>
                  <a:gd name="T4" fmla="*/ 9 w 37"/>
                  <a:gd name="T5" fmla="*/ 34 h 39"/>
                  <a:gd name="T6" fmla="*/ 12 w 37"/>
                  <a:gd name="T7" fmla="*/ 39 h 39"/>
                  <a:gd name="T8" fmla="*/ 37 w 37"/>
                  <a:gd name="T9" fmla="*/ 29 h 39"/>
                  <a:gd name="T10" fmla="*/ 33 w 37"/>
                  <a:gd name="T11" fmla="*/ 20 h 39"/>
                  <a:gd name="T12" fmla="*/ 25 w 37"/>
                  <a:gd name="T13" fmla="*/ 9 h 39"/>
                  <a:gd name="T14" fmla="*/ 20 w 37"/>
                  <a:gd name="T15" fmla="*/ 0 h 39"/>
                  <a:gd name="T16" fmla="*/ 0 w 37"/>
                  <a:gd name="T17" fmla="*/ 1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9">
                    <a:moveTo>
                      <a:pt x="0" y="17"/>
                    </a:moveTo>
                    <a:lnTo>
                      <a:pt x="3" y="22"/>
                    </a:lnTo>
                    <a:lnTo>
                      <a:pt x="9" y="34"/>
                    </a:lnTo>
                    <a:lnTo>
                      <a:pt x="12" y="39"/>
                    </a:lnTo>
                    <a:lnTo>
                      <a:pt x="37" y="29"/>
                    </a:lnTo>
                    <a:lnTo>
                      <a:pt x="33" y="20"/>
                    </a:lnTo>
                    <a:lnTo>
                      <a:pt x="25" y="9"/>
                    </a:lnTo>
                    <a:lnTo>
                      <a:pt x="20" y="0"/>
                    </a:lnTo>
                    <a:lnTo>
                      <a:pt x="0" y="17"/>
                    </a:ln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4" name="Freeform 310"/>
              <p:cNvSpPr/>
              <p:nvPr/>
            </p:nvSpPr>
            <p:spPr bwMode="auto">
              <a:xfrm>
                <a:off x="3978416" y="4912413"/>
                <a:ext cx="64855" cy="63191"/>
              </a:xfrm>
              <a:custGeom>
                <a:avLst/>
                <a:gdLst>
                  <a:gd name="T0" fmla="*/ 0 w 39"/>
                  <a:gd name="T1" fmla="*/ 26 h 38"/>
                  <a:gd name="T2" fmla="*/ 5 w 39"/>
                  <a:gd name="T3" fmla="*/ 28 h 38"/>
                  <a:gd name="T4" fmla="*/ 18 w 39"/>
                  <a:gd name="T5" fmla="*/ 36 h 38"/>
                  <a:gd name="T6" fmla="*/ 23 w 39"/>
                  <a:gd name="T7" fmla="*/ 38 h 38"/>
                  <a:gd name="T8" fmla="*/ 39 w 39"/>
                  <a:gd name="T9" fmla="*/ 17 h 38"/>
                  <a:gd name="T10" fmla="*/ 30 w 39"/>
                  <a:gd name="T11" fmla="*/ 12 h 38"/>
                  <a:gd name="T12" fmla="*/ 19 w 39"/>
                  <a:gd name="T13" fmla="*/ 6 h 38"/>
                  <a:gd name="T14" fmla="*/ 10 w 39"/>
                  <a:gd name="T15" fmla="*/ 0 h 38"/>
                  <a:gd name="T16" fmla="*/ 0 w 39"/>
                  <a:gd name="T17"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8">
                    <a:moveTo>
                      <a:pt x="0" y="26"/>
                    </a:moveTo>
                    <a:lnTo>
                      <a:pt x="5" y="28"/>
                    </a:lnTo>
                    <a:lnTo>
                      <a:pt x="18" y="36"/>
                    </a:lnTo>
                    <a:lnTo>
                      <a:pt x="23" y="38"/>
                    </a:lnTo>
                    <a:lnTo>
                      <a:pt x="39" y="17"/>
                    </a:lnTo>
                    <a:lnTo>
                      <a:pt x="30" y="12"/>
                    </a:lnTo>
                    <a:lnTo>
                      <a:pt x="19" y="6"/>
                    </a:lnTo>
                    <a:lnTo>
                      <a:pt x="10" y="0"/>
                    </a:lnTo>
                    <a:lnTo>
                      <a:pt x="0" y="26"/>
                    </a:ln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5" name="Freeform 311"/>
              <p:cNvSpPr/>
              <p:nvPr/>
            </p:nvSpPr>
            <p:spPr bwMode="auto">
              <a:xfrm>
                <a:off x="4054911" y="4947335"/>
                <a:ext cx="53214" cy="43236"/>
              </a:xfrm>
              <a:custGeom>
                <a:avLst/>
                <a:gdLst>
                  <a:gd name="T0" fmla="*/ 3 w 32"/>
                  <a:gd name="T1" fmla="*/ 26 h 26"/>
                  <a:gd name="T2" fmla="*/ 8 w 32"/>
                  <a:gd name="T3" fmla="*/ 26 h 26"/>
                  <a:gd name="T4" fmla="*/ 23 w 32"/>
                  <a:gd name="T5" fmla="*/ 26 h 26"/>
                  <a:gd name="T6" fmla="*/ 28 w 32"/>
                  <a:gd name="T7" fmla="*/ 26 h 26"/>
                  <a:gd name="T8" fmla="*/ 32 w 32"/>
                  <a:gd name="T9" fmla="*/ 0 h 26"/>
                  <a:gd name="T10" fmla="*/ 23 w 32"/>
                  <a:gd name="T11" fmla="*/ 0 h 26"/>
                  <a:gd name="T12" fmla="*/ 8 w 32"/>
                  <a:gd name="T13" fmla="*/ 0 h 26"/>
                  <a:gd name="T14" fmla="*/ 0 w 32"/>
                  <a:gd name="T15" fmla="*/ 0 h 26"/>
                  <a:gd name="T16" fmla="*/ 3 w 32"/>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6">
                    <a:moveTo>
                      <a:pt x="3" y="26"/>
                    </a:moveTo>
                    <a:lnTo>
                      <a:pt x="8" y="26"/>
                    </a:lnTo>
                    <a:lnTo>
                      <a:pt x="23" y="26"/>
                    </a:lnTo>
                    <a:lnTo>
                      <a:pt x="28" y="26"/>
                    </a:lnTo>
                    <a:lnTo>
                      <a:pt x="32" y="0"/>
                    </a:lnTo>
                    <a:lnTo>
                      <a:pt x="23" y="0"/>
                    </a:lnTo>
                    <a:lnTo>
                      <a:pt x="8" y="0"/>
                    </a:lnTo>
                    <a:lnTo>
                      <a:pt x="0" y="0"/>
                    </a:lnTo>
                    <a:lnTo>
                      <a:pt x="3" y="26"/>
                    </a:ln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6" name="Freeform 312"/>
              <p:cNvSpPr/>
              <p:nvPr/>
            </p:nvSpPr>
            <p:spPr bwMode="auto">
              <a:xfrm>
                <a:off x="4121428" y="4919065"/>
                <a:ext cx="61529" cy="63191"/>
              </a:xfrm>
              <a:custGeom>
                <a:avLst/>
                <a:gdLst>
                  <a:gd name="T0" fmla="*/ 16 w 37"/>
                  <a:gd name="T1" fmla="*/ 38 h 38"/>
                  <a:gd name="T2" fmla="*/ 21 w 37"/>
                  <a:gd name="T3" fmla="*/ 35 h 38"/>
                  <a:gd name="T4" fmla="*/ 34 w 37"/>
                  <a:gd name="T5" fmla="*/ 28 h 38"/>
                  <a:gd name="T6" fmla="*/ 37 w 37"/>
                  <a:gd name="T7" fmla="*/ 25 h 38"/>
                  <a:gd name="T8" fmla="*/ 29 w 37"/>
                  <a:gd name="T9" fmla="*/ 0 h 38"/>
                  <a:gd name="T10" fmla="*/ 20 w 37"/>
                  <a:gd name="T11" fmla="*/ 5 h 38"/>
                  <a:gd name="T12" fmla="*/ 7 w 37"/>
                  <a:gd name="T13" fmla="*/ 12 h 38"/>
                  <a:gd name="T14" fmla="*/ 0 w 37"/>
                  <a:gd name="T15" fmla="*/ 17 h 38"/>
                  <a:gd name="T16" fmla="*/ 16 w 37"/>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8">
                    <a:moveTo>
                      <a:pt x="16" y="38"/>
                    </a:moveTo>
                    <a:lnTo>
                      <a:pt x="21" y="35"/>
                    </a:lnTo>
                    <a:lnTo>
                      <a:pt x="34" y="28"/>
                    </a:lnTo>
                    <a:lnTo>
                      <a:pt x="37" y="25"/>
                    </a:lnTo>
                    <a:lnTo>
                      <a:pt x="29" y="0"/>
                    </a:lnTo>
                    <a:lnTo>
                      <a:pt x="20" y="5"/>
                    </a:lnTo>
                    <a:lnTo>
                      <a:pt x="7" y="12"/>
                    </a:lnTo>
                    <a:lnTo>
                      <a:pt x="0" y="17"/>
                    </a:lnTo>
                    <a:lnTo>
                      <a:pt x="16" y="38"/>
                    </a:ln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7" name="Freeform 313"/>
              <p:cNvSpPr/>
              <p:nvPr/>
            </p:nvSpPr>
            <p:spPr bwMode="auto">
              <a:xfrm>
                <a:off x="4179631" y="4867515"/>
                <a:ext cx="61529" cy="63191"/>
              </a:xfrm>
              <a:custGeom>
                <a:avLst/>
                <a:gdLst>
                  <a:gd name="T0" fmla="*/ 25 w 37"/>
                  <a:gd name="T1" fmla="*/ 38 h 38"/>
                  <a:gd name="T2" fmla="*/ 27 w 37"/>
                  <a:gd name="T3" fmla="*/ 33 h 38"/>
                  <a:gd name="T4" fmla="*/ 34 w 37"/>
                  <a:gd name="T5" fmla="*/ 21 h 38"/>
                  <a:gd name="T6" fmla="*/ 37 w 37"/>
                  <a:gd name="T7" fmla="*/ 16 h 38"/>
                  <a:gd name="T8" fmla="*/ 16 w 37"/>
                  <a:gd name="T9" fmla="*/ 0 h 38"/>
                  <a:gd name="T10" fmla="*/ 11 w 37"/>
                  <a:gd name="T11" fmla="*/ 7 h 38"/>
                  <a:gd name="T12" fmla="*/ 5 w 37"/>
                  <a:gd name="T13" fmla="*/ 20 h 38"/>
                  <a:gd name="T14" fmla="*/ 0 w 37"/>
                  <a:gd name="T15" fmla="*/ 27 h 38"/>
                  <a:gd name="T16" fmla="*/ 25 w 37"/>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8">
                    <a:moveTo>
                      <a:pt x="25" y="38"/>
                    </a:moveTo>
                    <a:lnTo>
                      <a:pt x="27" y="33"/>
                    </a:lnTo>
                    <a:lnTo>
                      <a:pt x="34" y="21"/>
                    </a:lnTo>
                    <a:lnTo>
                      <a:pt x="37" y="16"/>
                    </a:lnTo>
                    <a:lnTo>
                      <a:pt x="16" y="0"/>
                    </a:lnTo>
                    <a:lnTo>
                      <a:pt x="11" y="7"/>
                    </a:lnTo>
                    <a:lnTo>
                      <a:pt x="5" y="20"/>
                    </a:lnTo>
                    <a:lnTo>
                      <a:pt x="0" y="27"/>
                    </a:lnTo>
                    <a:lnTo>
                      <a:pt x="25" y="38"/>
                    </a:ln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8" name="Freeform 314"/>
              <p:cNvSpPr/>
              <p:nvPr/>
            </p:nvSpPr>
            <p:spPr bwMode="auto">
              <a:xfrm>
                <a:off x="4212889" y="4800998"/>
                <a:ext cx="43236" cy="56539"/>
              </a:xfrm>
              <a:custGeom>
                <a:avLst/>
                <a:gdLst>
                  <a:gd name="T0" fmla="*/ 26 w 26"/>
                  <a:gd name="T1" fmla="*/ 30 h 34"/>
                  <a:gd name="T2" fmla="*/ 26 w 26"/>
                  <a:gd name="T3" fmla="*/ 24 h 34"/>
                  <a:gd name="T4" fmla="*/ 26 w 26"/>
                  <a:gd name="T5" fmla="*/ 10 h 34"/>
                  <a:gd name="T6" fmla="*/ 26 w 26"/>
                  <a:gd name="T7" fmla="*/ 5 h 34"/>
                  <a:gd name="T8" fmla="*/ 0 w 26"/>
                  <a:gd name="T9" fmla="*/ 0 h 34"/>
                  <a:gd name="T10" fmla="*/ 0 w 26"/>
                  <a:gd name="T11" fmla="*/ 10 h 34"/>
                  <a:gd name="T12" fmla="*/ 0 w 26"/>
                  <a:gd name="T13" fmla="*/ 24 h 34"/>
                  <a:gd name="T14" fmla="*/ 0 w 26"/>
                  <a:gd name="T15" fmla="*/ 34 h 34"/>
                  <a:gd name="T16" fmla="*/ 26 w 26"/>
                  <a:gd name="T1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4">
                    <a:moveTo>
                      <a:pt x="26" y="30"/>
                    </a:moveTo>
                    <a:lnTo>
                      <a:pt x="26" y="24"/>
                    </a:lnTo>
                    <a:lnTo>
                      <a:pt x="26" y="10"/>
                    </a:lnTo>
                    <a:lnTo>
                      <a:pt x="26" y="5"/>
                    </a:lnTo>
                    <a:lnTo>
                      <a:pt x="0" y="0"/>
                    </a:lnTo>
                    <a:lnTo>
                      <a:pt x="0" y="10"/>
                    </a:lnTo>
                    <a:lnTo>
                      <a:pt x="0" y="24"/>
                    </a:lnTo>
                    <a:lnTo>
                      <a:pt x="0" y="34"/>
                    </a:lnTo>
                    <a:lnTo>
                      <a:pt x="26" y="30"/>
                    </a:ln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9" name="Freeform 315"/>
              <p:cNvSpPr/>
              <p:nvPr/>
            </p:nvSpPr>
            <p:spPr bwMode="auto">
              <a:xfrm>
                <a:off x="4186282" y="4726166"/>
                <a:ext cx="61529" cy="64855"/>
              </a:xfrm>
              <a:custGeom>
                <a:avLst/>
                <a:gdLst>
                  <a:gd name="T0" fmla="*/ 37 w 37"/>
                  <a:gd name="T1" fmla="*/ 21 h 39"/>
                  <a:gd name="T2" fmla="*/ 35 w 37"/>
                  <a:gd name="T3" fmla="*/ 16 h 39"/>
                  <a:gd name="T4" fmla="*/ 27 w 37"/>
                  <a:gd name="T5" fmla="*/ 5 h 39"/>
                  <a:gd name="T6" fmla="*/ 25 w 37"/>
                  <a:gd name="T7" fmla="*/ 0 h 39"/>
                  <a:gd name="T8" fmla="*/ 0 w 37"/>
                  <a:gd name="T9" fmla="*/ 10 h 39"/>
                  <a:gd name="T10" fmla="*/ 5 w 37"/>
                  <a:gd name="T11" fmla="*/ 17 h 39"/>
                  <a:gd name="T12" fmla="*/ 11 w 37"/>
                  <a:gd name="T13" fmla="*/ 30 h 39"/>
                  <a:gd name="T14" fmla="*/ 16 w 37"/>
                  <a:gd name="T15" fmla="*/ 39 h 39"/>
                  <a:gd name="T16" fmla="*/ 37 w 37"/>
                  <a:gd name="T17" fmla="*/ 2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9">
                    <a:moveTo>
                      <a:pt x="37" y="21"/>
                    </a:moveTo>
                    <a:lnTo>
                      <a:pt x="35" y="16"/>
                    </a:lnTo>
                    <a:lnTo>
                      <a:pt x="27" y="5"/>
                    </a:lnTo>
                    <a:lnTo>
                      <a:pt x="25" y="0"/>
                    </a:lnTo>
                    <a:lnTo>
                      <a:pt x="0" y="10"/>
                    </a:lnTo>
                    <a:lnTo>
                      <a:pt x="5" y="17"/>
                    </a:lnTo>
                    <a:lnTo>
                      <a:pt x="11" y="30"/>
                    </a:lnTo>
                    <a:lnTo>
                      <a:pt x="16" y="39"/>
                    </a:lnTo>
                    <a:lnTo>
                      <a:pt x="37" y="21"/>
                    </a:ln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0" name="Freeform 316"/>
              <p:cNvSpPr/>
              <p:nvPr/>
            </p:nvSpPr>
            <p:spPr bwMode="auto">
              <a:xfrm>
                <a:off x="4131405" y="4669626"/>
                <a:ext cx="64855" cy="61529"/>
              </a:xfrm>
              <a:custGeom>
                <a:avLst/>
                <a:gdLst>
                  <a:gd name="T0" fmla="*/ 39 w 39"/>
                  <a:gd name="T1" fmla="*/ 12 h 37"/>
                  <a:gd name="T2" fmla="*/ 34 w 39"/>
                  <a:gd name="T3" fmla="*/ 10 h 37"/>
                  <a:gd name="T4" fmla="*/ 23 w 39"/>
                  <a:gd name="T5" fmla="*/ 2 h 37"/>
                  <a:gd name="T6" fmla="*/ 17 w 39"/>
                  <a:gd name="T7" fmla="*/ 0 h 37"/>
                  <a:gd name="T8" fmla="*/ 0 w 39"/>
                  <a:gd name="T9" fmla="*/ 21 h 37"/>
                  <a:gd name="T10" fmla="*/ 9 w 39"/>
                  <a:gd name="T11" fmla="*/ 25 h 37"/>
                  <a:gd name="T12" fmla="*/ 21 w 39"/>
                  <a:gd name="T13" fmla="*/ 32 h 37"/>
                  <a:gd name="T14" fmla="*/ 29 w 39"/>
                  <a:gd name="T15" fmla="*/ 37 h 37"/>
                  <a:gd name="T16" fmla="*/ 39 w 39"/>
                  <a:gd name="T17" fmla="*/ 1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7">
                    <a:moveTo>
                      <a:pt x="39" y="12"/>
                    </a:moveTo>
                    <a:lnTo>
                      <a:pt x="34" y="10"/>
                    </a:lnTo>
                    <a:lnTo>
                      <a:pt x="23" y="2"/>
                    </a:lnTo>
                    <a:lnTo>
                      <a:pt x="17" y="0"/>
                    </a:lnTo>
                    <a:lnTo>
                      <a:pt x="0" y="21"/>
                    </a:lnTo>
                    <a:lnTo>
                      <a:pt x="9" y="25"/>
                    </a:lnTo>
                    <a:lnTo>
                      <a:pt x="21" y="32"/>
                    </a:lnTo>
                    <a:lnTo>
                      <a:pt x="29" y="37"/>
                    </a:lnTo>
                    <a:lnTo>
                      <a:pt x="39" y="12"/>
                    </a:ln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1" name="Freeform 317"/>
              <p:cNvSpPr>
                <a:spLocks noEditPoints="1"/>
              </p:cNvSpPr>
              <p:nvPr/>
            </p:nvSpPr>
            <p:spPr bwMode="auto">
              <a:xfrm>
                <a:off x="3948484" y="4681267"/>
                <a:ext cx="279371" cy="282697"/>
              </a:xfrm>
              <a:custGeom>
                <a:avLst/>
                <a:gdLst>
                  <a:gd name="T0" fmla="*/ 67 w 134"/>
                  <a:gd name="T1" fmla="*/ 135 h 135"/>
                  <a:gd name="T2" fmla="*/ 0 w 134"/>
                  <a:gd name="T3" fmla="*/ 67 h 135"/>
                  <a:gd name="T4" fmla="*/ 67 w 134"/>
                  <a:gd name="T5" fmla="*/ 0 h 135"/>
                  <a:gd name="T6" fmla="*/ 134 w 134"/>
                  <a:gd name="T7" fmla="*/ 67 h 135"/>
                  <a:gd name="T8" fmla="*/ 67 w 134"/>
                  <a:gd name="T9" fmla="*/ 135 h 135"/>
                  <a:gd name="T10" fmla="*/ 67 w 134"/>
                  <a:gd name="T11" fmla="*/ 20 h 135"/>
                  <a:gd name="T12" fmla="*/ 20 w 134"/>
                  <a:gd name="T13" fmla="*/ 67 h 135"/>
                  <a:gd name="T14" fmla="*/ 67 w 134"/>
                  <a:gd name="T15" fmla="*/ 115 h 135"/>
                  <a:gd name="T16" fmla="*/ 114 w 134"/>
                  <a:gd name="T17" fmla="*/ 67 h 135"/>
                  <a:gd name="T18" fmla="*/ 67 w 134"/>
                  <a:gd name="T19" fmla="*/ 2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35">
                    <a:moveTo>
                      <a:pt x="67" y="135"/>
                    </a:moveTo>
                    <a:cubicBezTo>
                      <a:pt x="30" y="135"/>
                      <a:pt x="0" y="105"/>
                      <a:pt x="0" y="67"/>
                    </a:cubicBezTo>
                    <a:cubicBezTo>
                      <a:pt x="0" y="30"/>
                      <a:pt x="30" y="0"/>
                      <a:pt x="67" y="0"/>
                    </a:cubicBezTo>
                    <a:cubicBezTo>
                      <a:pt x="104" y="0"/>
                      <a:pt x="134" y="30"/>
                      <a:pt x="134" y="67"/>
                    </a:cubicBezTo>
                    <a:cubicBezTo>
                      <a:pt x="134" y="105"/>
                      <a:pt x="104" y="135"/>
                      <a:pt x="67" y="135"/>
                    </a:cubicBezTo>
                    <a:close/>
                    <a:moveTo>
                      <a:pt x="67" y="20"/>
                    </a:moveTo>
                    <a:cubicBezTo>
                      <a:pt x="41" y="20"/>
                      <a:pt x="20" y="41"/>
                      <a:pt x="20" y="67"/>
                    </a:cubicBezTo>
                    <a:cubicBezTo>
                      <a:pt x="20" y="93"/>
                      <a:pt x="41" y="115"/>
                      <a:pt x="67" y="115"/>
                    </a:cubicBezTo>
                    <a:cubicBezTo>
                      <a:pt x="93" y="115"/>
                      <a:pt x="114" y="93"/>
                      <a:pt x="114" y="67"/>
                    </a:cubicBezTo>
                    <a:cubicBezTo>
                      <a:pt x="114" y="41"/>
                      <a:pt x="93" y="20"/>
                      <a:pt x="67" y="20"/>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2" name="Oval 318"/>
              <p:cNvSpPr>
                <a:spLocks noChangeArrowheads="1"/>
              </p:cNvSpPr>
              <p:nvPr/>
            </p:nvSpPr>
            <p:spPr bwMode="auto">
              <a:xfrm>
                <a:off x="4028304" y="4762750"/>
                <a:ext cx="119731" cy="119731"/>
              </a:xfrm>
              <a:prstGeom prst="ellipse">
                <a:avLst/>
              </a:pr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93" name="组合 92"/>
            <p:cNvGrpSpPr/>
            <p:nvPr/>
          </p:nvGrpSpPr>
          <p:grpSpPr>
            <a:xfrm>
              <a:off x="12261" y="5564"/>
              <a:ext cx="661" cy="529"/>
              <a:chOff x="7197838" y="4508323"/>
              <a:chExt cx="463956" cy="410743"/>
            </a:xfrm>
            <a:solidFill>
              <a:sysClr val="window" lastClr="FFFFFF"/>
            </a:solidFill>
          </p:grpSpPr>
          <p:sp>
            <p:nvSpPr>
              <p:cNvPr id="94" name="Freeform 336"/>
              <p:cNvSpPr>
                <a:spLocks noEditPoints="1"/>
              </p:cNvSpPr>
              <p:nvPr/>
            </p:nvSpPr>
            <p:spPr bwMode="auto">
              <a:xfrm>
                <a:off x="7197838" y="4508323"/>
                <a:ext cx="463956" cy="410743"/>
              </a:xfrm>
              <a:custGeom>
                <a:avLst/>
                <a:gdLst>
                  <a:gd name="T0" fmla="*/ 215 w 222"/>
                  <a:gd name="T1" fmla="*/ 0 h 197"/>
                  <a:gd name="T2" fmla="*/ 7 w 222"/>
                  <a:gd name="T3" fmla="*/ 0 h 197"/>
                  <a:gd name="T4" fmla="*/ 0 w 222"/>
                  <a:gd name="T5" fmla="*/ 8 h 197"/>
                  <a:gd name="T6" fmla="*/ 0 w 222"/>
                  <a:gd name="T7" fmla="*/ 190 h 197"/>
                  <a:gd name="T8" fmla="*/ 7 w 222"/>
                  <a:gd name="T9" fmla="*/ 197 h 197"/>
                  <a:gd name="T10" fmla="*/ 215 w 222"/>
                  <a:gd name="T11" fmla="*/ 197 h 197"/>
                  <a:gd name="T12" fmla="*/ 222 w 222"/>
                  <a:gd name="T13" fmla="*/ 190 h 197"/>
                  <a:gd name="T14" fmla="*/ 222 w 222"/>
                  <a:gd name="T15" fmla="*/ 8 h 197"/>
                  <a:gd name="T16" fmla="*/ 215 w 222"/>
                  <a:gd name="T17" fmla="*/ 0 h 197"/>
                  <a:gd name="T18" fmla="*/ 171 w 222"/>
                  <a:gd name="T19" fmla="*/ 16 h 197"/>
                  <a:gd name="T20" fmla="*/ 180 w 222"/>
                  <a:gd name="T21" fmla="*/ 25 h 197"/>
                  <a:gd name="T22" fmla="*/ 171 w 222"/>
                  <a:gd name="T23" fmla="*/ 34 h 197"/>
                  <a:gd name="T24" fmla="*/ 162 w 222"/>
                  <a:gd name="T25" fmla="*/ 25 h 197"/>
                  <a:gd name="T26" fmla="*/ 171 w 222"/>
                  <a:gd name="T27" fmla="*/ 16 h 197"/>
                  <a:gd name="T28" fmla="*/ 143 w 222"/>
                  <a:gd name="T29" fmla="*/ 16 h 197"/>
                  <a:gd name="T30" fmla="*/ 153 w 222"/>
                  <a:gd name="T31" fmla="*/ 25 h 197"/>
                  <a:gd name="T32" fmla="*/ 143 w 222"/>
                  <a:gd name="T33" fmla="*/ 34 h 197"/>
                  <a:gd name="T34" fmla="*/ 134 w 222"/>
                  <a:gd name="T35" fmla="*/ 25 h 197"/>
                  <a:gd name="T36" fmla="*/ 143 w 222"/>
                  <a:gd name="T37" fmla="*/ 16 h 197"/>
                  <a:gd name="T38" fmla="*/ 208 w 222"/>
                  <a:gd name="T39" fmla="*/ 183 h 197"/>
                  <a:gd name="T40" fmla="*/ 14 w 222"/>
                  <a:gd name="T41" fmla="*/ 183 h 197"/>
                  <a:gd name="T42" fmla="*/ 14 w 222"/>
                  <a:gd name="T43" fmla="*/ 50 h 197"/>
                  <a:gd name="T44" fmla="*/ 208 w 222"/>
                  <a:gd name="T45" fmla="*/ 50 h 197"/>
                  <a:gd name="T46" fmla="*/ 208 w 222"/>
                  <a:gd name="T47" fmla="*/ 183 h 197"/>
                  <a:gd name="T48" fmla="*/ 199 w 222"/>
                  <a:gd name="T49" fmla="*/ 34 h 197"/>
                  <a:gd name="T50" fmla="*/ 189 w 222"/>
                  <a:gd name="T51" fmla="*/ 25 h 197"/>
                  <a:gd name="T52" fmla="*/ 199 w 222"/>
                  <a:gd name="T53" fmla="*/ 16 h 197"/>
                  <a:gd name="T54" fmla="*/ 208 w 222"/>
                  <a:gd name="T55" fmla="*/ 25 h 197"/>
                  <a:gd name="T56" fmla="*/ 199 w 222"/>
                  <a:gd name="T57" fmla="*/ 34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2" h="197">
                    <a:moveTo>
                      <a:pt x="215" y="0"/>
                    </a:moveTo>
                    <a:cubicBezTo>
                      <a:pt x="7" y="0"/>
                      <a:pt x="7" y="0"/>
                      <a:pt x="7" y="0"/>
                    </a:cubicBezTo>
                    <a:cubicBezTo>
                      <a:pt x="4" y="0"/>
                      <a:pt x="0" y="4"/>
                      <a:pt x="0" y="8"/>
                    </a:cubicBezTo>
                    <a:cubicBezTo>
                      <a:pt x="0" y="190"/>
                      <a:pt x="0" y="190"/>
                      <a:pt x="0" y="190"/>
                    </a:cubicBezTo>
                    <a:cubicBezTo>
                      <a:pt x="0" y="194"/>
                      <a:pt x="4" y="197"/>
                      <a:pt x="7" y="197"/>
                    </a:cubicBezTo>
                    <a:cubicBezTo>
                      <a:pt x="215" y="197"/>
                      <a:pt x="215" y="197"/>
                      <a:pt x="215" y="197"/>
                    </a:cubicBezTo>
                    <a:cubicBezTo>
                      <a:pt x="219" y="197"/>
                      <a:pt x="222" y="194"/>
                      <a:pt x="222" y="190"/>
                    </a:cubicBezTo>
                    <a:cubicBezTo>
                      <a:pt x="222" y="8"/>
                      <a:pt x="222" y="8"/>
                      <a:pt x="222" y="8"/>
                    </a:cubicBezTo>
                    <a:cubicBezTo>
                      <a:pt x="222" y="4"/>
                      <a:pt x="219" y="0"/>
                      <a:pt x="215" y="0"/>
                    </a:cubicBezTo>
                    <a:close/>
                    <a:moveTo>
                      <a:pt x="171" y="16"/>
                    </a:moveTo>
                    <a:cubicBezTo>
                      <a:pt x="176" y="16"/>
                      <a:pt x="180" y="20"/>
                      <a:pt x="180" y="25"/>
                    </a:cubicBezTo>
                    <a:cubicBezTo>
                      <a:pt x="180" y="30"/>
                      <a:pt x="176" y="34"/>
                      <a:pt x="171" y="34"/>
                    </a:cubicBezTo>
                    <a:cubicBezTo>
                      <a:pt x="166" y="34"/>
                      <a:pt x="162" y="30"/>
                      <a:pt x="162" y="25"/>
                    </a:cubicBezTo>
                    <a:cubicBezTo>
                      <a:pt x="162" y="20"/>
                      <a:pt x="166" y="16"/>
                      <a:pt x="171" y="16"/>
                    </a:cubicBezTo>
                    <a:close/>
                    <a:moveTo>
                      <a:pt x="143" y="16"/>
                    </a:moveTo>
                    <a:cubicBezTo>
                      <a:pt x="149" y="16"/>
                      <a:pt x="153" y="20"/>
                      <a:pt x="153" y="25"/>
                    </a:cubicBezTo>
                    <a:cubicBezTo>
                      <a:pt x="153" y="30"/>
                      <a:pt x="149" y="34"/>
                      <a:pt x="143" y="34"/>
                    </a:cubicBezTo>
                    <a:cubicBezTo>
                      <a:pt x="138" y="34"/>
                      <a:pt x="134" y="30"/>
                      <a:pt x="134" y="25"/>
                    </a:cubicBezTo>
                    <a:cubicBezTo>
                      <a:pt x="134" y="20"/>
                      <a:pt x="138" y="16"/>
                      <a:pt x="143" y="16"/>
                    </a:cubicBezTo>
                    <a:close/>
                    <a:moveTo>
                      <a:pt x="208" y="183"/>
                    </a:moveTo>
                    <a:cubicBezTo>
                      <a:pt x="14" y="183"/>
                      <a:pt x="14" y="183"/>
                      <a:pt x="14" y="183"/>
                    </a:cubicBezTo>
                    <a:cubicBezTo>
                      <a:pt x="14" y="50"/>
                      <a:pt x="14" y="50"/>
                      <a:pt x="14" y="50"/>
                    </a:cubicBezTo>
                    <a:cubicBezTo>
                      <a:pt x="208" y="50"/>
                      <a:pt x="208" y="50"/>
                      <a:pt x="208" y="50"/>
                    </a:cubicBezTo>
                    <a:lnTo>
                      <a:pt x="208" y="183"/>
                    </a:lnTo>
                    <a:close/>
                    <a:moveTo>
                      <a:pt x="199" y="34"/>
                    </a:moveTo>
                    <a:cubicBezTo>
                      <a:pt x="193" y="34"/>
                      <a:pt x="189" y="30"/>
                      <a:pt x="189" y="25"/>
                    </a:cubicBezTo>
                    <a:cubicBezTo>
                      <a:pt x="189" y="20"/>
                      <a:pt x="193" y="16"/>
                      <a:pt x="199" y="16"/>
                    </a:cubicBezTo>
                    <a:cubicBezTo>
                      <a:pt x="204" y="16"/>
                      <a:pt x="208" y="20"/>
                      <a:pt x="208" y="25"/>
                    </a:cubicBezTo>
                    <a:cubicBezTo>
                      <a:pt x="208" y="30"/>
                      <a:pt x="204" y="34"/>
                      <a:pt x="199" y="34"/>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5" name="Freeform 337"/>
              <p:cNvSpPr/>
              <p:nvPr/>
            </p:nvSpPr>
            <p:spPr bwMode="auto">
              <a:xfrm>
                <a:off x="7492176" y="4633042"/>
                <a:ext cx="44899" cy="38248"/>
              </a:xfrm>
              <a:custGeom>
                <a:avLst/>
                <a:gdLst>
                  <a:gd name="T0" fmla="*/ 21 w 21"/>
                  <a:gd name="T1" fmla="*/ 14 h 18"/>
                  <a:gd name="T2" fmla="*/ 17 w 21"/>
                  <a:gd name="T3" fmla="*/ 18 h 18"/>
                  <a:gd name="T4" fmla="*/ 3 w 21"/>
                  <a:gd name="T5" fmla="*/ 18 h 18"/>
                  <a:gd name="T6" fmla="*/ 0 w 21"/>
                  <a:gd name="T7" fmla="*/ 14 h 18"/>
                  <a:gd name="T8" fmla="*/ 0 w 21"/>
                  <a:gd name="T9" fmla="*/ 3 h 18"/>
                  <a:gd name="T10" fmla="*/ 3 w 21"/>
                  <a:gd name="T11" fmla="*/ 0 h 18"/>
                  <a:gd name="T12" fmla="*/ 17 w 21"/>
                  <a:gd name="T13" fmla="*/ 0 h 18"/>
                  <a:gd name="T14" fmla="*/ 21 w 21"/>
                  <a:gd name="T15" fmla="*/ 3 h 18"/>
                  <a:gd name="T16" fmla="*/ 21 w 21"/>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8">
                    <a:moveTo>
                      <a:pt x="21" y="14"/>
                    </a:moveTo>
                    <a:cubicBezTo>
                      <a:pt x="21" y="16"/>
                      <a:pt x="19" y="18"/>
                      <a:pt x="17" y="18"/>
                    </a:cubicBezTo>
                    <a:cubicBezTo>
                      <a:pt x="3" y="18"/>
                      <a:pt x="3" y="18"/>
                      <a:pt x="3" y="18"/>
                    </a:cubicBezTo>
                    <a:cubicBezTo>
                      <a:pt x="1" y="18"/>
                      <a:pt x="0" y="16"/>
                      <a:pt x="0" y="14"/>
                    </a:cubicBezTo>
                    <a:cubicBezTo>
                      <a:pt x="0" y="3"/>
                      <a:pt x="0" y="3"/>
                      <a:pt x="0" y="3"/>
                    </a:cubicBezTo>
                    <a:cubicBezTo>
                      <a:pt x="0" y="2"/>
                      <a:pt x="1" y="0"/>
                      <a:pt x="3" y="0"/>
                    </a:cubicBezTo>
                    <a:cubicBezTo>
                      <a:pt x="17" y="0"/>
                      <a:pt x="17" y="0"/>
                      <a:pt x="17" y="0"/>
                    </a:cubicBezTo>
                    <a:cubicBezTo>
                      <a:pt x="19" y="0"/>
                      <a:pt x="21" y="2"/>
                      <a:pt x="21" y="3"/>
                    </a:cubicBezTo>
                    <a:lnTo>
                      <a:pt x="21" y="14"/>
                    </a:ln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6" name="Freeform 338"/>
              <p:cNvSpPr/>
              <p:nvPr/>
            </p:nvSpPr>
            <p:spPr bwMode="auto">
              <a:xfrm>
                <a:off x="7425659" y="4664638"/>
                <a:ext cx="49888" cy="54877"/>
              </a:xfrm>
              <a:custGeom>
                <a:avLst/>
                <a:gdLst>
                  <a:gd name="T0" fmla="*/ 22 w 24"/>
                  <a:gd name="T1" fmla="*/ 7 h 26"/>
                  <a:gd name="T2" fmla="*/ 23 w 24"/>
                  <a:gd name="T3" fmla="*/ 11 h 26"/>
                  <a:gd name="T4" fmla="*/ 16 w 24"/>
                  <a:gd name="T5" fmla="*/ 24 h 26"/>
                  <a:gd name="T6" fmla="*/ 11 w 24"/>
                  <a:gd name="T7" fmla="*/ 25 h 26"/>
                  <a:gd name="T8" fmla="*/ 2 w 24"/>
                  <a:gd name="T9" fmla="*/ 19 h 26"/>
                  <a:gd name="T10" fmla="*/ 1 w 24"/>
                  <a:gd name="T11" fmla="*/ 15 h 26"/>
                  <a:gd name="T12" fmla="*/ 8 w 24"/>
                  <a:gd name="T13" fmla="*/ 3 h 26"/>
                  <a:gd name="T14" fmla="*/ 12 w 24"/>
                  <a:gd name="T15" fmla="*/ 1 h 26"/>
                  <a:gd name="T16" fmla="*/ 22 w 24"/>
                  <a:gd name="T17"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6">
                    <a:moveTo>
                      <a:pt x="22" y="7"/>
                    </a:moveTo>
                    <a:cubicBezTo>
                      <a:pt x="23" y="8"/>
                      <a:pt x="24" y="10"/>
                      <a:pt x="23" y="11"/>
                    </a:cubicBezTo>
                    <a:cubicBezTo>
                      <a:pt x="16" y="24"/>
                      <a:pt x="16" y="24"/>
                      <a:pt x="16" y="24"/>
                    </a:cubicBezTo>
                    <a:cubicBezTo>
                      <a:pt x="15" y="25"/>
                      <a:pt x="13" y="26"/>
                      <a:pt x="11" y="25"/>
                    </a:cubicBezTo>
                    <a:cubicBezTo>
                      <a:pt x="2" y="19"/>
                      <a:pt x="2" y="19"/>
                      <a:pt x="2" y="19"/>
                    </a:cubicBezTo>
                    <a:cubicBezTo>
                      <a:pt x="0" y="18"/>
                      <a:pt x="0" y="16"/>
                      <a:pt x="1" y="15"/>
                    </a:cubicBezTo>
                    <a:cubicBezTo>
                      <a:pt x="8" y="3"/>
                      <a:pt x="8" y="3"/>
                      <a:pt x="8" y="3"/>
                    </a:cubicBezTo>
                    <a:cubicBezTo>
                      <a:pt x="9" y="1"/>
                      <a:pt x="11" y="0"/>
                      <a:pt x="12" y="1"/>
                    </a:cubicBezTo>
                    <a:lnTo>
                      <a:pt x="22" y="7"/>
                    </a:ln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7" name="Freeform 339"/>
              <p:cNvSpPr/>
              <p:nvPr/>
            </p:nvSpPr>
            <p:spPr bwMode="auto">
              <a:xfrm>
                <a:off x="7427321" y="4742795"/>
                <a:ext cx="49888" cy="51551"/>
              </a:xfrm>
              <a:custGeom>
                <a:avLst/>
                <a:gdLst>
                  <a:gd name="T0" fmla="*/ 12 w 24"/>
                  <a:gd name="T1" fmla="*/ 1 h 25"/>
                  <a:gd name="T2" fmla="*/ 16 w 24"/>
                  <a:gd name="T3" fmla="*/ 2 h 25"/>
                  <a:gd name="T4" fmla="*/ 23 w 24"/>
                  <a:gd name="T5" fmla="*/ 14 h 25"/>
                  <a:gd name="T6" fmla="*/ 22 w 24"/>
                  <a:gd name="T7" fmla="*/ 19 h 25"/>
                  <a:gd name="T8" fmla="*/ 13 w 24"/>
                  <a:gd name="T9" fmla="*/ 24 h 25"/>
                  <a:gd name="T10" fmla="*/ 8 w 24"/>
                  <a:gd name="T11" fmla="*/ 23 h 25"/>
                  <a:gd name="T12" fmla="*/ 1 w 24"/>
                  <a:gd name="T13" fmla="*/ 10 h 25"/>
                  <a:gd name="T14" fmla="*/ 2 w 24"/>
                  <a:gd name="T15" fmla="*/ 6 h 25"/>
                  <a:gd name="T16" fmla="*/ 12 w 24"/>
                  <a:gd name="T17"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5">
                    <a:moveTo>
                      <a:pt x="12" y="1"/>
                    </a:moveTo>
                    <a:cubicBezTo>
                      <a:pt x="13" y="0"/>
                      <a:pt x="15" y="0"/>
                      <a:pt x="16" y="2"/>
                    </a:cubicBezTo>
                    <a:cubicBezTo>
                      <a:pt x="23" y="14"/>
                      <a:pt x="23" y="14"/>
                      <a:pt x="23" y="14"/>
                    </a:cubicBezTo>
                    <a:cubicBezTo>
                      <a:pt x="24" y="16"/>
                      <a:pt x="24" y="18"/>
                      <a:pt x="22" y="19"/>
                    </a:cubicBezTo>
                    <a:cubicBezTo>
                      <a:pt x="13" y="24"/>
                      <a:pt x="13" y="24"/>
                      <a:pt x="13" y="24"/>
                    </a:cubicBezTo>
                    <a:cubicBezTo>
                      <a:pt x="11" y="25"/>
                      <a:pt x="9" y="24"/>
                      <a:pt x="8" y="23"/>
                    </a:cubicBezTo>
                    <a:cubicBezTo>
                      <a:pt x="1" y="10"/>
                      <a:pt x="1" y="10"/>
                      <a:pt x="1" y="10"/>
                    </a:cubicBezTo>
                    <a:cubicBezTo>
                      <a:pt x="0" y="9"/>
                      <a:pt x="1" y="7"/>
                      <a:pt x="2" y="6"/>
                    </a:cubicBezTo>
                    <a:lnTo>
                      <a:pt x="12" y="1"/>
                    </a:ln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8" name="Freeform 340"/>
              <p:cNvSpPr/>
              <p:nvPr/>
            </p:nvSpPr>
            <p:spPr bwMode="auto">
              <a:xfrm>
                <a:off x="7498827" y="4784368"/>
                <a:ext cx="41574" cy="36584"/>
              </a:xfrm>
              <a:custGeom>
                <a:avLst/>
                <a:gdLst>
                  <a:gd name="T0" fmla="*/ 0 w 20"/>
                  <a:gd name="T1" fmla="*/ 4 h 18"/>
                  <a:gd name="T2" fmla="*/ 3 w 20"/>
                  <a:gd name="T3" fmla="*/ 0 h 18"/>
                  <a:gd name="T4" fmla="*/ 17 w 20"/>
                  <a:gd name="T5" fmla="*/ 0 h 18"/>
                  <a:gd name="T6" fmla="*/ 20 w 20"/>
                  <a:gd name="T7" fmla="*/ 4 h 18"/>
                  <a:gd name="T8" fmla="*/ 20 w 20"/>
                  <a:gd name="T9" fmla="*/ 15 h 18"/>
                  <a:gd name="T10" fmla="*/ 17 w 20"/>
                  <a:gd name="T11" fmla="*/ 18 h 18"/>
                  <a:gd name="T12" fmla="*/ 3 w 20"/>
                  <a:gd name="T13" fmla="*/ 18 h 18"/>
                  <a:gd name="T14" fmla="*/ 0 w 20"/>
                  <a:gd name="T15" fmla="*/ 15 h 18"/>
                  <a:gd name="T16" fmla="*/ 0 w 20"/>
                  <a:gd name="T17"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8">
                    <a:moveTo>
                      <a:pt x="0" y="4"/>
                    </a:moveTo>
                    <a:cubicBezTo>
                      <a:pt x="0" y="2"/>
                      <a:pt x="1" y="0"/>
                      <a:pt x="3" y="0"/>
                    </a:cubicBezTo>
                    <a:cubicBezTo>
                      <a:pt x="17" y="0"/>
                      <a:pt x="17" y="0"/>
                      <a:pt x="17" y="0"/>
                    </a:cubicBezTo>
                    <a:cubicBezTo>
                      <a:pt x="19" y="0"/>
                      <a:pt x="20" y="2"/>
                      <a:pt x="20" y="4"/>
                    </a:cubicBezTo>
                    <a:cubicBezTo>
                      <a:pt x="20" y="15"/>
                      <a:pt x="20" y="15"/>
                      <a:pt x="20" y="15"/>
                    </a:cubicBezTo>
                    <a:cubicBezTo>
                      <a:pt x="20" y="16"/>
                      <a:pt x="19" y="18"/>
                      <a:pt x="17" y="18"/>
                    </a:cubicBezTo>
                    <a:cubicBezTo>
                      <a:pt x="3" y="18"/>
                      <a:pt x="3" y="18"/>
                      <a:pt x="3" y="18"/>
                    </a:cubicBezTo>
                    <a:cubicBezTo>
                      <a:pt x="1" y="18"/>
                      <a:pt x="0" y="16"/>
                      <a:pt x="0" y="15"/>
                    </a:cubicBezTo>
                    <a:lnTo>
                      <a:pt x="0" y="4"/>
                    </a:ln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9" name="Freeform 341"/>
              <p:cNvSpPr/>
              <p:nvPr/>
            </p:nvSpPr>
            <p:spPr bwMode="auto">
              <a:xfrm>
                <a:off x="7558693" y="4736143"/>
                <a:ext cx="49888" cy="54877"/>
              </a:xfrm>
              <a:custGeom>
                <a:avLst/>
                <a:gdLst>
                  <a:gd name="T0" fmla="*/ 2 w 24"/>
                  <a:gd name="T1" fmla="*/ 19 h 26"/>
                  <a:gd name="T2" fmla="*/ 1 w 24"/>
                  <a:gd name="T3" fmla="*/ 15 h 26"/>
                  <a:gd name="T4" fmla="*/ 8 w 24"/>
                  <a:gd name="T5" fmla="*/ 3 h 26"/>
                  <a:gd name="T6" fmla="*/ 12 w 24"/>
                  <a:gd name="T7" fmla="*/ 1 h 26"/>
                  <a:gd name="T8" fmla="*/ 22 w 24"/>
                  <a:gd name="T9" fmla="*/ 7 h 26"/>
                  <a:gd name="T10" fmla="*/ 23 w 24"/>
                  <a:gd name="T11" fmla="*/ 11 h 26"/>
                  <a:gd name="T12" fmla="*/ 16 w 24"/>
                  <a:gd name="T13" fmla="*/ 23 h 26"/>
                  <a:gd name="T14" fmla="*/ 11 w 24"/>
                  <a:gd name="T15" fmla="*/ 25 h 26"/>
                  <a:gd name="T16" fmla="*/ 2 w 24"/>
                  <a:gd name="T1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6">
                    <a:moveTo>
                      <a:pt x="2" y="19"/>
                    </a:moveTo>
                    <a:cubicBezTo>
                      <a:pt x="0" y="18"/>
                      <a:pt x="0" y="16"/>
                      <a:pt x="1" y="15"/>
                    </a:cubicBezTo>
                    <a:cubicBezTo>
                      <a:pt x="8" y="3"/>
                      <a:pt x="8" y="3"/>
                      <a:pt x="8" y="3"/>
                    </a:cubicBezTo>
                    <a:cubicBezTo>
                      <a:pt x="8" y="1"/>
                      <a:pt x="11" y="0"/>
                      <a:pt x="12" y="1"/>
                    </a:cubicBezTo>
                    <a:cubicBezTo>
                      <a:pt x="22" y="7"/>
                      <a:pt x="22" y="7"/>
                      <a:pt x="22" y="7"/>
                    </a:cubicBezTo>
                    <a:cubicBezTo>
                      <a:pt x="23" y="8"/>
                      <a:pt x="24" y="10"/>
                      <a:pt x="23" y="11"/>
                    </a:cubicBezTo>
                    <a:cubicBezTo>
                      <a:pt x="16" y="23"/>
                      <a:pt x="16" y="23"/>
                      <a:pt x="16" y="23"/>
                    </a:cubicBezTo>
                    <a:cubicBezTo>
                      <a:pt x="15" y="25"/>
                      <a:pt x="13" y="26"/>
                      <a:pt x="11" y="25"/>
                    </a:cubicBezTo>
                    <a:lnTo>
                      <a:pt x="2" y="19"/>
                    </a:ln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0" name="Freeform 342"/>
              <p:cNvSpPr/>
              <p:nvPr/>
            </p:nvSpPr>
            <p:spPr bwMode="auto">
              <a:xfrm>
                <a:off x="7555367" y="4661312"/>
                <a:ext cx="49888" cy="51551"/>
              </a:xfrm>
              <a:custGeom>
                <a:avLst/>
                <a:gdLst>
                  <a:gd name="T0" fmla="*/ 13 w 24"/>
                  <a:gd name="T1" fmla="*/ 25 h 25"/>
                  <a:gd name="T2" fmla="*/ 8 w 24"/>
                  <a:gd name="T3" fmla="*/ 23 h 25"/>
                  <a:gd name="T4" fmla="*/ 1 w 24"/>
                  <a:gd name="T5" fmla="*/ 11 h 25"/>
                  <a:gd name="T6" fmla="*/ 2 w 24"/>
                  <a:gd name="T7" fmla="*/ 7 h 25"/>
                  <a:gd name="T8" fmla="*/ 12 w 24"/>
                  <a:gd name="T9" fmla="*/ 1 h 25"/>
                  <a:gd name="T10" fmla="*/ 16 w 24"/>
                  <a:gd name="T11" fmla="*/ 2 h 25"/>
                  <a:gd name="T12" fmla="*/ 23 w 24"/>
                  <a:gd name="T13" fmla="*/ 15 h 25"/>
                  <a:gd name="T14" fmla="*/ 22 w 24"/>
                  <a:gd name="T15" fmla="*/ 19 h 25"/>
                  <a:gd name="T16" fmla="*/ 13 w 24"/>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5">
                    <a:moveTo>
                      <a:pt x="13" y="25"/>
                    </a:moveTo>
                    <a:cubicBezTo>
                      <a:pt x="11" y="25"/>
                      <a:pt x="9" y="25"/>
                      <a:pt x="8" y="23"/>
                    </a:cubicBezTo>
                    <a:cubicBezTo>
                      <a:pt x="1" y="11"/>
                      <a:pt x="1" y="11"/>
                      <a:pt x="1" y="11"/>
                    </a:cubicBezTo>
                    <a:cubicBezTo>
                      <a:pt x="0" y="9"/>
                      <a:pt x="1" y="7"/>
                      <a:pt x="2" y="7"/>
                    </a:cubicBezTo>
                    <a:cubicBezTo>
                      <a:pt x="12" y="1"/>
                      <a:pt x="12" y="1"/>
                      <a:pt x="12" y="1"/>
                    </a:cubicBezTo>
                    <a:cubicBezTo>
                      <a:pt x="13" y="0"/>
                      <a:pt x="15" y="1"/>
                      <a:pt x="16" y="2"/>
                    </a:cubicBezTo>
                    <a:cubicBezTo>
                      <a:pt x="23" y="15"/>
                      <a:pt x="23" y="15"/>
                      <a:pt x="23" y="15"/>
                    </a:cubicBezTo>
                    <a:cubicBezTo>
                      <a:pt x="24" y="16"/>
                      <a:pt x="24" y="18"/>
                      <a:pt x="22" y="19"/>
                    </a:cubicBezTo>
                    <a:lnTo>
                      <a:pt x="13" y="25"/>
                    </a:ln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1" name="Freeform 343"/>
              <p:cNvSpPr>
                <a:spLocks noEditPoints="1"/>
              </p:cNvSpPr>
              <p:nvPr/>
            </p:nvSpPr>
            <p:spPr bwMode="auto">
              <a:xfrm>
                <a:off x="7448940" y="4661312"/>
                <a:ext cx="134697" cy="133034"/>
              </a:xfrm>
              <a:custGeom>
                <a:avLst/>
                <a:gdLst>
                  <a:gd name="T0" fmla="*/ 33 w 65"/>
                  <a:gd name="T1" fmla="*/ 0 h 64"/>
                  <a:gd name="T2" fmla="*/ 0 w 65"/>
                  <a:gd name="T3" fmla="*/ 32 h 64"/>
                  <a:gd name="T4" fmla="*/ 33 w 65"/>
                  <a:gd name="T5" fmla="*/ 64 h 64"/>
                  <a:gd name="T6" fmla="*/ 65 w 65"/>
                  <a:gd name="T7" fmla="*/ 32 h 64"/>
                  <a:gd name="T8" fmla="*/ 33 w 65"/>
                  <a:gd name="T9" fmla="*/ 0 h 64"/>
                  <a:gd name="T10" fmla="*/ 33 w 65"/>
                  <a:gd name="T11" fmla="*/ 48 h 64"/>
                  <a:gd name="T12" fmla="*/ 17 w 65"/>
                  <a:gd name="T13" fmla="*/ 32 h 64"/>
                  <a:gd name="T14" fmla="*/ 33 w 65"/>
                  <a:gd name="T15" fmla="*/ 17 h 64"/>
                  <a:gd name="T16" fmla="*/ 48 w 65"/>
                  <a:gd name="T17" fmla="*/ 32 h 64"/>
                  <a:gd name="T18" fmla="*/ 33 w 65"/>
                  <a:gd name="T19"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64">
                    <a:moveTo>
                      <a:pt x="33" y="0"/>
                    </a:moveTo>
                    <a:cubicBezTo>
                      <a:pt x="15" y="0"/>
                      <a:pt x="0" y="14"/>
                      <a:pt x="0" y="32"/>
                    </a:cubicBezTo>
                    <a:cubicBezTo>
                      <a:pt x="0" y="50"/>
                      <a:pt x="15" y="64"/>
                      <a:pt x="33" y="64"/>
                    </a:cubicBezTo>
                    <a:cubicBezTo>
                      <a:pt x="51" y="64"/>
                      <a:pt x="65" y="50"/>
                      <a:pt x="65" y="32"/>
                    </a:cubicBezTo>
                    <a:cubicBezTo>
                      <a:pt x="65" y="14"/>
                      <a:pt x="51" y="0"/>
                      <a:pt x="33" y="0"/>
                    </a:cubicBezTo>
                    <a:close/>
                    <a:moveTo>
                      <a:pt x="33" y="48"/>
                    </a:moveTo>
                    <a:cubicBezTo>
                      <a:pt x="24" y="48"/>
                      <a:pt x="17" y="41"/>
                      <a:pt x="17" y="32"/>
                    </a:cubicBezTo>
                    <a:cubicBezTo>
                      <a:pt x="17" y="24"/>
                      <a:pt x="24" y="17"/>
                      <a:pt x="33" y="17"/>
                    </a:cubicBezTo>
                    <a:cubicBezTo>
                      <a:pt x="41" y="17"/>
                      <a:pt x="48" y="24"/>
                      <a:pt x="48" y="32"/>
                    </a:cubicBezTo>
                    <a:cubicBezTo>
                      <a:pt x="48" y="41"/>
                      <a:pt x="41" y="48"/>
                      <a:pt x="33" y="48"/>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2" name="Freeform 344"/>
              <p:cNvSpPr/>
              <p:nvPr/>
            </p:nvSpPr>
            <p:spPr bwMode="auto">
              <a:xfrm>
                <a:off x="7254377" y="4641357"/>
                <a:ext cx="169618" cy="212854"/>
              </a:xfrm>
              <a:custGeom>
                <a:avLst/>
                <a:gdLst>
                  <a:gd name="T0" fmla="*/ 35 w 81"/>
                  <a:gd name="T1" fmla="*/ 101 h 102"/>
                  <a:gd name="T2" fmla="*/ 36 w 81"/>
                  <a:gd name="T3" fmla="*/ 101 h 102"/>
                  <a:gd name="T4" fmla="*/ 36 w 81"/>
                  <a:gd name="T5" fmla="*/ 102 h 102"/>
                  <a:gd name="T6" fmla="*/ 37 w 81"/>
                  <a:gd name="T7" fmla="*/ 102 h 102"/>
                  <a:gd name="T8" fmla="*/ 38 w 81"/>
                  <a:gd name="T9" fmla="*/ 102 h 102"/>
                  <a:gd name="T10" fmla="*/ 40 w 81"/>
                  <a:gd name="T11" fmla="*/ 102 h 102"/>
                  <a:gd name="T12" fmla="*/ 40 w 81"/>
                  <a:gd name="T13" fmla="*/ 102 h 102"/>
                  <a:gd name="T14" fmla="*/ 40 w 81"/>
                  <a:gd name="T15" fmla="*/ 102 h 102"/>
                  <a:gd name="T16" fmla="*/ 42 w 81"/>
                  <a:gd name="T17" fmla="*/ 102 h 102"/>
                  <a:gd name="T18" fmla="*/ 42 w 81"/>
                  <a:gd name="T19" fmla="*/ 102 h 102"/>
                  <a:gd name="T20" fmla="*/ 43 w 81"/>
                  <a:gd name="T21" fmla="*/ 102 h 102"/>
                  <a:gd name="T22" fmla="*/ 44 w 81"/>
                  <a:gd name="T23" fmla="*/ 101 h 102"/>
                  <a:gd name="T24" fmla="*/ 45 w 81"/>
                  <a:gd name="T25" fmla="*/ 101 h 102"/>
                  <a:gd name="T26" fmla="*/ 45 w 81"/>
                  <a:gd name="T27" fmla="*/ 101 h 102"/>
                  <a:gd name="T28" fmla="*/ 46 w 81"/>
                  <a:gd name="T29" fmla="*/ 100 h 102"/>
                  <a:gd name="T30" fmla="*/ 76 w 81"/>
                  <a:gd name="T31" fmla="*/ 78 h 102"/>
                  <a:gd name="T32" fmla="*/ 78 w 81"/>
                  <a:gd name="T33" fmla="*/ 65 h 102"/>
                  <a:gd name="T34" fmla="*/ 64 w 81"/>
                  <a:gd name="T35" fmla="*/ 62 h 102"/>
                  <a:gd name="T36" fmla="*/ 50 w 81"/>
                  <a:gd name="T37" fmla="*/ 73 h 102"/>
                  <a:gd name="T38" fmla="*/ 50 w 81"/>
                  <a:gd name="T39" fmla="*/ 10 h 102"/>
                  <a:gd name="T40" fmla="*/ 40 w 81"/>
                  <a:gd name="T41" fmla="*/ 0 h 102"/>
                  <a:gd name="T42" fmla="*/ 30 w 81"/>
                  <a:gd name="T43" fmla="*/ 10 h 102"/>
                  <a:gd name="T44" fmla="*/ 30 w 81"/>
                  <a:gd name="T45" fmla="*/ 73 h 102"/>
                  <a:gd name="T46" fmla="*/ 15 w 81"/>
                  <a:gd name="T47" fmla="*/ 62 h 102"/>
                  <a:gd name="T48" fmla="*/ 1 w 81"/>
                  <a:gd name="T49" fmla="*/ 65 h 102"/>
                  <a:gd name="T50" fmla="*/ 0 w 81"/>
                  <a:gd name="T51" fmla="*/ 70 h 102"/>
                  <a:gd name="T52" fmla="*/ 4 w 81"/>
                  <a:gd name="T53" fmla="*/ 78 h 102"/>
                  <a:gd name="T54" fmla="*/ 34 w 81"/>
                  <a:gd name="T55" fmla="*/ 100 h 102"/>
                  <a:gd name="T56" fmla="*/ 34 w 81"/>
                  <a:gd name="T57" fmla="*/ 101 h 102"/>
                  <a:gd name="T58" fmla="*/ 35 w 81"/>
                  <a:gd name="T59"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1" h="102">
                    <a:moveTo>
                      <a:pt x="35" y="101"/>
                    </a:moveTo>
                    <a:cubicBezTo>
                      <a:pt x="35" y="101"/>
                      <a:pt x="35" y="101"/>
                      <a:pt x="36" y="101"/>
                    </a:cubicBezTo>
                    <a:cubicBezTo>
                      <a:pt x="36" y="102"/>
                      <a:pt x="36" y="102"/>
                      <a:pt x="36" y="102"/>
                    </a:cubicBezTo>
                    <a:cubicBezTo>
                      <a:pt x="37" y="102"/>
                      <a:pt x="37" y="102"/>
                      <a:pt x="37" y="102"/>
                    </a:cubicBezTo>
                    <a:cubicBezTo>
                      <a:pt x="38" y="102"/>
                      <a:pt x="38" y="102"/>
                      <a:pt x="38" y="102"/>
                    </a:cubicBezTo>
                    <a:cubicBezTo>
                      <a:pt x="39" y="102"/>
                      <a:pt x="39" y="102"/>
                      <a:pt x="40" y="102"/>
                    </a:cubicBezTo>
                    <a:cubicBezTo>
                      <a:pt x="40" y="102"/>
                      <a:pt x="40" y="102"/>
                      <a:pt x="40" y="102"/>
                    </a:cubicBezTo>
                    <a:cubicBezTo>
                      <a:pt x="40" y="102"/>
                      <a:pt x="40" y="102"/>
                      <a:pt x="40" y="102"/>
                    </a:cubicBezTo>
                    <a:cubicBezTo>
                      <a:pt x="40" y="102"/>
                      <a:pt x="41" y="102"/>
                      <a:pt x="42" y="102"/>
                    </a:cubicBezTo>
                    <a:cubicBezTo>
                      <a:pt x="42" y="102"/>
                      <a:pt x="42" y="102"/>
                      <a:pt x="42" y="102"/>
                    </a:cubicBezTo>
                    <a:cubicBezTo>
                      <a:pt x="42" y="102"/>
                      <a:pt x="43" y="102"/>
                      <a:pt x="43" y="102"/>
                    </a:cubicBezTo>
                    <a:cubicBezTo>
                      <a:pt x="43" y="102"/>
                      <a:pt x="44" y="102"/>
                      <a:pt x="44" y="101"/>
                    </a:cubicBezTo>
                    <a:cubicBezTo>
                      <a:pt x="44" y="101"/>
                      <a:pt x="45" y="101"/>
                      <a:pt x="45" y="101"/>
                    </a:cubicBezTo>
                    <a:cubicBezTo>
                      <a:pt x="45" y="101"/>
                      <a:pt x="45" y="101"/>
                      <a:pt x="45" y="101"/>
                    </a:cubicBezTo>
                    <a:cubicBezTo>
                      <a:pt x="45" y="101"/>
                      <a:pt x="45" y="101"/>
                      <a:pt x="46" y="100"/>
                    </a:cubicBezTo>
                    <a:cubicBezTo>
                      <a:pt x="76" y="78"/>
                      <a:pt x="76" y="78"/>
                      <a:pt x="76" y="78"/>
                    </a:cubicBezTo>
                    <a:cubicBezTo>
                      <a:pt x="80" y="75"/>
                      <a:pt x="81" y="69"/>
                      <a:pt x="78" y="65"/>
                    </a:cubicBezTo>
                    <a:cubicBezTo>
                      <a:pt x="75" y="60"/>
                      <a:pt x="69" y="59"/>
                      <a:pt x="64" y="62"/>
                    </a:cubicBezTo>
                    <a:cubicBezTo>
                      <a:pt x="50" y="73"/>
                      <a:pt x="50" y="73"/>
                      <a:pt x="50" y="73"/>
                    </a:cubicBezTo>
                    <a:cubicBezTo>
                      <a:pt x="50" y="10"/>
                      <a:pt x="50" y="10"/>
                      <a:pt x="50" y="10"/>
                    </a:cubicBezTo>
                    <a:cubicBezTo>
                      <a:pt x="50" y="4"/>
                      <a:pt x="45" y="0"/>
                      <a:pt x="40" y="0"/>
                    </a:cubicBezTo>
                    <a:cubicBezTo>
                      <a:pt x="34" y="0"/>
                      <a:pt x="30" y="4"/>
                      <a:pt x="30" y="10"/>
                    </a:cubicBezTo>
                    <a:cubicBezTo>
                      <a:pt x="30" y="73"/>
                      <a:pt x="30" y="73"/>
                      <a:pt x="30" y="73"/>
                    </a:cubicBezTo>
                    <a:cubicBezTo>
                      <a:pt x="15" y="62"/>
                      <a:pt x="15" y="62"/>
                      <a:pt x="15" y="62"/>
                    </a:cubicBezTo>
                    <a:cubicBezTo>
                      <a:pt x="11" y="59"/>
                      <a:pt x="5" y="60"/>
                      <a:pt x="1" y="65"/>
                    </a:cubicBezTo>
                    <a:cubicBezTo>
                      <a:pt x="0" y="66"/>
                      <a:pt x="0" y="68"/>
                      <a:pt x="0" y="70"/>
                    </a:cubicBezTo>
                    <a:cubicBezTo>
                      <a:pt x="0" y="74"/>
                      <a:pt x="1" y="77"/>
                      <a:pt x="4" y="78"/>
                    </a:cubicBezTo>
                    <a:cubicBezTo>
                      <a:pt x="34" y="100"/>
                      <a:pt x="34" y="100"/>
                      <a:pt x="34" y="100"/>
                    </a:cubicBezTo>
                    <a:cubicBezTo>
                      <a:pt x="34" y="101"/>
                      <a:pt x="34" y="101"/>
                      <a:pt x="34" y="101"/>
                    </a:cubicBezTo>
                    <a:cubicBezTo>
                      <a:pt x="34" y="101"/>
                      <a:pt x="34" y="101"/>
                      <a:pt x="35" y="101"/>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03" name="Freeform 128"/>
            <p:cNvSpPr>
              <a:spLocks noEditPoints="1"/>
            </p:cNvSpPr>
            <p:nvPr/>
          </p:nvSpPr>
          <p:spPr bwMode="auto">
            <a:xfrm>
              <a:off x="13385" y="8355"/>
              <a:ext cx="758" cy="758"/>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43 w 128"/>
                <a:gd name="T11" fmla="*/ 51 h 128"/>
                <a:gd name="T12" fmla="*/ 17 w 128"/>
                <a:gd name="T13" fmla="*/ 36 h 128"/>
                <a:gd name="T14" fmla="*/ 36 w 128"/>
                <a:gd name="T15" fmla="*/ 17 h 128"/>
                <a:gd name="T16" fmla="*/ 51 w 128"/>
                <a:gd name="T17" fmla="*/ 43 h 128"/>
                <a:gd name="T18" fmla="*/ 43 w 128"/>
                <a:gd name="T19" fmla="*/ 51 h 128"/>
                <a:gd name="T20" fmla="*/ 64 w 128"/>
                <a:gd name="T21" fmla="*/ 74 h 128"/>
                <a:gd name="T22" fmla="*/ 54 w 128"/>
                <a:gd name="T23" fmla="*/ 64 h 128"/>
                <a:gd name="T24" fmla="*/ 64 w 128"/>
                <a:gd name="T25" fmla="*/ 54 h 128"/>
                <a:gd name="T26" fmla="*/ 74 w 128"/>
                <a:gd name="T27" fmla="*/ 64 h 128"/>
                <a:gd name="T28" fmla="*/ 64 w 128"/>
                <a:gd name="T29" fmla="*/ 74 h 128"/>
                <a:gd name="T30" fmla="*/ 97 w 128"/>
                <a:gd name="T31" fmla="*/ 107 h 128"/>
                <a:gd name="T32" fmla="*/ 79 w 128"/>
                <a:gd name="T33" fmla="*/ 84 h 128"/>
                <a:gd name="T34" fmla="*/ 83 w 128"/>
                <a:gd name="T35" fmla="*/ 79 h 128"/>
                <a:gd name="T36" fmla="*/ 107 w 128"/>
                <a:gd name="T37" fmla="*/ 97 h 128"/>
                <a:gd name="T38" fmla="*/ 97 w 128"/>
                <a:gd name="T39" fmla="*/ 10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28">
                  <a:moveTo>
                    <a:pt x="64" y="0"/>
                  </a:moveTo>
                  <a:cubicBezTo>
                    <a:pt x="29" y="0"/>
                    <a:pt x="0" y="29"/>
                    <a:pt x="0" y="64"/>
                  </a:cubicBezTo>
                  <a:cubicBezTo>
                    <a:pt x="0" y="99"/>
                    <a:pt x="29" y="128"/>
                    <a:pt x="64" y="128"/>
                  </a:cubicBezTo>
                  <a:cubicBezTo>
                    <a:pt x="99" y="128"/>
                    <a:pt x="128" y="99"/>
                    <a:pt x="128" y="64"/>
                  </a:cubicBezTo>
                  <a:cubicBezTo>
                    <a:pt x="128" y="29"/>
                    <a:pt x="99" y="0"/>
                    <a:pt x="64" y="0"/>
                  </a:cubicBezTo>
                  <a:close/>
                  <a:moveTo>
                    <a:pt x="43" y="51"/>
                  </a:moveTo>
                  <a:cubicBezTo>
                    <a:pt x="17" y="36"/>
                    <a:pt x="17" y="36"/>
                    <a:pt x="17" y="36"/>
                  </a:cubicBezTo>
                  <a:cubicBezTo>
                    <a:pt x="22" y="29"/>
                    <a:pt x="29" y="22"/>
                    <a:pt x="36" y="17"/>
                  </a:cubicBezTo>
                  <a:cubicBezTo>
                    <a:pt x="51" y="43"/>
                    <a:pt x="51" y="43"/>
                    <a:pt x="51" y="43"/>
                  </a:cubicBezTo>
                  <a:cubicBezTo>
                    <a:pt x="48" y="45"/>
                    <a:pt x="45" y="48"/>
                    <a:pt x="43" y="51"/>
                  </a:cubicBezTo>
                  <a:close/>
                  <a:moveTo>
                    <a:pt x="64" y="74"/>
                  </a:moveTo>
                  <a:cubicBezTo>
                    <a:pt x="59" y="74"/>
                    <a:pt x="54" y="69"/>
                    <a:pt x="54" y="64"/>
                  </a:cubicBezTo>
                  <a:cubicBezTo>
                    <a:pt x="54" y="59"/>
                    <a:pt x="59" y="54"/>
                    <a:pt x="64" y="54"/>
                  </a:cubicBezTo>
                  <a:cubicBezTo>
                    <a:pt x="69" y="54"/>
                    <a:pt x="74" y="59"/>
                    <a:pt x="74" y="64"/>
                  </a:cubicBezTo>
                  <a:cubicBezTo>
                    <a:pt x="74" y="69"/>
                    <a:pt x="69" y="74"/>
                    <a:pt x="64" y="74"/>
                  </a:cubicBezTo>
                  <a:close/>
                  <a:moveTo>
                    <a:pt x="97" y="107"/>
                  </a:moveTo>
                  <a:cubicBezTo>
                    <a:pt x="79" y="84"/>
                    <a:pt x="79" y="84"/>
                    <a:pt x="79" y="84"/>
                  </a:cubicBezTo>
                  <a:cubicBezTo>
                    <a:pt x="81" y="82"/>
                    <a:pt x="82" y="81"/>
                    <a:pt x="83" y="79"/>
                  </a:cubicBezTo>
                  <a:cubicBezTo>
                    <a:pt x="107" y="97"/>
                    <a:pt x="107" y="97"/>
                    <a:pt x="107" y="97"/>
                  </a:cubicBezTo>
                  <a:cubicBezTo>
                    <a:pt x="104" y="101"/>
                    <a:pt x="101" y="104"/>
                    <a:pt x="97" y="107"/>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rgbClr val="1C1C1C"/>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 name="文本框 1"/>
            <p:cNvSpPr txBox="1"/>
            <p:nvPr/>
          </p:nvSpPr>
          <p:spPr>
            <a:xfrm>
              <a:off x="7338" y="7757"/>
              <a:ext cx="3826" cy="2082"/>
            </a:xfrm>
            <a:prstGeom prst="rect">
              <a:avLst/>
            </a:prstGeom>
            <a:noFill/>
          </p:spPr>
          <p:txBody>
            <a:bodyPr wrap="square" rtlCol="0">
              <a:spAutoFit/>
            </a:bodyPr>
            <a:p>
              <a:r>
                <a:rPr lang="zh-CN" altLang="en-US" sz="4000">
                  <a:gradFill>
                    <a:gsLst>
                      <a:gs pos="0">
                        <a:srgbClr val="FE4444"/>
                      </a:gs>
                      <a:gs pos="100000">
                        <a:srgbClr val="832B2B"/>
                      </a:gs>
                    </a:gsLst>
                    <a:lin scaled="0"/>
                  </a:gradFill>
                  <a:latin typeface="方正粗黑宋简体" panose="02000000000000000000" charset="-122"/>
                  <a:ea typeface="方正粗黑宋简体" panose="02000000000000000000" charset="-122"/>
                </a:rPr>
                <a:t>历史五大学科素养</a:t>
              </a:r>
              <a:endParaRPr lang="zh-CN" altLang="en-US" sz="4000">
                <a:gradFill>
                  <a:gsLst>
                    <a:gs pos="0">
                      <a:srgbClr val="FE4444"/>
                    </a:gs>
                    <a:gs pos="100000">
                      <a:srgbClr val="832B2B"/>
                    </a:gs>
                  </a:gsLst>
                  <a:lin scaled="0"/>
                </a:gradFill>
                <a:latin typeface="方正粗黑宋简体" panose="02000000000000000000" charset="-122"/>
                <a:ea typeface="方正粗黑宋简体" panose="02000000000000000000" charset="-122"/>
              </a:endParaRPr>
            </a:p>
          </p:txBody>
        </p:sp>
      </p:grpSp>
      <p:sp>
        <p:nvSpPr>
          <p:cNvPr id="3" name="文本框 2"/>
          <p:cNvSpPr txBox="1"/>
          <p:nvPr/>
        </p:nvSpPr>
        <p:spPr>
          <a:xfrm>
            <a:off x="768985" y="4638040"/>
            <a:ext cx="2143125" cy="2030095"/>
          </a:xfrm>
          <a:prstGeom prst="rect">
            <a:avLst/>
          </a:prstGeom>
          <a:noFill/>
        </p:spPr>
        <p:txBody>
          <a:bodyPr wrap="square" rtlCol="0">
            <a:spAutoFit/>
          </a:bodyPr>
          <a:p>
            <a:r>
              <a:rPr lang="zh-CN" altLang="en-US" sz="1400"/>
              <a:t>唯物史观：是揭示人类社会历史客观基础及发展规律的科学历史观和方法，包含：社会存在决定社会意识、生产力决定生产关系、经济基础决定上层建筑、人民群众是历史的创造者、人生的真正价值在于对社会的贡献等。</a:t>
            </a:r>
            <a:endParaRPr lang="zh-CN" altLang="en-US" sz="1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strips(downLeft)">
                                      <p:cBhvr>
                                        <p:cTn id="7" dur="500"/>
                                        <p:tgtEl>
                                          <p:spTgt spid="105"/>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106"/>
                                        </p:tgtEl>
                                        <p:attrNameLst>
                                          <p:attrName>style.visibility</p:attrName>
                                        </p:attrNameLst>
                                      </p:cBhvr>
                                      <p:to>
                                        <p:strVal val="visible"/>
                                      </p:to>
                                    </p:set>
                                    <p:animEffect transition="in" filter="strips(downLeft)">
                                      <p:cBhvr>
                                        <p:cTn id="11" dur="500"/>
                                        <p:tgtEl>
                                          <p:spTgt spid="106"/>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107"/>
                                        </p:tgtEl>
                                        <p:attrNameLst>
                                          <p:attrName>style.visibility</p:attrName>
                                        </p:attrNameLst>
                                      </p:cBhvr>
                                      <p:to>
                                        <p:strVal val="visible"/>
                                      </p:to>
                                    </p:set>
                                    <p:animEffect transition="in" filter="strips(downLeft)">
                                      <p:cBhvr>
                                        <p:cTn id="15" dur="500"/>
                                        <p:tgtEl>
                                          <p:spTgt spid="107"/>
                                        </p:tgtEl>
                                      </p:cBhvr>
                                    </p:animEffect>
                                  </p:childTnLst>
                                </p:cTn>
                              </p:par>
                            </p:childTnLst>
                          </p:cTn>
                        </p:par>
                        <p:par>
                          <p:cTn id="16" fill="hold">
                            <p:stCondLst>
                              <p:cond delay="1500"/>
                            </p:stCondLst>
                            <p:childTnLst>
                              <p:par>
                                <p:cTn id="17" presetID="18" presetClass="entr" presetSubtype="12" fill="hold" grpId="0" nodeType="after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strips(downLeft)">
                                      <p:cBhvr>
                                        <p:cTn id="19" dur="500"/>
                                        <p:tgtEl>
                                          <p:spTgt spid="10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linds(horizontal)">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bldLvl="0" animBg="1"/>
      <p:bldP spid="106" grpId="0" bldLvl="0" animBg="1"/>
      <p:bldP spid="107" grpId="0" bldLvl="0" animBg="1"/>
      <p:bldP spid="10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 y="0"/>
            <a:ext cx="4456254" cy="1313715"/>
            <a:chOff x="-1" y="0"/>
            <a:chExt cx="4456254" cy="1313715"/>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69750" t="-1" r="1515" b="79682"/>
            <a:stretch>
              <a:fillRect/>
            </a:stretch>
          </p:blipFill>
          <p:spPr>
            <a:xfrm flipH="1">
              <a:off x="-1" y="0"/>
              <a:ext cx="1238491" cy="1313715"/>
            </a:xfrm>
            <a:prstGeom prst="rect">
              <a:avLst/>
            </a:prstGeom>
          </p:spPr>
        </p:pic>
        <p:sp>
          <p:nvSpPr>
            <p:cNvPr id="4" name="矩形 3"/>
            <p:cNvSpPr/>
            <p:nvPr/>
          </p:nvSpPr>
          <p:spPr>
            <a:xfrm>
              <a:off x="1238490" y="410885"/>
              <a:ext cx="3217763" cy="67725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238160" y="504748"/>
              <a:ext cx="3067292" cy="583565"/>
            </a:xfrm>
            <a:prstGeom prst="rect">
              <a:avLst/>
            </a:prstGeom>
            <a:noFill/>
          </p:spPr>
          <p:txBody>
            <a:bodyPr wrap="square" rtlCol="0">
              <a:spAutoFit/>
            </a:bodyPr>
            <a:lstStyle/>
            <a:p>
              <a:r>
                <a:rPr lang="zh-CN" altLang="en-US" sz="3200" b="1" dirty="0">
                  <a:cs typeface="+mn-ea"/>
                  <a:sym typeface="+mn-lt"/>
                </a:rPr>
                <a:t>如何学习历史</a:t>
              </a:r>
              <a:endParaRPr lang="zh-CN" altLang="en-US" sz="3200" b="1" dirty="0">
                <a:cs typeface="+mn-ea"/>
                <a:sym typeface="+mn-lt"/>
              </a:endParaRPr>
            </a:p>
          </p:txBody>
        </p:sp>
      </p:grpSp>
      <p:sp>
        <p:nvSpPr>
          <p:cNvPr id="6" name="矩形 4"/>
          <p:cNvSpPr>
            <a:spLocks noChangeArrowheads="1"/>
          </p:cNvSpPr>
          <p:nvPr/>
        </p:nvSpPr>
        <p:spPr bwMode="auto">
          <a:xfrm>
            <a:off x="1238490" y="1637821"/>
            <a:ext cx="5228468" cy="4707890"/>
          </a:xfrm>
          <a:prstGeom prst="rect">
            <a:avLst/>
          </a:prstGeom>
          <a:noFill/>
          <a:ln w="9525">
            <a:noFill/>
            <a:miter lim="800000"/>
          </a:ln>
        </p:spPr>
        <p:txBody>
          <a:bodyPr wrap="square">
            <a:spAutoFit/>
          </a:bodyPr>
          <a:lstStyle/>
          <a:p>
            <a:pPr>
              <a:lnSpc>
                <a:spcPct val="200000"/>
              </a:lnSpc>
            </a:pPr>
            <a:r>
              <a:rPr lang="zh-CN" altLang="en-US" sz="2400" dirty="0">
                <a:latin typeface="方正粗黑宋简体" panose="02000000000000000000" charset="-122"/>
                <a:ea typeface="方正粗黑宋简体" panose="02000000000000000000" charset="-122"/>
                <a:cs typeface="+mn-ea"/>
                <a:sym typeface="+mn-lt"/>
              </a:rPr>
              <a:t>基本方法</a:t>
            </a:r>
            <a:endParaRPr lang="en-US" altLang="zh-CN" sz="2400" dirty="0">
              <a:latin typeface="方正粗黑宋简体" panose="02000000000000000000" charset="-122"/>
              <a:ea typeface="方正粗黑宋简体" panose="02000000000000000000" charset="-122"/>
              <a:cs typeface="+mn-ea"/>
              <a:sym typeface="+mn-lt"/>
            </a:endParaRPr>
          </a:p>
          <a:p>
            <a:pPr>
              <a:lnSpc>
                <a:spcPct val="200000"/>
              </a:lnSpc>
            </a:pPr>
            <a:r>
              <a:rPr lang="en-US" altLang="zh-CN" sz="1400" dirty="0">
                <a:cs typeface="+mn-ea"/>
                <a:sym typeface="+mn-lt"/>
              </a:rPr>
              <a:t>1</a:t>
            </a:r>
            <a:r>
              <a:rPr lang="zh-CN" altLang="en-US" sz="1400" dirty="0">
                <a:ea typeface="宋体" panose="02010600030101010101" pitchFamily="2" charset="-122"/>
                <a:cs typeface="+mn-ea"/>
                <a:sym typeface="+mn-lt"/>
              </a:rPr>
              <a:t>，</a:t>
            </a:r>
            <a:r>
              <a:rPr lang="zh-CN" altLang="en-US" sz="1400" dirty="0">
                <a:cs typeface="+mn-ea"/>
                <a:sym typeface="+mn-lt"/>
              </a:rPr>
              <a:t>记好课堂笔记，把不懂的地方也做上标记。（但不要只顾记，边听边记，重在听，不要什么都记，课后适适当整理</a:t>
            </a:r>
            <a:r>
              <a:rPr lang="en-US" altLang="zh-CN" sz="1400" dirty="0">
                <a:cs typeface="+mn-ea"/>
                <a:sym typeface="+mn-lt"/>
              </a:rPr>
              <a:t>,</a:t>
            </a:r>
            <a:r>
              <a:rPr lang="zh-CN" altLang="en-US" sz="1400" dirty="0">
                <a:ea typeface="宋体" panose="02010600030101010101" pitchFamily="2" charset="-122"/>
                <a:cs typeface="+mn-ea"/>
                <a:sym typeface="+mn-lt"/>
              </a:rPr>
              <a:t>认真读背</a:t>
            </a:r>
            <a:endParaRPr lang="zh-CN" altLang="en-US" sz="1400" dirty="0">
              <a:cs typeface="+mn-ea"/>
              <a:sym typeface="+mn-lt"/>
            </a:endParaRPr>
          </a:p>
          <a:p>
            <a:pPr>
              <a:lnSpc>
                <a:spcPct val="200000"/>
              </a:lnSpc>
            </a:pPr>
            <a:r>
              <a:rPr lang="en-US" altLang="zh-CN" sz="1400" dirty="0">
                <a:cs typeface="+mn-ea"/>
                <a:sym typeface="+mn-lt"/>
              </a:rPr>
              <a:t>2,、学会阅读历史教科书。（包括章、节的标题以及章、节内部各子目的题目，正文，历史地图和插图，注释，小字部分，大事年表）在阅读教科书正文时，要做到“读”、“思”、“划”三个字。</a:t>
            </a:r>
            <a:endParaRPr lang="en-US" altLang="zh-CN" sz="1400" dirty="0">
              <a:cs typeface="+mn-ea"/>
              <a:sym typeface="+mn-lt"/>
            </a:endParaRPr>
          </a:p>
          <a:p>
            <a:pPr>
              <a:lnSpc>
                <a:spcPct val="200000"/>
              </a:lnSpc>
            </a:pPr>
            <a:r>
              <a:rPr lang="en-US" altLang="zh-CN" sz="1400" dirty="0">
                <a:cs typeface="+mn-ea"/>
                <a:sym typeface="+mn-lt"/>
              </a:rPr>
              <a:t>3,平时练大题时，先在脑中想一下自己的思路，简单写一下提纲要点</a:t>
            </a:r>
            <a:endParaRPr lang="en-US" altLang="zh-CN" sz="1400" dirty="0">
              <a:cs typeface="+mn-ea"/>
              <a:sym typeface="+mn-lt"/>
            </a:endParaRPr>
          </a:p>
          <a:p>
            <a:pPr>
              <a:lnSpc>
                <a:spcPct val="200000"/>
              </a:lnSpc>
            </a:pPr>
            <a:r>
              <a:rPr lang="en-US" altLang="zh-CN" sz="1400" dirty="0">
                <a:cs typeface="+mn-ea"/>
                <a:sym typeface="+mn-lt"/>
              </a:rPr>
              <a:t>4,考试答题时卷面力求干净，整洁，最好用正楷字。答大题尽量用自己记住的书中原话，再稍加拓展。</a:t>
            </a:r>
            <a:endParaRPr lang="en-US" altLang="zh-CN" sz="1400" dirty="0">
              <a:cs typeface="+mn-ea"/>
              <a:sym typeface="+mn-lt"/>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7019" y="2157276"/>
            <a:ext cx="4839181" cy="4839181"/>
          </a:xfrm>
          <a:prstGeom prst="rect">
            <a:avLst/>
          </a:prstGeom>
        </p:spPr>
      </p:pic>
      <p:pic>
        <p:nvPicPr>
          <p:cNvPr id="9" name="图片 8" descr="haobang"/>
          <p:cNvPicPr>
            <a:picLocks noChangeAspect="1"/>
          </p:cNvPicPr>
          <p:nvPr/>
        </p:nvPicPr>
        <p:blipFill>
          <a:blip r:embed="rId3"/>
          <a:stretch>
            <a:fillRect/>
          </a:stretch>
        </p:blipFill>
        <p:spPr>
          <a:xfrm>
            <a:off x="9280525" y="0"/>
            <a:ext cx="2911475" cy="24828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 y="0"/>
            <a:ext cx="4456254" cy="1313715"/>
            <a:chOff x="-1" y="0"/>
            <a:chExt cx="4456254" cy="1313715"/>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69750" t="-1" r="1515" b="79682"/>
            <a:stretch>
              <a:fillRect/>
            </a:stretch>
          </p:blipFill>
          <p:spPr>
            <a:xfrm flipH="1">
              <a:off x="-1" y="0"/>
              <a:ext cx="1238491" cy="1313715"/>
            </a:xfrm>
            <a:prstGeom prst="rect">
              <a:avLst/>
            </a:prstGeom>
          </p:spPr>
        </p:pic>
        <p:sp>
          <p:nvSpPr>
            <p:cNvPr id="4" name="矩形 3"/>
            <p:cNvSpPr/>
            <p:nvPr/>
          </p:nvSpPr>
          <p:spPr>
            <a:xfrm>
              <a:off x="1238490" y="410885"/>
              <a:ext cx="3217763" cy="67725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238160" y="504748"/>
              <a:ext cx="3067292" cy="583565"/>
            </a:xfrm>
            <a:prstGeom prst="rect">
              <a:avLst/>
            </a:prstGeom>
            <a:noFill/>
          </p:spPr>
          <p:txBody>
            <a:bodyPr wrap="square" rtlCol="0">
              <a:spAutoFit/>
            </a:bodyPr>
            <a:lstStyle/>
            <a:p>
              <a:r>
                <a:rPr lang="zh-CN" altLang="en-US" sz="3200" b="1" dirty="0">
                  <a:cs typeface="+mn-ea"/>
                  <a:sym typeface="+mn-lt"/>
                </a:rPr>
                <a:t>如何学习历史</a:t>
              </a:r>
              <a:endParaRPr lang="zh-CN" altLang="en-US" sz="3200" b="1" dirty="0">
                <a:cs typeface="+mn-ea"/>
                <a:sym typeface="+mn-lt"/>
              </a:endParaRPr>
            </a:p>
          </p:txBody>
        </p:sp>
      </p:grpSp>
      <p:sp>
        <p:nvSpPr>
          <p:cNvPr id="6" name="矩形 4"/>
          <p:cNvSpPr>
            <a:spLocks noChangeArrowheads="1"/>
          </p:cNvSpPr>
          <p:nvPr/>
        </p:nvSpPr>
        <p:spPr bwMode="auto">
          <a:xfrm>
            <a:off x="5740640" y="1540031"/>
            <a:ext cx="5228468" cy="4646295"/>
          </a:xfrm>
          <a:prstGeom prst="rect">
            <a:avLst/>
          </a:prstGeom>
          <a:solidFill>
            <a:srgbClr val="92D050"/>
          </a:solidFill>
          <a:ln w="9525">
            <a:noFill/>
            <a:miter lim="800000"/>
          </a:ln>
        </p:spPr>
        <p:txBody>
          <a:bodyPr wrap="square">
            <a:spAutoFit/>
          </a:bodyPr>
          <a:lstStyle/>
          <a:p>
            <a:pPr>
              <a:lnSpc>
                <a:spcPct val="200000"/>
              </a:lnSpc>
            </a:pPr>
            <a:r>
              <a:rPr lang="zh-CN" altLang="en-US" sz="2000" dirty="0">
                <a:latin typeface="方正粗黑宋简体" panose="02000000000000000000" charset="-122"/>
                <a:ea typeface="方正粗黑宋简体" panose="02000000000000000000" charset="-122"/>
                <a:cs typeface="+mn-ea"/>
                <a:sym typeface="+mn-lt"/>
              </a:rPr>
              <a:t>时空观念构建</a:t>
            </a:r>
            <a:endParaRPr lang="zh-CN" altLang="en-US" sz="2000" dirty="0">
              <a:latin typeface="方正粗黑宋简体" panose="02000000000000000000" charset="-122"/>
              <a:ea typeface="方正粗黑宋简体" panose="02000000000000000000" charset="-122"/>
              <a:cs typeface="+mn-ea"/>
              <a:sym typeface="+mn-lt"/>
            </a:endParaRPr>
          </a:p>
          <a:p>
            <a:pPr>
              <a:lnSpc>
                <a:spcPct val="200000"/>
              </a:lnSpc>
            </a:pPr>
            <a:r>
              <a:rPr lang="zh-CN" altLang="en-US" sz="1400" dirty="0">
                <a:latin typeface="宋体" panose="02010600030101010101" pitchFamily="2" charset="-122"/>
                <a:ea typeface="宋体" panose="02010600030101010101" pitchFamily="2" charset="-122"/>
                <a:cs typeface="+mn-ea"/>
                <a:sym typeface="+mn-lt"/>
              </a:rPr>
              <a:t>历史事件错位感是指当两件我你们心中毫无关联的事件存在关联是产生的如历史错乱的感受</a:t>
            </a:r>
            <a:endParaRPr lang="zh-CN" altLang="en-US" sz="1400" dirty="0">
              <a:latin typeface="宋体" panose="02010600030101010101" pitchFamily="2" charset="-122"/>
              <a:ea typeface="宋体" panose="02010600030101010101" pitchFamily="2" charset="-122"/>
              <a:cs typeface="+mn-ea"/>
              <a:sym typeface="+mn-lt"/>
            </a:endParaRPr>
          </a:p>
          <a:p>
            <a:pPr>
              <a:lnSpc>
                <a:spcPct val="200000"/>
              </a:lnSpc>
            </a:pPr>
            <a:r>
              <a:rPr lang="zh-CN" altLang="en-US" sz="1400" dirty="0">
                <a:latin typeface="宋体" panose="02010600030101010101" pitchFamily="2" charset="-122"/>
                <a:ea typeface="宋体" panose="02010600030101010101" pitchFamily="2" charset="-122"/>
                <a:cs typeface="+mn-ea"/>
                <a:sym typeface="+mn-lt"/>
              </a:rPr>
              <a:t>如 光绪年间可口可乐公司成立。让人产生惊奇之感。可见时空思维之重要。</a:t>
            </a:r>
            <a:endParaRPr lang="zh-CN" altLang="en-US" sz="1400" dirty="0">
              <a:latin typeface="宋体" panose="02010600030101010101" pitchFamily="2" charset="-122"/>
              <a:ea typeface="宋体" panose="02010600030101010101" pitchFamily="2" charset="-122"/>
              <a:cs typeface="+mn-ea"/>
              <a:sym typeface="+mn-lt"/>
            </a:endParaRPr>
          </a:p>
          <a:p>
            <a:pPr>
              <a:lnSpc>
                <a:spcPct val="200000"/>
              </a:lnSpc>
            </a:pPr>
            <a:r>
              <a:rPr lang="zh-CN" altLang="en-US" sz="1400" dirty="0">
                <a:ea typeface="宋体" panose="02010600030101010101" pitchFamily="2" charset="-122"/>
                <a:cs typeface="+mn-ea"/>
                <a:sym typeface="+mn-lt"/>
              </a:rPr>
              <a:t>历史知识长河的标志就是</a:t>
            </a:r>
            <a:r>
              <a:rPr lang="zh-CN" altLang="en-US" sz="1600" dirty="0">
                <a:ea typeface="宋体" panose="02010600030101010101" pitchFamily="2" charset="-122"/>
                <a:cs typeface="+mn-ea"/>
                <a:sym typeface="+mn-lt"/>
              </a:rPr>
              <a:t>时间</a:t>
            </a:r>
            <a:r>
              <a:rPr lang="zh-CN" altLang="en-US" sz="1400" dirty="0">
                <a:ea typeface="宋体" panose="02010600030101010101" pitchFamily="2" charset="-122"/>
                <a:cs typeface="+mn-ea"/>
                <a:sym typeface="+mn-lt"/>
              </a:rPr>
              <a:t>，只有按照严格的时序理解历史知识，才能明白历史事件之间的因果联系和历史人物的活动经历，理清历史发展的基本线索和客观规律。有时序的历史知识体现出历史学科的科学性、具体性。</a:t>
            </a:r>
            <a:endParaRPr lang="zh-CN" altLang="en-US" sz="1400" dirty="0">
              <a:ea typeface="宋体" panose="02010600030101010101" pitchFamily="2" charset="-122"/>
              <a:cs typeface="+mn-ea"/>
              <a:sym typeface="+mn-lt"/>
            </a:endParaRPr>
          </a:p>
          <a:p>
            <a:pPr>
              <a:lnSpc>
                <a:spcPct val="200000"/>
              </a:lnSpc>
            </a:pPr>
            <a:r>
              <a:rPr lang="zh-CN" altLang="en-US" sz="1400" dirty="0">
                <a:ea typeface="宋体" panose="02010600030101010101" pitchFamily="2" charset="-122"/>
                <a:cs typeface="+mn-ea"/>
                <a:sym typeface="+mn-lt"/>
              </a:rPr>
              <a:t>在学习中，我们可借助时间轴理顺历史事件时空关系</a:t>
            </a:r>
            <a:endParaRPr lang="zh-CN" altLang="en-US" sz="1400" dirty="0">
              <a:ea typeface="宋体" panose="02010600030101010101" pitchFamily="2" charset="-122"/>
              <a:cs typeface="+mn-ea"/>
              <a:sym typeface="+mn-lt"/>
            </a:endParaRPr>
          </a:p>
        </p:txBody>
      </p:sp>
      <p:pic>
        <p:nvPicPr>
          <p:cNvPr id="20" name="图片 19"/>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t="63072" r="47917"/>
          <a:stretch>
            <a:fillRect/>
          </a:stretch>
        </p:blipFill>
        <p:spPr>
          <a:xfrm>
            <a:off x="0" y="95250"/>
            <a:ext cx="7369175"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randombar(horizontal)">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iconfont-11910-5686862"/>
          <p:cNvSpPr>
            <a:spLocks noChangeAspect="1"/>
          </p:cNvSpPr>
          <p:nvPr/>
        </p:nvSpPr>
        <p:spPr bwMode="auto">
          <a:xfrm rot="16200000">
            <a:off x="674315" y="5667983"/>
            <a:ext cx="320765" cy="366309"/>
          </a:xfrm>
          <a:custGeom>
            <a:avLst/>
            <a:gdLst>
              <a:gd name="T0" fmla="*/ 4621 w 9242"/>
              <a:gd name="T1" fmla="*/ 10555 h 10555"/>
              <a:gd name="T2" fmla="*/ 4034 w 9242"/>
              <a:gd name="T3" fmla="*/ 10285 h 10555"/>
              <a:gd name="T4" fmla="*/ 244 w 9242"/>
              <a:gd name="T5" fmla="*/ 5872 h 10555"/>
              <a:gd name="T6" fmla="*/ 127 w 9242"/>
              <a:gd name="T7" fmla="*/ 5043 h 10555"/>
              <a:gd name="T8" fmla="*/ 831 w 9242"/>
              <a:gd name="T9" fmla="*/ 4592 h 10555"/>
              <a:gd name="T10" fmla="*/ 2221 w 9242"/>
              <a:gd name="T11" fmla="*/ 4592 h 10555"/>
              <a:gd name="T12" fmla="*/ 2221 w 9242"/>
              <a:gd name="T13" fmla="*/ 1200 h 10555"/>
              <a:gd name="T14" fmla="*/ 3421 w 9242"/>
              <a:gd name="T15" fmla="*/ 0 h 10555"/>
              <a:gd name="T16" fmla="*/ 5821 w 9242"/>
              <a:gd name="T17" fmla="*/ 0 h 10555"/>
              <a:gd name="T18" fmla="*/ 7021 w 9242"/>
              <a:gd name="T19" fmla="*/ 1200 h 10555"/>
              <a:gd name="T20" fmla="*/ 7021 w 9242"/>
              <a:gd name="T21" fmla="*/ 4591 h 10555"/>
              <a:gd name="T22" fmla="*/ 8411 w 9242"/>
              <a:gd name="T23" fmla="*/ 4591 h 10555"/>
              <a:gd name="T24" fmla="*/ 9115 w 9242"/>
              <a:gd name="T25" fmla="*/ 5042 h 10555"/>
              <a:gd name="T26" fmla="*/ 8999 w 9242"/>
              <a:gd name="T27" fmla="*/ 5871 h 10555"/>
              <a:gd name="T28" fmla="*/ 5209 w 9242"/>
              <a:gd name="T29" fmla="*/ 10285 h 10555"/>
              <a:gd name="T30" fmla="*/ 4621 w 9242"/>
              <a:gd name="T31" fmla="*/ 10555 h 10555"/>
              <a:gd name="T32" fmla="*/ 886 w 9242"/>
              <a:gd name="T33" fmla="*/ 5392 h 10555"/>
              <a:gd name="T34" fmla="*/ 4621 w 9242"/>
              <a:gd name="T35" fmla="*/ 9742 h 10555"/>
              <a:gd name="T36" fmla="*/ 8356 w 9242"/>
              <a:gd name="T37" fmla="*/ 5392 h 10555"/>
              <a:gd name="T38" fmla="*/ 6221 w 9242"/>
              <a:gd name="T39" fmla="*/ 5392 h 10555"/>
              <a:gd name="T40" fmla="*/ 6221 w 9242"/>
              <a:gd name="T41" fmla="*/ 1200 h 10555"/>
              <a:gd name="T42" fmla="*/ 5821 w 9242"/>
              <a:gd name="T43" fmla="*/ 800 h 10555"/>
              <a:gd name="T44" fmla="*/ 3421 w 9242"/>
              <a:gd name="T45" fmla="*/ 800 h 10555"/>
              <a:gd name="T46" fmla="*/ 3021 w 9242"/>
              <a:gd name="T47" fmla="*/ 1200 h 10555"/>
              <a:gd name="T48" fmla="*/ 3021 w 9242"/>
              <a:gd name="T49" fmla="*/ 5391 h 10555"/>
              <a:gd name="T50" fmla="*/ 886 w 9242"/>
              <a:gd name="T51" fmla="*/ 5391 h 10555"/>
              <a:gd name="T52" fmla="*/ 886 w 9242"/>
              <a:gd name="T53" fmla="*/ 5392 h 10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242" h="10555">
                <a:moveTo>
                  <a:pt x="4621" y="10555"/>
                </a:moveTo>
                <a:cubicBezTo>
                  <a:pt x="4395" y="10555"/>
                  <a:pt x="4181" y="10456"/>
                  <a:pt x="4034" y="10285"/>
                </a:cubicBezTo>
                <a:lnTo>
                  <a:pt x="244" y="5872"/>
                </a:lnTo>
                <a:cubicBezTo>
                  <a:pt x="44" y="5640"/>
                  <a:pt x="0" y="5322"/>
                  <a:pt x="127" y="5043"/>
                </a:cubicBezTo>
                <a:cubicBezTo>
                  <a:pt x="255" y="4765"/>
                  <a:pt x="525" y="4592"/>
                  <a:pt x="831" y="4592"/>
                </a:cubicBezTo>
                <a:lnTo>
                  <a:pt x="2221" y="4592"/>
                </a:lnTo>
                <a:lnTo>
                  <a:pt x="2221" y="1200"/>
                </a:lnTo>
                <a:cubicBezTo>
                  <a:pt x="2221" y="539"/>
                  <a:pt x="2760" y="0"/>
                  <a:pt x="3421" y="0"/>
                </a:cubicBezTo>
                <a:lnTo>
                  <a:pt x="5821" y="0"/>
                </a:lnTo>
                <a:cubicBezTo>
                  <a:pt x="6482" y="0"/>
                  <a:pt x="7021" y="539"/>
                  <a:pt x="7021" y="1200"/>
                </a:cubicBezTo>
                <a:lnTo>
                  <a:pt x="7021" y="4591"/>
                </a:lnTo>
                <a:lnTo>
                  <a:pt x="8411" y="4591"/>
                </a:lnTo>
                <a:cubicBezTo>
                  <a:pt x="8717" y="4591"/>
                  <a:pt x="8987" y="4764"/>
                  <a:pt x="9115" y="5042"/>
                </a:cubicBezTo>
                <a:cubicBezTo>
                  <a:pt x="9242" y="5321"/>
                  <a:pt x="9199" y="5639"/>
                  <a:pt x="8999" y="5871"/>
                </a:cubicBezTo>
                <a:lnTo>
                  <a:pt x="5209" y="10285"/>
                </a:lnTo>
                <a:cubicBezTo>
                  <a:pt x="5061" y="10457"/>
                  <a:pt x="4847" y="10555"/>
                  <a:pt x="4621" y="10555"/>
                </a:cubicBezTo>
                <a:close/>
                <a:moveTo>
                  <a:pt x="886" y="5392"/>
                </a:moveTo>
                <a:lnTo>
                  <a:pt x="4621" y="9742"/>
                </a:lnTo>
                <a:lnTo>
                  <a:pt x="8356" y="5392"/>
                </a:lnTo>
                <a:lnTo>
                  <a:pt x="6221" y="5392"/>
                </a:lnTo>
                <a:lnTo>
                  <a:pt x="6221" y="1200"/>
                </a:lnTo>
                <a:cubicBezTo>
                  <a:pt x="6221" y="980"/>
                  <a:pt x="6041" y="800"/>
                  <a:pt x="5821" y="800"/>
                </a:cubicBezTo>
                <a:lnTo>
                  <a:pt x="3421" y="800"/>
                </a:lnTo>
                <a:cubicBezTo>
                  <a:pt x="3201" y="800"/>
                  <a:pt x="3021" y="980"/>
                  <a:pt x="3021" y="1200"/>
                </a:cubicBezTo>
                <a:lnTo>
                  <a:pt x="3021" y="5391"/>
                </a:lnTo>
                <a:lnTo>
                  <a:pt x="886" y="5391"/>
                </a:lnTo>
                <a:lnTo>
                  <a:pt x="886" y="5392"/>
                </a:lnTo>
                <a:close/>
              </a:path>
            </a:pathLst>
          </a:custGeom>
          <a:solidFill>
            <a:schemeClr val="tx1"/>
          </a:solidFill>
          <a:ln>
            <a:solidFill>
              <a:schemeClr val="tx1"/>
            </a:solidFill>
          </a:ln>
        </p:spPr>
        <p:txBody>
          <a:bodyPr/>
          <a:lstStyle/>
          <a:p>
            <a:endParaRPr lang="zh-CN" altLang="en-US">
              <a:cs typeface="+mn-ea"/>
              <a:sym typeface="+mn-lt"/>
            </a:endParaRPr>
          </a:p>
        </p:txBody>
      </p:sp>
      <p:sp>
        <p:nvSpPr>
          <p:cNvPr id="6" name="iconfont-1054-809968"/>
          <p:cNvSpPr>
            <a:spLocks noChangeAspect="1"/>
          </p:cNvSpPr>
          <p:nvPr/>
        </p:nvSpPr>
        <p:spPr bwMode="auto">
          <a:xfrm>
            <a:off x="682276" y="833029"/>
            <a:ext cx="304842" cy="304842"/>
          </a:xfrm>
          <a:custGeom>
            <a:avLst/>
            <a:gdLst>
              <a:gd name="T0" fmla="*/ 7991 w 12800"/>
              <a:gd name="T1" fmla="*/ 4785 h 12800"/>
              <a:gd name="T2" fmla="*/ 7237 w 12800"/>
              <a:gd name="T3" fmla="*/ 4281 h 12800"/>
              <a:gd name="T4" fmla="*/ 6348 w 12800"/>
              <a:gd name="T5" fmla="*/ 4105 h 12800"/>
              <a:gd name="T6" fmla="*/ 5458 w 12800"/>
              <a:gd name="T7" fmla="*/ 4281 h 12800"/>
              <a:gd name="T8" fmla="*/ 4704 w 12800"/>
              <a:gd name="T9" fmla="*/ 4785 h 12800"/>
              <a:gd name="T10" fmla="*/ 4200 w 12800"/>
              <a:gd name="T11" fmla="*/ 5538 h 12800"/>
              <a:gd name="T12" fmla="*/ 4023 w 12800"/>
              <a:gd name="T13" fmla="*/ 6426 h 12800"/>
              <a:gd name="T14" fmla="*/ 4200 w 12800"/>
              <a:gd name="T15" fmla="*/ 7314 h 12800"/>
              <a:gd name="T16" fmla="*/ 4704 w 12800"/>
              <a:gd name="T17" fmla="*/ 8067 h 12800"/>
              <a:gd name="T18" fmla="*/ 5458 w 12800"/>
              <a:gd name="T19" fmla="*/ 8571 h 12800"/>
              <a:gd name="T20" fmla="*/ 6348 w 12800"/>
              <a:gd name="T21" fmla="*/ 8747 h 12800"/>
              <a:gd name="T22" fmla="*/ 7237 w 12800"/>
              <a:gd name="T23" fmla="*/ 8571 h 12800"/>
              <a:gd name="T24" fmla="*/ 7991 w 12800"/>
              <a:gd name="T25" fmla="*/ 8067 h 12800"/>
              <a:gd name="T26" fmla="*/ 8495 w 12800"/>
              <a:gd name="T27" fmla="*/ 7314 h 12800"/>
              <a:gd name="T28" fmla="*/ 8672 w 12800"/>
              <a:gd name="T29" fmla="*/ 6426 h 12800"/>
              <a:gd name="T30" fmla="*/ 8495 w 12800"/>
              <a:gd name="T31" fmla="*/ 5538 h 12800"/>
              <a:gd name="T32" fmla="*/ 7991 w 12800"/>
              <a:gd name="T33" fmla="*/ 4785 h 12800"/>
              <a:gd name="T34" fmla="*/ 11482 w 12800"/>
              <a:gd name="T35" fmla="*/ 5844 h 12800"/>
              <a:gd name="T36" fmla="*/ 6947 w 12800"/>
              <a:gd name="T37" fmla="*/ 1317 h 12800"/>
              <a:gd name="T38" fmla="*/ 6947 w 12800"/>
              <a:gd name="T39" fmla="*/ 0 h 12800"/>
              <a:gd name="T40" fmla="*/ 5880 w 12800"/>
              <a:gd name="T41" fmla="*/ 0 h 12800"/>
              <a:gd name="T42" fmla="*/ 5880 w 12800"/>
              <a:gd name="T43" fmla="*/ 1334 h 12800"/>
              <a:gd name="T44" fmla="*/ 1318 w 12800"/>
              <a:gd name="T45" fmla="*/ 5844 h 12800"/>
              <a:gd name="T46" fmla="*/ 0 w 12800"/>
              <a:gd name="T47" fmla="*/ 5844 h 12800"/>
              <a:gd name="T48" fmla="*/ 0 w 12800"/>
              <a:gd name="T49" fmla="*/ 6933 h 12800"/>
              <a:gd name="T50" fmla="*/ 1318 w 12800"/>
              <a:gd name="T51" fmla="*/ 6933 h 12800"/>
              <a:gd name="T52" fmla="*/ 5857 w 12800"/>
              <a:gd name="T53" fmla="*/ 11466 h 12800"/>
              <a:gd name="T54" fmla="*/ 5857 w 12800"/>
              <a:gd name="T55" fmla="*/ 12800 h 12800"/>
              <a:gd name="T56" fmla="*/ 6947 w 12800"/>
              <a:gd name="T57" fmla="*/ 12800 h 12800"/>
              <a:gd name="T58" fmla="*/ 6947 w 12800"/>
              <a:gd name="T59" fmla="*/ 11483 h 12800"/>
              <a:gd name="T60" fmla="*/ 11482 w 12800"/>
              <a:gd name="T61" fmla="*/ 6933 h 12800"/>
              <a:gd name="T62" fmla="*/ 12800 w 12800"/>
              <a:gd name="T63" fmla="*/ 6933 h 12800"/>
              <a:gd name="T64" fmla="*/ 12800 w 12800"/>
              <a:gd name="T65" fmla="*/ 5844 h 12800"/>
              <a:gd name="T66" fmla="*/ 11482 w 12800"/>
              <a:gd name="T67" fmla="*/ 5844 h 12800"/>
              <a:gd name="T68" fmla="*/ 6400 w 12800"/>
              <a:gd name="T69" fmla="*/ 10589 h 12800"/>
              <a:gd name="T70" fmla="*/ 2214 w 12800"/>
              <a:gd name="T71" fmla="*/ 6409 h 12800"/>
              <a:gd name="T72" fmla="*/ 6400 w 12800"/>
              <a:gd name="T73" fmla="*/ 2206 h 12800"/>
              <a:gd name="T74" fmla="*/ 10586 w 12800"/>
              <a:gd name="T75" fmla="*/ 6409 h 12800"/>
              <a:gd name="T76" fmla="*/ 6400 w 12800"/>
              <a:gd name="T77" fmla="*/ 10589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00" h="12800">
                <a:moveTo>
                  <a:pt x="7991" y="4785"/>
                </a:moveTo>
                <a:cubicBezTo>
                  <a:pt x="7776" y="4570"/>
                  <a:pt x="7518" y="4398"/>
                  <a:pt x="7237" y="4281"/>
                </a:cubicBezTo>
                <a:cubicBezTo>
                  <a:pt x="6956" y="4165"/>
                  <a:pt x="6652" y="4105"/>
                  <a:pt x="6348" y="4105"/>
                </a:cubicBezTo>
                <a:cubicBezTo>
                  <a:pt x="6043" y="4105"/>
                  <a:pt x="5739" y="4165"/>
                  <a:pt x="5458" y="4281"/>
                </a:cubicBezTo>
                <a:cubicBezTo>
                  <a:pt x="5177" y="4398"/>
                  <a:pt x="4919" y="4570"/>
                  <a:pt x="4704" y="4785"/>
                </a:cubicBezTo>
                <a:cubicBezTo>
                  <a:pt x="4489" y="4999"/>
                  <a:pt x="4317" y="5257"/>
                  <a:pt x="4200" y="5538"/>
                </a:cubicBezTo>
                <a:cubicBezTo>
                  <a:pt x="4084" y="5819"/>
                  <a:pt x="4023" y="6122"/>
                  <a:pt x="4023" y="6426"/>
                </a:cubicBezTo>
                <a:cubicBezTo>
                  <a:pt x="4023" y="6730"/>
                  <a:pt x="4084" y="7033"/>
                  <a:pt x="4200" y="7314"/>
                </a:cubicBezTo>
                <a:cubicBezTo>
                  <a:pt x="4317" y="7595"/>
                  <a:pt x="4489" y="7853"/>
                  <a:pt x="4704" y="8067"/>
                </a:cubicBezTo>
                <a:cubicBezTo>
                  <a:pt x="4919" y="8282"/>
                  <a:pt x="5177" y="8454"/>
                  <a:pt x="5458" y="8571"/>
                </a:cubicBezTo>
                <a:cubicBezTo>
                  <a:pt x="5739" y="8687"/>
                  <a:pt x="6043" y="8747"/>
                  <a:pt x="6348" y="8747"/>
                </a:cubicBezTo>
                <a:cubicBezTo>
                  <a:pt x="6652" y="8747"/>
                  <a:pt x="6956" y="8687"/>
                  <a:pt x="7237" y="8571"/>
                </a:cubicBezTo>
                <a:cubicBezTo>
                  <a:pt x="7518" y="8454"/>
                  <a:pt x="7776" y="8282"/>
                  <a:pt x="7991" y="8067"/>
                </a:cubicBezTo>
                <a:cubicBezTo>
                  <a:pt x="8206" y="7853"/>
                  <a:pt x="8379" y="7595"/>
                  <a:pt x="8495" y="7314"/>
                </a:cubicBezTo>
                <a:cubicBezTo>
                  <a:pt x="8611" y="7034"/>
                  <a:pt x="8672" y="6730"/>
                  <a:pt x="8672" y="6426"/>
                </a:cubicBezTo>
                <a:cubicBezTo>
                  <a:pt x="8672" y="6122"/>
                  <a:pt x="8611" y="5819"/>
                  <a:pt x="8495" y="5538"/>
                </a:cubicBezTo>
                <a:cubicBezTo>
                  <a:pt x="8379" y="5257"/>
                  <a:pt x="8207" y="5000"/>
                  <a:pt x="7991" y="4785"/>
                </a:cubicBezTo>
                <a:close/>
                <a:moveTo>
                  <a:pt x="11482" y="5844"/>
                </a:moveTo>
                <a:cubicBezTo>
                  <a:pt x="11274" y="3350"/>
                  <a:pt x="9445" y="1490"/>
                  <a:pt x="6947" y="1317"/>
                </a:cubicBezTo>
                <a:lnTo>
                  <a:pt x="6947" y="0"/>
                </a:lnTo>
                <a:lnTo>
                  <a:pt x="5880" y="0"/>
                </a:lnTo>
                <a:lnTo>
                  <a:pt x="5880" y="1334"/>
                </a:lnTo>
                <a:cubicBezTo>
                  <a:pt x="3452" y="1559"/>
                  <a:pt x="1526" y="3402"/>
                  <a:pt x="1318" y="5844"/>
                </a:cubicBezTo>
                <a:lnTo>
                  <a:pt x="0" y="5844"/>
                </a:lnTo>
                <a:lnTo>
                  <a:pt x="0" y="6933"/>
                </a:lnTo>
                <a:lnTo>
                  <a:pt x="1318" y="6933"/>
                </a:lnTo>
                <a:cubicBezTo>
                  <a:pt x="1526" y="9375"/>
                  <a:pt x="3429" y="11224"/>
                  <a:pt x="5857" y="11466"/>
                </a:cubicBezTo>
                <a:lnTo>
                  <a:pt x="5857" y="12800"/>
                </a:lnTo>
                <a:lnTo>
                  <a:pt x="6947" y="12800"/>
                </a:lnTo>
                <a:lnTo>
                  <a:pt x="6947" y="11483"/>
                </a:lnTo>
                <a:cubicBezTo>
                  <a:pt x="9444" y="11310"/>
                  <a:pt x="11274" y="9427"/>
                  <a:pt x="11482" y="6933"/>
                </a:cubicBezTo>
                <a:lnTo>
                  <a:pt x="12800" y="6933"/>
                </a:lnTo>
                <a:lnTo>
                  <a:pt x="12800" y="5844"/>
                </a:lnTo>
                <a:lnTo>
                  <a:pt x="11482" y="5844"/>
                </a:lnTo>
                <a:close/>
                <a:moveTo>
                  <a:pt x="6400" y="10589"/>
                </a:moveTo>
                <a:cubicBezTo>
                  <a:pt x="4093" y="10589"/>
                  <a:pt x="2214" y="8695"/>
                  <a:pt x="2214" y="6409"/>
                </a:cubicBezTo>
                <a:cubicBezTo>
                  <a:pt x="2214" y="4122"/>
                  <a:pt x="4111" y="2206"/>
                  <a:pt x="6400" y="2206"/>
                </a:cubicBezTo>
                <a:cubicBezTo>
                  <a:pt x="8707" y="2206"/>
                  <a:pt x="10586" y="4122"/>
                  <a:pt x="10586" y="6409"/>
                </a:cubicBezTo>
                <a:cubicBezTo>
                  <a:pt x="10586" y="8695"/>
                  <a:pt x="8707" y="10589"/>
                  <a:pt x="6400" y="10589"/>
                </a:cubicBezTo>
                <a:close/>
              </a:path>
            </a:pathLst>
          </a:custGeom>
          <a:solidFill>
            <a:schemeClr val="tx1"/>
          </a:solidFill>
          <a:ln>
            <a:solidFill>
              <a:schemeClr val="tx1"/>
            </a:solidFill>
          </a:ln>
        </p:spPr>
        <p:txBody>
          <a:bodyPr/>
          <a:lstStyle/>
          <a:p>
            <a:endParaRPr lang="zh-CN" altLang="en-US">
              <a:cs typeface="+mn-ea"/>
              <a:sym typeface="+mn-lt"/>
            </a:endParaRPr>
          </a:p>
        </p:txBody>
      </p:sp>
      <p:grpSp>
        <p:nvGrpSpPr>
          <p:cNvPr id="2" name="组合 1"/>
          <p:cNvGrpSpPr/>
          <p:nvPr>
            <p:custDataLst>
              <p:tags r:id="rId2"/>
            </p:custDataLst>
          </p:nvPr>
        </p:nvGrpSpPr>
        <p:grpSpPr>
          <a:xfrm>
            <a:off x="5634990" y="1659890"/>
            <a:ext cx="830580" cy="3361055"/>
            <a:chOff x="8874" y="2614"/>
            <a:chExt cx="1308" cy="5293"/>
          </a:xfrm>
        </p:grpSpPr>
        <p:pic>
          <p:nvPicPr>
            <p:cNvPr id="10" name="图片 9"/>
            <p:cNvPicPr>
              <a:picLocks noChangeAspect="1"/>
            </p:cNvPicPr>
            <p:nvPr/>
          </p:nvPicPr>
          <p:blipFill rotWithShape="1">
            <a:blip r:embed="rId3" cstate="print">
              <a:extLst>
                <a:ext uri="{28A0092B-C50C-407E-A947-70E740481C1C}">
                  <a14:useLocalDpi xmlns:a14="http://schemas.microsoft.com/office/drawing/2010/main" val="0"/>
                </a:ext>
              </a:extLst>
            </a:blip>
            <a:srcRect l="53674" t="39566" r="39616" b="56453"/>
            <a:stretch>
              <a:fillRect/>
            </a:stretch>
          </p:blipFill>
          <p:spPr>
            <a:xfrm>
              <a:off x="8874" y="2614"/>
              <a:ext cx="1308" cy="1164"/>
            </a:xfrm>
            <a:prstGeom prst="rect">
              <a:avLst/>
            </a:prstGeom>
          </p:spPr>
        </p:pic>
        <p:pic>
          <p:nvPicPr>
            <p:cNvPr id="12" name="图片 11"/>
            <p:cNvPicPr>
              <a:picLocks noChangeAspect="1"/>
            </p:cNvPicPr>
            <p:nvPr/>
          </p:nvPicPr>
          <p:blipFill rotWithShape="1">
            <a:blip r:embed="rId3" cstate="print">
              <a:extLst>
                <a:ext uri="{28A0092B-C50C-407E-A947-70E740481C1C}">
                  <a14:useLocalDpi xmlns:a14="http://schemas.microsoft.com/office/drawing/2010/main" val="0"/>
                </a:ext>
              </a:extLst>
            </a:blip>
            <a:srcRect l="53674" t="39566" r="39616" b="56453"/>
            <a:stretch>
              <a:fillRect/>
            </a:stretch>
          </p:blipFill>
          <p:spPr>
            <a:xfrm>
              <a:off x="8874" y="4817"/>
              <a:ext cx="1308" cy="1164"/>
            </a:xfrm>
            <a:prstGeom prst="rect">
              <a:avLst/>
            </a:prstGeom>
          </p:spPr>
        </p:pic>
        <p:pic>
          <p:nvPicPr>
            <p:cNvPr id="14" name="图片 13"/>
            <p:cNvPicPr>
              <a:picLocks noChangeAspect="1"/>
            </p:cNvPicPr>
            <p:nvPr/>
          </p:nvPicPr>
          <p:blipFill rotWithShape="1">
            <a:blip r:embed="rId3" cstate="print">
              <a:extLst>
                <a:ext uri="{28A0092B-C50C-407E-A947-70E740481C1C}">
                  <a14:useLocalDpi xmlns:a14="http://schemas.microsoft.com/office/drawing/2010/main" val="0"/>
                </a:ext>
              </a:extLst>
            </a:blip>
            <a:srcRect l="53674" t="39566" r="39616" b="56453"/>
            <a:stretch>
              <a:fillRect/>
            </a:stretch>
          </p:blipFill>
          <p:spPr>
            <a:xfrm>
              <a:off x="8874" y="6743"/>
              <a:ext cx="1308" cy="1164"/>
            </a:xfrm>
            <a:prstGeom prst="rect">
              <a:avLst/>
            </a:prstGeom>
          </p:spPr>
        </p:pic>
      </p:grpSp>
      <p:pic>
        <p:nvPicPr>
          <p:cNvPr id="8" name="图片 7" descr="下载"/>
          <p:cNvPicPr>
            <a:picLocks noChangeAspect="1"/>
          </p:cNvPicPr>
          <p:nvPr/>
        </p:nvPicPr>
        <p:blipFill>
          <a:blip r:embed="rId4"/>
          <a:stretch>
            <a:fillRect/>
          </a:stretch>
        </p:blipFill>
        <p:spPr>
          <a:xfrm>
            <a:off x="317500" y="2207895"/>
            <a:ext cx="5007610" cy="2813050"/>
          </a:xfrm>
          <a:prstGeom prst="rect">
            <a:avLst/>
          </a:prstGeom>
        </p:spPr>
      </p:pic>
      <p:pic>
        <p:nvPicPr>
          <p:cNvPr id="16" name="图片 15" descr="Rwg8-fyrpeic9335329"/>
          <p:cNvPicPr>
            <a:picLocks noChangeAspect="1"/>
          </p:cNvPicPr>
          <p:nvPr/>
        </p:nvPicPr>
        <p:blipFill>
          <a:blip r:embed="rId5"/>
          <a:stretch>
            <a:fillRect/>
          </a:stretch>
        </p:blipFill>
        <p:spPr>
          <a:xfrm>
            <a:off x="6775450" y="0"/>
            <a:ext cx="5238750" cy="67341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 y="0"/>
            <a:ext cx="4456254" cy="1313715"/>
            <a:chOff x="-1" y="0"/>
            <a:chExt cx="4456254" cy="1313715"/>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69750" t="-1" r="1515" b="79682"/>
            <a:stretch>
              <a:fillRect/>
            </a:stretch>
          </p:blipFill>
          <p:spPr>
            <a:xfrm flipH="1">
              <a:off x="-1" y="0"/>
              <a:ext cx="1238491" cy="1313715"/>
            </a:xfrm>
            <a:prstGeom prst="rect">
              <a:avLst/>
            </a:prstGeom>
          </p:spPr>
        </p:pic>
        <p:sp>
          <p:nvSpPr>
            <p:cNvPr id="4" name="矩形 3"/>
            <p:cNvSpPr/>
            <p:nvPr/>
          </p:nvSpPr>
          <p:spPr>
            <a:xfrm>
              <a:off x="1238490" y="410885"/>
              <a:ext cx="3217763" cy="67725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238160" y="504748"/>
              <a:ext cx="3067292" cy="583565"/>
            </a:xfrm>
            <a:prstGeom prst="rect">
              <a:avLst/>
            </a:prstGeom>
            <a:noFill/>
          </p:spPr>
          <p:txBody>
            <a:bodyPr wrap="square" rtlCol="0">
              <a:spAutoFit/>
            </a:bodyPr>
            <a:lstStyle/>
            <a:p>
              <a:r>
                <a:rPr lang="zh-CN" altLang="en-US" sz="3200" b="1" dirty="0">
                  <a:cs typeface="+mn-ea"/>
                  <a:sym typeface="+mn-lt"/>
                </a:rPr>
                <a:t>如何学习历史</a:t>
              </a:r>
              <a:endParaRPr lang="zh-CN" altLang="en-US" sz="3200" b="1" dirty="0">
                <a:cs typeface="+mn-ea"/>
                <a:sym typeface="+mn-lt"/>
              </a:endParaRPr>
            </a:p>
          </p:txBody>
        </p:sp>
      </p:grpSp>
      <p:sp>
        <p:nvSpPr>
          <p:cNvPr id="6" name="矩形 4"/>
          <p:cNvSpPr>
            <a:spLocks noChangeArrowheads="1"/>
          </p:cNvSpPr>
          <p:nvPr/>
        </p:nvSpPr>
        <p:spPr bwMode="auto">
          <a:xfrm>
            <a:off x="6356985" y="410845"/>
            <a:ext cx="5228590" cy="6225540"/>
          </a:xfrm>
          <a:prstGeom prst="rect">
            <a:avLst/>
          </a:prstGeom>
          <a:solidFill>
            <a:srgbClr val="92D050"/>
          </a:solidFill>
          <a:ln w="9525">
            <a:noFill/>
            <a:miter lim="800000"/>
          </a:ln>
        </p:spPr>
        <p:txBody>
          <a:bodyPr wrap="square">
            <a:noAutofit/>
          </a:bodyPr>
          <a:lstStyle/>
          <a:p>
            <a:pPr>
              <a:lnSpc>
                <a:spcPct val="200000"/>
              </a:lnSpc>
            </a:pPr>
            <a:r>
              <a:rPr lang="zh-CN" altLang="en-US" sz="2000" dirty="0">
                <a:latin typeface="方正粗黑宋简体" panose="02000000000000000000" charset="-122"/>
                <a:ea typeface="方正粗黑宋简体" panose="02000000000000000000" charset="-122"/>
                <a:cs typeface="+mn-ea"/>
                <a:sym typeface="+mn-lt"/>
              </a:rPr>
              <a:t>唯物史观与史料实证，历史解释</a:t>
            </a:r>
            <a:endParaRPr lang="zh-CN" altLang="en-US" sz="2000" dirty="0">
              <a:latin typeface="方正粗黑宋简体" panose="02000000000000000000" charset="-122"/>
              <a:ea typeface="方正粗黑宋简体" panose="02000000000000000000" charset="-122"/>
              <a:cs typeface="+mn-ea"/>
              <a:sym typeface="+mn-lt"/>
            </a:endParaRPr>
          </a:p>
          <a:p>
            <a:pPr>
              <a:lnSpc>
                <a:spcPct val="200000"/>
              </a:lnSpc>
            </a:pPr>
            <a:r>
              <a:rPr lang="en-US" altLang="zh-CN" sz="1400" dirty="0">
                <a:latin typeface="宋体" panose="02010600030101010101" pitchFamily="2" charset="-122"/>
                <a:ea typeface="宋体" panose="02010600030101010101" pitchFamily="2" charset="-122"/>
                <a:cs typeface="宋体" panose="02010600030101010101" pitchFamily="2" charset="-122"/>
                <a:sym typeface="+mn-lt"/>
              </a:rPr>
              <a:t>1</a:t>
            </a:r>
            <a:r>
              <a:rPr lang="zh-CN" altLang="en-US" sz="1400" dirty="0">
                <a:latin typeface="宋体" panose="02010600030101010101" pitchFamily="2" charset="-122"/>
                <a:ea typeface="宋体" panose="02010600030101010101" pitchFamily="2" charset="-122"/>
                <a:cs typeface="宋体" panose="02010600030101010101" pitchFamily="2" charset="-122"/>
                <a:sym typeface="+mn-lt"/>
              </a:rPr>
              <a:t>9世纪四五十年代，马克思恩格斯运用辩证唯物论考察人类社会的历史，揭示了人类历史发展的规律，创立了唯物史观。“人们过去对于历史和政治所持的极其混乱和武断的见解为一种极其完整严密的科学理论所代替。这种科学理沦说明了由于生产力的发展，从一种社会生活结构中发展出另一种更高级的结构。</a:t>
            </a:r>
            <a:endParaRPr lang="zh-CN" altLang="en-US" sz="1400" dirty="0">
              <a:latin typeface="宋体" panose="02010600030101010101" pitchFamily="2" charset="-122"/>
              <a:ea typeface="宋体" panose="02010600030101010101" pitchFamily="2" charset="-122"/>
              <a:cs typeface="宋体" panose="02010600030101010101" pitchFamily="2" charset="-122"/>
              <a:sym typeface="+mn-lt"/>
            </a:endParaRPr>
          </a:p>
          <a:p>
            <a:pPr>
              <a:lnSpc>
                <a:spcPct val="200000"/>
              </a:lnSpc>
            </a:pPr>
            <a:endParaRPr lang="zh-CN" altLang="en-US" sz="1400" dirty="0">
              <a:latin typeface="宋体" panose="02010600030101010101" pitchFamily="2" charset="-122"/>
              <a:ea typeface="宋体" panose="02010600030101010101" pitchFamily="2" charset="-122"/>
              <a:cs typeface="宋体" panose="02010600030101010101" pitchFamily="2" charset="-122"/>
              <a:sym typeface="+mn-lt"/>
            </a:endParaRPr>
          </a:p>
          <a:p>
            <a:pPr>
              <a:lnSpc>
                <a:spcPct val="200000"/>
              </a:lnSpc>
            </a:pPr>
            <a:r>
              <a:rPr lang="zh-CN" altLang="en-US" sz="1400" dirty="0">
                <a:latin typeface="宋体" panose="02010600030101010101" pitchFamily="2" charset="-122"/>
                <a:ea typeface="宋体" panose="02010600030101010101" pitchFamily="2" charset="-122"/>
                <a:cs typeface="宋体" panose="02010600030101010101" pitchFamily="2" charset="-122"/>
                <a:sym typeface="+mn-lt"/>
              </a:rPr>
              <a:t>实事求是</a:t>
            </a:r>
            <a:r>
              <a:rPr lang="zh-CN" altLang="en-US" sz="1400" dirty="0">
                <a:latin typeface="宋体" panose="02010600030101010101" pitchFamily="2" charset="-122"/>
                <a:ea typeface="宋体" panose="02010600030101010101" pitchFamily="2" charset="-122"/>
                <a:cs typeface="+mn-ea"/>
                <a:sym typeface="+mn-lt"/>
              </a:rPr>
              <a:t>，视角广阔（经济，政治，文化，民族关系、、、）论从史出，史论结合</a:t>
            </a:r>
            <a:endParaRPr lang="zh-CN" altLang="en-US" sz="1400" dirty="0">
              <a:latin typeface="宋体" panose="02010600030101010101" pitchFamily="2" charset="-122"/>
              <a:ea typeface="宋体" panose="02010600030101010101" pitchFamily="2" charset="-122"/>
              <a:cs typeface="+mn-ea"/>
              <a:sym typeface="+mn-lt"/>
            </a:endParaRPr>
          </a:p>
          <a:p>
            <a:pPr>
              <a:lnSpc>
                <a:spcPct val="200000"/>
              </a:lnSpc>
            </a:pPr>
            <a:r>
              <a:rPr lang="zh-CN" altLang="en-US" sz="1400" dirty="0">
                <a:latin typeface="宋体" panose="02010600030101010101" pitchFamily="2" charset="-122"/>
                <a:ea typeface="宋体" panose="02010600030101010101" pitchFamily="2" charset="-122"/>
                <a:cs typeface="+mn-ea"/>
                <a:sym typeface="+mn-lt"/>
              </a:rPr>
              <a:t>如评价秦始皇要从功绩和不足两方面</a:t>
            </a:r>
            <a:endParaRPr lang="zh-CN" altLang="en-US" sz="1400" dirty="0">
              <a:latin typeface="宋体" panose="02010600030101010101" pitchFamily="2" charset="-122"/>
              <a:ea typeface="宋体" panose="02010600030101010101" pitchFamily="2" charset="-122"/>
              <a:cs typeface="+mn-ea"/>
              <a:sym typeface="+mn-lt"/>
            </a:endParaRPr>
          </a:p>
          <a:p>
            <a:pPr>
              <a:lnSpc>
                <a:spcPct val="200000"/>
              </a:lnSpc>
            </a:pPr>
            <a:r>
              <a:rPr lang="zh-CN" altLang="en-US" sz="1400" dirty="0">
                <a:latin typeface="宋体" panose="02010600030101010101" pitchFamily="2" charset="-122"/>
                <a:ea typeface="宋体" panose="02010600030101010101" pitchFamily="2" charset="-122"/>
                <a:cs typeface="+mn-ea"/>
                <a:sym typeface="+mn-lt"/>
              </a:rPr>
              <a:t>谈论事物影响要从积极消极，各个领域</a:t>
            </a:r>
            <a:endParaRPr lang="zh-CN" altLang="en-US" sz="1400" dirty="0">
              <a:latin typeface="宋体" panose="02010600030101010101" pitchFamily="2" charset="-122"/>
              <a:ea typeface="宋体" panose="02010600030101010101" pitchFamily="2" charset="-122"/>
              <a:cs typeface="+mn-ea"/>
              <a:sym typeface="+mn-lt"/>
            </a:endParaRPr>
          </a:p>
          <a:p>
            <a:pPr>
              <a:lnSpc>
                <a:spcPct val="200000"/>
              </a:lnSpc>
            </a:pPr>
            <a:r>
              <a:rPr lang="zh-CN" altLang="en-US" sz="1400" dirty="0">
                <a:latin typeface="宋体" panose="02010600030101010101" pitchFamily="2" charset="-122"/>
                <a:ea typeface="宋体" panose="02010600030101010101" pitchFamily="2" charset="-122"/>
                <a:cs typeface="+mn-ea"/>
                <a:sym typeface="+mn-lt"/>
              </a:rPr>
              <a:t>思考原因可以从力量对比入手</a:t>
            </a:r>
            <a:endParaRPr lang="zh-CN" altLang="en-US" sz="1400" dirty="0">
              <a:latin typeface="宋体" panose="02010600030101010101" pitchFamily="2" charset="-122"/>
              <a:ea typeface="宋体" panose="02010600030101010101" pitchFamily="2" charset="-122"/>
              <a:cs typeface="+mn-ea"/>
              <a:sym typeface="+mn-lt"/>
            </a:endParaRPr>
          </a:p>
          <a:p>
            <a:pPr>
              <a:lnSpc>
                <a:spcPct val="200000"/>
              </a:lnSpc>
            </a:pPr>
            <a:r>
              <a:rPr lang="zh-CN" altLang="en-US" sz="1400" dirty="0">
                <a:latin typeface="宋体" panose="02010600030101010101" pitchFamily="2" charset="-122"/>
                <a:ea typeface="宋体" panose="02010600030101010101" pitchFamily="2" charset="-122"/>
                <a:cs typeface="+mn-ea"/>
                <a:sym typeface="+mn-lt"/>
              </a:rPr>
              <a:t>同时，研读史料也要把握史料间的联系，如相互补充，或不同身份人物对同一时间的不同看法，揣摩出题人意图</a:t>
            </a:r>
            <a:endParaRPr lang="zh-CN" altLang="en-US" sz="1400" dirty="0">
              <a:latin typeface="宋体" panose="02010600030101010101" pitchFamily="2" charset="-122"/>
              <a:ea typeface="宋体" panose="02010600030101010101" pitchFamily="2" charset="-122"/>
              <a:cs typeface="+mn-ea"/>
              <a:sym typeface="+mn-lt"/>
            </a:endParaRPr>
          </a:p>
          <a:p>
            <a:pPr>
              <a:lnSpc>
                <a:spcPct val="200000"/>
              </a:lnSpc>
            </a:pPr>
            <a:endParaRPr lang="zh-CN" altLang="en-US" sz="1400" dirty="0">
              <a:latin typeface="宋体" panose="02010600030101010101" pitchFamily="2" charset="-122"/>
              <a:ea typeface="宋体" panose="02010600030101010101" pitchFamily="2" charset="-122"/>
              <a:cs typeface="+mn-ea"/>
              <a:sym typeface="+mn-lt"/>
            </a:endParaRPr>
          </a:p>
          <a:p>
            <a:pPr>
              <a:lnSpc>
                <a:spcPct val="200000"/>
              </a:lnSpc>
            </a:pPr>
            <a:endParaRPr lang="zh-CN" altLang="en-US" sz="1400" dirty="0">
              <a:latin typeface="宋体" panose="02010600030101010101" pitchFamily="2" charset="-122"/>
              <a:ea typeface="宋体" panose="02010600030101010101" pitchFamily="2" charset="-122"/>
              <a:cs typeface="+mn-ea"/>
              <a:sym typeface="+mn-lt"/>
            </a:endParaRPr>
          </a:p>
        </p:txBody>
      </p:sp>
      <p:pic>
        <p:nvPicPr>
          <p:cNvPr id="20" name="图片 19"/>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t="63072" r="47917"/>
          <a:stretch>
            <a:fillRect/>
          </a:stretch>
        </p:blipFill>
        <p:spPr>
          <a:xfrm>
            <a:off x="0" y="95250"/>
            <a:ext cx="6096635"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randombar(horizontal)">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iconfont-11910-5686862"/>
          <p:cNvSpPr>
            <a:spLocks noChangeAspect="1"/>
          </p:cNvSpPr>
          <p:nvPr/>
        </p:nvSpPr>
        <p:spPr bwMode="auto">
          <a:xfrm rot="16200000">
            <a:off x="674315" y="5667983"/>
            <a:ext cx="320765" cy="366309"/>
          </a:xfrm>
          <a:custGeom>
            <a:avLst/>
            <a:gdLst>
              <a:gd name="T0" fmla="*/ 4621 w 9242"/>
              <a:gd name="T1" fmla="*/ 10555 h 10555"/>
              <a:gd name="T2" fmla="*/ 4034 w 9242"/>
              <a:gd name="T3" fmla="*/ 10285 h 10555"/>
              <a:gd name="T4" fmla="*/ 244 w 9242"/>
              <a:gd name="T5" fmla="*/ 5872 h 10555"/>
              <a:gd name="T6" fmla="*/ 127 w 9242"/>
              <a:gd name="T7" fmla="*/ 5043 h 10555"/>
              <a:gd name="T8" fmla="*/ 831 w 9242"/>
              <a:gd name="T9" fmla="*/ 4592 h 10555"/>
              <a:gd name="T10" fmla="*/ 2221 w 9242"/>
              <a:gd name="T11" fmla="*/ 4592 h 10555"/>
              <a:gd name="T12" fmla="*/ 2221 w 9242"/>
              <a:gd name="T13" fmla="*/ 1200 h 10555"/>
              <a:gd name="T14" fmla="*/ 3421 w 9242"/>
              <a:gd name="T15" fmla="*/ 0 h 10555"/>
              <a:gd name="T16" fmla="*/ 5821 w 9242"/>
              <a:gd name="T17" fmla="*/ 0 h 10555"/>
              <a:gd name="T18" fmla="*/ 7021 w 9242"/>
              <a:gd name="T19" fmla="*/ 1200 h 10555"/>
              <a:gd name="T20" fmla="*/ 7021 w 9242"/>
              <a:gd name="T21" fmla="*/ 4591 h 10555"/>
              <a:gd name="T22" fmla="*/ 8411 w 9242"/>
              <a:gd name="T23" fmla="*/ 4591 h 10555"/>
              <a:gd name="T24" fmla="*/ 9115 w 9242"/>
              <a:gd name="T25" fmla="*/ 5042 h 10555"/>
              <a:gd name="T26" fmla="*/ 8999 w 9242"/>
              <a:gd name="T27" fmla="*/ 5871 h 10555"/>
              <a:gd name="T28" fmla="*/ 5209 w 9242"/>
              <a:gd name="T29" fmla="*/ 10285 h 10555"/>
              <a:gd name="T30" fmla="*/ 4621 w 9242"/>
              <a:gd name="T31" fmla="*/ 10555 h 10555"/>
              <a:gd name="T32" fmla="*/ 886 w 9242"/>
              <a:gd name="T33" fmla="*/ 5392 h 10555"/>
              <a:gd name="T34" fmla="*/ 4621 w 9242"/>
              <a:gd name="T35" fmla="*/ 9742 h 10555"/>
              <a:gd name="T36" fmla="*/ 8356 w 9242"/>
              <a:gd name="T37" fmla="*/ 5392 h 10555"/>
              <a:gd name="T38" fmla="*/ 6221 w 9242"/>
              <a:gd name="T39" fmla="*/ 5392 h 10555"/>
              <a:gd name="T40" fmla="*/ 6221 w 9242"/>
              <a:gd name="T41" fmla="*/ 1200 h 10555"/>
              <a:gd name="T42" fmla="*/ 5821 w 9242"/>
              <a:gd name="T43" fmla="*/ 800 h 10555"/>
              <a:gd name="T44" fmla="*/ 3421 w 9242"/>
              <a:gd name="T45" fmla="*/ 800 h 10555"/>
              <a:gd name="T46" fmla="*/ 3021 w 9242"/>
              <a:gd name="T47" fmla="*/ 1200 h 10555"/>
              <a:gd name="T48" fmla="*/ 3021 w 9242"/>
              <a:gd name="T49" fmla="*/ 5391 h 10555"/>
              <a:gd name="T50" fmla="*/ 886 w 9242"/>
              <a:gd name="T51" fmla="*/ 5391 h 10555"/>
              <a:gd name="T52" fmla="*/ 886 w 9242"/>
              <a:gd name="T53" fmla="*/ 5392 h 10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242" h="10555">
                <a:moveTo>
                  <a:pt x="4621" y="10555"/>
                </a:moveTo>
                <a:cubicBezTo>
                  <a:pt x="4395" y="10555"/>
                  <a:pt x="4181" y="10456"/>
                  <a:pt x="4034" y="10285"/>
                </a:cubicBezTo>
                <a:lnTo>
                  <a:pt x="244" y="5872"/>
                </a:lnTo>
                <a:cubicBezTo>
                  <a:pt x="44" y="5640"/>
                  <a:pt x="0" y="5322"/>
                  <a:pt x="127" y="5043"/>
                </a:cubicBezTo>
                <a:cubicBezTo>
                  <a:pt x="255" y="4765"/>
                  <a:pt x="525" y="4592"/>
                  <a:pt x="831" y="4592"/>
                </a:cubicBezTo>
                <a:lnTo>
                  <a:pt x="2221" y="4592"/>
                </a:lnTo>
                <a:lnTo>
                  <a:pt x="2221" y="1200"/>
                </a:lnTo>
                <a:cubicBezTo>
                  <a:pt x="2221" y="539"/>
                  <a:pt x="2760" y="0"/>
                  <a:pt x="3421" y="0"/>
                </a:cubicBezTo>
                <a:lnTo>
                  <a:pt x="5821" y="0"/>
                </a:lnTo>
                <a:cubicBezTo>
                  <a:pt x="6482" y="0"/>
                  <a:pt x="7021" y="539"/>
                  <a:pt x="7021" y="1200"/>
                </a:cubicBezTo>
                <a:lnTo>
                  <a:pt x="7021" y="4591"/>
                </a:lnTo>
                <a:lnTo>
                  <a:pt x="8411" y="4591"/>
                </a:lnTo>
                <a:cubicBezTo>
                  <a:pt x="8717" y="4591"/>
                  <a:pt x="8987" y="4764"/>
                  <a:pt x="9115" y="5042"/>
                </a:cubicBezTo>
                <a:cubicBezTo>
                  <a:pt x="9242" y="5321"/>
                  <a:pt x="9199" y="5639"/>
                  <a:pt x="8999" y="5871"/>
                </a:cubicBezTo>
                <a:lnTo>
                  <a:pt x="5209" y="10285"/>
                </a:lnTo>
                <a:cubicBezTo>
                  <a:pt x="5061" y="10457"/>
                  <a:pt x="4847" y="10555"/>
                  <a:pt x="4621" y="10555"/>
                </a:cubicBezTo>
                <a:close/>
                <a:moveTo>
                  <a:pt x="886" y="5392"/>
                </a:moveTo>
                <a:lnTo>
                  <a:pt x="4621" y="9742"/>
                </a:lnTo>
                <a:lnTo>
                  <a:pt x="8356" y="5392"/>
                </a:lnTo>
                <a:lnTo>
                  <a:pt x="6221" y="5392"/>
                </a:lnTo>
                <a:lnTo>
                  <a:pt x="6221" y="1200"/>
                </a:lnTo>
                <a:cubicBezTo>
                  <a:pt x="6221" y="980"/>
                  <a:pt x="6041" y="800"/>
                  <a:pt x="5821" y="800"/>
                </a:cubicBezTo>
                <a:lnTo>
                  <a:pt x="3421" y="800"/>
                </a:lnTo>
                <a:cubicBezTo>
                  <a:pt x="3201" y="800"/>
                  <a:pt x="3021" y="980"/>
                  <a:pt x="3021" y="1200"/>
                </a:cubicBezTo>
                <a:lnTo>
                  <a:pt x="3021" y="5391"/>
                </a:lnTo>
                <a:lnTo>
                  <a:pt x="886" y="5391"/>
                </a:lnTo>
                <a:lnTo>
                  <a:pt x="886" y="5392"/>
                </a:lnTo>
                <a:close/>
              </a:path>
            </a:pathLst>
          </a:custGeom>
          <a:solidFill>
            <a:schemeClr val="tx1"/>
          </a:solidFill>
          <a:ln>
            <a:solidFill>
              <a:schemeClr val="tx1"/>
            </a:solidFill>
          </a:ln>
        </p:spPr>
        <p:txBody>
          <a:bodyPr/>
          <a:lstStyle/>
          <a:p>
            <a:endParaRPr lang="zh-CN" altLang="en-US">
              <a:cs typeface="+mn-ea"/>
              <a:sym typeface="+mn-lt"/>
            </a:endParaRPr>
          </a:p>
        </p:txBody>
      </p:sp>
      <p:sp>
        <p:nvSpPr>
          <p:cNvPr id="6" name="iconfont-1054-809968"/>
          <p:cNvSpPr>
            <a:spLocks noChangeAspect="1"/>
          </p:cNvSpPr>
          <p:nvPr/>
        </p:nvSpPr>
        <p:spPr bwMode="auto">
          <a:xfrm>
            <a:off x="682276" y="833029"/>
            <a:ext cx="304842" cy="304842"/>
          </a:xfrm>
          <a:custGeom>
            <a:avLst/>
            <a:gdLst>
              <a:gd name="T0" fmla="*/ 7991 w 12800"/>
              <a:gd name="T1" fmla="*/ 4785 h 12800"/>
              <a:gd name="T2" fmla="*/ 7237 w 12800"/>
              <a:gd name="T3" fmla="*/ 4281 h 12800"/>
              <a:gd name="T4" fmla="*/ 6348 w 12800"/>
              <a:gd name="T5" fmla="*/ 4105 h 12800"/>
              <a:gd name="T6" fmla="*/ 5458 w 12800"/>
              <a:gd name="T7" fmla="*/ 4281 h 12800"/>
              <a:gd name="T8" fmla="*/ 4704 w 12800"/>
              <a:gd name="T9" fmla="*/ 4785 h 12800"/>
              <a:gd name="T10" fmla="*/ 4200 w 12800"/>
              <a:gd name="T11" fmla="*/ 5538 h 12800"/>
              <a:gd name="T12" fmla="*/ 4023 w 12800"/>
              <a:gd name="T13" fmla="*/ 6426 h 12800"/>
              <a:gd name="T14" fmla="*/ 4200 w 12800"/>
              <a:gd name="T15" fmla="*/ 7314 h 12800"/>
              <a:gd name="T16" fmla="*/ 4704 w 12800"/>
              <a:gd name="T17" fmla="*/ 8067 h 12800"/>
              <a:gd name="T18" fmla="*/ 5458 w 12800"/>
              <a:gd name="T19" fmla="*/ 8571 h 12800"/>
              <a:gd name="T20" fmla="*/ 6348 w 12800"/>
              <a:gd name="T21" fmla="*/ 8747 h 12800"/>
              <a:gd name="T22" fmla="*/ 7237 w 12800"/>
              <a:gd name="T23" fmla="*/ 8571 h 12800"/>
              <a:gd name="T24" fmla="*/ 7991 w 12800"/>
              <a:gd name="T25" fmla="*/ 8067 h 12800"/>
              <a:gd name="T26" fmla="*/ 8495 w 12800"/>
              <a:gd name="T27" fmla="*/ 7314 h 12800"/>
              <a:gd name="T28" fmla="*/ 8672 w 12800"/>
              <a:gd name="T29" fmla="*/ 6426 h 12800"/>
              <a:gd name="T30" fmla="*/ 8495 w 12800"/>
              <a:gd name="T31" fmla="*/ 5538 h 12800"/>
              <a:gd name="T32" fmla="*/ 7991 w 12800"/>
              <a:gd name="T33" fmla="*/ 4785 h 12800"/>
              <a:gd name="T34" fmla="*/ 11482 w 12800"/>
              <a:gd name="T35" fmla="*/ 5844 h 12800"/>
              <a:gd name="T36" fmla="*/ 6947 w 12800"/>
              <a:gd name="T37" fmla="*/ 1317 h 12800"/>
              <a:gd name="T38" fmla="*/ 6947 w 12800"/>
              <a:gd name="T39" fmla="*/ 0 h 12800"/>
              <a:gd name="T40" fmla="*/ 5880 w 12800"/>
              <a:gd name="T41" fmla="*/ 0 h 12800"/>
              <a:gd name="T42" fmla="*/ 5880 w 12800"/>
              <a:gd name="T43" fmla="*/ 1334 h 12800"/>
              <a:gd name="T44" fmla="*/ 1318 w 12800"/>
              <a:gd name="T45" fmla="*/ 5844 h 12800"/>
              <a:gd name="T46" fmla="*/ 0 w 12800"/>
              <a:gd name="T47" fmla="*/ 5844 h 12800"/>
              <a:gd name="T48" fmla="*/ 0 w 12800"/>
              <a:gd name="T49" fmla="*/ 6933 h 12800"/>
              <a:gd name="T50" fmla="*/ 1318 w 12800"/>
              <a:gd name="T51" fmla="*/ 6933 h 12800"/>
              <a:gd name="T52" fmla="*/ 5857 w 12800"/>
              <a:gd name="T53" fmla="*/ 11466 h 12800"/>
              <a:gd name="T54" fmla="*/ 5857 w 12800"/>
              <a:gd name="T55" fmla="*/ 12800 h 12800"/>
              <a:gd name="T56" fmla="*/ 6947 w 12800"/>
              <a:gd name="T57" fmla="*/ 12800 h 12800"/>
              <a:gd name="T58" fmla="*/ 6947 w 12800"/>
              <a:gd name="T59" fmla="*/ 11483 h 12800"/>
              <a:gd name="T60" fmla="*/ 11482 w 12800"/>
              <a:gd name="T61" fmla="*/ 6933 h 12800"/>
              <a:gd name="T62" fmla="*/ 12800 w 12800"/>
              <a:gd name="T63" fmla="*/ 6933 h 12800"/>
              <a:gd name="T64" fmla="*/ 12800 w 12800"/>
              <a:gd name="T65" fmla="*/ 5844 h 12800"/>
              <a:gd name="T66" fmla="*/ 11482 w 12800"/>
              <a:gd name="T67" fmla="*/ 5844 h 12800"/>
              <a:gd name="T68" fmla="*/ 6400 w 12800"/>
              <a:gd name="T69" fmla="*/ 10589 h 12800"/>
              <a:gd name="T70" fmla="*/ 2214 w 12800"/>
              <a:gd name="T71" fmla="*/ 6409 h 12800"/>
              <a:gd name="T72" fmla="*/ 6400 w 12800"/>
              <a:gd name="T73" fmla="*/ 2206 h 12800"/>
              <a:gd name="T74" fmla="*/ 10586 w 12800"/>
              <a:gd name="T75" fmla="*/ 6409 h 12800"/>
              <a:gd name="T76" fmla="*/ 6400 w 12800"/>
              <a:gd name="T77" fmla="*/ 10589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00" h="12800">
                <a:moveTo>
                  <a:pt x="7991" y="4785"/>
                </a:moveTo>
                <a:cubicBezTo>
                  <a:pt x="7776" y="4570"/>
                  <a:pt x="7518" y="4398"/>
                  <a:pt x="7237" y="4281"/>
                </a:cubicBezTo>
                <a:cubicBezTo>
                  <a:pt x="6956" y="4165"/>
                  <a:pt x="6652" y="4105"/>
                  <a:pt x="6348" y="4105"/>
                </a:cubicBezTo>
                <a:cubicBezTo>
                  <a:pt x="6043" y="4105"/>
                  <a:pt x="5739" y="4165"/>
                  <a:pt x="5458" y="4281"/>
                </a:cubicBezTo>
                <a:cubicBezTo>
                  <a:pt x="5177" y="4398"/>
                  <a:pt x="4919" y="4570"/>
                  <a:pt x="4704" y="4785"/>
                </a:cubicBezTo>
                <a:cubicBezTo>
                  <a:pt x="4489" y="4999"/>
                  <a:pt x="4317" y="5257"/>
                  <a:pt x="4200" y="5538"/>
                </a:cubicBezTo>
                <a:cubicBezTo>
                  <a:pt x="4084" y="5819"/>
                  <a:pt x="4023" y="6122"/>
                  <a:pt x="4023" y="6426"/>
                </a:cubicBezTo>
                <a:cubicBezTo>
                  <a:pt x="4023" y="6730"/>
                  <a:pt x="4084" y="7033"/>
                  <a:pt x="4200" y="7314"/>
                </a:cubicBezTo>
                <a:cubicBezTo>
                  <a:pt x="4317" y="7595"/>
                  <a:pt x="4489" y="7853"/>
                  <a:pt x="4704" y="8067"/>
                </a:cubicBezTo>
                <a:cubicBezTo>
                  <a:pt x="4919" y="8282"/>
                  <a:pt x="5177" y="8454"/>
                  <a:pt x="5458" y="8571"/>
                </a:cubicBezTo>
                <a:cubicBezTo>
                  <a:pt x="5739" y="8687"/>
                  <a:pt x="6043" y="8747"/>
                  <a:pt x="6348" y="8747"/>
                </a:cubicBezTo>
                <a:cubicBezTo>
                  <a:pt x="6652" y="8747"/>
                  <a:pt x="6956" y="8687"/>
                  <a:pt x="7237" y="8571"/>
                </a:cubicBezTo>
                <a:cubicBezTo>
                  <a:pt x="7518" y="8454"/>
                  <a:pt x="7776" y="8282"/>
                  <a:pt x="7991" y="8067"/>
                </a:cubicBezTo>
                <a:cubicBezTo>
                  <a:pt x="8206" y="7853"/>
                  <a:pt x="8379" y="7595"/>
                  <a:pt x="8495" y="7314"/>
                </a:cubicBezTo>
                <a:cubicBezTo>
                  <a:pt x="8611" y="7034"/>
                  <a:pt x="8672" y="6730"/>
                  <a:pt x="8672" y="6426"/>
                </a:cubicBezTo>
                <a:cubicBezTo>
                  <a:pt x="8672" y="6122"/>
                  <a:pt x="8611" y="5819"/>
                  <a:pt x="8495" y="5538"/>
                </a:cubicBezTo>
                <a:cubicBezTo>
                  <a:pt x="8379" y="5257"/>
                  <a:pt x="8207" y="5000"/>
                  <a:pt x="7991" y="4785"/>
                </a:cubicBezTo>
                <a:close/>
                <a:moveTo>
                  <a:pt x="11482" y="5844"/>
                </a:moveTo>
                <a:cubicBezTo>
                  <a:pt x="11274" y="3350"/>
                  <a:pt x="9445" y="1490"/>
                  <a:pt x="6947" y="1317"/>
                </a:cubicBezTo>
                <a:lnTo>
                  <a:pt x="6947" y="0"/>
                </a:lnTo>
                <a:lnTo>
                  <a:pt x="5880" y="0"/>
                </a:lnTo>
                <a:lnTo>
                  <a:pt x="5880" y="1334"/>
                </a:lnTo>
                <a:cubicBezTo>
                  <a:pt x="3452" y="1559"/>
                  <a:pt x="1526" y="3402"/>
                  <a:pt x="1318" y="5844"/>
                </a:cubicBezTo>
                <a:lnTo>
                  <a:pt x="0" y="5844"/>
                </a:lnTo>
                <a:lnTo>
                  <a:pt x="0" y="6933"/>
                </a:lnTo>
                <a:lnTo>
                  <a:pt x="1318" y="6933"/>
                </a:lnTo>
                <a:cubicBezTo>
                  <a:pt x="1526" y="9375"/>
                  <a:pt x="3429" y="11224"/>
                  <a:pt x="5857" y="11466"/>
                </a:cubicBezTo>
                <a:lnTo>
                  <a:pt x="5857" y="12800"/>
                </a:lnTo>
                <a:lnTo>
                  <a:pt x="6947" y="12800"/>
                </a:lnTo>
                <a:lnTo>
                  <a:pt x="6947" y="11483"/>
                </a:lnTo>
                <a:cubicBezTo>
                  <a:pt x="9444" y="11310"/>
                  <a:pt x="11274" y="9427"/>
                  <a:pt x="11482" y="6933"/>
                </a:cubicBezTo>
                <a:lnTo>
                  <a:pt x="12800" y="6933"/>
                </a:lnTo>
                <a:lnTo>
                  <a:pt x="12800" y="5844"/>
                </a:lnTo>
                <a:lnTo>
                  <a:pt x="11482" y="5844"/>
                </a:lnTo>
                <a:close/>
                <a:moveTo>
                  <a:pt x="6400" y="10589"/>
                </a:moveTo>
                <a:cubicBezTo>
                  <a:pt x="4093" y="10589"/>
                  <a:pt x="2214" y="8695"/>
                  <a:pt x="2214" y="6409"/>
                </a:cubicBezTo>
                <a:cubicBezTo>
                  <a:pt x="2214" y="4122"/>
                  <a:pt x="4111" y="2206"/>
                  <a:pt x="6400" y="2206"/>
                </a:cubicBezTo>
                <a:cubicBezTo>
                  <a:pt x="8707" y="2206"/>
                  <a:pt x="10586" y="4122"/>
                  <a:pt x="10586" y="6409"/>
                </a:cubicBezTo>
                <a:cubicBezTo>
                  <a:pt x="10586" y="8695"/>
                  <a:pt x="8707" y="10589"/>
                  <a:pt x="6400" y="10589"/>
                </a:cubicBezTo>
                <a:close/>
              </a:path>
            </a:pathLst>
          </a:custGeom>
          <a:solidFill>
            <a:schemeClr val="tx1"/>
          </a:solidFill>
          <a:ln>
            <a:solidFill>
              <a:schemeClr val="tx1"/>
            </a:solidFill>
          </a:ln>
        </p:spPr>
        <p:txBody>
          <a:bodyPr/>
          <a:lstStyle/>
          <a:p>
            <a:endParaRPr lang="zh-CN" altLang="en-US">
              <a:cs typeface="+mn-ea"/>
              <a:sym typeface="+mn-lt"/>
            </a:endParaRPr>
          </a:p>
        </p:txBody>
      </p:sp>
      <p:pic>
        <p:nvPicPr>
          <p:cNvPr id="4" name="图片 3" descr="捕获"/>
          <p:cNvPicPr>
            <a:picLocks noChangeAspect="1"/>
          </p:cNvPicPr>
          <p:nvPr/>
        </p:nvPicPr>
        <p:blipFill>
          <a:blip r:embed="rId2"/>
          <a:stretch>
            <a:fillRect/>
          </a:stretch>
        </p:blipFill>
        <p:spPr>
          <a:xfrm>
            <a:off x="1478280" y="2552065"/>
            <a:ext cx="9773285" cy="2749550"/>
          </a:xfrm>
          <a:prstGeom prst="rect">
            <a:avLst/>
          </a:prstGeom>
        </p:spPr>
      </p:pic>
      <p:pic>
        <p:nvPicPr>
          <p:cNvPr id="7" name="图片 6" descr="2"/>
          <p:cNvPicPr>
            <a:picLocks noChangeAspect="1"/>
          </p:cNvPicPr>
          <p:nvPr/>
        </p:nvPicPr>
        <p:blipFill>
          <a:blip r:embed="rId3"/>
          <a:stretch>
            <a:fillRect/>
          </a:stretch>
        </p:blipFill>
        <p:spPr>
          <a:xfrm>
            <a:off x="1478915" y="1805305"/>
            <a:ext cx="10241915" cy="59563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918.9999999999999,&quot;width&quot;:793.2409448818898}"/>
</p:tagLst>
</file>

<file path=ppt/tags/tag2.xml><?xml version="1.0" encoding="utf-8"?>
<p:tagLst xmlns:p="http://schemas.openxmlformats.org/presentationml/2006/main">
  <p:tag name="KSO_WM_UNIT_PLACING_PICTURE_USER_VIEWPORT" val="{&quot;height&quot;:10800,&quot;width&quot;:11605}"/>
</p:tagLst>
</file>

<file path=ppt/tags/tag3.xml><?xml version="1.0" encoding="utf-8"?>
<p:tagLst xmlns:p="http://schemas.openxmlformats.org/presentationml/2006/main">
  <p:tag name="KSO_WM_UNIT_PLACING_PICTURE_USER_VIEWPORT" val="{&quot;height&quot;:5293,&quot;width&quot;:1308}"/>
</p:tagLst>
</file>

<file path=ppt/tags/tag4.xml><?xml version="1.0" encoding="utf-8"?>
<p:tagLst xmlns:p="http://schemas.openxmlformats.org/presentationml/2006/main">
  <p:tag name="KSO_WM_UNIT_PLACING_PICTURE_USER_VIEWPORT" val="{&quot;height&quot;:10800,&quot;width&quot;:11605}"/>
</p:tagLst>
</file>

<file path=ppt/tags/tag5.xml><?xml version="1.0" encoding="utf-8"?>
<p:tagLst xmlns:p="http://schemas.openxmlformats.org/presentationml/2006/main">
  <p:tag name="KSO_WM_UNIT_PLACING_PICTURE_USER_VIEWPORT" val="{&quot;height&quot;:10800,&quot;width&quot;:11605}"/>
</p:tagLst>
</file>

<file path=ppt/tags/tag6.xml><?xml version="1.0" encoding="utf-8"?>
<p:tagLst xmlns:p="http://schemas.openxmlformats.org/presentationml/2006/main">
  <p:tag name="ISPRING_PRESENTATION_TITLE" val="PowerPoint 演示文稿"/>
  <p:tag name="KSO_WPP_MARK_KEY" val="43b18a98-4ff5-4452-9b71-6b5f17fb4460"/>
  <p:tag name="COMMONDATA" val="eyJoZGlkIjoiOTUwMjhjZjEwODQ4NzcwODBjMzZhZjllY2EwNDE2ZjAifQ=="/>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ptalbnb0">
      <a:majorFont>
        <a:latin typeface="Arial"/>
        <a:ea typeface="三极趣味广告体"/>
        <a:cs typeface=""/>
      </a:majorFont>
      <a:minorFont>
        <a:latin typeface="Arial"/>
        <a:ea typeface="三极趣味广告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2267</Words>
  <Application>WPS 演示</Application>
  <PresentationFormat>自定义</PresentationFormat>
  <Paragraphs>107</Paragraphs>
  <Slides>14</Slides>
  <Notes>1</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14</vt:i4>
      </vt:variant>
    </vt:vector>
  </HeadingPairs>
  <TitlesOfParts>
    <vt:vector size="29" baseType="lpstr">
      <vt:lpstr>Arial</vt:lpstr>
      <vt:lpstr>宋体</vt:lpstr>
      <vt:lpstr>Wingdings</vt:lpstr>
      <vt:lpstr>微软雅黑</vt:lpstr>
      <vt:lpstr>Roboto Bold</vt:lpstr>
      <vt:lpstr>Segoe Print</vt:lpstr>
      <vt:lpstr>MV Boli</vt:lpstr>
      <vt:lpstr>方正粗黑宋简体</vt:lpstr>
      <vt:lpstr>方正兰亭超细黑简体</vt:lpstr>
      <vt:lpstr>Arial Unicode MS</vt:lpstr>
      <vt:lpstr>等线</vt:lpstr>
      <vt:lpstr>三极趣味广告体</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清新植物</dc:title>
  <dc:creator>第一PPT</dc:creator>
  <cp:keywords>www.1ppt.com</cp:keywords>
  <dc:description>www.1ppt.com</dc:description>
  <cp:lastModifiedBy>Administrator</cp:lastModifiedBy>
  <cp:revision>322</cp:revision>
  <dcterms:created xsi:type="dcterms:W3CDTF">2019-03-29T12:25:00Z</dcterms:created>
  <dcterms:modified xsi:type="dcterms:W3CDTF">2023-03-10T19:20:58Z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205CB6F7329546C8A306802A8110603E</vt:lpwstr>
  </property>
</Properties>
</file>