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29D122-07A3-413E-8429-F3903447E6A9}">
  <a:tblStyle styleId="{5F29D122-07A3-413E-8429-F3903447E6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5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4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de7abfee7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de7abfee7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de7abfee7_1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de7abfee7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de7abfee7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de7abfee7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de7abfee7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de7abfee7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de7abfee7_1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de7abfee7_1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de7abfee7_1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de7abfee7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de7abfee7_1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de7abfee7_1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de7abfee7_1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de7abfee7_1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de7abfee7_1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de7abfee7_1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de7abfee7_1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de7abfee7_1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de7abfee7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de7abfee7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de7abfee7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de7abfee7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de7abfee7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de7abfee7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de7abfee7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de7abfee7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de7abfee7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de7abfee7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e7abfee7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de7abfee7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de7abfee7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de7abfee7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e7abfee7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de7abfee7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towardsdatascience.com/getting-your-text-data-ready-for-your-natural-language-processing-journey-744d52912867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towardsdatascience.com/getting-your-text-data-ready-for-your-natural-language-processing-journey-744d52912867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i.org/10.1257/jel.20181020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hyperlink" Target="https://universaldependencies.org/u/pos/NUM.html" TargetMode="External"/><Relationship Id="rId10" Type="http://schemas.openxmlformats.org/officeDocument/2006/relationships/hyperlink" Target="https://universaldependencies.org/u/pos/NOUN.html" TargetMode="External"/><Relationship Id="rId13" Type="http://schemas.openxmlformats.org/officeDocument/2006/relationships/hyperlink" Target="https://universaldependencies.org/u/pos/PRON.html" TargetMode="External"/><Relationship Id="rId12" Type="http://schemas.openxmlformats.org/officeDocument/2006/relationships/hyperlink" Target="https://universaldependencies.org/u/pos/PART.html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universaldependencies.org/u/pos/ADJ.html" TargetMode="External"/><Relationship Id="rId4" Type="http://schemas.openxmlformats.org/officeDocument/2006/relationships/hyperlink" Target="https://universaldependencies.org/u/pos/ADP.html" TargetMode="External"/><Relationship Id="rId9" Type="http://schemas.openxmlformats.org/officeDocument/2006/relationships/hyperlink" Target="https://universaldependencies.org/u/pos/INTJ.html" TargetMode="External"/><Relationship Id="rId15" Type="http://schemas.openxmlformats.org/officeDocument/2006/relationships/hyperlink" Target="https://universaldependencies.org/u/pos/PUNCT.html" TargetMode="External"/><Relationship Id="rId14" Type="http://schemas.openxmlformats.org/officeDocument/2006/relationships/hyperlink" Target="https://universaldependencies.org/u/pos/PROPN.html" TargetMode="External"/><Relationship Id="rId17" Type="http://schemas.openxmlformats.org/officeDocument/2006/relationships/hyperlink" Target="https://universaldependencies.org/u/pos/SYM.html" TargetMode="External"/><Relationship Id="rId16" Type="http://schemas.openxmlformats.org/officeDocument/2006/relationships/hyperlink" Target="https://universaldependencies.org/u/pos/SCONJ.html" TargetMode="External"/><Relationship Id="rId5" Type="http://schemas.openxmlformats.org/officeDocument/2006/relationships/hyperlink" Target="https://universaldependencies.org/u/pos/ADV.html" TargetMode="External"/><Relationship Id="rId19" Type="http://schemas.openxmlformats.org/officeDocument/2006/relationships/hyperlink" Target="https://universaldependencies.org/u/pos/X.html" TargetMode="External"/><Relationship Id="rId6" Type="http://schemas.openxmlformats.org/officeDocument/2006/relationships/hyperlink" Target="https://universaldependencies.org/u/pos/AUX_.html" TargetMode="External"/><Relationship Id="rId18" Type="http://schemas.openxmlformats.org/officeDocument/2006/relationships/hyperlink" Target="https://universaldependencies.org/u/pos/VERB.html" TargetMode="External"/><Relationship Id="rId7" Type="http://schemas.openxmlformats.org/officeDocument/2006/relationships/hyperlink" Target="https://universaldependencies.org/u/pos/CCONJ.html" TargetMode="External"/><Relationship Id="rId8" Type="http://schemas.openxmlformats.org/officeDocument/2006/relationships/hyperlink" Target="https://universaldependencies.org/u/pos/DET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ites.google.com/site/iggsahome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ites.google.com/site/iggsahome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hyperlink" Target="https://www.tidytextmining.com/topicmodeling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i.org/10.1257/jel.20181020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Introduction to the world of text mining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Using R and many helpful packages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Florian Gilberg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CorrelAidX Cologne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Counting with the Bag-of-words approach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4338475"/>
            <a:ext cx="31275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Source</a:t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433850" y="1619700"/>
            <a:ext cx="3032100" cy="26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3976925" y="752000"/>
            <a:ext cx="2733300" cy="3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7" name="Google Shape;137;p22"/>
          <p:cNvGraphicFramePr/>
          <p:nvPr/>
        </p:nvGraphicFramePr>
        <p:xfrm>
          <a:off x="3895400" y="45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{5F29D122-07A3-413E-8429-F3903447E6A9}</a:tableStyleId>
              </a:tblPr>
              <a:tblGrid>
                <a:gridCol w="1230950"/>
                <a:gridCol w="3940100"/>
              </a:tblGrid>
              <a:tr h="124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quick brown fox jump over the lazy dog.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Counting with the Bag-of-words approach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4338475"/>
            <a:ext cx="31275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More info</a:t>
            </a:r>
            <a:endParaRPr/>
          </a:p>
        </p:txBody>
      </p:sp>
      <p:sp>
        <p:nvSpPr>
          <p:cNvPr id="144" name="Google Shape;144;p23"/>
          <p:cNvSpPr txBox="1"/>
          <p:nvPr/>
        </p:nvSpPr>
        <p:spPr>
          <a:xfrm>
            <a:off x="433850" y="1619700"/>
            <a:ext cx="3032100" cy="26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3976925" y="752000"/>
            <a:ext cx="2733300" cy="3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46" name="Google Shape;146;p23"/>
          <p:cNvGraphicFramePr/>
          <p:nvPr/>
        </p:nvGraphicFramePr>
        <p:xfrm>
          <a:off x="3976925" y="16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{5F29D122-07A3-413E-8429-F3903447E6A9}</a:tableStyleId>
              </a:tblPr>
              <a:tblGrid>
                <a:gridCol w="558775"/>
                <a:gridCol w="558775"/>
                <a:gridCol w="558775"/>
                <a:gridCol w="616625"/>
                <a:gridCol w="500925"/>
                <a:gridCol w="558775"/>
                <a:gridCol w="558775"/>
                <a:gridCol w="558775"/>
                <a:gridCol w="558775"/>
              </a:tblGrid>
              <a:tr h="57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The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quick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brown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fox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jumps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over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the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lazy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7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Maria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7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jumps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7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7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up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7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quick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7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7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as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7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she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7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disco-vers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Text as Data-approach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4381850"/>
            <a:ext cx="31275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(Gentzkow et al. 2019)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625" y="1631175"/>
            <a:ext cx="956561" cy="956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425" y="3109511"/>
            <a:ext cx="1035101" cy="82791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/>
          <p:nvPr/>
        </p:nvSpPr>
        <p:spPr>
          <a:xfrm>
            <a:off x="1716100" y="2140325"/>
            <a:ext cx="477300" cy="24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FFFF"/>
              </a:highlight>
            </a:endParaRPr>
          </a:p>
        </p:txBody>
      </p:sp>
      <p:sp>
        <p:nvSpPr>
          <p:cNvPr id="156" name="Google Shape;156;p24"/>
          <p:cNvSpPr/>
          <p:nvPr/>
        </p:nvSpPr>
        <p:spPr>
          <a:xfrm>
            <a:off x="1716100" y="3486150"/>
            <a:ext cx="477300" cy="24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FFFF"/>
              </a:highlight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2453625" y="1870350"/>
            <a:ext cx="10350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quick brown fox jumps over...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2453625" y="3223075"/>
            <a:ext cx="10350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1011010010110101001011001111001010110011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9" name="Google Shape;159;p24"/>
          <p:cNvGrpSpPr/>
          <p:nvPr/>
        </p:nvGrpSpPr>
        <p:grpSpPr>
          <a:xfrm rot="5400000">
            <a:off x="5655713" y="1131467"/>
            <a:ext cx="1904638" cy="2340098"/>
            <a:chOff x="5628500" y="1403411"/>
            <a:chExt cx="1219905" cy="1498814"/>
          </a:xfrm>
        </p:grpSpPr>
        <p:sp>
          <p:nvSpPr>
            <p:cNvPr id="160" name="Google Shape;160;p24"/>
            <p:cNvSpPr/>
            <p:nvPr/>
          </p:nvSpPr>
          <p:spPr>
            <a:xfrm>
              <a:off x="5691605" y="1403411"/>
              <a:ext cx="1156800" cy="828000"/>
            </a:xfrm>
            <a:prstGeom prst="uturnArrow">
              <a:avLst>
                <a:gd fmla="val 25000" name="adj1"/>
                <a:gd fmla="val 25000" name="adj2"/>
                <a:gd fmla="val 25000" name="adj3"/>
                <a:gd fmla="val 43750" name="adj4"/>
                <a:gd fmla="val 75000" name="adj5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4"/>
            <p:cNvSpPr/>
            <p:nvPr/>
          </p:nvSpPr>
          <p:spPr>
            <a:xfrm rot="10800000">
              <a:off x="5628500" y="2074225"/>
              <a:ext cx="1156800" cy="828000"/>
            </a:xfrm>
            <a:prstGeom prst="uturnArrow">
              <a:avLst>
                <a:gd fmla="val 25000" name="adj1"/>
                <a:gd fmla="val 25000" name="adj2"/>
                <a:gd fmla="val 25000" name="adj3"/>
                <a:gd fmla="val 43750" name="adj4"/>
                <a:gd fmla="val 75000" name="adj5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19200" y="1075000"/>
            <a:ext cx="9105600" cy="16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Discover hidden patterns</a:t>
            </a:r>
            <a:endParaRPr sz="4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Linguistic annotation</a:t>
            </a:r>
            <a:endParaRPr/>
          </a:p>
        </p:txBody>
      </p:sp>
      <p:sp>
        <p:nvSpPr>
          <p:cNvPr id="172" name="Google Shape;172;p26"/>
          <p:cNvSpPr txBox="1"/>
          <p:nvPr/>
        </p:nvSpPr>
        <p:spPr>
          <a:xfrm>
            <a:off x="380825" y="1624525"/>
            <a:ext cx="2781600" cy="30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 find patterns in speech we can use machine learning models to tokenize and annotate our documents.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Popular packages and programs for this task are StanfordNLP, SpaCy, openNLP and udpipe.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4160100" y="882150"/>
            <a:ext cx="4796400" cy="3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de" sz="1100" u="sng">
                <a:solidFill>
                  <a:schemeClr val="hlink"/>
                </a:solidFill>
                <a:hlinkClick r:id="rId3"/>
              </a:rPr>
              <a:t>ADJ</a:t>
            </a:r>
            <a:r>
              <a:rPr lang="de" sz="1100"/>
              <a:t>: adjective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100" u="sng">
                <a:solidFill>
                  <a:schemeClr val="hlink"/>
                </a:solidFill>
                <a:hlinkClick r:id="rId4"/>
              </a:rPr>
              <a:t>ADP</a:t>
            </a:r>
            <a:r>
              <a:rPr lang="de" sz="1100"/>
              <a:t>: adposition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100" u="sng">
                <a:solidFill>
                  <a:schemeClr val="hlink"/>
                </a:solidFill>
                <a:hlinkClick r:id="rId5"/>
              </a:rPr>
              <a:t>ADV</a:t>
            </a:r>
            <a:r>
              <a:rPr lang="de" sz="1100"/>
              <a:t>: adverb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100" u="sng">
                <a:solidFill>
                  <a:schemeClr val="hlink"/>
                </a:solidFill>
                <a:hlinkClick r:id="rId6"/>
              </a:rPr>
              <a:t>AUX</a:t>
            </a:r>
            <a:r>
              <a:rPr lang="de" sz="1100"/>
              <a:t>: auxiliary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100" u="sng">
                <a:solidFill>
                  <a:schemeClr val="hlink"/>
                </a:solidFill>
                <a:hlinkClick r:id="rId7"/>
              </a:rPr>
              <a:t>CCONJ</a:t>
            </a:r>
            <a:r>
              <a:rPr lang="de" sz="1100"/>
              <a:t>: coordinating conjunction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100" u="sng">
                <a:solidFill>
                  <a:schemeClr val="hlink"/>
                </a:solidFill>
                <a:hlinkClick r:id="rId8"/>
              </a:rPr>
              <a:t>DET</a:t>
            </a:r>
            <a:r>
              <a:rPr lang="de" sz="1100"/>
              <a:t>: determiner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100" u="sng">
                <a:solidFill>
                  <a:schemeClr val="hlink"/>
                </a:solidFill>
                <a:hlinkClick r:id="rId9"/>
              </a:rPr>
              <a:t>INTJ</a:t>
            </a:r>
            <a:r>
              <a:rPr lang="de" sz="1100"/>
              <a:t>: interjection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100" u="sng">
                <a:solidFill>
                  <a:schemeClr val="hlink"/>
                </a:solidFill>
                <a:hlinkClick r:id="rId10"/>
              </a:rPr>
              <a:t>NOUN</a:t>
            </a:r>
            <a:r>
              <a:rPr lang="de" sz="1100"/>
              <a:t>: noun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100" u="sng">
                <a:solidFill>
                  <a:schemeClr val="hlink"/>
                </a:solidFill>
                <a:hlinkClick r:id="rId11"/>
              </a:rPr>
              <a:t>NUM</a:t>
            </a:r>
            <a:r>
              <a:rPr lang="de" sz="1100"/>
              <a:t>: numeral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100" u="sng">
                <a:solidFill>
                  <a:schemeClr val="hlink"/>
                </a:solidFill>
                <a:hlinkClick r:id="rId12"/>
              </a:rPr>
              <a:t>PART</a:t>
            </a:r>
            <a:r>
              <a:rPr lang="de" sz="1100"/>
              <a:t>: particle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100" u="sng">
                <a:solidFill>
                  <a:schemeClr val="hlink"/>
                </a:solidFill>
                <a:hlinkClick r:id="rId13"/>
              </a:rPr>
              <a:t>PRON</a:t>
            </a:r>
            <a:r>
              <a:rPr lang="de" sz="1100"/>
              <a:t>: pronoun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100" u="sng">
                <a:solidFill>
                  <a:schemeClr val="hlink"/>
                </a:solidFill>
                <a:hlinkClick r:id="rId14"/>
              </a:rPr>
              <a:t>PROPN</a:t>
            </a:r>
            <a:r>
              <a:rPr lang="de" sz="1100"/>
              <a:t>: proper noun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100" u="sng">
                <a:solidFill>
                  <a:schemeClr val="hlink"/>
                </a:solidFill>
                <a:hlinkClick r:id="rId15"/>
              </a:rPr>
              <a:t>PUNCT</a:t>
            </a:r>
            <a:r>
              <a:rPr lang="de" sz="1100"/>
              <a:t>: punctuation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100" u="sng">
                <a:solidFill>
                  <a:schemeClr val="hlink"/>
                </a:solidFill>
                <a:hlinkClick r:id="rId16"/>
              </a:rPr>
              <a:t>SCONJ</a:t>
            </a:r>
            <a:r>
              <a:rPr lang="de" sz="1100"/>
              <a:t>: subordinating conjunction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100" u="sng">
                <a:solidFill>
                  <a:schemeClr val="hlink"/>
                </a:solidFill>
                <a:hlinkClick r:id="rId17"/>
              </a:rPr>
              <a:t>SYM</a:t>
            </a:r>
            <a:r>
              <a:rPr lang="de" sz="1100"/>
              <a:t>: symbol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100" u="sng">
                <a:solidFill>
                  <a:schemeClr val="hlink"/>
                </a:solidFill>
                <a:hlinkClick r:id="rId18"/>
              </a:rPr>
              <a:t>VERB</a:t>
            </a:r>
            <a:r>
              <a:rPr lang="de" sz="1100"/>
              <a:t>: verb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100" u="sng">
                <a:solidFill>
                  <a:schemeClr val="hlink"/>
                </a:solidFill>
                <a:hlinkClick r:id="rId19"/>
              </a:rPr>
              <a:t>X</a:t>
            </a:r>
            <a:r>
              <a:rPr lang="de" sz="1100"/>
              <a:t>: other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 strike="sngStrike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Sentiment analysis</a:t>
            </a:r>
            <a:endParaRPr/>
          </a:p>
        </p:txBody>
      </p:sp>
      <p:sp>
        <p:nvSpPr>
          <p:cNvPr id="179" name="Google Shape;179;p27"/>
          <p:cNvSpPr txBox="1"/>
          <p:nvPr/>
        </p:nvSpPr>
        <p:spPr>
          <a:xfrm>
            <a:off x="380825" y="1624525"/>
            <a:ext cx="2781600" cy="30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Discover positive and negative words or even emotions by using weighted dictionaries.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IGGSA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3827500" y="67500"/>
            <a:ext cx="2906700" cy="3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100"/>
              <a:t>negative examples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/>
              <a:t>Abbau|NN    -0.058    Abbaus,Abbaues,Abbauen,Abbaue,Abbauten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/>
              <a:t>Abbruch|NN    -0.0048    Abbruches,Abbrüche,Abbruchs,Abbrüchen,Abbruche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/>
              <a:t>Abdankung|NN    -0.0048    Abdankungen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/>
              <a:t>Abdämpfung|NN    -0.0048    Abdämpfungen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/>
              <a:t>Abfall|NN    -0.0048    Abfalles,Abfälle,Abfalls,Abfällen,Abfalle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/>
              <a:t>Abfuhr|NN    -0.3367    Abfuhren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/>
              <a:t>Abgrund|NN    -0.3465    Abgründe,Abgrunde,Abgrundes,Abgrunds,Abgründen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/>
              <a:t>Abhängigkeit|NN    -0.3653    Abhängigkeiten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 strike="sngStrike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81" name="Google Shape;181;p27"/>
          <p:cNvSpPr txBox="1"/>
          <p:nvPr/>
        </p:nvSpPr>
        <p:spPr>
          <a:xfrm>
            <a:off x="6710175" y="67500"/>
            <a:ext cx="2433900" cy="3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100"/>
              <a:t>positive</a:t>
            </a:r>
            <a:r>
              <a:rPr b="1" lang="de" sz="1100"/>
              <a:t> examples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/>
              <a:t>Freude|NN    0.6502    Freuden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Freund|NN    0.0116    Freunden,Freundes,Freunde,Freunds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Freundlichkeit|NN    0.0913    Freundlichkeiten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Freundschaft|NN    0.2059    Freundschaften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Frieden|NN    0.0040    Friedens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Fruchtbarkeit|NN    0.0040  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Funktionsfähigkeit|NN    0.0040    Funktionsfähigkeiten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Furchtlosigkeit|NN    0.0040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Sentiment analysis</a:t>
            </a:r>
            <a:endParaRPr/>
          </a:p>
        </p:txBody>
      </p:sp>
      <p:sp>
        <p:nvSpPr>
          <p:cNvPr id="187" name="Google Shape;187;p28"/>
          <p:cNvSpPr txBox="1"/>
          <p:nvPr/>
        </p:nvSpPr>
        <p:spPr>
          <a:xfrm>
            <a:off x="380825" y="1624525"/>
            <a:ext cx="2781600" cy="30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Discover positive and negative words or even emotions by using weighted dictionaries.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IGGSA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0650" y="190950"/>
            <a:ext cx="2684700" cy="272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3475" y="2996025"/>
            <a:ext cx="2691886" cy="192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Topic modelling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3875" y="956999"/>
            <a:ext cx="4955174" cy="31636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/>
        </p:nvSpPr>
        <p:spPr>
          <a:xfrm>
            <a:off x="380825" y="1624525"/>
            <a:ext cx="2781600" cy="30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Trying to represent similarities in word </a:t>
            </a: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occurrence</a:t>
            </a: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by </a:t>
            </a: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assigning</a:t>
            </a: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them the same topic number.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Good introduction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8550" y="1060550"/>
            <a:ext cx="9105600" cy="16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And so much more...</a:t>
            </a:r>
            <a:endParaRPr sz="4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100" y="128300"/>
            <a:ext cx="3688093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Text Mining - Get your pickaxe!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23" y="1628963"/>
            <a:ext cx="3908451" cy="323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4949" y="2009750"/>
            <a:ext cx="2286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4603600" y="2670575"/>
            <a:ext cx="4581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300">
                <a:latin typeface="Roboto"/>
                <a:ea typeface="Roboto"/>
                <a:cs typeface="Roboto"/>
                <a:sym typeface="Roboto"/>
              </a:rPr>
              <a:t>+</a:t>
            </a:r>
            <a:endParaRPr sz="3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7879700" y="2789200"/>
            <a:ext cx="1149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300">
                <a:latin typeface="Roboto"/>
                <a:ea typeface="Roboto"/>
                <a:cs typeface="Roboto"/>
                <a:sym typeface="Roboto"/>
              </a:rPr>
              <a:t>= ?</a:t>
            </a:r>
            <a:endParaRPr sz="3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Text Mining - Key points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56725" y="1359400"/>
            <a:ext cx="84504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de" sz="1900">
                <a:latin typeface="Roboto"/>
                <a:ea typeface="Roboto"/>
                <a:cs typeface="Roboto"/>
                <a:sym typeface="Roboto"/>
              </a:rPr>
              <a:t>Transform free (unstructured) text into normalized, structured data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de" sz="1900">
                <a:latin typeface="Roboto"/>
                <a:ea typeface="Roboto"/>
                <a:cs typeface="Roboto"/>
                <a:sym typeface="Roboto"/>
              </a:rPr>
              <a:t>using various different Natural Language Processing (NLP) Tasks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de" sz="1900">
                <a:latin typeface="Roboto"/>
                <a:ea typeface="Roboto"/>
                <a:cs typeface="Roboto"/>
                <a:sym typeface="Roboto"/>
              </a:rPr>
              <a:t>to discover and reveal hidden patterns and information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8550" y="1060550"/>
            <a:ext cx="9105600" cy="16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T</a:t>
            </a:r>
            <a:r>
              <a:rPr lang="de" sz="4000"/>
              <a:t>ransform Text into Data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Text as Data-approach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4381850"/>
            <a:ext cx="31275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(Gentzkow et al. 2019)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625" y="1631175"/>
            <a:ext cx="956561" cy="956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425" y="3109511"/>
            <a:ext cx="1035101" cy="82791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/>
          <p:nvPr/>
        </p:nvSpPr>
        <p:spPr>
          <a:xfrm>
            <a:off x="1716100" y="2140325"/>
            <a:ext cx="477300" cy="24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FFFF"/>
              </a:highlight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1716100" y="3486150"/>
            <a:ext cx="477300" cy="24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FFFF"/>
              </a:highlight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2453625" y="1870350"/>
            <a:ext cx="10350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quick brown fox jumps over...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2453625" y="3223075"/>
            <a:ext cx="10350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????????????????????????????????????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8" name="Google Shape;98;p17"/>
          <p:cNvGrpSpPr/>
          <p:nvPr/>
        </p:nvGrpSpPr>
        <p:grpSpPr>
          <a:xfrm rot="5400000">
            <a:off x="5655713" y="1131467"/>
            <a:ext cx="1904638" cy="2340098"/>
            <a:chOff x="5628500" y="1403411"/>
            <a:chExt cx="1219905" cy="1498814"/>
          </a:xfrm>
        </p:grpSpPr>
        <p:sp>
          <p:nvSpPr>
            <p:cNvPr id="99" name="Google Shape;99;p17"/>
            <p:cNvSpPr/>
            <p:nvPr/>
          </p:nvSpPr>
          <p:spPr>
            <a:xfrm>
              <a:off x="5691605" y="1403411"/>
              <a:ext cx="1156800" cy="828000"/>
            </a:xfrm>
            <a:prstGeom prst="uturnArrow">
              <a:avLst>
                <a:gd fmla="val 25000" name="adj1"/>
                <a:gd fmla="val 25000" name="adj2"/>
                <a:gd fmla="val 25000" name="adj3"/>
                <a:gd fmla="val 43750" name="adj4"/>
                <a:gd fmla="val 75000" name="adj5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 rot="10800000">
              <a:off x="5628500" y="2074225"/>
              <a:ext cx="1156800" cy="828000"/>
            </a:xfrm>
            <a:prstGeom prst="uturnArrow">
              <a:avLst>
                <a:gd fmla="val 25000" name="adj1"/>
                <a:gd fmla="val 25000" name="adj2"/>
                <a:gd fmla="val 25000" name="adj3"/>
                <a:gd fmla="val 43750" name="adj4"/>
                <a:gd fmla="val 75000" name="adj5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904675" y="178375"/>
            <a:ext cx="5334900" cy="40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5000"/>
              <a:t>How can we make text machine readable?</a:t>
            </a:r>
            <a:endParaRPr sz="5000"/>
          </a:p>
        </p:txBody>
      </p:sp>
      <p:sp>
        <p:nvSpPr>
          <p:cNvPr id="106" name="Google Shape;106;p18"/>
          <p:cNvSpPr txBox="1"/>
          <p:nvPr/>
        </p:nvSpPr>
        <p:spPr>
          <a:xfrm rot="1090091">
            <a:off x="6785207" y="1917406"/>
            <a:ext cx="1833825" cy="8203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Complicated AI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 rot="-260687">
            <a:off x="5212253" y="1101357"/>
            <a:ext cx="2102743" cy="8204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Leaning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 rot="365133">
            <a:off x="5282360" y="2188441"/>
            <a:ext cx="1833734" cy="8203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training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 rot="-278530">
            <a:off x="6405080" y="2880685"/>
            <a:ext cx="2420540" cy="1088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Complex computing operations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8550" y="1060550"/>
            <a:ext cx="9105600" cy="16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0"/>
              <a:t>Dictionaries.</a:t>
            </a:r>
            <a:endParaRPr sz="6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de"/>
              <a:t>Cleaning</a:t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380825" y="1272625"/>
            <a:ext cx="2781600" cy="3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Delete all frequently occurring “filling words” that (in most cases) don’t add any value for our analysis.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These are so called “stop words”. Stop words are collected in dictionaries.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 R, you can use pre-defined dictionaries, for example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tm::stopwords()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4160100" y="1605225"/>
            <a:ext cx="4796400" cy="3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500" strike="sngStrike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de" sz="2500">
                <a:latin typeface="Roboto"/>
                <a:ea typeface="Roboto"/>
                <a:cs typeface="Roboto"/>
                <a:sym typeface="Roboto"/>
              </a:rPr>
              <a:t> quick brown fox jumps over </a:t>
            </a:r>
            <a:r>
              <a:rPr lang="de" sz="2500" strike="sngStrike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de" sz="2500">
                <a:latin typeface="Roboto"/>
                <a:ea typeface="Roboto"/>
                <a:cs typeface="Roboto"/>
                <a:sym typeface="Roboto"/>
              </a:rPr>
              <a:t> lazy dog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Stemming / Lemmatizing</a:t>
            </a:r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380825" y="1566675"/>
            <a:ext cx="2781600" cy="31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Reduce all remaining words to their “core” by chopping of the different different grammatical forms.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“Lemmata” or “Stems” can be used to improve uniformity and provide comparable data.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 R, you can lemmatize by using the TreeTagger in the udpipie-package or us the stemmer with </a:t>
            </a: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tm</a:t>
            </a:r>
            <a:r>
              <a:rPr lang="d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::stemDocument()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4160100" y="313325"/>
            <a:ext cx="4796400" cy="4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900">
                <a:latin typeface="Roboto"/>
                <a:ea typeface="Roboto"/>
                <a:cs typeface="Roboto"/>
                <a:sym typeface="Roboto"/>
              </a:rPr>
              <a:t>stemming:</a:t>
            </a:r>
            <a:r>
              <a:rPr lang="de" sz="1900">
                <a:latin typeface="Roboto"/>
                <a:ea typeface="Roboto"/>
                <a:cs typeface="Roboto"/>
                <a:sym typeface="Roboto"/>
              </a:rPr>
              <a:t> chops off the ends of words in the hope of achieving this goal correctly most of the time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500" strike="sngStrike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de" sz="2500">
                <a:latin typeface="Roboto"/>
                <a:ea typeface="Roboto"/>
                <a:cs typeface="Roboto"/>
                <a:sym typeface="Roboto"/>
              </a:rPr>
              <a:t> quick brow</a:t>
            </a:r>
            <a:r>
              <a:rPr lang="de" sz="2500" strike="sngStrike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de" sz="2500">
                <a:latin typeface="Roboto"/>
                <a:ea typeface="Roboto"/>
                <a:cs typeface="Roboto"/>
                <a:sym typeface="Roboto"/>
              </a:rPr>
              <a:t> fox jump</a:t>
            </a:r>
            <a:r>
              <a:rPr lang="de" sz="2500" strike="sngStrike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de" sz="2500">
                <a:latin typeface="Roboto"/>
                <a:ea typeface="Roboto"/>
                <a:cs typeface="Roboto"/>
                <a:sym typeface="Roboto"/>
              </a:rPr>
              <a:t> over </a:t>
            </a:r>
            <a:r>
              <a:rPr lang="de" sz="2500" strike="sngStrike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de" sz="2500">
                <a:latin typeface="Roboto"/>
                <a:ea typeface="Roboto"/>
                <a:cs typeface="Roboto"/>
                <a:sym typeface="Roboto"/>
              </a:rPr>
              <a:t> laz</a:t>
            </a:r>
            <a:r>
              <a:rPr lang="de" sz="2500" strike="sngStrike"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lang="de" sz="2500">
                <a:latin typeface="Roboto"/>
                <a:ea typeface="Roboto"/>
                <a:cs typeface="Roboto"/>
                <a:sym typeface="Roboto"/>
              </a:rPr>
              <a:t> dog.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900">
                <a:latin typeface="Roboto"/>
                <a:ea typeface="Roboto"/>
                <a:cs typeface="Roboto"/>
                <a:sym typeface="Roboto"/>
              </a:rPr>
              <a:t>lemmatizing:</a:t>
            </a:r>
            <a:r>
              <a:rPr lang="de" sz="1900">
                <a:latin typeface="Roboto"/>
                <a:ea typeface="Roboto"/>
                <a:cs typeface="Roboto"/>
                <a:sym typeface="Roboto"/>
              </a:rPr>
              <a:t> compares the word to a dictionary and returns the most likely candidate in its base form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500" strike="sngStrike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de" sz="2500">
                <a:latin typeface="Roboto"/>
                <a:ea typeface="Roboto"/>
                <a:cs typeface="Roboto"/>
                <a:sym typeface="Roboto"/>
              </a:rPr>
              <a:t> quick brown fox jump</a:t>
            </a:r>
            <a:r>
              <a:rPr lang="de" sz="2500" strike="sngStrike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de" sz="2500">
                <a:latin typeface="Roboto"/>
                <a:ea typeface="Roboto"/>
                <a:cs typeface="Roboto"/>
                <a:sym typeface="Roboto"/>
              </a:rPr>
              <a:t> over </a:t>
            </a:r>
            <a:r>
              <a:rPr lang="de" sz="2500" strike="sngStrike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de" sz="2500">
                <a:latin typeface="Roboto"/>
                <a:ea typeface="Roboto"/>
                <a:cs typeface="Roboto"/>
                <a:sym typeface="Roboto"/>
              </a:rPr>
              <a:t> lazy dog.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