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60" r:id="rId16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0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806B01C-3E19-414D-AAD9-E19B3FDA9FAC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74383A-30FD-450F-9FC2-8F6AF6A6D1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39" name="日期占位符 3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DB1D30-0CD2-48FB-821D-32F46F5DABB9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2018/8/11</a:t>
            </a:fld>
            <a:endParaRPr lang="en-US" altLang="zh-CN"/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07A287-650E-4B5D-A3C9-43B52C7B425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日期占位符 3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01C8EE-3F66-4147-BF48-7C55FE1DB2B6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2018/8/11</a:t>
            </a:fld>
            <a:endParaRPr lang="en-US" altLang="zh-CN"/>
          </a:p>
        </p:txBody>
      </p:sp>
      <p:sp>
        <p:nvSpPr>
          <p:cNvPr id="32772" name="灯片编号占位符 4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2E1048-62AF-4588-B7AF-5CAC70E3413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AE91EB-8DD1-4372-92EA-10FCBE5FACA1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5441BF-2448-44F9-B878-4D1069E9AEFF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685F46-25A9-4685-A202-CF5DA04DD9C4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82DF57-D715-422E-85CB-B9A8853FCDE3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698CF2C-888D-4251-9396-7A9A6B7756EB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86D9966-C244-49E1-81CC-40CF9521B661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823298-D7E4-41D1-B85F-8DBF585D9E1F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421653-50D4-4294-B99D-F164E242F935}" type="slidenum">
              <a:rPr lang="zh-CN" altLang="en-US">
                <a:solidFill>
                  <a:srgbClr val="000000"/>
                </a:solidFill>
                <a:ea typeface="微软雅黑" pitchFamily="34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solidFill>
                <a:srgbClr val="00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7"/>
          <p:cNvSpPr/>
          <p:nvPr/>
        </p:nvSpPr>
        <p:spPr>
          <a:xfrm>
            <a:off x="4816475" y="1196975"/>
            <a:ext cx="2559050" cy="2047875"/>
          </a:xfrm>
          <a:prstGeom prst="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729" y="3429000"/>
            <a:ext cx="7776541" cy="116551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05659" y="4610108"/>
            <a:ext cx="7776541" cy="6910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2F3C46-F6D5-4841-A45F-66EEF591BCF4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78B774-F5CD-4A1A-B19B-70F613B76E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14DC-E4F1-45B8-BDE5-DEA6FD2DAC4E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0FBD1-275F-4115-9AAD-A6967D6298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658D3-191C-431D-B85B-0E4FC201FDBA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18CC-469B-46BA-A118-2059664DBE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/>
        </p:nvSpPr>
        <p:spPr>
          <a:xfrm>
            <a:off x="0" y="2370138"/>
            <a:ext cx="12192000" cy="21177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370159"/>
            <a:ext cx="10515600" cy="2117681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DEEB7E0-2FCC-4A3E-B936-B488D513B374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6DE4AE-B9FF-4788-992A-4EBBF61EC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35371-701B-4DFE-B1E3-EF3FBF66E274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39371-ECEF-4DC3-83DE-9B01E824E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2464-A268-4460-B14F-2C96AD72760C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3DCA0-A374-4569-B620-1A861C3024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5"/>
          <p:cNvSpPr/>
          <p:nvPr/>
        </p:nvSpPr>
        <p:spPr>
          <a:xfrm>
            <a:off x="4038600" y="1484313"/>
            <a:ext cx="4114800" cy="3292475"/>
          </a:xfrm>
          <a:prstGeom prst="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7730" y="2593574"/>
            <a:ext cx="7776540" cy="1670851"/>
          </a:xfrm>
        </p:spPr>
        <p:txBody>
          <a:bodyPr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9BD9EF-0E0D-4CD8-B97E-AB2446418E29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0936FB-5682-4FED-BEC6-17ABAD8E17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3D2F1-9E1C-4B31-B3B2-3F4DA89107D6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4E96-8107-48D7-ACBF-DC37EA80D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859A0-1D2A-4EAD-B21E-0889961D2647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2C924-AFDC-4563-A93D-C9578DEE2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F5A7-5C4D-496A-BAAD-3132D9F08A03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6EC3A-52D8-4B96-B34C-F24A29608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chemeClr val="accent6"/>
            </a:gs>
            <a:gs pos="0">
              <a:schemeClr val="bg2"/>
            </a:gs>
            <a:gs pos="100000">
              <a:schemeClr val="tx2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00D0379-B6FC-4D9C-AE29-7831BF82104A}" type="datetimeFigureOut">
              <a:rPr lang="zh-CN" altLang="en-US"/>
              <a:pPr>
                <a:defRPr/>
              </a:pPr>
              <a:t>2018/8/11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1FDE2B-8421-4778-970B-1A2352C51B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57" r:id="rId4"/>
    <p:sldLayoutId id="2147483656" r:id="rId5"/>
    <p:sldLayoutId id="2147483661" r:id="rId6"/>
    <p:sldLayoutId id="2147483655" r:id="rId7"/>
    <p:sldLayoutId id="2147483654" r:id="rId8"/>
    <p:sldLayoutId id="2147483653" r:id="rId9"/>
    <p:sldLayoutId id="2147483652" r:id="rId10"/>
  </p:sldLayoutIdLst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SimHei" pitchFamily="49" charset="-122"/>
        </a:defRPr>
      </a:lvl2pPr>
      <a:lvl3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SimHei" pitchFamily="49" charset="-122"/>
        </a:defRPr>
      </a:lvl3pPr>
      <a:lvl4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SimHei" pitchFamily="49" charset="-122"/>
        </a:defRPr>
      </a:lvl4pPr>
      <a:lvl5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SimHei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SimHei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SimHei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SimHei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SimHei" pitchFamily="49" charset="-122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hemeOverride" Target="../theme/themeOverride1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9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208213" y="3429000"/>
            <a:ext cx="7775575" cy="1165225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+mn-lt"/>
              </a:rPr>
              <a:t>竞赛基础知识补充</a:t>
            </a:r>
          </a:p>
        </p:txBody>
      </p:sp>
      <p:sp>
        <p:nvSpPr>
          <p:cNvPr id="13314" name="副标题 1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205038" y="4610100"/>
            <a:ext cx="7777162" cy="6905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Garen Wang</a:t>
            </a: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4797425" y="2133600"/>
            <a:ext cx="2592388" cy="1165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b">
            <a:normAutofit/>
          </a:bodyPr>
          <a:lstStyle/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宏定义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宏定义其实就是大家见过的</a:t>
            </a:r>
            <a:r>
              <a:rPr lang="en-US" altLang="zh-CN" smtClean="0"/>
              <a:t>#define</a:t>
            </a:r>
            <a:r>
              <a:rPr lang="zh-CN" altLang="en-US" smtClean="0"/>
              <a:t>注意没有分号！</a:t>
            </a:r>
          </a:p>
          <a:p>
            <a:pPr eaLnBrk="1" hangingPunct="1"/>
            <a:r>
              <a:rPr lang="zh-CN" altLang="en-US" smtClean="0"/>
              <a:t>语句。格式是这样的：</a:t>
            </a:r>
          </a:p>
          <a:p>
            <a:pPr eaLnBrk="1" hangingPunct="1"/>
            <a:r>
              <a:rPr lang="en-US" altLang="zh-CN" smtClean="0"/>
              <a:t>#define </a:t>
            </a:r>
            <a:r>
              <a:rPr lang="zh-CN" altLang="en-US" smtClean="0"/>
              <a:t>指定的语句 被替换的语句</a:t>
            </a:r>
          </a:p>
          <a:p>
            <a:pPr eaLnBrk="1" hangingPunct="1"/>
            <a:r>
              <a:rPr lang="zh-CN" altLang="en-US" smtClean="0"/>
              <a:t>宏定义有很多神奇的妙用，用</a:t>
            </a:r>
            <a:r>
              <a:rPr lang="en-US" altLang="zh-CN" smtClean="0"/>
              <a:t>N</a:t>
            </a:r>
            <a:r>
              <a:rPr lang="zh-CN" altLang="en-US" smtClean="0"/>
              <a:t>替换一个数只是基本操作。我们也只需了解基本操作。</a:t>
            </a:r>
          </a:p>
          <a:p>
            <a:pPr eaLnBrk="1" hangingPunct="1"/>
            <a:r>
              <a:rPr lang="zh-CN" altLang="en-US" smtClean="0"/>
              <a:t>对于上面的操作，更好的方法是用</a:t>
            </a:r>
            <a:r>
              <a:rPr lang="en-US" altLang="zh-CN" smtClean="0"/>
              <a:t>const</a:t>
            </a:r>
            <a:r>
              <a:rPr lang="zh-CN" altLang="en-US" smtClean="0"/>
              <a:t>修饰符定义一个常量，可读性好点。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如何使用</a:t>
            </a:r>
            <a:r>
              <a:rPr lang="en-US" altLang="zh-CN" smtClean="0">
                <a:solidFill>
                  <a:schemeClr val="tx1"/>
                </a:solidFill>
              </a:rPr>
              <a:t>DevC++</a:t>
            </a:r>
            <a:r>
              <a:rPr lang="zh-CN" altLang="en-US" smtClean="0">
                <a:solidFill>
                  <a:schemeClr val="tx1"/>
                </a:solidFill>
              </a:rPr>
              <a:t>单步调试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大家现在应该只停留在</a:t>
            </a:r>
            <a:r>
              <a:rPr lang="en-US" altLang="zh-CN" smtClean="0"/>
              <a:t>DevC++</a:t>
            </a:r>
            <a:r>
              <a:rPr lang="zh-CN" altLang="en-US" smtClean="0"/>
              <a:t>的单步调试挺不错的，现在就来一个试试看。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简单的写程序阶段，几乎可以不用用到调试。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不过对于一些实现特定功能的复杂的程序，单步调试就十分重要。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单步调试有几个常用的操作：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1. </a:t>
            </a:r>
            <a:r>
              <a:rPr lang="zh-CN" altLang="en-US" smtClean="0"/>
              <a:t>无须输出地监测变量</a:t>
            </a:r>
            <a:r>
              <a:rPr lang="en-US" altLang="zh-CN" smtClean="0"/>
              <a:t>(watch)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2. </a:t>
            </a:r>
            <a:r>
              <a:rPr lang="zh-CN" altLang="en-US" smtClean="0"/>
              <a:t>下一步（不进入语句中的函数）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3. </a:t>
            </a:r>
            <a:r>
              <a:rPr lang="zh-CN" altLang="en-US" smtClean="0"/>
              <a:t>单步进入（进入语句中的函数）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注意：一个程序的调试无法回退！只能够重头再来。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关于在线测评系统</a:t>
            </a:r>
            <a:r>
              <a:rPr lang="en-US" altLang="zh-CN" smtClean="0">
                <a:solidFill>
                  <a:schemeClr val="tx1"/>
                </a:solidFill>
              </a:rPr>
              <a:t>(OJ)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OJ</a:t>
            </a:r>
            <a:r>
              <a:rPr lang="zh-CN" altLang="en-US" smtClean="0"/>
              <a:t>就是</a:t>
            </a:r>
            <a:r>
              <a:rPr lang="en-US" altLang="zh-CN" smtClean="0"/>
              <a:t>Online Judge</a:t>
            </a:r>
            <a:r>
              <a:rPr lang="zh-CN" altLang="en-US" smtClean="0"/>
              <a:t>，是可以在线测评你的代码正确或否的这么个东西。</a:t>
            </a:r>
          </a:p>
          <a:p>
            <a:pPr eaLnBrk="1" hangingPunct="1"/>
            <a:r>
              <a:rPr lang="zh-CN" altLang="en-US" smtClean="0"/>
              <a:t>每个大牛（不是我）都是从刷题开始的。所以实力的提升离不开刷题。</a:t>
            </a:r>
          </a:p>
          <a:p>
            <a:pPr eaLnBrk="1" hangingPunct="1"/>
            <a:r>
              <a:rPr lang="en-US" altLang="zh-CN" smtClean="0"/>
              <a:t>OJ</a:t>
            </a:r>
            <a:r>
              <a:rPr lang="zh-CN" altLang="en-US" smtClean="0"/>
              <a:t>我个人良心推荐洛谷</a:t>
            </a:r>
            <a:r>
              <a:rPr lang="en-US" altLang="zh-CN" smtClean="0"/>
              <a:t>(luogu)</a:t>
            </a:r>
            <a:r>
              <a:rPr lang="zh-CN" altLang="en-US" smtClean="0"/>
              <a:t>，可能是国内唯一活跃的</a:t>
            </a:r>
            <a:r>
              <a:rPr lang="en-US" altLang="zh-CN" smtClean="0"/>
              <a:t>OJ</a:t>
            </a:r>
            <a:r>
              <a:rPr lang="zh-CN" altLang="en-US" smtClean="0"/>
              <a:t>了。</a:t>
            </a:r>
          </a:p>
          <a:p>
            <a:pPr eaLnBrk="1" hangingPunct="1"/>
            <a:r>
              <a:rPr lang="zh-CN" altLang="en-US" smtClean="0"/>
              <a:t>现在大家可以了解语言基础，等到基础扎实了就可以进行刷题。</a:t>
            </a:r>
          </a:p>
          <a:p>
            <a:pPr eaLnBrk="1" hangingPunct="1"/>
            <a:r>
              <a:rPr lang="zh-CN" altLang="en-US" smtClean="0"/>
              <a:t>个人认为大家应该在开学左右完成</a:t>
            </a:r>
            <a:r>
              <a:rPr lang="en-US" altLang="zh-CN" smtClean="0"/>
              <a:t>C++</a:t>
            </a:r>
            <a:r>
              <a:rPr lang="zh-CN" altLang="en-US" smtClean="0"/>
              <a:t>语言基础的学习。</a:t>
            </a:r>
          </a:p>
          <a:p>
            <a:pPr eaLnBrk="1" hangingPunct="1"/>
            <a:r>
              <a:rPr lang="zh-CN" altLang="en-US" smtClean="0"/>
              <a:t>注意：</a:t>
            </a:r>
            <a:r>
              <a:rPr lang="en-US" altLang="zh-CN" smtClean="0"/>
              <a:t>NOIP</a:t>
            </a:r>
            <a:r>
              <a:rPr lang="zh-CN" altLang="en-US" smtClean="0"/>
              <a:t>不是考你</a:t>
            </a:r>
            <a:r>
              <a:rPr lang="en-US" altLang="zh-CN" smtClean="0"/>
              <a:t>C++</a:t>
            </a:r>
            <a:r>
              <a:rPr lang="zh-CN" altLang="en-US" smtClean="0"/>
              <a:t>写得多</a:t>
            </a:r>
            <a:r>
              <a:rPr lang="en-US" altLang="zh-CN" smtClean="0"/>
              <a:t>nb</a:t>
            </a:r>
            <a:r>
              <a:rPr lang="zh-CN" altLang="en-US" smtClean="0"/>
              <a:t>，而是考你的算法知识和编程能力。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学习建议</a:t>
            </a:r>
          </a:p>
        </p:txBody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老师真热心，给大家买书。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大家常见的学习的书也不就是那么几本入门经典、一本通啊什么的。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入门经典太毒瘤了，全书都挺难的。因为这本书是写给大学</a:t>
            </a:r>
            <a:r>
              <a:rPr lang="en-US" altLang="zh-CN" smtClean="0"/>
              <a:t>ACM</a:t>
            </a:r>
            <a:r>
              <a:rPr lang="zh-CN" altLang="en-US" smtClean="0"/>
              <a:t>的。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一本通这本书的内容十分古老，</a:t>
            </a:r>
            <a:r>
              <a:rPr lang="en-US" altLang="zh-CN" smtClean="0"/>
              <a:t>OJ</a:t>
            </a:r>
            <a:r>
              <a:rPr lang="zh-CN" altLang="en-US" smtClean="0"/>
              <a:t>也老得掉牙，不过都是基础内容。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注意：写完代码最好去</a:t>
            </a:r>
            <a:r>
              <a:rPr lang="en-US" altLang="zh-CN" smtClean="0"/>
              <a:t>OJ</a:t>
            </a:r>
            <a:r>
              <a:rPr lang="zh-CN" altLang="en-US" smtClean="0"/>
              <a:t>上面交一下，自己一般看不出对还是错。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如果学到一定程度想进阶学习的话，我听说有一本叫</a:t>
            </a:r>
            <a:r>
              <a:rPr lang="en-US" altLang="zh-CN" smtClean="0"/>
              <a:t>《</a:t>
            </a:r>
            <a:r>
              <a:rPr lang="zh-CN" altLang="en-US" smtClean="0"/>
              <a:t>算法竞赛进阶指南</a:t>
            </a:r>
            <a:r>
              <a:rPr lang="en-US" altLang="zh-CN" smtClean="0"/>
              <a:t>》</a:t>
            </a:r>
            <a:r>
              <a:rPr lang="zh-CN" altLang="en-US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不过像我这样的弱鸡就不看书了，整天随缘刷题。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给大家的</a:t>
            </a:r>
            <a:r>
              <a:rPr lang="en-US" altLang="zh-CN" smtClean="0"/>
              <a:t>flag</a:t>
            </a:r>
            <a:r>
              <a:rPr lang="zh-CN" altLang="en-US" smtClean="0"/>
              <a:t>是：这个月打好语言基础，下个月准备初赛，学习算法。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初赛相关</a:t>
            </a:r>
          </a:p>
        </p:txBody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学校信息学竞赛是由学生之家这个社团弄的。</a:t>
            </a:r>
          </a:p>
          <a:p>
            <a:pPr eaLnBrk="1" hangingPunct="1"/>
            <a:r>
              <a:rPr lang="zh-CN" altLang="en-US" smtClean="0"/>
              <a:t>今年的初赛是在</a:t>
            </a:r>
            <a:r>
              <a:rPr lang="en-US" altLang="zh-CN" smtClean="0"/>
              <a:t>10.13</a:t>
            </a:r>
            <a:r>
              <a:rPr lang="zh-CN" altLang="en-US" smtClean="0"/>
              <a:t>星期六举行。</a:t>
            </a:r>
          </a:p>
          <a:p>
            <a:pPr eaLnBrk="1" hangingPunct="1"/>
            <a:r>
              <a:rPr lang="zh-CN" altLang="en-US" smtClean="0"/>
              <a:t>初赛考的内容也就是大家想的那样，选择填空，后面都是读程序。</a:t>
            </a:r>
          </a:p>
          <a:p>
            <a:pPr eaLnBrk="1" hangingPunct="1"/>
            <a:r>
              <a:rPr lang="zh-CN" altLang="en-US" smtClean="0"/>
              <a:t>开学开始后，我就由社团的名义带人应付初赛，总共是</a:t>
            </a:r>
            <a:r>
              <a:rPr lang="en-US" altLang="zh-CN" smtClean="0"/>
              <a:t>4~5</a:t>
            </a:r>
            <a:r>
              <a:rPr lang="zh-CN" altLang="en-US" smtClean="0"/>
              <a:t>个星期。</a:t>
            </a:r>
          </a:p>
          <a:p>
            <a:pPr eaLnBrk="1" hangingPunct="1"/>
            <a:r>
              <a:rPr lang="zh-CN" altLang="en-US" smtClean="0"/>
              <a:t>不知道开学后大家会如何被安排，但是初赛相关的辅导一定会搞。</a:t>
            </a:r>
          </a:p>
          <a:p>
            <a:pPr eaLnBrk="1" hangingPunct="1"/>
            <a:r>
              <a:rPr lang="zh-CN" altLang="en-US" smtClean="0"/>
              <a:t>将近开学的时候会发给大家一个初赛群的群号。</a:t>
            </a:r>
          </a:p>
          <a:p>
            <a:pPr eaLnBrk="1" hangingPunct="1"/>
            <a:r>
              <a:rPr lang="zh-CN" altLang="en-US" smtClean="0"/>
              <a:t>初赛报名</a:t>
            </a:r>
            <a:r>
              <a:rPr lang="en-US" altLang="zh-CN" smtClean="0"/>
              <a:t>50</a:t>
            </a:r>
            <a:r>
              <a:rPr lang="zh-CN" altLang="en-US" smtClean="0"/>
              <a:t>元，比去年升了</a:t>
            </a:r>
            <a:r>
              <a:rPr lang="en-US" altLang="zh-CN" smtClean="0"/>
              <a:t>66.7%</a:t>
            </a:r>
            <a:r>
              <a:rPr lang="zh-CN" altLang="en-US" smtClean="0"/>
              <a:t>，十分不爽。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208213" y="2593975"/>
            <a:ext cx="7775575" cy="1670050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+mn-lt"/>
              </a:rPr>
              <a:t>谢谢！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sym typeface="+mn-lt"/>
              </a:rPr>
              <a:t>前面的话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这是我给大家搞的第一节课！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虽然现在已经有老师专门给大家上课，但我还是觉得可以有一些东西来补充。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如果大家了解相关方面的话可以直接喊我过掉。</a:t>
            </a:r>
          </a:p>
          <a:p>
            <a:pPr algn="just" eaLnBrk="1" hangingPunct="1">
              <a:spcBef>
                <a:spcPct val="0"/>
              </a:spcBef>
            </a:pPr>
            <a:endParaRPr lang="zh-CN" altLang="en-US" smtClean="0">
              <a:sym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这个中午主要要讲的东西是下面这些：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如何输入输出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需要注意的</a:t>
            </a:r>
            <a:r>
              <a:rPr lang="en-US" altLang="zh-CN" smtClean="0">
                <a:sym typeface="+mn-lt"/>
              </a:rPr>
              <a:t>C++</a:t>
            </a:r>
            <a:r>
              <a:rPr lang="zh-CN" altLang="en-US" smtClean="0">
                <a:sym typeface="+mn-lt"/>
              </a:rPr>
              <a:t>基本语法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如何使用</a:t>
            </a:r>
            <a:r>
              <a:rPr lang="en-US" altLang="zh-CN" smtClean="0">
                <a:sym typeface="+mn-lt"/>
              </a:rPr>
              <a:t>DevC++</a:t>
            </a:r>
            <a:r>
              <a:rPr lang="zh-CN" altLang="en-US" smtClean="0">
                <a:sym typeface="+mn-lt"/>
              </a:rPr>
              <a:t>单步调试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介绍在线测评系统</a:t>
            </a:r>
            <a:r>
              <a:rPr lang="en-US" altLang="zh-CN" smtClean="0">
                <a:sym typeface="+mn-lt"/>
              </a:rPr>
              <a:t>(Online Judge)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学习建议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初赛相关方面的事情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sym typeface="+mn-lt"/>
              </a:rPr>
              <a:t>如何输入输出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相信每一个语言的初学者都会面临这么一个问题：我怎么读入，怎么输出？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C</a:t>
            </a:r>
            <a:r>
              <a:rPr lang="zh-CN" altLang="en-US" smtClean="0">
                <a:sym typeface="+mn-lt"/>
              </a:rPr>
              <a:t>语言的一套独特的占位符操作方式更是令大家初学的时候晕过只鸭。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下面我们对常用的基本数据类型做一个初步介绍，并且总结出需要使用的占位符。</a:t>
            </a:r>
            <a:endParaRPr lang="en-US" altLang="zh-CN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sym typeface="+mn-lt"/>
              </a:rPr>
              <a:t>数字变量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在</a:t>
            </a:r>
            <a:r>
              <a:rPr lang="en-US" altLang="zh-CN" smtClean="0">
                <a:sym typeface="+mn-lt"/>
              </a:rPr>
              <a:t>OI</a:t>
            </a:r>
            <a:r>
              <a:rPr lang="zh-CN" altLang="en-US" smtClean="0">
                <a:sym typeface="+mn-lt"/>
              </a:rPr>
              <a:t>（</a:t>
            </a:r>
            <a:r>
              <a:rPr lang="en-US" altLang="zh-CN" smtClean="0">
                <a:sym typeface="+mn-lt"/>
              </a:rPr>
              <a:t>Olympics in Informatics</a:t>
            </a:r>
            <a:r>
              <a:rPr lang="zh-CN" altLang="en-US" smtClean="0">
                <a:sym typeface="+mn-lt"/>
              </a:rPr>
              <a:t>，信息学竞赛）中，常用的整型变量也就两个。一个是</a:t>
            </a:r>
            <a:r>
              <a:rPr lang="en-US" altLang="zh-CN" smtClean="0">
                <a:sym typeface="+mn-lt"/>
              </a:rPr>
              <a:t>int</a:t>
            </a:r>
            <a:r>
              <a:rPr lang="zh-CN" altLang="en-US" smtClean="0">
                <a:sym typeface="+mn-lt"/>
              </a:rPr>
              <a:t>，一个是</a:t>
            </a:r>
            <a:r>
              <a:rPr lang="en-US" altLang="zh-CN" smtClean="0">
                <a:sym typeface="+mn-lt"/>
              </a:rPr>
              <a:t>long long</a:t>
            </a:r>
            <a:r>
              <a:rPr lang="zh-CN" altLang="en-US" smtClean="0">
                <a:sym typeface="+mn-lt"/>
              </a:rPr>
              <a:t>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注意：所有的数据类型都有最大的储存范围。</a:t>
            </a:r>
            <a:r>
              <a:rPr lang="en-US" altLang="zh-CN" smtClean="0">
                <a:sym typeface="+mn-lt"/>
              </a:rPr>
              <a:t>int</a:t>
            </a:r>
            <a:r>
              <a:rPr lang="zh-CN" altLang="en-US" smtClean="0">
                <a:sym typeface="+mn-lt"/>
              </a:rPr>
              <a:t>最大是</a:t>
            </a:r>
            <a:r>
              <a:rPr lang="en-US" altLang="zh-CN" smtClean="0">
                <a:sym typeface="+mn-lt"/>
              </a:rPr>
              <a:t>(2 ^ 31 - 1)</a:t>
            </a:r>
            <a:r>
              <a:rPr lang="zh-CN" altLang="zh-CN" smtClean="0">
                <a:sym typeface="+mn-lt"/>
              </a:rPr>
              <a:t>，而</a:t>
            </a:r>
            <a:r>
              <a:rPr lang="en-US" altLang="zh-CN" smtClean="0">
                <a:sym typeface="+mn-lt"/>
              </a:rPr>
              <a:t>long long</a:t>
            </a:r>
            <a:r>
              <a:rPr lang="zh-CN" altLang="en-US" smtClean="0">
                <a:sym typeface="+mn-lt"/>
              </a:rPr>
              <a:t>可以存</a:t>
            </a:r>
            <a:r>
              <a:rPr lang="en-US" altLang="zh-CN" smtClean="0">
                <a:sym typeface="+mn-lt"/>
              </a:rPr>
              <a:t>17</a:t>
            </a:r>
            <a:r>
              <a:rPr lang="zh-CN" altLang="en-US" smtClean="0">
                <a:sym typeface="+mn-lt"/>
              </a:rPr>
              <a:t>位的数字。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int</a:t>
            </a:r>
            <a:r>
              <a:rPr lang="zh-CN" altLang="zh-CN" smtClean="0">
                <a:sym typeface="+mn-lt"/>
              </a:rPr>
              <a:t>听说其实就是</a:t>
            </a:r>
            <a:r>
              <a:rPr lang="en-US" altLang="zh-CN" smtClean="0">
                <a:sym typeface="+mn-lt"/>
              </a:rPr>
              <a:t>long int</a:t>
            </a:r>
            <a:r>
              <a:rPr lang="zh-CN" altLang="en-US" smtClean="0">
                <a:sym typeface="+mn-lt"/>
              </a:rPr>
              <a:t>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浮点型变量我们一般只用</a:t>
            </a:r>
            <a:r>
              <a:rPr lang="en-US" altLang="zh-CN" smtClean="0">
                <a:sym typeface="+mn-lt"/>
              </a:rPr>
              <a:t>double</a:t>
            </a:r>
            <a:r>
              <a:rPr lang="zh-CN" altLang="en-US" smtClean="0">
                <a:sym typeface="+mn-lt"/>
              </a:rPr>
              <a:t>，虽然比</a:t>
            </a:r>
            <a:r>
              <a:rPr lang="en-US" altLang="zh-CN" smtClean="0">
                <a:sym typeface="+mn-lt"/>
              </a:rPr>
              <a:t>float</a:t>
            </a:r>
            <a:r>
              <a:rPr lang="zh-CN" altLang="en-US" smtClean="0">
                <a:sym typeface="+mn-lt"/>
              </a:rPr>
              <a:t>占内存多，但换来的是更大的精确度。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C++</a:t>
            </a:r>
            <a:r>
              <a:rPr lang="zh-CN" altLang="en-US" smtClean="0">
                <a:sym typeface="+mn-lt"/>
              </a:rPr>
              <a:t>相比</a:t>
            </a:r>
            <a:r>
              <a:rPr lang="en-US" altLang="zh-CN" smtClean="0">
                <a:sym typeface="+mn-lt"/>
              </a:rPr>
              <a:t>C</a:t>
            </a:r>
            <a:r>
              <a:rPr lang="zh-CN" altLang="en-US" smtClean="0">
                <a:sym typeface="+mn-lt"/>
              </a:rPr>
              <a:t>还多了个</a:t>
            </a:r>
            <a:r>
              <a:rPr lang="en-US" altLang="zh-CN" smtClean="0">
                <a:sym typeface="+mn-lt"/>
              </a:rPr>
              <a:t>bool</a:t>
            </a:r>
            <a:r>
              <a:rPr lang="zh-CN" altLang="en-US" smtClean="0">
                <a:sym typeface="+mn-lt"/>
              </a:rPr>
              <a:t>数据类型，只能存</a:t>
            </a:r>
            <a:r>
              <a:rPr lang="en-US" altLang="zh-CN" smtClean="0">
                <a:sym typeface="+mn-lt"/>
              </a:rPr>
              <a:t>true(1)</a:t>
            </a:r>
            <a:r>
              <a:rPr lang="zh-CN" altLang="en-US" smtClean="0">
                <a:sym typeface="+mn-lt"/>
              </a:rPr>
              <a:t>或者</a:t>
            </a:r>
            <a:r>
              <a:rPr lang="en-US" altLang="zh-CN" smtClean="0">
                <a:sym typeface="+mn-lt"/>
              </a:rPr>
              <a:t>false(0)</a:t>
            </a:r>
            <a:r>
              <a:rPr lang="zh-CN" altLang="en-US" smtClean="0">
                <a:sym typeface="+mn-lt"/>
              </a:rPr>
              <a:t>，用于逻辑判断比较好。</a:t>
            </a:r>
          </a:p>
          <a:p>
            <a:pPr algn="just" eaLnBrk="1" hangingPunct="1">
              <a:spcBef>
                <a:spcPct val="0"/>
              </a:spcBef>
            </a:pPr>
            <a:endParaRPr lang="zh-CN" altLang="en-US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sym typeface="+mn-lt"/>
              </a:rPr>
              <a:t>字符变量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读入字符的数据类型叫做</a:t>
            </a:r>
            <a:r>
              <a:rPr lang="en-US" altLang="zh-CN" smtClean="0">
                <a:sym typeface="+mn-lt"/>
              </a:rPr>
              <a:t>char</a:t>
            </a:r>
            <a:r>
              <a:rPr lang="zh-CN" altLang="en-US" smtClean="0">
                <a:sym typeface="+mn-lt"/>
              </a:rPr>
              <a:t>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以后大家会学到字符串，其实也就是</a:t>
            </a:r>
            <a:r>
              <a:rPr lang="en-US" altLang="zh-CN" smtClean="0">
                <a:sym typeface="+mn-lt"/>
              </a:rPr>
              <a:t>char</a:t>
            </a:r>
            <a:r>
              <a:rPr lang="zh-CN" altLang="en-US" smtClean="0">
                <a:sym typeface="+mn-lt"/>
              </a:rPr>
              <a:t>数组。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读入后会成为字符变量，可以使用单引号（</a:t>
            </a:r>
            <a:r>
              <a:rPr lang="en-US" altLang="zh-CN" smtClean="0">
                <a:sym typeface="+mn-lt"/>
              </a:rPr>
              <a:t>''</a:t>
            </a:r>
            <a:r>
              <a:rPr lang="zh-CN" altLang="en-US" smtClean="0">
                <a:sym typeface="+mn-lt"/>
              </a:rPr>
              <a:t>）括起一个英文半角字符来表示。</a:t>
            </a:r>
          </a:p>
          <a:p>
            <a:pPr algn="just" eaLnBrk="1" hangingPunct="1">
              <a:spcBef>
                <a:spcPct val="0"/>
              </a:spcBef>
            </a:pPr>
            <a:endParaRPr lang="en-US" altLang="zh-CN" smtClean="0">
              <a:sym typeface="+mn-lt"/>
            </a:endParaRP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字符变量其实与数字是有双射的，是通过</a:t>
            </a:r>
            <a:r>
              <a:rPr lang="en-US" altLang="zh-CN" smtClean="0">
                <a:sym typeface="+mn-lt"/>
              </a:rPr>
              <a:t>ASCII</a:t>
            </a:r>
            <a:r>
              <a:rPr lang="zh-CN" altLang="en-US" smtClean="0">
                <a:sym typeface="+mn-lt"/>
              </a:rPr>
              <a:t>码实现的。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其中有几个需要特别注意的，我提一下：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1. '0'~'9'</a:t>
            </a:r>
            <a:r>
              <a:rPr lang="zh-CN" altLang="en-US" smtClean="0">
                <a:sym typeface="+mn-lt"/>
              </a:rPr>
              <a:t>分别在</a:t>
            </a:r>
            <a:r>
              <a:rPr lang="en-US" altLang="zh-CN" smtClean="0">
                <a:sym typeface="+mn-lt"/>
              </a:rPr>
              <a:t>48~57</a:t>
            </a:r>
            <a:r>
              <a:rPr lang="zh-CN" altLang="zh-CN" smtClean="0">
                <a:sym typeface="+mn-lt"/>
              </a:rPr>
              <a:t>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2. ‘A’~'Z'</a:t>
            </a:r>
            <a:r>
              <a:rPr lang="zh-CN" altLang="en-US" smtClean="0">
                <a:sym typeface="+mn-lt"/>
              </a:rPr>
              <a:t>分别在</a:t>
            </a:r>
            <a:r>
              <a:rPr lang="en-US" altLang="zh-CN" smtClean="0">
                <a:sym typeface="+mn-lt"/>
              </a:rPr>
              <a:t>65~90</a:t>
            </a:r>
            <a:r>
              <a:rPr lang="zh-CN" altLang="en-US" smtClean="0">
                <a:sym typeface="+mn-lt"/>
              </a:rPr>
              <a:t>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3. ‘a’~'z'</a:t>
            </a:r>
            <a:r>
              <a:rPr lang="zh-CN" altLang="en-US" smtClean="0">
                <a:sym typeface="+mn-lt"/>
              </a:rPr>
              <a:t>分别在</a:t>
            </a:r>
            <a:r>
              <a:rPr lang="en-US" altLang="zh-CN" smtClean="0">
                <a:sym typeface="+mn-lt"/>
              </a:rPr>
              <a:t>97~122</a:t>
            </a:r>
            <a:r>
              <a:rPr lang="zh-CN" altLang="en-US" smtClean="0">
                <a:sym typeface="+mn-lt"/>
              </a:rPr>
              <a:t>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详细的东西可以自己上网搜一下。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sym typeface="+mn-lt"/>
              </a:rPr>
              <a:t>如何使用占位符读入输出？</a:t>
            </a:r>
          </a:p>
        </p:txBody>
      </p:sp>
      <p:graphicFrame>
        <p:nvGraphicFramePr>
          <p:cNvPr id="23583" name="Group 31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使用的占位符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B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%d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B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long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%lld  (%l64d)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B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%lf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BF1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char</a:t>
                      </a: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数组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B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B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bool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SimHei" pitchFamily="49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EF8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sym typeface="+mn-lt"/>
              </a:rPr>
              <a:t>占位符的奇技淫巧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原谅我这个题目有点知乎的味道。。。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1. </a:t>
            </a:r>
            <a:r>
              <a:rPr lang="zh-CN" altLang="en-US" smtClean="0">
                <a:sym typeface="+mn-lt"/>
              </a:rPr>
              <a:t>浮点数可以输出规定小数点</a:t>
            </a:r>
            <a:r>
              <a:rPr lang="en-US" altLang="zh-CN" smtClean="0">
                <a:sym typeface="+mn-lt"/>
              </a:rPr>
              <a:t>n</a:t>
            </a:r>
            <a:r>
              <a:rPr lang="zh-CN" altLang="en-US" smtClean="0">
                <a:sym typeface="+mn-lt"/>
              </a:rPr>
              <a:t>位。使用</a:t>
            </a:r>
            <a:r>
              <a:rPr lang="en-US" altLang="zh-CN" smtClean="0">
                <a:sym typeface="+mn-lt"/>
              </a:rPr>
              <a:t>%.nlf</a:t>
            </a:r>
            <a:r>
              <a:rPr lang="zh-CN" altLang="zh-CN" smtClean="0">
                <a:sym typeface="+mn-lt"/>
              </a:rPr>
              <a:t>即可。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2. </a:t>
            </a:r>
            <a:r>
              <a:rPr lang="zh-CN" altLang="en-US" smtClean="0">
                <a:sym typeface="+mn-lt"/>
              </a:rPr>
              <a:t>整数可以以</a:t>
            </a:r>
            <a:r>
              <a:rPr lang="en-US" altLang="zh-CN" smtClean="0">
                <a:sym typeface="+mn-lt"/>
              </a:rPr>
              <a:t>8</a:t>
            </a:r>
            <a:r>
              <a:rPr lang="zh-CN" altLang="en-US" smtClean="0">
                <a:sym typeface="+mn-lt"/>
              </a:rPr>
              <a:t>进制、</a:t>
            </a:r>
            <a:r>
              <a:rPr lang="en-US" altLang="zh-CN" smtClean="0">
                <a:sym typeface="+mn-lt"/>
              </a:rPr>
              <a:t>16</a:t>
            </a:r>
            <a:r>
              <a:rPr lang="zh-CN" altLang="en-US" smtClean="0">
                <a:sym typeface="+mn-lt"/>
              </a:rPr>
              <a:t>进制读入。（一般不用）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3. </a:t>
            </a:r>
            <a:r>
              <a:rPr lang="zh-CN" altLang="en-US" smtClean="0">
                <a:sym typeface="+mn-lt"/>
              </a:rPr>
              <a:t>可以规范输出一个数所占空间。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可以用</a:t>
            </a:r>
            <a:r>
              <a:rPr lang="en-US" altLang="zh-CN" smtClean="0">
                <a:sym typeface="+mn-lt"/>
              </a:rPr>
              <a:t>%5d</a:t>
            </a:r>
            <a:r>
              <a:rPr lang="zh-CN" altLang="en-US" smtClean="0">
                <a:sym typeface="+mn-lt"/>
              </a:rPr>
              <a:t>规范输出</a:t>
            </a:r>
            <a:r>
              <a:rPr lang="en-US" altLang="zh-CN" smtClean="0">
                <a:sym typeface="+mn-lt"/>
              </a:rPr>
              <a:t>5</a:t>
            </a:r>
            <a:r>
              <a:rPr lang="zh-CN" altLang="en-US" smtClean="0">
                <a:sym typeface="+mn-lt"/>
              </a:rPr>
              <a:t>位</a:t>
            </a:r>
            <a:r>
              <a:rPr lang="en-US" altLang="zh-CN" smtClean="0">
                <a:sym typeface="+mn-lt"/>
              </a:rPr>
              <a:t>int</a:t>
            </a:r>
            <a:r>
              <a:rPr lang="zh-CN" altLang="en-US" smtClean="0">
                <a:sym typeface="+mn-lt"/>
              </a:rPr>
              <a:t>，多余在前面补空格。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可以用</a:t>
            </a:r>
            <a:r>
              <a:rPr lang="en-US" altLang="zh-CN" smtClean="0">
                <a:sym typeface="+mn-lt"/>
              </a:rPr>
              <a:t>%08d</a:t>
            </a:r>
            <a:r>
              <a:rPr lang="zh-CN" altLang="en-US" smtClean="0">
                <a:sym typeface="+mn-lt"/>
              </a:rPr>
              <a:t>规范输出</a:t>
            </a:r>
            <a:r>
              <a:rPr lang="en-US" altLang="zh-CN" smtClean="0">
                <a:sym typeface="+mn-lt"/>
              </a:rPr>
              <a:t>8</a:t>
            </a:r>
            <a:r>
              <a:rPr lang="zh-CN" altLang="en-US" smtClean="0">
                <a:sym typeface="+mn-lt"/>
              </a:rPr>
              <a:t>位</a:t>
            </a:r>
            <a:r>
              <a:rPr lang="en-US" altLang="zh-CN" smtClean="0">
                <a:sym typeface="+mn-lt"/>
              </a:rPr>
              <a:t>int</a:t>
            </a:r>
            <a:r>
              <a:rPr lang="zh-CN" altLang="en-US" smtClean="0">
                <a:sym typeface="+mn-lt"/>
              </a:rPr>
              <a:t>，多余在前面补</a:t>
            </a:r>
            <a:r>
              <a:rPr lang="en-US" altLang="zh-CN" smtClean="0">
                <a:sym typeface="+mn-lt"/>
              </a:rPr>
              <a:t>0</a:t>
            </a:r>
            <a:r>
              <a:rPr lang="zh-CN" altLang="en-US" smtClean="0">
                <a:sym typeface="+mn-lt"/>
              </a:rPr>
              <a:t>。</a:t>
            </a:r>
          </a:p>
          <a:p>
            <a:pPr algn="just" eaLnBrk="1" hangingPunct="1">
              <a:spcBef>
                <a:spcPct val="0"/>
              </a:spcBef>
            </a:pPr>
            <a:endParaRPr lang="zh-CN" altLang="en-US" smtClean="0">
              <a:sym typeface="+mn-lt"/>
            </a:endParaRPr>
          </a:p>
          <a:p>
            <a:pPr algn="just" eaLnBrk="1" hangingPunct="1">
              <a:spcBef>
                <a:spcPct val="0"/>
              </a:spcBef>
              <a:buFont typeface="Arial" charset="0"/>
              <a:buNone/>
            </a:pPr>
            <a:endParaRPr lang="zh-CN" altLang="en-US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sym typeface="+mn-lt"/>
              </a:rPr>
              <a:t>C++</a:t>
            </a:r>
            <a:r>
              <a:rPr lang="zh-CN" altLang="en-US" smtClean="0">
                <a:solidFill>
                  <a:schemeClr val="tx1"/>
                </a:solidFill>
                <a:sym typeface="+mn-lt"/>
              </a:rPr>
              <a:t>新数据类型的读入输出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这些新东西</a:t>
            </a:r>
            <a:r>
              <a:rPr lang="en-US" altLang="zh-CN" smtClean="0">
                <a:sym typeface="+mn-lt"/>
              </a:rPr>
              <a:t>scanf</a:t>
            </a:r>
            <a:r>
              <a:rPr lang="zh-CN" altLang="en-US" smtClean="0">
                <a:sym typeface="+mn-lt"/>
              </a:rPr>
              <a:t>和</a:t>
            </a:r>
            <a:r>
              <a:rPr lang="en-US" altLang="zh-CN" smtClean="0">
                <a:sym typeface="+mn-lt"/>
              </a:rPr>
              <a:t>printf</a:t>
            </a:r>
            <a:r>
              <a:rPr lang="zh-CN" altLang="en-US" smtClean="0">
                <a:sym typeface="+mn-lt"/>
              </a:rPr>
              <a:t>就无能为力了。就需要用到几乎万能的</a:t>
            </a:r>
            <a:r>
              <a:rPr lang="en-US" altLang="zh-CN" smtClean="0">
                <a:sym typeface="+mn-lt"/>
              </a:rPr>
              <a:t>iostream</a:t>
            </a:r>
            <a:r>
              <a:rPr lang="zh-CN" altLang="en-US" smtClean="0">
                <a:sym typeface="+mn-lt"/>
              </a:rPr>
              <a:t>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cin &gt;&gt; </a:t>
            </a:r>
            <a:r>
              <a:rPr lang="zh-CN" altLang="en-US" smtClean="0">
                <a:sym typeface="+mn-lt"/>
              </a:rPr>
              <a:t>你要的东西</a:t>
            </a:r>
            <a:r>
              <a:rPr lang="en-US" altLang="zh-CN" smtClean="0">
                <a:sym typeface="+mn-lt"/>
              </a:rPr>
              <a:t>;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cout &lt;&lt; </a:t>
            </a:r>
            <a:r>
              <a:rPr lang="zh-CN" altLang="en-US" smtClean="0">
                <a:sym typeface="+mn-lt"/>
              </a:rPr>
              <a:t>你要的东西</a:t>
            </a:r>
            <a:r>
              <a:rPr lang="en-US" altLang="zh-CN" smtClean="0">
                <a:sym typeface="+mn-lt"/>
              </a:rPr>
              <a:t>;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现在阶段大家想用哪个都没问题。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只不过当考虑读入输出效率的时候，我们最好换回</a:t>
            </a:r>
            <a:r>
              <a:rPr lang="en-US" altLang="zh-CN" smtClean="0">
                <a:sym typeface="+mn-lt"/>
              </a:rPr>
              <a:t>C</a:t>
            </a:r>
            <a:r>
              <a:rPr lang="zh-CN" altLang="en-US" smtClean="0">
                <a:sym typeface="+mn-lt"/>
              </a:rPr>
              <a:t>的读入方式。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sym typeface="+mn-lt"/>
              </a:rPr>
              <a:t>需要注意的</a:t>
            </a:r>
            <a:r>
              <a:rPr lang="en-US" altLang="zh-CN" smtClean="0">
                <a:solidFill>
                  <a:schemeClr val="tx1"/>
                </a:solidFill>
                <a:sym typeface="+mn-lt"/>
              </a:rPr>
              <a:t>C++</a:t>
            </a:r>
            <a:r>
              <a:rPr lang="zh-CN" altLang="en-US" smtClean="0">
                <a:solidFill>
                  <a:schemeClr val="tx1"/>
                </a:solidFill>
                <a:sym typeface="+mn-lt"/>
              </a:rPr>
              <a:t>基本语法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基本语法要注意几个逻辑运算符：逻辑与、逻辑或、逻辑非。还有适当的小括号。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C++</a:t>
            </a:r>
            <a:r>
              <a:rPr lang="zh-CN" altLang="en-US" smtClean="0">
                <a:sym typeface="+mn-lt"/>
              </a:rPr>
              <a:t>在逻辑判断中有</a:t>
            </a:r>
            <a:r>
              <a:rPr lang="en-US" altLang="zh-CN" smtClean="0">
                <a:sym typeface="+mn-lt"/>
              </a:rPr>
              <a:t>true</a:t>
            </a:r>
            <a:r>
              <a:rPr lang="zh-CN" altLang="en-US" smtClean="0">
                <a:sym typeface="+mn-lt"/>
              </a:rPr>
              <a:t>和</a:t>
            </a:r>
            <a:r>
              <a:rPr lang="en-US" altLang="zh-CN" smtClean="0">
                <a:sym typeface="+mn-lt"/>
              </a:rPr>
              <a:t>false</a:t>
            </a:r>
            <a:r>
              <a:rPr lang="zh-CN" altLang="en-US" smtClean="0">
                <a:sym typeface="+mn-lt"/>
              </a:rPr>
              <a:t>两个概念。而真假判断很简单。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mtClean="0">
                <a:sym typeface="+mn-lt"/>
              </a:rPr>
              <a:t>C++</a:t>
            </a:r>
            <a:r>
              <a:rPr lang="zh-CN" altLang="en-US" smtClean="0">
                <a:sym typeface="+mn-lt"/>
              </a:rPr>
              <a:t>规定：只有</a:t>
            </a:r>
            <a:r>
              <a:rPr lang="en-US" altLang="zh-CN" smtClean="0">
                <a:sym typeface="+mn-lt"/>
              </a:rPr>
              <a:t>0</a:t>
            </a:r>
            <a:r>
              <a:rPr lang="zh-CN" altLang="en-US" smtClean="0">
                <a:sym typeface="+mn-lt"/>
              </a:rPr>
              <a:t>代表</a:t>
            </a:r>
            <a:r>
              <a:rPr lang="en-US" altLang="zh-CN" smtClean="0">
                <a:sym typeface="+mn-lt"/>
              </a:rPr>
              <a:t>false</a:t>
            </a:r>
            <a:r>
              <a:rPr lang="zh-CN" altLang="en-US" smtClean="0">
                <a:sym typeface="+mn-lt"/>
              </a:rPr>
              <a:t>，其他都代表</a:t>
            </a:r>
            <a:r>
              <a:rPr lang="en-US" altLang="zh-CN" smtClean="0">
                <a:sym typeface="+mn-lt"/>
              </a:rPr>
              <a:t>true</a:t>
            </a:r>
            <a:r>
              <a:rPr lang="zh-CN" altLang="en-US" smtClean="0">
                <a:sym typeface="+mn-lt"/>
              </a:rPr>
              <a:t>。就算</a:t>
            </a:r>
            <a:r>
              <a:rPr lang="en-US" altLang="zh-CN" smtClean="0">
                <a:sym typeface="+mn-lt"/>
              </a:rPr>
              <a:t>-1</a:t>
            </a:r>
            <a:r>
              <a:rPr lang="zh-CN" altLang="en-US" smtClean="0">
                <a:sym typeface="+mn-lt"/>
              </a:rPr>
              <a:t>也是</a:t>
            </a:r>
            <a:r>
              <a:rPr lang="en-US" altLang="zh-CN" smtClean="0">
                <a:sym typeface="+mn-lt"/>
              </a:rPr>
              <a:t>true</a:t>
            </a:r>
            <a:r>
              <a:rPr lang="zh-CN" altLang="en-US" smtClean="0">
                <a:sym typeface="+mn-lt"/>
              </a:rPr>
              <a:t>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所以有时可以见到</a:t>
            </a:r>
            <a:r>
              <a:rPr lang="en-US" altLang="zh-CN" smtClean="0">
                <a:sym typeface="+mn-lt"/>
              </a:rPr>
              <a:t>if(temp)</a:t>
            </a:r>
            <a:r>
              <a:rPr lang="zh-CN" altLang="en-US" smtClean="0">
                <a:sym typeface="+mn-lt"/>
              </a:rPr>
              <a:t>，意思就是</a:t>
            </a:r>
            <a:r>
              <a:rPr lang="en-US" altLang="zh-CN" smtClean="0">
                <a:sym typeface="+mn-lt"/>
              </a:rPr>
              <a:t>temp</a:t>
            </a:r>
            <a:r>
              <a:rPr lang="zh-CN" altLang="en-US" smtClean="0">
                <a:sym typeface="+mn-lt"/>
              </a:rPr>
              <a:t>不等于</a:t>
            </a:r>
            <a:r>
              <a:rPr lang="en-US" altLang="zh-CN" smtClean="0">
                <a:sym typeface="+mn-lt"/>
              </a:rPr>
              <a:t>0</a:t>
            </a:r>
            <a:r>
              <a:rPr lang="zh-CN" altLang="en-US" smtClean="0">
                <a:sym typeface="+mn-lt"/>
              </a:rPr>
              <a:t>的时候执行。</a:t>
            </a:r>
          </a:p>
          <a:p>
            <a:pPr algn="just" eaLnBrk="1" hangingPunct="1">
              <a:spcBef>
                <a:spcPct val="0"/>
              </a:spcBef>
            </a:pPr>
            <a:r>
              <a:rPr lang="zh-CN" altLang="en-US" smtClean="0">
                <a:sym typeface="+mn-lt"/>
              </a:rPr>
              <a:t>同理，</a:t>
            </a:r>
            <a:r>
              <a:rPr lang="en-US" altLang="zh-CN" smtClean="0">
                <a:sym typeface="+mn-lt"/>
              </a:rPr>
              <a:t>if(!temp)</a:t>
            </a:r>
            <a:r>
              <a:rPr lang="zh-CN" altLang="en-US" smtClean="0">
                <a:sym typeface="+mn-lt"/>
              </a:rPr>
              <a:t>代表的是只当</a:t>
            </a:r>
            <a:r>
              <a:rPr lang="en-US" altLang="zh-CN" smtClean="0">
                <a:sym typeface="+mn-lt"/>
              </a:rPr>
              <a:t>temp</a:t>
            </a:r>
            <a:r>
              <a:rPr lang="zh-CN" altLang="en-US" smtClean="0">
                <a:sym typeface="+mn-lt"/>
              </a:rPr>
              <a:t>等于</a:t>
            </a:r>
            <a:r>
              <a:rPr lang="en-US" altLang="zh-CN" smtClean="0">
                <a:sym typeface="+mn-lt"/>
              </a:rPr>
              <a:t>0</a:t>
            </a:r>
            <a:r>
              <a:rPr lang="zh-CN" altLang="en-US" smtClean="0">
                <a:sym typeface="+mn-lt"/>
              </a:rPr>
              <a:t>时执行。</a:t>
            </a:r>
          </a:p>
          <a:p>
            <a:pPr algn="just" eaLnBrk="1" hangingPunct="1">
              <a:spcBef>
                <a:spcPct val="0"/>
              </a:spcBef>
            </a:pPr>
            <a:endParaRPr lang="zh-CN" altLang="en-US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TEMPLATE_THUMBS_INDEX" val="1、6、11、15、4、5、12、1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400"/>
  <p:tag name="KSO_WM_UNIT_PRESET_TEXT_INDEX" val="5"/>
  <p:tag name="KSO_WM_UNIT_CLEAR" val="0"/>
  <p:tag name="KSO_WM_UNIT_COMPATIBLE" val="0"/>
  <p:tag name="KSO_WM_UNIT_HIGHLIGHT" val="0"/>
  <p:tag name="KSO_WM_UNIT_VALUE" val="440"/>
  <p:tag name="KSO_WM_UNIT_LAYERLEVEL" val="1"/>
  <p:tag name="KSO_WM_UNIT_INDEX" val="1"/>
  <p:tag name="KSO_WM_UNIT_ID" val="custom20184581_2*f*1"/>
  <p:tag name="KSO_WM_UNIT_TYPE" val="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9"/>
  <p:tag name="KSO_WM_SLIDE_INDEX" val="1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9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SLIDE_ID" val="custom2018458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11、15、4、5、12、19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UNIT_TYPE" val="a"/>
  <p:tag name="KSO_WM_UNIT_INDEX" val="1"/>
  <p:tag name="KSO_WM_UNIT_ID" val="custom20184581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IOS风格商务汇报书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UNIT_TYPE" val="b"/>
  <p:tag name="KSO_WM_UNIT_INDEX" val="1"/>
  <p:tag name="KSO_WM_UNIT_ID" val="custom20184581_1*b*1"/>
  <p:tag name="KSO_WM_UNIT_LAYERLEVEL" val="1"/>
  <p:tag name="KSO_WM_UNIT_VALUE" val="3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汇报人：稻壳儿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4581_1*i*2"/>
  <p:tag name="KSO_WM_TEMPLATE_CATEGORY" val="custom"/>
  <p:tag name="KSO_WM_TEMPLATE_INDEX" val="20184581"/>
  <p:tag name="KSO_WM_UNIT_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81_2"/>
  <p:tag name="KSO_WM_TAG_VERSION" val="1.0"/>
  <p:tag name="KSO_WM_TEMPLATE_INDEX" val="20184581"/>
  <p:tag name="KSO_WM_TEMPLATE_CATEGORY" val="custo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81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2"/>
  <p:tag name="KSO_WM_UNIT_LAYERLEVEL" val="1"/>
  <p:tag name="KSO_WM_UNIT_INDEX" val="1"/>
  <p:tag name="KSO_WM_UNIT_ID" val="custom20184581_2*a*1"/>
  <p:tag name="KSO_WM_UNIT_TYPE" val="a"/>
</p:tagLst>
</file>

<file path=ppt/theme/theme1.xml><?xml version="1.0" encoding="utf-8"?>
<a:theme xmlns:a="http://schemas.openxmlformats.org/drawingml/2006/main" name="2_Office 主题​​">
  <a:themeElements>
    <a:clrScheme name="自定义 369">
      <a:dk1>
        <a:srgbClr val="000000"/>
      </a:dk1>
      <a:lt1>
        <a:srgbClr val="FFFFFF"/>
      </a:lt1>
      <a:dk2>
        <a:srgbClr val="0061A0"/>
      </a:dk2>
      <a:lt2>
        <a:srgbClr val="92D050"/>
      </a:lt2>
      <a:accent1>
        <a:srgbClr val="008FD9"/>
      </a:accent1>
      <a:accent2>
        <a:srgbClr val="92D050"/>
      </a:accent2>
      <a:accent3>
        <a:srgbClr val="0061A0"/>
      </a:accent3>
      <a:accent4>
        <a:srgbClr val="05A5AD"/>
      </a:accent4>
      <a:accent5>
        <a:srgbClr val="FFFFFF"/>
      </a:accent5>
      <a:accent6>
        <a:srgbClr val="2C92C5"/>
      </a:accent6>
      <a:hlink>
        <a:srgbClr val="008FD9"/>
      </a:hlink>
      <a:folHlink>
        <a:srgbClr val="BFBFBF"/>
      </a:folHlink>
    </a:clrScheme>
    <a:fontScheme name="snk12rea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369">
    <a:dk1>
      <a:srgbClr val="000000"/>
    </a:dk1>
    <a:lt1>
      <a:srgbClr val="FFFFFF"/>
    </a:lt1>
    <a:dk2>
      <a:srgbClr val="0061A0"/>
    </a:dk2>
    <a:lt2>
      <a:srgbClr val="92D050"/>
    </a:lt2>
    <a:accent1>
      <a:srgbClr val="008FD9"/>
    </a:accent1>
    <a:accent2>
      <a:srgbClr val="92D050"/>
    </a:accent2>
    <a:accent3>
      <a:srgbClr val="0061A0"/>
    </a:accent3>
    <a:accent4>
      <a:srgbClr val="05A5AD"/>
    </a:accent4>
    <a:accent5>
      <a:srgbClr val="FFFFFF"/>
    </a:accent5>
    <a:accent6>
      <a:srgbClr val="2C92C5"/>
    </a:accent6>
    <a:hlink>
      <a:srgbClr val="008FD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1662</Words>
  <Application>WPS 演示</Application>
  <PresentationFormat>自定义</PresentationFormat>
  <Paragraphs>121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SimHei</vt:lpstr>
      <vt:lpstr>Calibri</vt:lpstr>
      <vt:lpstr>+mn-lt</vt:lpstr>
      <vt:lpstr>微软雅黑</vt:lpstr>
      <vt:lpstr>2_Office 主题​​</vt:lpstr>
      <vt:lpstr>2_Office 主题​​</vt:lpstr>
      <vt:lpstr>2_Office 主题​​</vt:lpstr>
      <vt:lpstr>2_Office 主题​​</vt:lpstr>
      <vt:lpstr>竞赛基础知识补充</vt:lpstr>
      <vt:lpstr>前面的话</vt:lpstr>
      <vt:lpstr>如何输入输出</vt:lpstr>
      <vt:lpstr>数字变量</vt:lpstr>
      <vt:lpstr>字符变量</vt:lpstr>
      <vt:lpstr>如何使用占位符读入输出？</vt:lpstr>
      <vt:lpstr>占位符的奇技淫巧</vt:lpstr>
      <vt:lpstr>C++新数据类型的读入输出</vt:lpstr>
      <vt:lpstr>需要注意的C++基本语法</vt:lpstr>
      <vt:lpstr>宏定义</vt:lpstr>
      <vt:lpstr>如何使用DevC++单步调试</vt:lpstr>
      <vt:lpstr>关于在线测评系统(OJ)</vt:lpstr>
      <vt:lpstr>学习建议</vt:lpstr>
      <vt:lpstr>初赛相关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</cp:lastModifiedBy>
  <cp:revision>113</cp:revision>
  <dcterms:created xsi:type="dcterms:W3CDTF">2018-02-09T08:07:00Z</dcterms:created>
  <dcterms:modified xsi:type="dcterms:W3CDTF">2018-08-11T04:38:06Z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