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 Bold" charset="1" panose="00000800000000000000"/>
      <p:regular r:id="rId15"/>
    </p:embeddedFont>
    <p:embeddedFont>
      <p:font typeface="Poppins" charset="1" panose="00000500000000000000"/>
      <p:regular r:id="rId16"/>
    </p:embeddedFont>
    <p:embeddedFont>
      <p:font typeface="Canva Sans" charset="1" panose="020B0503030501040103"/>
      <p:regular r:id="rId17"/>
    </p:embeddedFont>
    <p:embeddedFont>
      <p:font typeface="Canva Sans Bold" charset="1" panose="020B08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2.png" Type="http://schemas.openxmlformats.org/officeDocument/2006/relationships/image"/><Relationship Id="rId5" Target="../embeddings/oleObject1.bin" Type="http://schemas.openxmlformats.org/officeDocument/2006/relationships/oleObjec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19992" y="-1680508"/>
            <a:ext cx="13648016" cy="1364801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640768" y="-164456"/>
            <a:ext cx="11725929" cy="11711272"/>
          </a:xfrm>
          <a:custGeom>
            <a:avLst/>
            <a:gdLst/>
            <a:ahLst/>
            <a:cxnLst/>
            <a:rect r="r" b="b" t="t" l="l"/>
            <a:pathLst>
              <a:path h="11711272" w="11725929">
                <a:moveTo>
                  <a:pt x="0" y="0"/>
                </a:moveTo>
                <a:lnTo>
                  <a:pt x="11725929" y="0"/>
                </a:lnTo>
                <a:lnTo>
                  <a:pt x="11725929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367381" y="-633119"/>
            <a:ext cx="11553237" cy="1155323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662340" y="3353539"/>
            <a:ext cx="15343509" cy="3198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45"/>
              </a:lnSpc>
              <a:spcBef>
                <a:spcPct val="0"/>
              </a:spcBef>
            </a:pPr>
            <a:r>
              <a:rPr lang="en-US" b="true" sz="17889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Pitch Deck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142194" y="7735341"/>
            <a:ext cx="2003612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Explore Now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74786" y="6259751"/>
            <a:ext cx="4938428" cy="507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0"/>
              </a:lnSpc>
              <a:spcBef>
                <a:spcPct val="0"/>
              </a:spcBef>
            </a:pPr>
            <a:r>
              <a:rPr lang="en-US" b="true" sz="2886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MindHaven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35713" y="414823"/>
            <a:ext cx="342616" cy="359616"/>
          </a:xfrm>
          <a:custGeom>
            <a:avLst/>
            <a:gdLst/>
            <a:ahLst/>
            <a:cxnLst/>
            <a:rect r="r" b="b" t="t" l="l"/>
            <a:pathLst>
              <a:path h="359616" w="342616">
                <a:moveTo>
                  <a:pt x="0" y="0"/>
                </a:moveTo>
                <a:lnTo>
                  <a:pt x="342616" y="0"/>
                </a:lnTo>
                <a:lnTo>
                  <a:pt x="342616" y="359616"/>
                </a:lnTo>
                <a:lnTo>
                  <a:pt x="0" y="359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flipV="true">
            <a:off x="8314040" y="2497113"/>
            <a:ext cx="1898560" cy="1304496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H="true" flipV="true">
            <a:off x="8316800" y="6477427"/>
            <a:ext cx="1893040" cy="1312494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8532606" y="4267293"/>
            <a:ext cx="2635124" cy="563602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8530566" y="5475506"/>
            <a:ext cx="2639203" cy="544180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792023" y="1731496"/>
            <a:ext cx="6824008" cy="682400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452411" y="2489522"/>
            <a:ext cx="5862965" cy="5855636"/>
          </a:xfrm>
          <a:custGeom>
            <a:avLst/>
            <a:gdLst/>
            <a:ahLst/>
            <a:cxnLst/>
            <a:rect r="r" b="b" t="t" l="l"/>
            <a:pathLst>
              <a:path h="5855636" w="5862965">
                <a:moveTo>
                  <a:pt x="0" y="0"/>
                </a:moveTo>
                <a:lnTo>
                  <a:pt x="5862964" y="0"/>
                </a:lnTo>
                <a:lnTo>
                  <a:pt x="5862964" y="5855636"/>
                </a:lnTo>
                <a:lnTo>
                  <a:pt x="0" y="58556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2315717" y="2255191"/>
            <a:ext cx="5776619" cy="577661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5940842" y="508149"/>
            <a:ext cx="978460" cy="20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385046" y="508149"/>
            <a:ext cx="1060497" cy="20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154289" y="508149"/>
            <a:ext cx="735456" cy="20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898530" y="508149"/>
            <a:ext cx="809760" cy="20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11679" y="508149"/>
            <a:ext cx="1633768" cy="20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Ingoude Company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4739418" y="4080932"/>
            <a:ext cx="1138768" cy="1138768"/>
          </a:xfrm>
          <a:custGeom>
            <a:avLst/>
            <a:gdLst/>
            <a:ahLst/>
            <a:cxnLst/>
            <a:rect r="r" b="b" t="t" l="l"/>
            <a:pathLst>
              <a:path h="1138768" w="1138768">
                <a:moveTo>
                  <a:pt x="0" y="0"/>
                </a:moveTo>
                <a:lnTo>
                  <a:pt x="1138768" y="0"/>
                </a:lnTo>
                <a:lnTo>
                  <a:pt x="1138768" y="1138768"/>
                </a:lnTo>
                <a:lnTo>
                  <a:pt x="0" y="11387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3220014" y="5293515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THEME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647893" y="1855723"/>
            <a:ext cx="4950613" cy="1272624"/>
            <a:chOff x="0" y="0"/>
            <a:chExt cx="1013318" cy="26048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0820934" y="2012087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9" y="0"/>
                </a:lnTo>
                <a:lnTo>
                  <a:pt x="1026729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0796997" y="1971051"/>
            <a:ext cx="1011607" cy="101160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1F202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0104764" y="2367684"/>
            <a:ext cx="218342" cy="218342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2149516" y="2265225"/>
            <a:ext cx="3448990" cy="443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Automated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11604025" y="3623366"/>
            <a:ext cx="4950613" cy="1272624"/>
            <a:chOff x="0" y="0"/>
            <a:chExt cx="1013318" cy="26048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1" id="41"/>
          <p:cNvSpPr/>
          <p:nvPr/>
        </p:nvSpPr>
        <p:spPr>
          <a:xfrm flipH="false" flipV="false" rot="0">
            <a:off x="11777067" y="3779730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2" id="42"/>
          <p:cNvGrpSpPr/>
          <p:nvPr/>
        </p:nvGrpSpPr>
        <p:grpSpPr>
          <a:xfrm rot="0">
            <a:off x="11753129" y="3738694"/>
            <a:ext cx="1011607" cy="1011607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1060897" y="4135327"/>
            <a:ext cx="218342" cy="218342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13105649" y="4032868"/>
            <a:ext cx="3448990" cy="443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Unified</a:t>
            </a:r>
          </a:p>
        </p:txBody>
      </p:sp>
      <p:grpSp>
        <p:nvGrpSpPr>
          <p:cNvPr name="Group 49" id="49"/>
          <p:cNvGrpSpPr/>
          <p:nvPr/>
        </p:nvGrpSpPr>
        <p:grpSpPr>
          <a:xfrm rot="0">
            <a:off x="11604025" y="5391009"/>
            <a:ext cx="4950613" cy="1272624"/>
            <a:chOff x="0" y="0"/>
            <a:chExt cx="1013318" cy="260488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2" id="52"/>
          <p:cNvSpPr/>
          <p:nvPr/>
        </p:nvSpPr>
        <p:spPr>
          <a:xfrm flipH="false" flipV="false" rot="0">
            <a:off x="11777067" y="5547373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3" id="53"/>
          <p:cNvGrpSpPr/>
          <p:nvPr/>
        </p:nvGrpSpPr>
        <p:grpSpPr>
          <a:xfrm rot="0">
            <a:off x="11753129" y="5506337"/>
            <a:ext cx="1011607" cy="1011607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1060897" y="5902970"/>
            <a:ext cx="218342" cy="218342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9" id="59"/>
          <p:cNvSpPr txBox="true"/>
          <p:nvPr/>
        </p:nvSpPr>
        <p:spPr>
          <a:xfrm rot="0">
            <a:off x="13105649" y="5800511"/>
            <a:ext cx="3448990" cy="443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Resourceful</a:t>
            </a:r>
          </a:p>
        </p:txBody>
      </p:sp>
      <p:grpSp>
        <p:nvGrpSpPr>
          <p:cNvPr name="Group 60" id="60"/>
          <p:cNvGrpSpPr/>
          <p:nvPr/>
        </p:nvGrpSpPr>
        <p:grpSpPr>
          <a:xfrm rot="0">
            <a:off x="10647893" y="7158653"/>
            <a:ext cx="4950613" cy="1272624"/>
            <a:chOff x="0" y="0"/>
            <a:chExt cx="1013318" cy="26048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3" id="63"/>
          <p:cNvSpPr/>
          <p:nvPr/>
        </p:nvSpPr>
        <p:spPr>
          <a:xfrm flipH="false" flipV="false" rot="0">
            <a:off x="10820934" y="7315016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9" y="0"/>
                </a:lnTo>
                <a:lnTo>
                  <a:pt x="1026729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4" id="64"/>
          <p:cNvGrpSpPr/>
          <p:nvPr/>
        </p:nvGrpSpPr>
        <p:grpSpPr>
          <a:xfrm rot="0">
            <a:off x="10796997" y="7273980"/>
            <a:ext cx="1011607" cy="1011607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0104764" y="7670613"/>
            <a:ext cx="218342" cy="218342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0" id="70"/>
          <p:cNvSpPr txBox="true"/>
          <p:nvPr/>
        </p:nvSpPr>
        <p:spPr>
          <a:xfrm rot="0">
            <a:off x="12149516" y="7568154"/>
            <a:ext cx="3448990" cy="443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Accessible</a:t>
            </a:r>
          </a:p>
        </p:txBody>
      </p:sp>
      <p:grpSp>
        <p:nvGrpSpPr>
          <p:cNvPr name="Group 71" id="71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4" id="74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grpSp>
        <p:nvGrpSpPr>
          <p:cNvPr name="Group 75" id="75"/>
          <p:cNvGrpSpPr/>
          <p:nvPr/>
        </p:nvGrpSpPr>
        <p:grpSpPr>
          <a:xfrm rot="0">
            <a:off x="11777067" y="3753875"/>
            <a:ext cx="1011607" cy="1011607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1F202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1784627" y="5615508"/>
            <a:ext cx="1011607" cy="1011607"/>
            <a:chOff x="0" y="0"/>
            <a:chExt cx="812800" cy="8128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1F202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</a:t>
              </a: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10886923" y="7273234"/>
            <a:ext cx="1011607" cy="1011607"/>
            <a:chOff x="0" y="0"/>
            <a:chExt cx="812800" cy="812800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1F202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940842" y="508149"/>
            <a:ext cx="978460" cy="20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85046" y="508149"/>
            <a:ext cx="1060497" cy="20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54289" y="508149"/>
            <a:ext cx="735456" cy="20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98530" y="508149"/>
            <a:ext cx="809760" cy="20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1679" y="508149"/>
            <a:ext cx="1633768" cy="20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Ingoude Company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535713" y="414823"/>
            <a:ext cx="342616" cy="359616"/>
          </a:xfrm>
          <a:custGeom>
            <a:avLst/>
            <a:gdLst/>
            <a:ahLst/>
            <a:cxnLst/>
            <a:rect r="r" b="b" t="t" l="l"/>
            <a:pathLst>
              <a:path h="359616" w="342616">
                <a:moveTo>
                  <a:pt x="0" y="0"/>
                </a:moveTo>
                <a:lnTo>
                  <a:pt x="342616" y="0"/>
                </a:lnTo>
                <a:lnTo>
                  <a:pt x="342616" y="359616"/>
                </a:lnTo>
                <a:lnTo>
                  <a:pt x="0" y="359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346047" y="1184809"/>
            <a:ext cx="7595905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AURA FOR ADHD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0" y="2278783"/>
            <a:ext cx="18288000" cy="2444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1F2020"/>
                </a:solidFill>
                <a:latin typeface="Canva Sans"/>
                <a:ea typeface="Canva Sans"/>
                <a:cs typeface="Canva Sans"/>
                <a:sym typeface="Canva Sans"/>
              </a:rPr>
              <a:t>Theme Connection: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1F2020"/>
                </a:solidFill>
                <a:latin typeface="Canva Sans"/>
                <a:ea typeface="Canva Sans"/>
                <a:cs typeface="Canva Sans"/>
                <a:sym typeface="Canva Sans"/>
              </a:rPr>
              <a:t>AURA (Automated, Unified, Resourceful, Accessible) → for ADHD, this means automating focus aids, unifying support systems, making resource management easier, and ensuring accessibility in learning &amp; work.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0" y="5385018"/>
            <a:ext cx="18288000" cy="307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2" indent="-37782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1F2020"/>
                </a:solidFill>
                <a:latin typeface="Canva Sans"/>
                <a:ea typeface="Canva Sans"/>
                <a:cs typeface="Canva Sans"/>
                <a:sym typeface="Canva Sans"/>
              </a:rPr>
              <a:t>Automated: Automates focus reminders, breaks, and environment adjustments.</a:t>
            </a:r>
          </a:p>
          <a:p>
            <a:pPr algn="just" marL="755652" indent="-37782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1F2020"/>
                </a:solidFill>
                <a:latin typeface="Canva Sans"/>
                <a:ea typeface="Canva Sans"/>
                <a:cs typeface="Canva Sans"/>
                <a:sym typeface="Canva Sans"/>
              </a:rPr>
              <a:t>Unified: Combines multiple ADHD aids (timers, reminders, sensory control) into one system.</a:t>
            </a:r>
          </a:p>
          <a:p>
            <a:pPr algn="just" marL="755652" indent="-37782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1F2020"/>
                </a:solidFill>
                <a:latin typeface="Canva Sans"/>
                <a:ea typeface="Canva Sans"/>
                <a:cs typeface="Canva Sans"/>
                <a:sym typeface="Canva Sans"/>
              </a:rPr>
              <a:t>Resourceful: Optimizes energy &amp; time usage by tracking focus patterns.</a:t>
            </a:r>
          </a:p>
          <a:p>
            <a:pPr algn="just" marL="755652" indent="-37782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1F2020"/>
                </a:solidFill>
                <a:latin typeface="Canva Sans"/>
                <a:ea typeface="Canva Sans"/>
                <a:cs typeface="Canva Sans"/>
                <a:sym typeface="Canva Sans"/>
              </a:rPr>
              <a:t>Accessible: Customizable for individual needs &amp; easy to use on mobile or desktop.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842984" y="3089826"/>
            <a:ext cx="2754945" cy="0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8842984" y="5143500"/>
            <a:ext cx="2754945" cy="0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8842984" y="7197174"/>
            <a:ext cx="2754945" cy="0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8805403" y="2404853"/>
            <a:ext cx="218342" cy="21834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828759" y="5605462"/>
            <a:ext cx="218342" cy="21834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4847579" y="-2149242"/>
            <a:ext cx="14367141" cy="14585483"/>
            <a:chOff x="0" y="0"/>
            <a:chExt cx="800633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00633" cy="812800"/>
            </a:xfrm>
            <a:custGeom>
              <a:avLst/>
              <a:gdLst/>
              <a:ahLst/>
              <a:cxnLst/>
              <a:rect r="r" b="b" t="t" l="l"/>
              <a:pathLst>
                <a:path h="812800" w="800633">
                  <a:moveTo>
                    <a:pt x="400316" y="0"/>
                  </a:moveTo>
                  <a:cubicBezTo>
                    <a:pt x="179228" y="0"/>
                    <a:pt x="0" y="181951"/>
                    <a:pt x="0" y="406400"/>
                  </a:cubicBezTo>
                  <a:cubicBezTo>
                    <a:pt x="0" y="630849"/>
                    <a:pt x="179228" y="812800"/>
                    <a:pt x="400316" y="812800"/>
                  </a:cubicBezTo>
                  <a:cubicBezTo>
                    <a:pt x="621405" y="812800"/>
                    <a:pt x="800633" y="630849"/>
                    <a:pt x="800633" y="406400"/>
                  </a:cubicBezTo>
                  <a:cubicBezTo>
                    <a:pt x="800633" y="181951"/>
                    <a:pt x="621405" y="0"/>
                    <a:pt x="400316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5059" y="38100"/>
              <a:ext cx="650514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-4292858" y="-370093"/>
            <a:ext cx="12531371" cy="12515707"/>
          </a:xfrm>
          <a:custGeom>
            <a:avLst/>
            <a:gdLst/>
            <a:ahLst/>
            <a:cxnLst/>
            <a:rect r="r" b="b" t="t" l="l"/>
            <a:pathLst>
              <a:path h="12515707" w="12531371">
                <a:moveTo>
                  <a:pt x="0" y="0"/>
                </a:moveTo>
                <a:lnTo>
                  <a:pt x="12531371" y="0"/>
                </a:lnTo>
                <a:lnTo>
                  <a:pt x="12531371" y="12515707"/>
                </a:lnTo>
                <a:lnTo>
                  <a:pt x="0" y="125157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-3908961" y="-1029908"/>
            <a:ext cx="12346817" cy="1234681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733813" y="1734167"/>
            <a:ext cx="218342" cy="21834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3509892" y="3313366"/>
            <a:ext cx="1138768" cy="1138768"/>
          </a:xfrm>
          <a:custGeom>
            <a:avLst/>
            <a:gdLst/>
            <a:ahLst/>
            <a:cxnLst/>
            <a:rect r="r" b="b" t="t" l="l"/>
            <a:pathLst>
              <a:path h="1138768" w="1138768">
                <a:moveTo>
                  <a:pt x="0" y="0"/>
                </a:moveTo>
                <a:lnTo>
                  <a:pt x="1138768" y="0"/>
                </a:lnTo>
                <a:lnTo>
                  <a:pt x="1138768" y="1138768"/>
                </a:lnTo>
                <a:lnTo>
                  <a:pt x="0" y="11387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104788" y="4621483"/>
            <a:ext cx="3948976" cy="1617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35713" y="6573358"/>
            <a:ext cx="6913155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People with ADHD face challenges that hinder academic and workplace performance: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144000" y="1667492"/>
            <a:ext cx="88539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Time Blindness: They underestimate time passing, causing missed deadlines.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2299980"/>
            <a:ext cx="917049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Task Initiation Struggles: They delay starting unpleasant or overwhelming tasks.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561141" y="3272472"/>
            <a:ext cx="743679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Sensory Overload: Busy/noisy environments quickly drain focus.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489518" y="4005262"/>
            <a:ext cx="758004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Forgetfulness: Important steps, tasks, or meetings slip their mind.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537013" y="4633278"/>
            <a:ext cx="758011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Inconsistent Energy: They work in bursts, followed by burnout.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537013" y="5449529"/>
            <a:ext cx="6758427" cy="683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4"/>
              </a:lnSpc>
              <a:spcBef>
                <a:spcPct val="0"/>
              </a:spcBef>
            </a:pPr>
            <a:r>
              <a:rPr lang="en-US" sz="19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Gap: Existing tools focus on only one aspect (e.g., timers)</a:t>
            </a:r>
          </a:p>
          <a:p>
            <a:pPr algn="ctr">
              <a:lnSpc>
                <a:spcPts val="2734"/>
              </a:lnSpc>
              <a:spcBef>
                <a:spcPct val="0"/>
              </a:spcBef>
            </a:pPr>
            <a:r>
              <a:rPr lang="en-US" sz="19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instead of a unified, automated support system.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9756261" y="4754833"/>
            <a:ext cx="181669" cy="181669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9756261" y="4043362"/>
            <a:ext cx="181669" cy="181669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9719588" y="3343959"/>
            <a:ext cx="218342" cy="218342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8805403" y="2480637"/>
            <a:ext cx="218342" cy="218342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3982363"/>
            <a:ext cx="13240663" cy="132406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425354" y="-2511561"/>
            <a:ext cx="11375945" cy="11361725"/>
          </a:xfrm>
          <a:custGeom>
            <a:avLst/>
            <a:gdLst/>
            <a:ahLst/>
            <a:cxnLst/>
            <a:rect r="r" b="b" t="t" l="l"/>
            <a:pathLst>
              <a:path h="11361725" w="11375945">
                <a:moveTo>
                  <a:pt x="0" y="0"/>
                </a:moveTo>
                <a:lnTo>
                  <a:pt x="11375946" y="0"/>
                </a:lnTo>
                <a:lnTo>
                  <a:pt x="11375946" y="11361725"/>
                </a:lnTo>
                <a:lnTo>
                  <a:pt x="0" y="1136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160128" y="-2966235"/>
            <a:ext cx="11208407" cy="112084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2481096" y="3946086"/>
            <a:ext cx="3948976" cy="1617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Proposed Solution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28700" y="2373563"/>
            <a:ext cx="10395121" cy="6743312"/>
            <a:chOff x="0" y="0"/>
            <a:chExt cx="2127730" cy="138025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27730" cy="1380258"/>
            </a:xfrm>
            <a:custGeom>
              <a:avLst/>
              <a:gdLst/>
              <a:ahLst/>
              <a:cxnLst/>
              <a:rect r="r" b="b" t="t" l="l"/>
              <a:pathLst>
                <a:path h="1380258" w="2127730">
                  <a:moveTo>
                    <a:pt x="37238" y="0"/>
                  </a:moveTo>
                  <a:lnTo>
                    <a:pt x="2090491" y="0"/>
                  </a:lnTo>
                  <a:cubicBezTo>
                    <a:pt x="2111058" y="0"/>
                    <a:pt x="2127730" y="16672"/>
                    <a:pt x="2127730" y="37238"/>
                  </a:cubicBezTo>
                  <a:lnTo>
                    <a:pt x="2127730" y="1343019"/>
                  </a:lnTo>
                  <a:cubicBezTo>
                    <a:pt x="2127730" y="1363585"/>
                    <a:pt x="2111058" y="1380258"/>
                    <a:pt x="2090491" y="1380258"/>
                  </a:cubicBezTo>
                  <a:lnTo>
                    <a:pt x="37238" y="1380258"/>
                  </a:lnTo>
                  <a:cubicBezTo>
                    <a:pt x="16672" y="1380258"/>
                    <a:pt x="0" y="1363585"/>
                    <a:pt x="0" y="1343019"/>
                  </a:cubicBezTo>
                  <a:lnTo>
                    <a:pt x="0" y="37238"/>
                  </a:lnTo>
                  <a:cubicBezTo>
                    <a:pt x="0" y="16672"/>
                    <a:pt x="16672" y="0"/>
                    <a:pt x="37238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127730" cy="141835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784590" y="2762569"/>
            <a:ext cx="1050666" cy="1066481"/>
            <a:chOff x="0" y="0"/>
            <a:chExt cx="1400888" cy="142197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31917" y="54715"/>
              <a:ext cx="1368971" cy="1367260"/>
            </a:xfrm>
            <a:custGeom>
              <a:avLst/>
              <a:gdLst/>
              <a:ahLst/>
              <a:cxnLst/>
              <a:rect r="r" b="b" t="t" l="l"/>
              <a:pathLst>
                <a:path h="1367260" w="1368971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21" id="21"/>
            <p:cNvGrpSpPr/>
            <p:nvPr/>
          </p:nvGrpSpPr>
          <p:grpSpPr>
            <a:xfrm rot="0">
              <a:off x="0" y="0"/>
              <a:ext cx="1348810" cy="1348810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4" id="24"/>
            <p:cNvSpPr/>
            <p:nvPr/>
          </p:nvSpPr>
          <p:spPr>
            <a:xfrm flipH="false" flipV="false" rot="0">
              <a:off x="403516" y="410411"/>
              <a:ext cx="541778" cy="527987"/>
            </a:xfrm>
            <a:custGeom>
              <a:avLst/>
              <a:gdLst/>
              <a:ahLst/>
              <a:cxnLst/>
              <a:rect r="r" b="b" t="t" l="l"/>
              <a:pathLst>
                <a:path h="527987" w="541778">
                  <a:moveTo>
                    <a:pt x="0" y="0"/>
                  </a:moveTo>
                  <a:lnTo>
                    <a:pt x="541778" y="0"/>
                  </a:lnTo>
                  <a:lnTo>
                    <a:pt x="541778" y="527988"/>
                  </a:lnTo>
                  <a:lnTo>
                    <a:pt x="0" y="527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13801947" y="2504924"/>
            <a:ext cx="1307274" cy="1324127"/>
          </a:xfrm>
          <a:custGeom>
            <a:avLst/>
            <a:gdLst/>
            <a:ahLst/>
            <a:cxnLst/>
            <a:rect r="r" b="b" t="t" l="l"/>
            <a:pathLst>
              <a:path h="1324127" w="1307274">
                <a:moveTo>
                  <a:pt x="0" y="0"/>
                </a:moveTo>
                <a:lnTo>
                  <a:pt x="1307275" y="0"/>
                </a:lnTo>
                <a:lnTo>
                  <a:pt x="1307275" y="1324127"/>
                </a:lnTo>
                <a:lnTo>
                  <a:pt x="0" y="13241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500014" y="3895307"/>
            <a:ext cx="9452494" cy="4563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</a:p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Uses AI to detect loss of focus via webcam and inactivity tracking.</a:t>
            </a:r>
          </a:p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Provides automated reminders for deadlines and micro-breaks.</a:t>
            </a:r>
          </a:p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Has Pomodoro mode for structured work/rest cycles.</a:t>
            </a:r>
          </a:p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Integrates sound &amp; light control (IoT devices like smart bulbs) to create focus-friendly environments.</a:t>
            </a:r>
          </a:p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Tracks energy levels &amp; suggests task scheduling during high-energy periods.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922784" y="3018315"/>
            <a:ext cx="8029724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1F20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cross-platform ADHD support system that: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940842" y="508149"/>
            <a:ext cx="978460" cy="20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702224" y="-6441776"/>
            <a:ext cx="12883553" cy="1288355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949019" y="-5010643"/>
            <a:ext cx="11069128" cy="11055291"/>
          </a:xfrm>
          <a:custGeom>
            <a:avLst/>
            <a:gdLst/>
            <a:ahLst/>
            <a:cxnLst/>
            <a:rect r="r" b="b" t="t" l="l"/>
            <a:pathLst>
              <a:path h="11055291" w="11069128">
                <a:moveTo>
                  <a:pt x="0" y="0"/>
                </a:moveTo>
                <a:lnTo>
                  <a:pt x="11069128" y="0"/>
                </a:lnTo>
                <a:lnTo>
                  <a:pt x="11069128" y="11055291"/>
                </a:lnTo>
                <a:lnTo>
                  <a:pt x="0" y="11055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690946" y="-5453054"/>
            <a:ext cx="10906108" cy="1090610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4385046" y="508149"/>
            <a:ext cx="1060497" cy="20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154289" y="508149"/>
            <a:ext cx="735456" cy="20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898530" y="508149"/>
            <a:ext cx="809760" cy="20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11679" y="508149"/>
            <a:ext cx="1633768" cy="20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Ingoude Company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535713" y="414823"/>
            <a:ext cx="342616" cy="359616"/>
          </a:xfrm>
          <a:custGeom>
            <a:avLst/>
            <a:gdLst/>
            <a:ahLst/>
            <a:cxnLst/>
            <a:rect r="r" b="b" t="t" l="l"/>
            <a:pathLst>
              <a:path h="359616" w="342616">
                <a:moveTo>
                  <a:pt x="0" y="0"/>
                </a:moveTo>
                <a:lnTo>
                  <a:pt x="342616" y="0"/>
                </a:lnTo>
                <a:lnTo>
                  <a:pt x="342616" y="359616"/>
                </a:lnTo>
                <a:lnTo>
                  <a:pt x="0" y="3596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06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852695" y="2879531"/>
            <a:ext cx="4582611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HOW IT WORKS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8490363" y="1438369"/>
            <a:ext cx="1307274" cy="1324127"/>
          </a:xfrm>
          <a:custGeom>
            <a:avLst/>
            <a:gdLst/>
            <a:ahLst/>
            <a:cxnLst/>
            <a:rect r="r" b="b" t="t" l="l"/>
            <a:pathLst>
              <a:path h="1324127" w="1307274">
                <a:moveTo>
                  <a:pt x="0" y="0"/>
                </a:moveTo>
                <a:lnTo>
                  <a:pt x="1307274" y="0"/>
                </a:lnTo>
                <a:lnTo>
                  <a:pt x="1307274" y="1324127"/>
                </a:lnTo>
                <a:lnTo>
                  <a:pt x="0" y="13241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408061" y="1931451"/>
            <a:ext cx="4474771" cy="2162860"/>
            <a:chOff x="0" y="0"/>
            <a:chExt cx="5966362" cy="2883813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5966362" cy="2883813"/>
              <a:chOff x="0" y="0"/>
              <a:chExt cx="915920" cy="442706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915920" cy="442706"/>
              </a:xfrm>
              <a:custGeom>
                <a:avLst/>
                <a:gdLst/>
                <a:ahLst/>
                <a:cxnLst/>
                <a:rect r="r" b="b" t="t" l="l"/>
                <a:pathLst>
                  <a:path h="442706" w="915920">
                    <a:moveTo>
                      <a:pt x="86506" y="0"/>
                    </a:moveTo>
                    <a:lnTo>
                      <a:pt x="829414" y="0"/>
                    </a:lnTo>
                    <a:cubicBezTo>
                      <a:pt x="852357" y="0"/>
                      <a:pt x="874360" y="9114"/>
                      <a:pt x="890583" y="25337"/>
                    </a:cubicBezTo>
                    <a:cubicBezTo>
                      <a:pt x="906806" y="41560"/>
                      <a:pt x="915920" y="63563"/>
                      <a:pt x="915920" y="86506"/>
                    </a:cubicBezTo>
                    <a:lnTo>
                      <a:pt x="915920" y="356200"/>
                    </a:lnTo>
                    <a:cubicBezTo>
                      <a:pt x="915920" y="403976"/>
                      <a:pt x="877190" y="442706"/>
                      <a:pt x="829414" y="442706"/>
                    </a:cubicBezTo>
                    <a:lnTo>
                      <a:pt x="86506" y="442706"/>
                    </a:lnTo>
                    <a:cubicBezTo>
                      <a:pt x="63563" y="442706"/>
                      <a:pt x="41560" y="433592"/>
                      <a:pt x="25337" y="417369"/>
                    </a:cubicBezTo>
                    <a:cubicBezTo>
                      <a:pt x="9114" y="401146"/>
                      <a:pt x="0" y="379142"/>
                      <a:pt x="0" y="356200"/>
                    </a:cubicBezTo>
                    <a:lnTo>
                      <a:pt x="0" y="86506"/>
                    </a:lnTo>
                    <a:cubicBezTo>
                      <a:pt x="0" y="63563"/>
                      <a:pt x="9114" y="41560"/>
                      <a:pt x="25337" y="25337"/>
                    </a:cubicBezTo>
                    <a:cubicBezTo>
                      <a:pt x="41560" y="9114"/>
                      <a:pt x="63563" y="0"/>
                      <a:pt x="86506" y="0"/>
                    </a:cubicBezTo>
                    <a:close/>
                  </a:path>
                </a:pathLst>
              </a:custGeom>
              <a:solidFill>
                <a:srgbClr val="F8F8F8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38100"/>
                <a:ext cx="915920" cy="480806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31" id="31"/>
            <p:cNvSpPr/>
            <p:nvPr/>
          </p:nvSpPr>
          <p:spPr>
            <a:xfrm flipH="false" flipV="false" rot="0">
              <a:off x="325405" y="711266"/>
              <a:ext cx="1368971" cy="1367260"/>
            </a:xfrm>
            <a:custGeom>
              <a:avLst/>
              <a:gdLst/>
              <a:ahLst/>
              <a:cxnLst/>
              <a:rect r="r" b="b" t="t" l="l"/>
              <a:pathLst>
                <a:path h="1367260" w="1368971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32" id="32"/>
            <p:cNvGrpSpPr/>
            <p:nvPr/>
          </p:nvGrpSpPr>
          <p:grpSpPr>
            <a:xfrm rot="0">
              <a:off x="293488" y="656551"/>
              <a:ext cx="1241621" cy="1241621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5" id="35"/>
            <p:cNvSpPr txBox="true"/>
            <p:nvPr/>
          </p:nvSpPr>
          <p:spPr>
            <a:xfrm rot="0">
              <a:off x="2223848" y="635066"/>
              <a:ext cx="2751062" cy="5649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22"/>
                </a:lnSpc>
                <a:spcBef>
                  <a:spcPct val="0"/>
                </a:spcBef>
              </a:pPr>
              <a:r>
                <a:rPr lang="en-US" b="true" sz="2444">
                  <a:solidFill>
                    <a:srgbClr val="3A6AD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Service 01</a:t>
              </a:r>
            </a:p>
          </p:txBody>
        </p:sp>
        <p:sp>
          <p:nvSpPr>
            <p:cNvPr name="Freeform 36" id="36"/>
            <p:cNvSpPr/>
            <p:nvPr/>
          </p:nvSpPr>
          <p:spPr>
            <a:xfrm flipH="false" flipV="false" rot="0">
              <a:off x="664331" y="1083324"/>
              <a:ext cx="499935" cy="388075"/>
            </a:xfrm>
            <a:custGeom>
              <a:avLst/>
              <a:gdLst/>
              <a:ahLst/>
              <a:cxnLst/>
              <a:rect r="r" b="b" t="t" l="l"/>
              <a:pathLst>
                <a:path h="388075" w="499935">
                  <a:moveTo>
                    <a:pt x="0" y="0"/>
                  </a:moveTo>
                  <a:lnTo>
                    <a:pt x="499935" y="0"/>
                  </a:lnTo>
                  <a:lnTo>
                    <a:pt x="499935" y="388075"/>
                  </a:lnTo>
                  <a:lnTo>
                    <a:pt x="0" y="3880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7" id="37"/>
            <p:cNvSpPr txBox="true"/>
            <p:nvPr/>
          </p:nvSpPr>
          <p:spPr>
            <a:xfrm rot="0">
              <a:off x="1642298" y="1551778"/>
              <a:ext cx="4257080" cy="418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User sets tasks &amp; deadlines.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2055395" y="4483654"/>
            <a:ext cx="4474771" cy="2748239"/>
            <a:chOff x="0" y="0"/>
            <a:chExt cx="5966362" cy="3664318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0" y="0"/>
              <a:ext cx="5966362" cy="3664318"/>
              <a:chOff x="0" y="0"/>
              <a:chExt cx="915920" cy="562524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915920" cy="562524"/>
              </a:xfrm>
              <a:custGeom>
                <a:avLst/>
                <a:gdLst/>
                <a:ahLst/>
                <a:cxnLst/>
                <a:rect r="r" b="b" t="t" l="l"/>
                <a:pathLst>
                  <a:path h="562524" w="915920">
                    <a:moveTo>
                      <a:pt x="86506" y="0"/>
                    </a:moveTo>
                    <a:lnTo>
                      <a:pt x="829414" y="0"/>
                    </a:lnTo>
                    <a:cubicBezTo>
                      <a:pt x="852357" y="0"/>
                      <a:pt x="874360" y="9114"/>
                      <a:pt x="890583" y="25337"/>
                    </a:cubicBezTo>
                    <a:cubicBezTo>
                      <a:pt x="906806" y="41560"/>
                      <a:pt x="915920" y="63563"/>
                      <a:pt x="915920" y="86506"/>
                    </a:cubicBezTo>
                    <a:lnTo>
                      <a:pt x="915920" y="476018"/>
                    </a:lnTo>
                    <a:cubicBezTo>
                      <a:pt x="915920" y="523794"/>
                      <a:pt x="877190" y="562524"/>
                      <a:pt x="829414" y="562524"/>
                    </a:cubicBezTo>
                    <a:lnTo>
                      <a:pt x="86506" y="562524"/>
                    </a:lnTo>
                    <a:cubicBezTo>
                      <a:pt x="63563" y="562524"/>
                      <a:pt x="41560" y="553410"/>
                      <a:pt x="25337" y="537187"/>
                    </a:cubicBezTo>
                    <a:cubicBezTo>
                      <a:pt x="9114" y="520964"/>
                      <a:pt x="0" y="498961"/>
                      <a:pt x="0" y="476018"/>
                    </a:cubicBezTo>
                    <a:lnTo>
                      <a:pt x="0" y="86506"/>
                    </a:lnTo>
                    <a:cubicBezTo>
                      <a:pt x="0" y="63563"/>
                      <a:pt x="9114" y="41560"/>
                      <a:pt x="25337" y="25337"/>
                    </a:cubicBezTo>
                    <a:cubicBezTo>
                      <a:pt x="41560" y="9114"/>
                      <a:pt x="63563" y="0"/>
                      <a:pt x="86506" y="0"/>
                    </a:cubicBezTo>
                    <a:close/>
                  </a:path>
                </a:pathLst>
              </a:custGeom>
              <a:solidFill>
                <a:srgbClr val="F8F8F8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38100"/>
                <a:ext cx="915920" cy="600624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42" id="42"/>
            <p:cNvSpPr/>
            <p:nvPr/>
          </p:nvSpPr>
          <p:spPr>
            <a:xfrm flipH="false" flipV="false" rot="0">
              <a:off x="325405" y="711266"/>
              <a:ext cx="1368971" cy="1367260"/>
            </a:xfrm>
            <a:custGeom>
              <a:avLst/>
              <a:gdLst/>
              <a:ahLst/>
              <a:cxnLst/>
              <a:rect r="r" b="b" t="t" l="l"/>
              <a:pathLst>
                <a:path h="1367260" w="1368971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43" id="43"/>
            <p:cNvGrpSpPr/>
            <p:nvPr/>
          </p:nvGrpSpPr>
          <p:grpSpPr>
            <a:xfrm rot="0">
              <a:off x="293488" y="656551"/>
              <a:ext cx="1241621" cy="1241621"/>
              <a:chOff x="0" y="0"/>
              <a:chExt cx="812800" cy="812800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46" id="46"/>
            <p:cNvSpPr txBox="true"/>
            <p:nvPr/>
          </p:nvSpPr>
          <p:spPr>
            <a:xfrm rot="0">
              <a:off x="2223848" y="635066"/>
              <a:ext cx="2751062" cy="5649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22"/>
                </a:lnSpc>
                <a:spcBef>
                  <a:spcPct val="0"/>
                </a:spcBef>
              </a:pPr>
              <a:r>
                <a:rPr lang="en-US" b="true" sz="2444">
                  <a:solidFill>
                    <a:srgbClr val="3A6AD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Service 02</a:t>
              </a:r>
            </a:p>
          </p:txBody>
        </p:sp>
        <p:sp>
          <p:nvSpPr>
            <p:cNvPr name="Freeform 47" id="47"/>
            <p:cNvSpPr/>
            <p:nvPr/>
          </p:nvSpPr>
          <p:spPr>
            <a:xfrm flipH="false" flipV="false" rot="0">
              <a:off x="664331" y="1083324"/>
              <a:ext cx="499935" cy="388075"/>
            </a:xfrm>
            <a:custGeom>
              <a:avLst/>
              <a:gdLst/>
              <a:ahLst/>
              <a:cxnLst/>
              <a:rect r="r" b="b" t="t" l="l"/>
              <a:pathLst>
                <a:path h="388075" w="499935">
                  <a:moveTo>
                    <a:pt x="0" y="0"/>
                  </a:moveTo>
                  <a:lnTo>
                    <a:pt x="499935" y="0"/>
                  </a:lnTo>
                  <a:lnTo>
                    <a:pt x="499935" y="388075"/>
                  </a:lnTo>
                  <a:lnTo>
                    <a:pt x="0" y="3880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8" id="48"/>
            <p:cNvSpPr txBox="true"/>
            <p:nvPr/>
          </p:nvSpPr>
          <p:spPr>
            <a:xfrm rot="0">
              <a:off x="1642298" y="1551778"/>
              <a:ext cx="4257080" cy="1307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Webcam + AI detects if user is distracted for &gt; 2 mins.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6906614" y="5857773"/>
            <a:ext cx="4474771" cy="2748239"/>
            <a:chOff x="0" y="0"/>
            <a:chExt cx="5966362" cy="3664318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0" y="0"/>
              <a:ext cx="5966362" cy="3664318"/>
              <a:chOff x="0" y="0"/>
              <a:chExt cx="915920" cy="562524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915920" cy="562524"/>
              </a:xfrm>
              <a:custGeom>
                <a:avLst/>
                <a:gdLst/>
                <a:ahLst/>
                <a:cxnLst/>
                <a:rect r="r" b="b" t="t" l="l"/>
                <a:pathLst>
                  <a:path h="562524" w="915920">
                    <a:moveTo>
                      <a:pt x="86506" y="0"/>
                    </a:moveTo>
                    <a:lnTo>
                      <a:pt x="829414" y="0"/>
                    </a:lnTo>
                    <a:cubicBezTo>
                      <a:pt x="852357" y="0"/>
                      <a:pt x="874360" y="9114"/>
                      <a:pt x="890583" y="25337"/>
                    </a:cubicBezTo>
                    <a:cubicBezTo>
                      <a:pt x="906806" y="41560"/>
                      <a:pt x="915920" y="63563"/>
                      <a:pt x="915920" y="86506"/>
                    </a:cubicBezTo>
                    <a:lnTo>
                      <a:pt x="915920" y="476018"/>
                    </a:lnTo>
                    <a:cubicBezTo>
                      <a:pt x="915920" y="523794"/>
                      <a:pt x="877190" y="562524"/>
                      <a:pt x="829414" y="562524"/>
                    </a:cubicBezTo>
                    <a:lnTo>
                      <a:pt x="86506" y="562524"/>
                    </a:lnTo>
                    <a:cubicBezTo>
                      <a:pt x="63563" y="562524"/>
                      <a:pt x="41560" y="553410"/>
                      <a:pt x="25337" y="537187"/>
                    </a:cubicBezTo>
                    <a:cubicBezTo>
                      <a:pt x="9114" y="520964"/>
                      <a:pt x="0" y="498961"/>
                      <a:pt x="0" y="476018"/>
                    </a:cubicBezTo>
                    <a:lnTo>
                      <a:pt x="0" y="86506"/>
                    </a:lnTo>
                    <a:cubicBezTo>
                      <a:pt x="0" y="63563"/>
                      <a:pt x="9114" y="41560"/>
                      <a:pt x="25337" y="25337"/>
                    </a:cubicBezTo>
                    <a:cubicBezTo>
                      <a:pt x="41560" y="9114"/>
                      <a:pt x="63563" y="0"/>
                      <a:pt x="86506" y="0"/>
                    </a:cubicBezTo>
                    <a:close/>
                  </a:path>
                </a:pathLst>
              </a:custGeom>
              <a:solidFill>
                <a:srgbClr val="F8F8F8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-38100"/>
                <a:ext cx="915920" cy="600624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53" id="53"/>
            <p:cNvSpPr/>
            <p:nvPr/>
          </p:nvSpPr>
          <p:spPr>
            <a:xfrm flipH="false" flipV="false" rot="0">
              <a:off x="325405" y="711266"/>
              <a:ext cx="1368971" cy="1367260"/>
            </a:xfrm>
            <a:custGeom>
              <a:avLst/>
              <a:gdLst/>
              <a:ahLst/>
              <a:cxnLst/>
              <a:rect r="r" b="b" t="t" l="l"/>
              <a:pathLst>
                <a:path h="1367260" w="1368971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54" id="54"/>
            <p:cNvGrpSpPr/>
            <p:nvPr/>
          </p:nvGrpSpPr>
          <p:grpSpPr>
            <a:xfrm rot="0">
              <a:off x="293488" y="656551"/>
              <a:ext cx="1241621" cy="1241621"/>
              <a:chOff x="0" y="0"/>
              <a:chExt cx="812800" cy="812800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6" id="5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57" id="57"/>
            <p:cNvSpPr txBox="true"/>
            <p:nvPr/>
          </p:nvSpPr>
          <p:spPr>
            <a:xfrm rot="0">
              <a:off x="2223848" y="635066"/>
              <a:ext cx="2751062" cy="5649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22"/>
                </a:lnSpc>
                <a:spcBef>
                  <a:spcPct val="0"/>
                </a:spcBef>
              </a:pPr>
              <a:r>
                <a:rPr lang="en-US" b="true" sz="2444">
                  <a:solidFill>
                    <a:srgbClr val="3A6AD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Service 03</a:t>
              </a:r>
            </a:p>
          </p:txBody>
        </p:sp>
        <p:sp>
          <p:nvSpPr>
            <p:cNvPr name="Freeform 58" id="58"/>
            <p:cNvSpPr/>
            <p:nvPr/>
          </p:nvSpPr>
          <p:spPr>
            <a:xfrm flipH="false" flipV="false" rot="0">
              <a:off x="664331" y="1083324"/>
              <a:ext cx="499935" cy="388075"/>
            </a:xfrm>
            <a:custGeom>
              <a:avLst/>
              <a:gdLst/>
              <a:ahLst/>
              <a:cxnLst/>
              <a:rect r="r" b="b" t="t" l="l"/>
              <a:pathLst>
                <a:path h="388075" w="499935">
                  <a:moveTo>
                    <a:pt x="0" y="0"/>
                  </a:moveTo>
                  <a:lnTo>
                    <a:pt x="499935" y="0"/>
                  </a:lnTo>
                  <a:lnTo>
                    <a:pt x="499935" y="388075"/>
                  </a:lnTo>
                  <a:lnTo>
                    <a:pt x="0" y="3880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9" id="59"/>
            <p:cNvSpPr txBox="true"/>
            <p:nvPr/>
          </p:nvSpPr>
          <p:spPr>
            <a:xfrm rot="0">
              <a:off x="1642298" y="1551778"/>
              <a:ext cx="4257080" cy="1307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Smart reminders appear (pop-up, voice, or phone notification).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1955301" y="5067657"/>
            <a:ext cx="4474771" cy="2748239"/>
            <a:chOff x="0" y="0"/>
            <a:chExt cx="5966362" cy="3664318"/>
          </a:xfrm>
        </p:grpSpPr>
        <p:grpSp>
          <p:nvGrpSpPr>
            <p:cNvPr name="Group 61" id="61"/>
            <p:cNvGrpSpPr/>
            <p:nvPr/>
          </p:nvGrpSpPr>
          <p:grpSpPr>
            <a:xfrm rot="0">
              <a:off x="0" y="0"/>
              <a:ext cx="5966362" cy="3664318"/>
              <a:chOff x="0" y="0"/>
              <a:chExt cx="915920" cy="562524"/>
            </a:xfrm>
          </p:grpSpPr>
          <p:sp>
            <p:nvSpPr>
              <p:cNvPr name="Freeform 62" id="62"/>
              <p:cNvSpPr/>
              <p:nvPr/>
            </p:nvSpPr>
            <p:spPr>
              <a:xfrm flipH="false" flipV="false" rot="0">
                <a:off x="0" y="0"/>
                <a:ext cx="915920" cy="562524"/>
              </a:xfrm>
              <a:custGeom>
                <a:avLst/>
                <a:gdLst/>
                <a:ahLst/>
                <a:cxnLst/>
                <a:rect r="r" b="b" t="t" l="l"/>
                <a:pathLst>
                  <a:path h="562524" w="915920">
                    <a:moveTo>
                      <a:pt x="86506" y="0"/>
                    </a:moveTo>
                    <a:lnTo>
                      <a:pt x="829414" y="0"/>
                    </a:lnTo>
                    <a:cubicBezTo>
                      <a:pt x="852357" y="0"/>
                      <a:pt x="874360" y="9114"/>
                      <a:pt x="890583" y="25337"/>
                    </a:cubicBezTo>
                    <a:cubicBezTo>
                      <a:pt x="906806" y="41560"/>
                      <a:pt x="915920" y="63563"/>
                      <a:pt x="915920" y="86506"/>
                    </a:cubicBezTo>
                    <a:lnTo>
                      <a:pt x="915920" y="476018"/>
                    </a:lnTo>
                    <a:cubicBezTo>
                      <a:pt x="915920" y="523794"/>
                      <a:pt x="877190" y="562524"/>
                      <a:pt x="829414" y="562524"/>
                    </a:cubicBezTo>
                    <a:lnTo>
                      <a:pt x="86506" y="562524"/>
                    </a:lnTo>
                    <a:cubicBezTo>
                      <a:pt x="63563" y="562524"/>
                      <a:pt x="41560" y="553410"/>
                      <a:pt x="25337" y="537187"/>
                    </a:cubicBezTo>
                    <a:cubicBezTo>
                      <a:pt x="9114" y="520964"/>
                      <a:pt x="0" y="498961"/>
                      <a:pt x="0" y="476018"/>
                    </a:cubicBezTo>
                    <a:lnTo>
                      <a:pt x="0" y="86506"/>
                    </a:lnTo>
                    <a:cubicBezTo>
                      <a:pt x="0" y="63563"/>
                      <a:pt x="9114" y="41560"/>
                      <a:pt x="25337" y="25337"/>
                    </a:cubicBezTo>
                    <a:cubicBezTo>
                      <a:pt x="41560" y="9114"/>
                      <a:pt x="63563" y="0"/>
                      <a:pt x="86506" y="0"/>
                    </a:cubicBezTo>
                    <a:close/>
                  </a:path>
                </a:pathLst>
              </a:custGeom>
              <a:solidFill>
                <a:srgbClr val="F8F8F8"/>
              </a:solidFill>
            </p:spPr>
          </p:sp>
          <p:sp>
            <p:nvSpPr>
              <p:cNvPr name="TextBox 63" id="63"/>
              <p:cNvSpPr txBox="true"/>
              <p:nvPr/>
            </p:nvSpPr>
            <p:spPr>
              <a:xfrm>
                <a:off x="0" y="-38100"/>
                <a:ext cx="915920" cy="600624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4" id="64"/>
            <p:cNvSpPr/>
            <p:nvPr/>
          </p:nvSpPr>
          <p:spPr>
            <a:xfrm flipH="false" flipV="false" rot="0">
              <a:off x="325405" y="711266"/>
              <a:ext cx="1368971" cy="1367260"/>
            </a:xfrm>
            <a:custGeom>
              <a:avLst/>
              <a:gdLst/>
              <a:ahLst/>
              <a:cxnLst/>
              <a:rect r="r" b="b" t="t" l="l"/>
              <a:pathLst>
                <a:path h="1367260" w="1368971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65" id="65"/>
            <p:cNvGrpSpPr/>
            <p:nvPr/>
          </p:nvGrpSpPr>
          <p:grpSpPr>
            <a:xfrm rot="0">
              <a:off x="293488" y="656551"/>
              <a:ext cx="1241621" cy="1241621"/>
              <a:chOff x="0" y="0"/>
              <a:chExt cx="812800" cy="812800"/>
            </a:xfrm>
          </p:grpSpPr>
          <p:sp>
            <p:nvSpPr>
              <p:cNvPr name="Freeform 66" id="6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7" id="6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8" id="68"/>
            <p:cNvSpPr txBox="true"/>
            <p:nvPr/>
          </p:nvSpPr>
          <p:spPr>
            <a:xfrm rot="0">
              <a:off x="2223848" y="635066"/>
              <a:ext cx="2751062" cy="5649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22"/>
                </a:lnSpc>
                <a:spcBef>
                  <a:spcPct val="0"/>
                </a:spcBef>
              </a:pPr>
              <a:r>
                <a:rPr lang="en-US" b="true" sz="2444">
                  <a:solidFill>
                    <a:srgbClr val="3A6AD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Service 04</a:t>
              </a:r>
            </a:p>
          </p:txBody>
        </p:sp>
        <p:sp>
          <p:nvSpPr>
            <p:cNvPr name="Freeform 69" id="69"/>
            <p:cNvSpPr/>
            <p:nvPr/>
          </p:nvSpPr>
          <p:spPr>
            <a:xfrm flipH="false" flipV="false" rot="0">
              <a:off x="664331" y="1083324"/>
              <a:ext cx="499935" cy="388075"/>
            </a:xfrm>
            <a:custGeom>
              <a:avLst/>
              <a:gdLst/>
              <a:ahLst/>
              <a:cxnLst/>
              <a:rect r="r" b="b" t="t" l="l"/>
              <a:pathLst>
                <a:path h="388075" w="499935">
                  <a:moveTo>
                    <a:pt x="0" y="0"/>
                  </a:moveTo>
                  <a:lnTo>
                    <a:pt x="499935" y="0"/>
                  </a:lnTo>
                  <a:lnTo>
                    <a:pt x="499935" y="388075"/>
                  </a:lnTo>
                  <a:lnTo>
                    <a:pt x="0" y="3880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0" id="70"/>
            <p:cNvSpPr txBox="true"/>
            <p:nvPr/>
          </p:nvSpPr>
          <p:spPr>
            <a:xfrm rot="0">
              <a:off x="1642298" y="1551778"/>
              <a:ext cx="4257080" cy="1307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IoT devices adjust environment (dim lights, white noise on).</a:t>
              </a: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13420982" y="1931451"/>
            <a:ext cx="4474771" cy="2748239"/>
            <a:chOff x="0" y="0"/>
            <a:chExt cx="5966362" cy="3664318"/>
          </a:xfrm>
        </p:grpSpPr>
        <p:grpSp>
          <p:nvGrpSpPr>
            <p:cNvPr name="Group 72" id="72"/>
            <p:cNvGrpSpPr/>
            <p:nvPr/>
          </p:nvGrpSpPr>
          <p:grpSpPr>
            <a:xfrm rot="0">
              <a:off x="0" y="0"/>
              <a:ext cx="5966362" cy="3664318"/>
              <a:chOff x="0" y="0"/>
              <a:chExt cx="915920" cy="562524"/>
            </a:xfrm>
          </p:grpSpPr>
          <p:sp>
            <p:nvSpPr>
              <p:cNvPr name="Freeform 73" id="73"/>
              <p:cNvSpPr/>
              <p:nvPr/>
            </p:nvSpPr>
            <p:spPr>
              <a:xfrm flipH="false" flipV="false" rot="0">
                <a:off x="0" y="0"/>
                <a:ext cx="915920" cy="562524"/>
              </a:xfrm>
              <a:custGeom>
                <a:avLst/>
                <a:gdLst/>
                <a:ahLst/>
                <a:cxnLst/>
                <a:rect r="r" b="b" t="t" l="l"/>
                <a:pathLst>
                  <a:path h="562524" w="915920">
                    <a:moveTo>
                      <a:pt x="86506" y="0"/>
                    </a:moveTo>
                    <a:lnTo>
                      <a:pt x="829414" y="0"/>
                    </a:lnTo>
                    <a:cubicBezTo>
                      <a:pt x="852357" y="0"/>
                      <a:pt x="874360" y="9114"/>
                      <a:pt x="890583" y="25337"/>
                    </a:cubicBezTo>
                    <a:cubicBezTo>
                      <a:pt x="906806" y="41560"/>
                      <a:pt x="915920" y="63563"/>
                      <a:pt x="915920" y="86506"/>
                    </a:cubicBezTo>
                    <a:lnTo>
                      <a:pt x="915920" y="476018"/>
                    </a:lnTo>
                    <a:cubicBezTo>
                      <a:pt x="915920" y="523794"/>
                      <a:pt x="877190" y="562524"/>
                      <a:pt x="829414" y="562524"/>
                    </a:cubicBezTo>
                    <a:lnTo>
                      <a:pt x="86506" y="562524"/>
                    </a:lnTo>
                    <a:cubicBezTo>
                      <a:pt x="63563" y="562524"/>
                      <a:pt x="41560" y="553410"/>
                      <a:pt x="25337" y="537187"/>
                    </a:cubicBezTo>
                    <a:cubicBezTo>
                      <a:pt x="9114" y="520964"/>
                      <a:pt x="0" y="498961"/>
                      <a:pt x="0" y="476018"/>
                    </a:cubicBezTo>
                    <a:lnTo>
                      <a:pt x="0" y="86506"/>
                    </a:lnTo>
                    <a:cubicBezTo>
                      <a:pt x="0" y="63563"/>
                      <a:pt x="9114" y="41560"/>
                      <a:pt x="25337" y="25337"/>
                    </a:cubicBezTo>
                    <a:cubicBezTo>
                      <a:pt x="41560" y="9114"/>
                      <a:pt x="63563" y="0"/>
                      <a:pt x="86506" y="0"/>
                    </a:cubicBezTo>
                    <a:close/>
                  </a:path>
                </a:pathLst>
              </a:custGeom>
              <a:solidFill>
                <a:srgbClr val="F8F8F8"/>
              </a:solidFill>
            </p:spPr>
          </p:sp>
          <p:sp>
            <p:nvSpPr>
              <p:cNvPr name="TextBox 74" id="74"/>
              <p:cNvSpPr txBox="true"/>
              <p:nvPr/>
            </p:nvSpPr>
            <p:spPr>
              <a:xfrm>
                <a:off x="0" y="-38100"/>
                <a:ext cx="915920" cy="600624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5" id="75"/>
            <p:cNvSpPr/>
            <p:nvPr/>
          </p:nvSpPr>
          <p:spPr>
            <a:xfrm flipH="false" flipV="false" rot="0">
              <a:off x="325405" y="711266"/>
              <a:ext cx="1368971" cy="1367260"/>
            </a:xfrm>
            <a:custGeom>
              <a:avLst/>
              <a:gdLst/>
              <a:ahLst/>
              <a:cxnLst/>
              <a:rect r="r" b="b" t="t" l="l"/>
              <a:pathLst>
                <a:path h="1367260" w="1368971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76" id="76"/>
            <p:cNvGrpSpPr/>
            <p:nvPr/>
          </p:nvGrpSpPr>
          <p:grpSpPr>
            <a:xfrm rot="0">
              <a:off x="293488" y="656551"/>
              <a:ext cx="1241621" cy="1241621"/>
              <a:chOff x="0" y="0"/>
              <a:chExt cx="812800" cy="812800"/>
            </a:xfrm>
          </p:grpSpPr>
          <p:sp>
            <p:nvSpPr>
              <p:cNvPr name="Freeform 77" id="7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78" id="7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79" id="79"/>
            <p:cNvSpPr txBox="true"/>
            <p:nvPr/>
          </p:nvSpPr>
          <p:spPr>
            <a:xfrm rot="0">
              <a:off x="2223848" y="635066"/>
              <a:ext cx="2751062" cy="5649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22"/>
                </a:lnSpc>
                <a:spcBef>
                  <a:spcPct val="0"/>
                </a:spcBef>
              </a:pPr>
              <a:r>
                <a:rPr lang="en-US" b="true" sz="2444">
                  <a:solidFill>
                    <a:srgbClr val="3A6AD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Service 05</a:t>
              </a:r>
            </a:p>
          </p:txBody>
        </p:sp>
        <p:sp>
          <p:nvSpPr>
            <p:cNvPr name="Freeform 80" id="80"/>
            <p:cNvSpPr/>
            <p:nvPr/>
          </p:nvSpPr>
          <p:spPr>
            <a:xfrm flipH="false" flipV="false" rot="0">
              <a:off x="664331" y="1083324"/>
              <a:ext cx="499935" cy="388075"/>
            </a:xfrm>
            <a:custGeom>
              <a:avLst/>
              <a:gdLst/>
              <a:ahLst/>
              <a:cxnLst/>
              <a:rect r="r" b="b" t="t" l="l"/>
              <a:pathLst>
                <a:path h="388075" w="499935">
                  <a:moveTo>
                    <a:pt x="0" y="0"/>
                  </a:moveTo>
                  <a:lnTo>
                    <a:pt x="499935" y="0"/>
                  </a:lnTo>
                  <a:lnTo>
                    <a:pt x="499935" y="388075"/>
                  </a:lnTo>
                  <a:lnTo>
                    <a:pt x="0" y="3880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1" id="81"/>
            <p:cNvSpPr txBox="true"/>
            <p:nvPr/>
          </p:nvSpPr>
          <p:spPr>
            <a:xfrm rot="0">
              <a:off x="1642298" y="1551778"/>
              <a:ext cx="4257080" cy="1307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Data analytics show focus patterns over time.</a:t>
              </a: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11679" y="508149"/>
            <a:ext cx="1633768" cy="20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Ingoude Company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35713" y="414823"/>
            <a:ext cx="342616" cy="359616"/>
          </a:xfrm>
          <a:custGeom>
            <a:avLst/>
            <a:gdLst/>
            <a:ahLst/>
            <a:cxnLst/>
            <a:rect r="r" b="b" t="t" l="l"/>
            <a:pathLst>
              <a:path h="359616" w="342616">
                <a:moveTo>
                  <a:pt x="0" y="0"/>
                </a:moveTo>
                <a:lnTo>
                  <a:pt x="342616" y="0"/>
                </a:lnTo>
                <a:lnTo>
                  <a:pt x="342616" y="359616"/>
                </a:lnTo>
                <a:lnTo>
                  <a:pt x="0" y="359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08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053143"/>
            <a:ext cx="5972681" cy="163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Prototype Demo Plan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66101" y="4229776"/>
            <a:ext cx="7297879" cy="4228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1"/>
              </a:lnSpc>
            </a:pPr>
            <a:r>
              <a:rPr lang="en-US" sz="22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1. *Simulate focus tracking* → Use OpenCV to detect if user is away or not looking at screen.</a:t>
            </a:r>
          </a:p>
          <a:p>
            <a:pPr algn="l">
              <a:lnSpc>
                <a:spcPts val="3081"/>
              </a:lnSpc>
            </a:pPr>
            <a:r>
              <a:rPr lang="en-US" sz="22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2. *Pop-up reminders* → Simple desktop notification when focus lost.</a:t>
            </a:r>
          </a:p>
          <a:p>
            <a:pPr algn="l">
              <a:lnSpc>
                <a:spcPts val="3081"/>
              </a:lnSpc>
            </a:pPr>
            <a:r>
              <a:rPr lang="en-US" sz="22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3. *Pomodoro timer* → Work/rest cycle visible on dashboard.</a:t>
            </a:r>
          </a:p>
          <a:p>
            <a:pPr algn="l">
              <a:lnSpc>
                <a:spcPts val="3081"/>
              </a:lnSpc>
            </a:pPr>
            <a:r>
              <a:rPr lang="en-US" sz="22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4. *Mock IoT control* → Simulate “light dimming” in the UI.</a:t>
            </a:r>
          </a:p>
          <a:p>
            <a:pPr algn="l">
              <a:lnSpc>
                <a:spcPts val="3081"/>
              </a:lnSpc>
            </a:pPr>
            <a:r>
              <a:rPr lang="en-US" sz="22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5. *Analytics chart* → Show mock data of productive hours &amp; distraction times.</a:t>
            </a:r>
          </a:p>
          <a:p>
            <a:pPr algn="l">
              <a:lnSpc>
                <a:spcPts val="3081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828563" y="7444857"/>
            <a:ext cx="1661508" cy="220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6"/>
              </a:lnSpc>
              <a:spcBef>
                <a:spcPct val="0"/>
              </a:spcBef>
            </a:pPr>
            <a:r>
              <a:rPr lang="en-US" b="true" sz="121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Learn More</a:t>
            </a:r>
          </a:p>
        </p:txBody>
      </p:sp>
      <p:graphicFrame>
        <p:nvGraphicFramePr>
          <p:cNvPr name="Object 17" id="17"/>
          <p:cNvGraphicFramePr/>
          <p:nvPr/>
        </p:nvGraphicFramePr>
        <p:xfrm>
          <a:off x="7792776" y="1699123"/>
          <a:ext cx="7543800" cy="2514600"/>
        </p:xfrm>
        <a:graphic>
          <a:graphicData uri="http://schemas.openxmlformats.org/presentationml/2006/ole">
            <p:oleObj imgW="9042400" imgH="4013200" r:id="rId5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07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42506" y="3537882"/>
            <a:ext cx="5231524" cy="2840231"/>
            <a:chOff x="0" y="0"/>
            <a:chExt cx="6975365" cy="3786974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27079"/>
              <a:ext cx="6853121" cy="3759895"/>
              <a:chOff x="0" y="0"/>
              <a:chExt cx="1052050" cy="577197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052050" cy="577197"/>
              </a:xfrm>
              <a:custGeom>
                <a:avLst/>
                <a:gdLst/>
                <a:ahLst/>
                <a:cxnLst/>
                <a:rect r="r" b="b" t="t" l="l"/>
                <a:pathLst>
                  <a:path h="577197" w="1052050">
                    <a:moveTo>
                      <a:pt x="75313" y="0"/>
                    </a:moveTo>
                    <a:lnTo>
                      <a:pt x="976737" y="0"/>
                    </a:lnTo>
                    <a:cubicBezTo>
                      <a:pt x="1018332" y="0"/>
                      <a:pt x="1052050" y="33719"/>
                      <a:pt x="1052050" y="75313"/>
                    </a:cubicBezTo>
                    <a:lnTo>
                      <a:pt x="1052050" y="501884"/>
                    </a:lnTo>
                    <a:cubicBezTo>
                      <a:pt x="1052050" y="543478"/>
                      <a:pt x="1018332" y="577197"/>
                      <a:pt x="976737" y="577197"/>
                    </a:cubicBezTo>
                    <a:lnTo>
                      <a:pt x="75313" y="577197"/>
                    </a:lnTo>
                    <a:cubicBezTo>
                      <a:pt x="33719" y="577197"/>
                      <a:pt x="0" y="543478"/>
                      <a:pt x="0" y="501884"/>
                    </a:cubicBezTo>
                    <a:lnTo>
                      <a:pt x="0" y="75313"/>
                    </a:lnTo>
                    <a:cubicBezTo>
                      <a:pt x="0" y="33719"/>
                      <a:pt x="33719" y="0"/>
                      <a:pt x="75313" y="0"/>
                    </a:cubicBezTo>
                    <a:close/>
                  </a:path>
                </a:pathLst>
              </a:custGeom>
              <a:solidFill>
                <a:srgbClr val="F8F8F8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052050" cy="615297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743650" y="0"/>
              <a:ext cx="1368971" cy="1367260"/>
            </a:xfrm>
            <a:custGeom>
              <a:avLst/>
              <a:gdLst/>
              <a:ahLst/>
              <a:cxnLst/>
              <a:rect r="r" b="b" t="t" l="l"/>
              <a:pathLst>
                <a:path h="1367260" w="1368971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17" id="17"/>
            <p:cNvGrpSpPr/>
            <p:nvPr/>
          </p:nvGrpSpPr>
          <p:grpSpPr>
            <a:xfrm rot="0">
              <a:off x="766461" y="63940"/>
              <a:ext cx="1348810" cy="1348810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2696821" y="662145"/>
              <a:ext cx="2751062" cy="5649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22"/>
                </a:lnSpc>
                <a:spcBef>
                  <a:spcPct val="0"/>
                </a:spcBef>
              </a:pPr>
              <a:r>
                <a:rPr lang="en-US" b="true" sz="2444">
                  <a:solidFill>
                    <a:srgbClr val="3A6AD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Service 01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505331" y="1521654"/>
              <a:ext cx="6470034" cy="1713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48"/>
                </a:lnSpc>
                <a:spcBef>
                  <a:spcPct val="0"/>
                </a:spcBef>
              </a:pPr>
              <a:r>
                <a:rPr lang="en-US" sz="2463">
                  <a:solidFill>
                    <a:srgbClr val="1F2020"/>
                  </a:solidFill>
                  <a:latin typeface="Poppins"/>
                  <a:ea typeface="Poppins"/>
                  <a:cs typeface="Poppins"/>
                  <a:sym typeface="Poppins"/>
                </a:rPr>
                <a:t>All-in-One:* Combines timers, focus tracking, and sensory environment control</a:t>
              </a:r>
            </a:p>
          </p:txBody>
        </p:sp>
        <p:sp>
          <p:nvSpPr>
            <p:cNvPr name="Freeform 22" id="22"/>
            <p:cNvSpPr/>
            <p:nvPr/>
          </p:nvSpPr>
          <p:spPr>
            <a:xfrm flipH="false" flipV="false" rot="0">
              <a:off x="1190899" y="683630"/>
              <a:ext cx="499935" cy="388075"/>
            </a:xfrm>
            <a:custGeom>
              <a:avLst/>
              <a:gdLst/>
              <a:ahLst/>
              <a:cxnLst/>
              <a:rect r="r" b="b" t="t" l="l"/>
              <a:pathLst>
                <a:path h="388075" w="499935">
                  <a:moveTo>
                    <a:pt x="0" y="0"/>
                  </a:moveTo>
                  <a:lnTo>
                    <a:pt x="499935" y="0"/>
                  </a:lnTo>
                  <a:lnTo>
                    <a:pt x="499935" y="388075"/>
                  </a:lnTo>
                  <a:lnTo>
                    <a:pt x="0" y="3880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6574080" y="3633841"/>
            <a:ext cx="5139841" cy="2819922"/>
            <a:chOff x="0" y="0"/>
            <a:chExt cx="1052050" cy="57719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7172864" y="4167291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7148926" y="3946390"/>
            <a:ext cx="1011607" cy="1011607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8596695" y="4091091"/>
            <a:ext cx="2063297" cy="442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b="true" sz="2444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Service 02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141861" y="4977127"/>
            <a:ext cx="4477445" cy="1157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4"/>
              </a:lnSpc>
              <a:spcBef>
                <a:spcPct val="0"/>
              </a:spcBef>
            </a:pPr>
            <a:r>
              <a:rPr lang="en-US" sz="2188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Customizable:* Every ADHD brain is different — settings are flexible.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2146531" y="3633841"/>
            <a:ext cx="5139841" cy="2819922"/>
            <a:chOff x="0" y="0"/>
            <a:chExt cx="1052050" cy="57719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2745315" y="4167291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12721377" y="4028014"/>
            <a:ext cx="1011607" cy="1011607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4169147" y="4091091"/>
            <a:ext cx="2063297" cy="442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b="true" sz="2444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Service 03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525529" y="4910684"/>
            <a:ext cx="5299996" cy="1145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9"/>
              </a:lnSpc>
              <a:spcBef>
                <a:spcPct val="0"/>
              </a:spcBef>
            </a:pPr>
            <a:r>
              <a:rPr lang="en-US" sz="2163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Data Insights:* Users see when they focus best &amp; schedule tasks accordingly.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346047" y="1757104"/>
            <a:ext cx="7595905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*Key Features </a:t>
            </a:r>
          </a:p>
        </p:txBody>
      </p:sp>
      <p:sp>
        <p:nvSpPr>
          <p:cNvPr name="Freeform 42" id="42"/>
          <p:cNvSpPr/>
          <p:nvPr/>
        </p:nvSpPr>
        <p:spPr>
          <a:xfrm flipH="false" flipV="false" rot="0">
            <a:off x="7498596" y="4254199"/>
            <a:ext cx="355150" cy="359728"/>
          </a:xfrm>
          <a:custGeom>
            <a:avLst/>
            <a:gdLst/>
            <a:ahLst/>
            <a:cxnLst/>
            <a:rect r="r" b="b" t="t" l="l"/>
            <a:pathLst>
              <a:path h="359728" w="355150">
                <a:moveTo>
                  <a:pt x="0" y="0"/>
                </a:moveTo>
                <a:lnTo>
                  <a:pt x="355149" y="0"/>
                </a:lnTo>
                <a:lnTo>
                  <a:pt x="355149" y="359728"/>
                </a:lnTo>
                <a:lnTo>
                  <a:pt x="0" y="3597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13055512" y="4335823"/>
            <a:ext cx="406334" cy="395991"/>
          </a:xfrm>
          <a:custGeom>
            <a:avLst/>
            <a:gdLst/>
            <a:ahLst/>
            <a:cxnLst/>
            <a:rect r="r" b="b" t="t" l="l"/>
            <a:pathLst>
              <a:path h="395991" w="406334">
                <a:moveTo>
                  <a:pt x="0" y="0"/>
                </a:moveTo>
                <a:lnTo>
                  <a:pt x="406334" y="0"/>
                </a:lnTo>
                <a:lnTo>
                  <a:pt x="406334" y="395990"/>
                </a:lnTo>
                <a:lnTo>
                  <a:pt x="0" y="39599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4" id="44"/>
          <p:cNvGrpSpPr/>
          <p:nvPr/>
        </p:nvGrpSpPr>
        <p:grpSpPr>
          <a:xfrm rot="0">
            <a:off x="6667006" y="7038303"/>
            <a:ext cx="5231524" cy="2856381"/>
            <a:chOff x="0" y="0"/>
            <a:chExt cx="6975365" cy="3808508"/>
          </a:xfrm>
        </p:grpSpPr>
        <p:grpSp>
          <p:nvGrpSpPr>
            <p:cNvPr name="Group 45" id="45"/>
            <p:cNvGrpSpPr/>
            <p:nvPr/>
          </p:nvGrpSpPr>
          <p:grpSpPr>
            <a:xfrm rot="0">
              <a:off x="0" y="27079"/>
              <a:ext cx="6853121" cy="3759895"/>
              <a:chOff x="0" y="0"/>
              <a:chExt cx="1052050" cy="577197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1052050" cy="577197"/>
              </a:xfrm>
              <a:custGeom>
                <a:avLst/>
                <a:gdLst/>
                <a:ahLst/>
                <a:cxnLst/>
                <a:rect r="r" b="b" t="t" l="l"/>
                <a:pathLst>
                  <a:path h="577197" w="1052050">
                    <a:moveTo>
                      <a:pt x="75313" y="0"/>
                    </a:moveTo>
                    <a:lnTo>
                      <a:pt x="976737" y="0"/>
                    </a:lnTo>
                    <a:cubicBezTo>
                      <a:pt x="1018332" y="0"/>
                      <a:pt x="1052050" y="33719"/>
                      <a:pt x="1052050" y="75313"/>
                    </a:cubicBezTo>
                    <a:lnTo>
                      <a:pt x="1052050" y="501884"/>
                    </a:lnTo>
                    <a:cubicBezTo>
                      <a:pt x="1052050" y="543478"/>
                      <a:pt x="1018332" y="577197"/>
                      <a:pt x="976737" y="577197"/>
                    </a:cubicBezTo>
                    <a:lnTo>
                      <a:pt x="75313" y="577197"/>
                    </a:lnTo>
                    <a:cubicBezTo>
                      <a:pt x="33719" y="577197"/>
                      <a:pt x="0" y="543478"/>
                      <a:pt x="0" y="501884"/>
                    </a:cubicBezTo>
                    <a:lnTo>
                      <a:pt x="0" y="75313"/>
                    </a:lnTo>
                    <a:cubicBezTo>
                      <a:pt x="0" y="33719"/>
                      <a:pt x="33719" y="0"/>
                      <a:pt x="75313" y="0"/>
                    </a:cubicBezTo>
                    <a:close/>
                  </a:path>
                </a:pathLst>
              </a:custGeom>
              <a:solidFill>
                <a:srgbClr val="F8F8F8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-38100"/>
                <a:ext cx="1052050" cy="615297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48" id="48"/>
            <p:cNvSpPr/>
            <p:nvPr/>
          </p:nvSpPr>
          <p:spPr>
            <a:xfrm flipH="false" flipV="false" rot="0">
              <a:off x="743650" y="0"/>
              <a:ext cx="1368971" cy="1367260"/>
            </a:xfrm>
            <a:custGeom>
              <a:avLst/>
              <a:gdLst/>
              <a:ahLst/>
              <a:cxnLst/>
              <a:rect r="r" b="b" t="t" l="l"/>
              <a:pathLst>
                <a:path h="1367260" w="1368971">
                  <a:moveTo>
                    <a:pt x="0" y="0"/>
                  </a:moveTo>
                  <a:lnTo>
                    <a:pt x="1368971" y="0"/>
                  </a:lnTo>
                  <a:lnTo>
                    <a:pt x="1368971" y="1367260"/>
                  </a:lnTo>
                  <a:lnTo>
                    <a:pt x="0" y="1367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49" id="49"/>
            <p:cNvGrpSpPr/>
            <p:nvPr/>
          </p:nvGrpSpPr>
          <p:grpSpPr>
            <a:xfrm rot="0">
              <a:off x="766461" y="63940"/>
              <a:ext cx="1348810" cy="1348810"/>
              <a:chOff x="0" y="0"/>
              <a:chExt cx="812800" cy="812800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7086" lIns="47086" bIns="47086" rIns="47086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52" id="52"/>
            <p:cNvSpPr txBox="true"/>
            <p:nvPr/>
          </p:nvSpPr>
          <p:spPr>
            <a:xfrm rot="0">
              <a:off x="2696821" y="662145"/>
              <a:ext cx="2751062" cy="5649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22"/>
                </a:lnSpc>
                <a:spcBef>
                  <a:spcPct val="0"/>
                </a:spcBef>
              </a:pPr>
              <a:r>
                <a:rPr lang="en-US" b="true" sz="2444">
                  <a:solidFill>
                    <a:srgbClr val="3A6AD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Service 04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505331" y="1521654"/>
              <a:ext cx="6470034" cy="2286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48"/>
                </a:lnSpc>
              </a:pPr>
              <a:r>
                <a:rPr lang="en-US" sz="2463">
                  <a:solidFill>
                    <a:srgbClr val="1F2020"/>
                  </a:solidFill>
                  <a:latin typeface="Poppins"/>
                  <a:ea typeface="Poppins"/>
                  <a:cs typeface="Poppins"/>
                  <a:sym typeface="Poppins"/>
                </a:rPr>
                <a:t>Accessible: Works on any basic laptop, mobile app optional.</a:t>
              </a:r>
            </a:p>
            <a:p>
              <a:pPr algn="l">
                <a:lnSpc>
                  <a:spcPts val="3448"/>
                </a:lnSpc>
                <a:spcBef>
                  <a:spcPct val="0"/>
                </a:spcBef>
              </a:pPr>
            </a:p>
          </p:txBody>
        </p:sp>
        <p:sp>
          <p:nvSpPr>
            <p:cNvPr name="Freeform 54" id="54"/>
            <p:cNvSpPr/>
            <p:nvPr/>
          </p:nvSpPr>
          <p:spPr>
            <a:xfrm flipH="false" flipV="false" rot="0">
              <a:off x="1190899" y="683630"/>
              <a:ext cx="499935" cy="388075"/>
            </a:xfrm>
            <a:custGeom>
              <a:avLst/>
              <a:gdLst/>
              <a:ahLst/>
              <a:cxnLst/>
              <a:rect r="r" b="b" t="t" l="l"/>
              <a:pathLst>
                <a:path h="388075" w="499935">
                  <a:moveTo>
                    <a:pt x="0" y="0"/>
                  </a:moveTo>
                  <a:lnTo>
                    <a:pt x="499935" y="0"/>
                  </a:lnTo>
                  <a:lnTo>
                    <a:pt x="499935" y="388075"/>
                  </a:lnTo>
                  <a:lnTo>
                    <a:pt x="0" y="3880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940842" y="508149"/>
            <a:ext cx="978460" cy="20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85046" y="508149"/>
            <a:ext cx="1060497" cy="20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54289" y="508149"/>
            <a:ext cx="735456" cy="20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98530" y="508149"/>
            <a:ext cx="809760" cy="20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1679" y="508149"/>
            <a:ext cx="1633768" cy="20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Ingoude Company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535713" y="414823"/>
            <a:ext cx="342616" cy="359616"/>
          </a:xfrm>
          <a:custGeom>
            <a:avLst/>
            <a:gdLst/>
            <a:ahLst/>
            <a:cxnLst/>
            <a:rect r="r" b="b" t="t" l="l"/>
            <a:pathLst>
              <a:path h="359616" w="342616">
                <a:moveTo>
                  <a:pt x="0" y="0"/>
                </a:moveTo>
                <a:lnTo>
                  <a:pt x="342616" y="0"/>
                </a:lnTo>
                <a:lnTo>
                  <a:pt x="342616" y="359616"/>
                </a:lnTo>
                <a:lnTo>
                  <a:pt x="0" y="359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2292826" y="1028700"/>
            <a:ext cx="13648016" cy="13648016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3613602" y="2544752"/>
            <a:ext cx="11725929" cy="11711272"/>
          </a:xfrm>
          <a:custGeom>
            <a:avLst/>
            <a:gdLst/>
            <a:ahLst/>
            <a:cxnLst/>
            <a:rect r="r" b="b" t="t" l="l"/>
            <a:pathLst>
              <a:path h="11711272" w="11725929">
                <a:moveTo>
                  <a:pt x="0" y="0"/>
                </a:moveTo>
                <a:lnTo>
                  <a:pt x="11725930" y="0"/>
                </a:lnTo>
                <a:lnTo>
                  <a:pt x="11725930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3340216" y="2076089"/>
            <a:ext cx="11553237" cy="1155323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449114" y="643510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6" y="0"/>
                </a:lnTo>
                <a:lnTo>
                  <a:pt x="1658466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410448" y="6368821"/>
            <a:ext cx="1634041" cy="163404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true" flipV="false" rot="0">
            <a:off x="2059083" y="693410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336770" y="0"/>
                </a:moveTo>
                <a:lnTo>
                  <a:pt x="0" y="0"/>
                </a:lnTo>
                <a:lnTo>
                  <a:pt x="0" y="503483"/>
                </a:lnTo>
                <a:lnTo>
                  <a:pt x="336770" y="503483"/>
                </a:lnTo>
                <a:lnTo>
                  <a:pt x="33677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5164756" y="643510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5" y="0"/>
                </a:lnTo>
                <a:lnTo>
                  <a:pt x="1658465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5126089" y="6368821"/>
            <a:ext cx="1634041" cy="163404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15774724" y="693410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0" y="0"/>
                </a:moveTo>
                <a:lnTo>
                  <a:pt x="336771" y="0"/>
                </a:lnTo>
                <a:lnTo>
                  <a:pt x="336771" y="503483"/>
                </a:lnTo>
                <a:lnTo>
                  <a:pt x="0" y="5034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5955480" y="3747894"/>
            <a:ext cx="6322709" cy="3205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50"/>
              </a:lnSpc>
            </a:pPr>
            <a:r>
              <a:rPr lang="en-US" sz="11602" b="true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Thank</a:t>
            </a:r>
          </a:p>
          <a:p>
            <a:pPr algn="ctr">
              <a:lnSpc>
                <a:spcPts val="11950"/>
              </a:lnSpc>
            </a:pPr>
            <a:r>
              <a:rPr lang="en-US" b="true" sz="11602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DAGvmmiKkTc</dc:identifier>
  <dcterms:modified xsi:type="dcterms:W3CDTF">2011-08-01T06:04:30Z</dcterms:modified>
  <cp:revision>1</cp:revision>
  <dc:title>MindHaven</dc:title>
</cp:coreProperties>
</file>