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80" r:id="rId4"/>
    <p:sldId id="301" r:id="rId5"/>
    <p:sldId id="295" r:id="rId6"/>
    <p:sldId id="296" r:id="rId7"/>
    <p:sldId id="284" r:id="rId8"/>
    <p:sldId id="285" r:id="rId9"/>
    <p:sldId id="291" r:id="rId10"/>
    <p:sldId id="292" r:id="rId11"/>
    <p:sldId id="302" r:id="rId12"/>
    <p:sldId id="288" r:id="rId13"/>
    <p:sldId id="298" r:id="rId14"/>
    <p:sldId id="299" r:id="rId15"/>
    <p:sldId id="300" r:id="rId16"/>
    <p:sldId id="269" r:id="rId17"/>
    <p:sldId id="289" r:id="rId18"/>
    <p:sldId id="290" r:id="rId19"/>
    <p:sldId id="294" r:id="rId20"/>
    <p:sldId id="281" r:id="rId21"/>
    <p:sldId id="282" r:id="rId22"/>
    <p:sldId id="283" r:id="rId23"/>
    <p:sldId id="29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899" autoAdjust="0"/>
  </p:normalViewPr>
  <p:slideViewPr>
    <p:cSldViewPr>
      <p:cViewPr varScale="1">
        <p:scale>
          <a:sx n="75" d="100"/>
          <a:sy n="75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9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4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82,'0'0</inkml:trace>
  <inkml:trace contextRef="#ctx0" brushRef="#br0" timeOffset="1260.8565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First </a:t>
            </a:r>
            <a:r>
              <a:rPr lang="de-CH" dirty="0" err="1"/>
              <a:t>registration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The</a:t>
            </a:r>
            <a:r>
              <a:rPr lang="en-GB" sz="1200" baseline="0" dirty="0">
                <a:sym typeface="Wingdings" pitchFamily="2" charset="2"/>
              </a:rPr>
              <a:t> way we </a:t>
            </a:r>
            <a:r>
              <a:rPr lang="en-GB" sz="1200" baseline="0" dirty="0" err="1">
                <a:sym typeface="Wingdings" pitchFamily="2" charset="2"/>
              </a:rPr>
              <a:t>optimzed</a:t>
            </a:r>
            <a:r>
              <a:rPr lang="en-GB" sz="1200" baseline="0" dirty="0">
                <a:sym typeface="Wingdings" pitchFamily="2" charset="2"/>
              </a:rPr>
              <a:t> our registration</a:t>
            </a: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Now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do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trasnformarion</a:t>
            </a:r>
            <a:r>
              <a:rPr lang="de-CH" baseline="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This </a:t>
            </a:r>
            <a:r>
              <a:rPr lang="de-CH" baseline="0" dirty="0" err="1"/>
              <a:t>question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answered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jacob</a:t>
            </a:r>
            <a:r>
              <a:rPr lang="de-CH" baseline="0" dirty="0"/>
              <a:t>.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Uese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SimpleITK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alot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parameters</a:t>
            </a:r>
            <a:r>
              <a:rPr lang="de-CH" baseline="0" dirty="0"/>
              <a:t> in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set</a:t>
            </a:r>
            <a:r>
              <a:rPr lang="de-CH" baseline="0" dirty="0"/>
              <a:t>,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tried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opzimize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following</a:t>
            </a:r>
            <a:r>
              <a:rPr lang="de-CH" baseline="0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Metric</a:t>
            </a:r>
            <a:r>
              <a:rPr lang="de-CH" baseline="0" dirty="0"/>
              <a:t>: Mutual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Optimizer</a:t>
            </a:r>
            <a:r>
              <a:rPr lang="de-CH" baseline="0" dirty="0"/>
              <a:t>: </a:t>
            </a:r>
            <a:r>
              <a:rPr lang="de-CH" baseline="0" dirty="0" err="1"/>
              <a:t>RegularStepGradientDescent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Multi </a:t>
            </a:r>
            <a:r>
              <a:rPr lang="de-CH" baseline="0" dirty="0" err="1"/>
              <a:t>resolution</a:t>
            </a:r>
            <a:r>
              <a:rPr lang="de-CH" baseline="0" dirty="0"/>
              <a:t> </a:t>
            </a:r>
            <a:r>
              <a:rPr lang="de-CH" baseline="0" dirty="0" err="1"/>
              <a:t>setup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Time:</a:t>
            </a:r>
            <a:r>
              <a:rPr lang="de-CH" baseline="0" dirty="0"/>
              <a:t> </a:t>
            </a:r>
            <a:r>
              <a:rPr lang="de-CH" baseline="0" dirty="0" err="1"/>
              <a:t>higher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sampling</a:t>
            </a:r>
            <a:r>
              <a:rPr lang="de-CH" baseline="0" dirty="0"/>
              <a:t> = </a:t>
            </a:r>
            <a:r>
              <a:rPr lang="de-CH" baseline="0" dirty="0" err="1"/>
              <a:t>longer</a:t>
            </a:r>
            <a:r>
              <a:rPr lang="de-CH" baseline="0" dirty="0"/>
              <a:t> </a:t>
            </a:r>
            <a:r>
              <a:rPr lang="de-CH" baseline="0" dirty="0" err="1"/>
              <a:t>duration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 Number of histogram bins</a:t>
            </a:r>
          </a:p>
          <a:p>
            <a:r>
              <a:rPr lang="en-GB" noProof="0" dirty="0"/>
              <a:t>- Learning rate</a:t>
            </a:r>
          </a:p>
          <a:p>
            <a:r>
              <a:rPr lang="en-GB" noProof="0" dirty="0"/>
              <a:t>- Step size</a:t>
            </a:r>
          </a:p>
          <a:p>
            <a:r>
              <a:rPr lang="en-GB" noProof="0" dirty="0"/>
              <a:t>- Number of iteration</a:t>
            </a:r>
          </a:p>
          <a:p>
            <a:r>
              <a:rPr lang="en-GB" noProof="0" dirty="0"/>
              <a:t>- Shrinking factor</a:t>
            </a:r>
          </a:p>
          <a:p>
            <a:r>
              <a:rPr lang="en-GB" noProof="0" dirty="0"/>
              <a:t>- Smoothing</a:t>
            </a:r>
            <a:r>
              <a:rPr lang="en-GB" baseline="0" noProof="0" dirty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Approximatly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baseline="0" dirty="0"/>
              <a:t> 930 </a:t>
            </a:r>
            <a:r>
              <a:rPr lang="de-CH" baseline="0" dirty="0" err="1"/>
              <a:t>parameter</a:t>
            </a:r>
            <a:r>
              <a:rPr lang="de-CH" baseline="0" dirty="0"/>
              <a:t> </a:t>
            </a:r>
            <a:r>
              <a:rPr lang="de-CH" baseline="0" dirty="0" err="1"/>
              <a:t>combinations</a:t>
            </a:r>
            <a:r>
              <a:rPr lang="de-CH" baseline="0" dirty="0"/>
              <a:t>. 14 sec pro </a:t>
            </a:r>
            <a:r>
              <a:rPr lang="de-CH" baseline="0" dirty="0" err="1"/>
              <a:t>patient</a:t>
            </a:r>
            <a:endParaRPr lang="de-CH" baseline="0" dirty="0"/>
          </a:p>
          <a:p>
            <a:r>
              <a:rPr lang="de-CH" baseline="0" dirty="0" err="1"/>
              <a:t>Mean</a:t>
            </a:r>
            <a:endParaRPr lang="de-CH" baseline="0" dirty="0"/>
          </a:p>
          <a:p>
            <a:r>
              <a:rPr lang="de-CH" baseline="0" dirty="0" err="1"/>
              <a:t>Ventricles</a:t>
            </a:r>
            <a:r>
              <a:rPr lang="de-CH" baseline="0" dirty="0"/>
              <a:t> </a:t>
            </a:r>
            <a:r>
              <a:rPr lang="de-CH" baseline="0" dirty="0" err="1"/>
              <a:t>big</a:t>
            </a:r>
            <a:r>
              <a:rPr lang="de-CH" baseline="0" dirty="0"/>
              <a:t> </a:t>
            </a:r>
            <a:r>
              <a:rPr lang="de-CH" baseline="0" dirty="0" err="1"/>
              <a:t>ranges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>
                <a:solidFill>
                  <a:schemeClr val="tx1"/>
                </a:solidFill>
              </a:rPr>
              <a:t>Luca Sahli, Jacob Rasmussen and Camilo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sz="2400" dirty="0">
                <a:solidFill>
                  <a:schemeClr val="tx1"/>
                </a:solidFill>
              </a:rPr>
              <a:t>Mendez</a:t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MIA-Lab</a:t>
            </a:r>
          </a:p>
          <a:p>
            <a:pPr algn="l"/>
            <a:r>
              <a:rPr lang="de-CH" sz="2400" dirty="0">
                <a:solidFill>
                  <a:schemeClr val="tx1"/>
                </a:solidFill>
              </a:rPr>
              <a:t/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MIA Pipeline – Registration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"/>
    </mc:Choice>
    <mc:Fallback xmlns="">
      <p:transition spd="slow" advTm="22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-30479" y="2061185"/>
            <a:ext cx="91121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Definition of a good Registration does not change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Optimizer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r>
              <a:rPr lang="en-GB" sz="2400" dirty="0"/>
              <a:t>Metric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12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Result 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7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2219325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60738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Affine/ </a:t>
            </a:r>
            <a:r>
              <a:rPr lang="en-GB" sz="2000" dirty="0" err="1">
                <a:solidFill>
                  <a:srgbClr val="000000"/>
                </a:solidFill>
                <a:cs typeface="Courier New" pitchFamily="49" charset="0"/>
              </a:rPr>
              <a:t>BSpline</a:t>
            </a: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Affine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1836278"/>
            <a:ext cx="525881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3900819"/>
            <a:ext cx="1843904" cy="182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2068622"/>
            <a:ext cx="1843904" cy="1832197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2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1916832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9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4" y="1845304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15" y="3054368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" y="1871771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9" y="1832120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16513" y="4955103"/>
            <a:ext cx="2174400" cy="11387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357936" y="4939744"/>
            <a:ext cx="2174400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0.64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383547" y="4939744"/>
            <a:ext cx="2187516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0.51</a:t>
            </a:r>
          </a:p>
        </p:txBody>
      </p:sp>
    </p:spTree>
    <p:extLst>
      <p:ext uri="{BB962C8B-B14F-4D97-AF65-F5344CB8AC3E}">
        <p14:creationId xmlns:p14="http://schemas.microsoft.com/office/powerpoint/2010/main" val="74621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6336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cs typeface="Courier New" pitchFamily="49" charset="0"/>
              </a:rPr>
              <a:t>Combine transformations (affine and </a:t>
            </a:r>
            <a:r>
              <a:rPr lang="en-GB" sz="1600" dirty="0" err="1">
                <a:cs typeface="Courier New" pitchFamily="49" charset="0"/>
              </a:rPr>
              <a:t>Bspline</a:t>
            </a:r>
            <a:r>
              <a:rPr lang="en-GB" sz="1600" dirty="0">
                <a:cs typeface="Courier New" pitchFamily="49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err="1">
                <a:cs typeface="Courier New" pitchFamily="49" charset="0"/>
              </a:rPr>
              <a:t>SimpleElastix</a:t>
            </a:r>
            <a:endParaRPr lang="en-GB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3200196"/>
            <a:ext cx="8190631" cy="289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gradient_Convergence_Tolerance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max_number_of_corrections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max_number_of_function_evaluations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cost_function_convergence_factor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transformDomainMeshSize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]):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5" y="2129080"/>
            <a:ext cx="780925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19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mniatlas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ourier New" pitchFamily="49" charset="0"/>
              </a:rPr>
              <a:t>Evaluation</a:t>
            </a:r>
            <a:endParaRPr lang="en-GB" sz="1600" dirty="0">
              <a:solidFill>
                <a:srgbClr val="FF0000"/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Affine</a:t>
            </a:r>
            <a:r>
              <a:rPr lang="en-GB" sz="1600" dirty="0"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Registration</a:t>
            </a: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>
                <a:cs typeface="Courier New" pitchFamily="49" charset="0"/>
              </a:rPr>
              <a:t>BSpline</a:t>
            </a:r>
            <a:r>
              <a:rPr lang="en-GB" dirty="0">
                <a:cs typeface="Courier New" pitchFamily="49" charset="0"/>
              </a:rPr>
              <a:t> Registration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Discussion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Outlook</a:t>
            </a: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20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labels_mniatlas/</a:t>
            </a:r>
          </a:p>
          <a:p>
            <a:r>
              <a:rPr lang="en-GB" sz="1600" dirty="0"/>
              <a:t>ground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22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0.58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5135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4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Evaluation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Evaluation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63487" y="5927333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89994" y="2854147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Registration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8190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Transformation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346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Evaluation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59989" y="33855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T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native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</a:t>
            </a:r>
            <a:r>
              <a:rPr lang="en-GB" sz="1400" dirty="0" err="1">
                <a:cs typeface="Courier New" pitchFamily="49" charset="0"/>
              </a:rPr>
              <a:t>mniatlas</a:t>
            </a:r>
            <a:endParaRPr lang="en-GB" sz="1400" dirty="0">
              <a:cs typeface="Courier New" pitchFamily="49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5170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86740" y="371313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Dice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ED0E1B-4E97-4FFD-8142-1DD5309576B4}"/>
                  </a:ext>
                </a:extLst>
              </p14:cNvPr>
              <p14:cNvContentPartPr/>
              <p14:nvPr/>
            </p14:nvContentPartPr>
            <p14:xfrm>
              <a:off x="5953320" y="3044420"/>
              <a:ext cx="36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xmlns="" id="{C5ED0E1B-4E97-4FFD-8142-1DD5309576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5320" y="29367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1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A3C38371-69A3-41A4-ACDB-4FA7FAB8A2A4}"/>
                  </a:ext>
                </a:extLst>
              </p14:cNvPr>
              <p14:cNvContentPartPr/>
              <p14:nvPr/>
            </p14:nvContentPartPr>
            <p14:xfrm>
              <a:off x="5778000" y="3034700"/>
              <a:ext cx="360" cy="295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xmlns="" id="{A3C38371-69A3-41A4-ACDB-4FA7FAB8A2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360" y="2927060"/>
                <a:ext cx="360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Affine 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861048"/>
            <a:ext cx="821383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learning_rate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0.9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step_size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shrink_factors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smoothing_sigmas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2007130"/>
            <a:ext cx="6624736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affine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registration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MIA Pipeline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>
              <a:solidFill>
                <a:srgbClr val="000000"/>
              </a:solidFill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Default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parameters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SimpleITK</a:t>
            </a:r>
            <a:endParaRPr lang="de-DE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	Dice[White, Grey, Ventricles] = evaluate()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mean Dice over the 10 patients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000000"/>
                </a:solidFill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Result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55" y="2204864"/>
            <a:ext cx="48054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Dice coefficients affine transformation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Bildschirmpräsentation (4:3)</PresentationFormat>
  <Paragraphs>276</Paragraphs>
  <Slides>23</Slides>
  <Notes>23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MIA Pipeline – Registration </vt:lpstr>
      <vt:lpstr>Overview</vt:lpstr>
      <vt:lpstr>MIA Pipeline</vt:lpstr>
      <vt:lpstr>MIA Pipeline</vt:lpstr>
      <vt:lpstr>Evaluation</vt:lpstr>
      <vt:lpstr>Affine</vt:lpstr>
      <vt:lpstr>Affine Registration</vt:lpstr>
      <vt:lpstr>Optimization</vt:lpstr>
      <vt:lpstr>Result</vt:lpstr>
      <vt:lpstr>BSpline</vt:lpstr>
      <vt:lpstr>BSpline</vt:lpstr>
      <vt:lpstr>Result 2</vt:lpstr>
      <vt:lpstr>Discussion - Affine</vt:lpstr>
      <vt:lpstr>Discussion - BSpline</vt:lpstr>
      <vt:lpstr>Discussion - BSpline</vt:lpstr>
      <vt:lpstr>Outlook</vt:lpstr>
      <vt:lpstr>Conclusions</vt:lpstr>
      <vt:lpstr>BSpline Registration</vt:lpstr>
      <vt:lpstr>Introduction: Registration Pipeline</vt:lpstr>
      <vt:lpstr>Introduction - sequence</vt:lpstr>
      <vt:lpstr>Introduction - evaluation</vt:lpstr>
      <vt:lpstr>Methods</vt:lpstr>
      <vt:lpstr>Result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Camillo</cp:lastModifiedBy>
  <cp:revision>139</cp:revision>
  <dcterms:created xsi:type="dcterms:W3CDTF">2017-05-19T16:02:36Z</dcterms:created>
  <dcterms:modified xsi:type="dcterms:W3CDTF">2017-12-19T12:54:17Z</dcterms:modified>
</cp:coreProperties>
</file>