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80" r:id="rId4"/>
    <p:sldId id="295" r:id="rId5"/>
    <p:sldId id="296" r:id="rId6"/>
    <p:sldId id="284" r:id="rId7"/>
    <p:sldId id="285" r:id="rId8"/>
    <p:sldId id="291" r:id="rId9"/>
    <p:sldId id="292" r:id="rId10"/>
    <p:sldId id="290" r:id="rId11"/>
    <p:sldId id="288" r:id="rId12"/>
    <p:sldId id="286" r:id="rId13"/>
    <p:sldId id="289" r:id="rId14"/>
    <p:sldId id="269" r:id="rId15"/>
    <p:sldId id="294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5" autoAdjust="0"/>
  </p:normalViewPr>
  <p:slideViewPr>
    <p:cSldViewPr>
      <p:cViewPr>
        <p:scale>
          <a:sx n="100" d="100"/>
          <a:sy n="100" d="100"/>
        </p:scale>
        <p:origin x="-618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58F6-0855-4F41-9DFF-011A60BFA8DD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6DA4-0CC3-4F7F-9271-3ABC483B3D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8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8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- Number of histogram bins</a:t>
            </a:r>
          </a:p>
          <a:p>
            <a:r>
              <a:rPr lang="en-GB" noProof="0" dirty="0" smtClean="0"/>
              <a:t>- Learning rate</a:t>
            </a:r>
          </a:p>
          <a:p>
            <a:r>
              <a:rPr lang="en-GB" noProof="0" dirty="0" smtClean="0"/>
              <a:t>- Step size</a:t>
            </a:r>
          </a:p>
          <a:p>
            <a:r>
              <a:rPr lang="en-GB" noProof="0" dirty="0" smtClean="0"/>
              <a:t>- Number of iteration</a:t>
            </a:r>
          </a:p>
          <a:p>
            <a:r>
              <a:rPr lang="en-GB" noProof="0" dirty="0" smtClean="0"/>
              <a:t>- Shrinking factor</a:t>
            </a:r>
          </a:p>
          <a:p>
            <a:r>
              <a:rPr lang="en-GB" noProof="0" dirty="0" smtClean="0"/>
              <a:t>- Smoothing</a:t>
            </a:r>
            <a:r>
              <a:rPr lang="en-GB" baseline="0" noProof="0" dirty="0" smtClean="0"/>
              <a:t> sigma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6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7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8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1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4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7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0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3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4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88640"/>
            <a:ext cx="7092280" cy="648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0" y="1628800"/>
            <a:ext cx="9144000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0" y="1628800"/>
            <a:ext cx="7092280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92996"/>
            <a:ext cx="6400800" cy="2772308"/>
          </a:xfrm>
        </p:spPr>
        <p:txBody>
          <a:bodyPr>
            <a:normAutofit/>
          </a:bodyPr>
          <a:lstStyle/>
          <a:p>
            <a:pPr algn="l"/>
            <a:r>
              <a:rPr lang="de-CH" sz="2400" dirty="0" smtClean="0">
                <a:solidFill>
                  <a:schemeClr val="tx1"/>
                </a:solidFill>
              </a:rPr>
              <a:t>Luca Sahli, Jacob Rasmussen and Camilo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sz="2400" dirty="0" smtClean="0">
                <a:solidFill>
                  <a:schemeClr val="tx1"/>
                </a:solidFill>
              </a:rPr>
              <a:t>Mendez</a:t>
            </a:r>
            <a:br>
              <a:rPr lang="de-CH" sz="2400" dirty="0" smtClean="0">
                <a:solidFill>
                  <a:schemeClr val="tx1"/>
                </a:solidFill>
              </a:rPr>
            </a:br>
            <a:r>
              <a:rPr lang="de-CH" sz="2400" dirty="0" smtClean="0">
                <a:solidFill>
                  <a:schemeClr val="tx1"/>
                </a:solidFill>
              </a:rPr>
              <a:t>MIA-Lab</a:t>
            </a:r>
          </a:p>
          <a:p>
            <a:pPr algn="l"/>
            <a:r>
              <a:rPr lang="de-CH" sz="2400" dirty="0" smtClean="0">
                <a:solidFill>
                  <a:schemeClr val="tx1"/>
                </a:solidFill>
              </a:rPr>
              <a:t/>
            </a:r>
            <a:br>
              <a:rPr lang="de-CH" sz="2400" dirty="0" smtClean="0">
                <a:solidFill>
                  <a:schemeClr val="tx1"/>
                </a:solidFill>
              </a:rPr>
            </a:br>
            <a:r>
              <a:rPr lang="de-CH" sz="2400" dirty="0" smtClean="0">
                <a:solidFill>
                  <a:schemeClr val="tx1"/>
                </a:solidFill>
              </a:rPr>
              <a:t>Fall 2017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469182"/>
            <a:ext cx="7772400" cy="2259683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 smtClean="0"/>
              <a:t>MIA Pipeline – Registration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1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Registration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10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73" y="1757871"/>
            <a:ext cx="17811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3817" y="2996952"/>
            <a:ext cx="8190631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de-CH" sz="1400" dirty="0">
                <a:solidFill>
                  <a:srgbClr val="B200B2"/>
                </a:solidFill>
                <a:latin typeface="Courier New" pitchFamily="49" charset="0"/>
                <a:cs typeface="Courier New" pitchFamily="49" charset="0"/>
              </a:rPr>
              <a:t>__init__(</a:t>
            </a:r>
            <a:r>
              <a:rPr lang="de-CH" sz="1400" dirty="0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de-CH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number_of_bins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number_of_iterations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gradient_Convergence_Tolerance: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1e-5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max_number_of_corrections: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max_number_of_function_evaluations: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cost_function_convergence_factor: </a:t>
            </a:r>
            <a:r>
              <a:rPr lang="de-CH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1e+7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de-CH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sampling_percentage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transformDomainMeshSize 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10,10,10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]):</a:t>
            </a:r>
            <a:endParaRPr lang="de-CH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990581"/>
            <a:ext cx="5760640" cy="64633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BSplineRegistration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Result 2</a:t>
            </a:r>
            <a:endParaRPr lang="en-GB" sz="31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7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2219325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660738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Affine/ </a:t>
            </a:r>
            <a:r>
              <a:rPr lang="de-DE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BSpline</a:t>
            </a: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transformation</a:t>
            </a:r>
            <a:endParaRPr lang="de-DE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3200" dirty="0" smtClean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3" y="2395973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86" y="24086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89" y="2395484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6513" y="4739660"/>
            <a:ext cx="21744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	0.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	0.33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	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0.42</a:t>
            </a:r>
            <a:endParaRPr lang="de-CH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357936" y="4724301"/>
            <a:ext cx="2174400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    0.64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0.58</a:t>
            </a:r>
            <a:endParaRPr lang="de-CH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383547" y="4724301"/>
            <a:ext cx="2187516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Ventricles    0.51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 smtClean="0">
                <a:latin typeface="Courier New" pitchFamily="49" charset="0"/>
                <a:cs typeface="Courier New" pitchFamily="49" charset="0"/>
              </a:rPr>
              <a:t>0.49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99899" y="1817964"/>
            <a:ext cx="2174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Begin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350590" y="1814033"/>
            <a:ext cx="222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372505" y="1817964"/>
            <a:ext cx="21888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BSpline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Conclusions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SimpleItk is a powerful toolkit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ontains lots of implemented functions for registration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Limited results for affine transformations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BSpline transformation seem to be very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promising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Locally better results (ventricles, bulks in skull)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However, there are difficulties in choosing right parameters.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Outlook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2" name="Textfeld 1"/>
          <p:cNvSpPr txBox="1"/>
          <p:nvPr/>
        </p:nvSpPr>
        <p:spPr>
          <a:xfrm>
            <a:off x="539552" y="1979548"/>
            <a:ext cx="41044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SimpleElastix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Introduction:</a:t>
            </a:r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Registration </a:t>
            </a:r>
            <a:r>
              <a:rPr lang="en-GB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Pipeline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15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899592" y="205207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77" y="205207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1095704" y="134076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1. 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9385" y="332839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355725" y="33416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5220072" y="2083507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2" y="2067111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5119118" y="3347593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80810" y="574083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590741" y="1344212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2. transformation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6" y="4473504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99" y="4471197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306432" y="575093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mniatlas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1219135" y="4062814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3. evaluation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6924522" y="335940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444208" y="208350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Nach unten gekrümmter Pfeil 78"/>
          <p:cNvSpPr/>
          <p:nvPr/>
        </p:nvSpPr>
        <p:spPr>
          <a:xfrm>
            <a:off x="6564091" y="2345117"/>
            <a:ext cx="336298" cy="14401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554935" y="367097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4435848" y="4970042"/>
            <a:ext cx="722389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Pfeil nach rechts 84"/>
          <p:cNvSpPr/>
          <p:nvPr/>
        </p:nvSpPr>
        <p:spPr>
          <a:xfrm>
            <a:off x="3851920" y="5101361"/>
            <a:ext cx="563413" cy="75915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7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sequence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16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1069088" y="220404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89" y="220486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2301520" y="207802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1075287" y="4485508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73" y="4485508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>
            <a:off x="2366426" y="5083519"/>
            <a:ext cx="1537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56308" y="451408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67463" y="345178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67389" y="34586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967462" y="5708781"/>
            <a:ext cx="1280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labels_native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800793" y="261228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908061" y="2813246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feil nach rechts 41"/>
          <p:cNvSpPr/>
          <p:nvPr/>
        </p:nvSpPr>
        <p:spPr>
          <a:xfrm>
            <a:off x="5867844" y="5008728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feld 42"/>
          <p:cNvSpPr txBox="1"/>
          <p:nvPr/>
        </p:nvSpPr>
        <p:spPr>
          <a:xfrm>
            <a:off x="3965411" y="571830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744842" y="491536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314986" y="2883836"/>
            <a:ext cx="1679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06908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067389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89831" y="1512657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18989" y="2188642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555130" y="447461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45614" y="368014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15601" y="5949280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 animBg="1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evaluation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40397" y="3441110"/>
            <a:ext cx="2623845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coefficients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4" y="2996996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92630" y="4210744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labels_registerd</a:t>
            </a:r>
            <a:endParaRPr lang="en-GB" dirty="0"/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57" y="2996952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514443" y="4210744"/>
            <a:ext cx="1553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labels_mniatlas/</a:t>
            </a:r>
          </a:p>
          <a:p>
            <a:r>
              <a:rPr lang="en-GB" sz="1600" dirty="0"/>
              <a:t>g</a:t>
            </a:r>
            <a:r>
              <a:rPr lang="en-GB" sz="1600" dirty="0" smtClean="0"/>
              <a:t>round truth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184458" y="301341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Evaluator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195736" y="3610387"/>
            <a:ext cx="122250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feil nach rechts 38"/>
          <p:cNvSpPr/>
          <p:nvPr/>
        </p:nvSpPr>
        <p:spPr>
          <a:xfrm>
            <a:off x="5242017" y="3534472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Methods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18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5379" y="2159763"/>
            <a:ext cx="252028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histList</a:t>
            </a:r>
            <a:r>
              <a:rPr kumimoji="0" lang="de-DE" sz="900" b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10, 50, 100, 200, 300</a:t>
            </a:r>
            <a:r>
              <a:rPr kumimoji="0" lang="de-DE" sz="900" b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5378" y="2735288"/>
            <a:ext cx="290670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learnRateList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0.1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</a:t>
            </a:r>
            <a:r>
              <a:rPr kumimoji="0" lang="de-DE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85379" y="3254152"/>
            <a:ext cx="240264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1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iterList</a:t>
            </a:r>
            <a:r>
              <a:rPr kumimoji="0" lang="de-DE" sz="900" b="0" i="1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100, 200, 1000</a:t>
            </a:r>
            <a:r>
              <a:rPr kumimoji="0" lang="de-DE" sz="900" b="0" i="1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360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1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26694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1520" y="5665519"/>
            <a:ext cx="645108" cy="2616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mean</a:t>
            </a:r>
            <a:endParaRPr lang="de-DE" sz="11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40841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2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63175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66732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3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89066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6652921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Patient 10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76256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068745" y="4123606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5292080" y="4585492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2390595"/>
            <a:ext cx="648072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101160" y="29661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712715" y="2390595"/>
            <a:ext cx="211213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419872" y="2966120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235383" y="5665519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883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39" grpId="0" animBg="1"/>
      <p:bldP spid="41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Overview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9552" y="1979548"/>
            <a:ext cx="40038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Affine Transformation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ptimization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Result 1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Transformation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Result 2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Conclusions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Outlook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4"/>
          <a:stretch/>
        </p:blipFill>
        <p:spPr bwMode="auto">
          <a:xfrm>
            <a:off x="251520" y="3209025"/>
            <a:ext cx="7901078" cy="2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" y="4780359"/>
            <a:ext cx="1170579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845495" y="525928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2114" y="1840200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844379" y="2246923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53687" y="3209025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89294" y="3101210"/>
            <a:ext cx="0" cy="3870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853687" y="429904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989294" y="4225645"/>
            <a:ext cx="1" cy="3554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/>
          <p:nvPr/>
        </p:nvCxnSpPr>
        <p:spPr>
          <a:xfrm>
            <a:off x="6003388" y="3191847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3348463" y="4445703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Registration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8" y="4775212"/>
            <a:ext cx="1097417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00976" y="592733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4012" y="1719053"/>
            <a:ext cx="1082212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302442" y="285414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75201" y="330095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bgerundetes Rechteck 17"/>
          <p:cNvSpPr/>
          <p:nvPr/>
        </p:nvSpPr>
        <p:spPr>
          <a:xfrm>
            <a:off x="270029" y="3736949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452686" y="376707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egistration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881908" y="3725862"/>
            <a:ext cx="1294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ransformation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34671" y="374491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valuation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835696" y="3385567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2966048" y="1720725"/>
            <a:ext cx="110537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2875043" y="2861133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30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2875414" y="592900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328904" y="287285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11" y="172072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47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5340812" y="595003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labels_mniatlas</a:t>
            </a:r>
          </a:p>
        </p:txBody>
      </p:sp>
      <p:sp>
        <p:nvSpPr>
          <p:cNvPr id="83" name="Rechteck 82"/>
          <p:cNvSpPr/>
          <p:nvPr/>
        </p:nvSpPr>
        <p:spPr>
          <a:xfrm>
            <a:off x="3354469" y="3368031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bgerundetes Rechteck 36"/>
          <p:cNvSpPr/>
          <p:nvPr/>
        </p:nvSpPr>
        <p:spPr>
          <a:xfrm>
            <a:off x="2785170" y="3703270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bgerundetes Rechteck 38"/>
          <p:cNvSpPr/>
          <p:nvPr/>
        </p:nvSpPr>
        <p:spPr>
          <a:xfrm>
            <a:off x="5310589" y="3715604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feld 99"/>
          <p:cNvSpPr txBox="1"/>
          <p:nvPr/>
        </p:nvSpPr>
        <p:spPr>
          <a:xfrm>
            <a:off x="7886740" y="37131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Dice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7685701" y="3692527"/>
            <a:ext cx="918747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9" name="Gerade Verbindung mit Pfeil 1038"/>
          <p:cNvCxnSpPr/>
          <p:nvPr/>
        </p:nvCxnSpPr>
        <p:spPr>
          <a:xfrm>
            <a:off x="955221" y="3221335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3496959" y="3198466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3492287" y="4259453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Gerade Verbindung mit Pfeil 1040"/>
          <p:cNvCxnSpPr/>
          <p:nvPr/>
        </p:nvCxnSpPr>
        <p:spPr>
          <a:xfrm flipV="1">
            <a:off x="945456" y="4259453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6003292" y="4281301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/>
          <p:cNvCxnSpPr/>
          <p:nvPr/>
        </p:nvCxnSpPr>
        <p:spPr>
          <a:xfrm>
            <a:off x="1907704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4440269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6912832" y="3876473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4" grpId="0"/>
      <p:bldP spid="46" grpId="0"/>
      <p:bldP spid="47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19268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Affine Registration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0616" y="3127608"/>
            <a:ext cx="8213832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itchFamily="49" charset="0"/>
                <a:cs typeface="Courier New" pitchFamily="49" charset="0"/>
              </a:rPr>
              <a:t>__init__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cs typeface="Courier New" pitchFamily="49" charset="0"/>
              </a:rPr>
              <a:t>self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number_of_histogram_bins: </a:t>
            </a:r>
            <a:r>
              <a:rPr lang="en-GB" sz="14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int=</a:t>
            </a:r>
            <a:r>
              <a:rPr lang="en-GB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learning_rate: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1.0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step_size: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0.001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number_of_iterations: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relaxation_factor: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0.5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shrink_factors: [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smoothing_sigmas: [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sampling_percentage: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endParaRPr kumimoji="0" lang="en-GB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1990581"/>
            <a:ext cx="6624736" cy="64633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AffineRegistration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81" y="1821036"/>
            <a:ext cx="17811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408712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Optimization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25138" y="2636912"/>
            <a:ext cx="8179310" cy="209288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de-DE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EACH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Setting of parameters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 10 patients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dirty="0" smtClean="0">
                <a:latin typeface="Courier New" pitchFamily="49" charset="0"/>
                <a:cs typeface="Courier New" pitchFamily="49" charset="0"/>
              </a:rPr>
              <a:t>	Dice[White, Grey, Ventricles] = evaluate()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SAVE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mean Dice over the 10 patients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CHOOSE</a:t>
            </a:r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setting with highest Dice</a:t>
            </a:r>
            <a:endParaRPr lang="de-CH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926704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Pseudocode for optimization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Result 1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480546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652120" y="2276872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Best Parameters: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.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652120" y="3789040"/>
            <a:ext cx="1563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Best Dice: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.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5536" y="1657460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 </a:t>
            </a:r>
            <a:r>
              <a:rPr lang="de-DE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transformation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9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Bildschirmpräsentation (4:3)</PresentationFormat>
  <Paragraphs>219</Paragraphs>
  <Slides>18</Slides>
  <Notes>18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MIA Pipeline – Registration </vt:lpstr>
      <vt:lpstr>Overview</vt:lpstr>
      <vt:lpstr>MIA Pipeline</vt:lpstr>
      <vt:lpstr>Registration Pipeline</vt:lpstr>
      <vt:lpstr>Affine</vt:lpstr>
      <vt:lpstr>Affine Registration</vt:lpstr>
      <vt:lpstr>Optimization</vt:lpstr>
      <vt:lpstr>Result 1</vt:lpstr>
      <vt:lpstr>BSpline</vt:lpstr>
      <vt:lpstr>BSpline Registration</vt:lpstr>
      <vt:lpstr>Result 2</vt:lpstr>
      <vt:lpstr>Result 2</vt:lpstr>
      <vt:lpstr>Conclusions</vt:lpstr>
      <vt:lpstr>Outlook</vt:lpstr>
      <vt:lpstr>Introduction: Registration Pipeline</vt:lpstr>
      <vt:lpstr>Introduction - sequence</vt:lpstr>
      <vt:lpstr>Introduction - evaluation</vt:lpstr>
      <vt:lpstr>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Robotically Automated Statistical Analysis of Marker Visibility throughout Workspace</dc:title>
  <dc:creator>Camillo</dc:creator>
  <cp:lastModifiedBy>Camillo</cp:lastModifiedBy>
  <cp:revision>112</cp:revision>
  <dcterms:created xsi:type="dcterms:W3CDTF">2017-05-19T16:02:36Z</dcterms:created>
  <dcterms:modified xsi:type="dcterms:W3CDTF">2017-12-18T10:43:22Z</dcterms:modified>
</cp:coreProperties>
</file>