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80" r:id="rId4"/>
    <p:sldId id="301" r:id="rId5"/>
    <p:sldId id="295" r:id="rId6"/>
    <p:sldId id="296" r:id="rId7"/>
    <p:sldId id="284" r:id="rId8"/>
    <p:sldId id="285" r:id="rId9"/>
    <p:sldId id="291" r:id="rId10"/>
    <p:sldId id="292" r:id="rId11"/>
    <p:sldId id="302" r:id="rId12"/>
    <p:sldId id="288" r:id="rId13"/>
    <p:sldId id="298" r:id="rId14"/>
    <p:sldId id="299" r:id="rId15"/>
    <p:sldId id="300" r:id="rId16"/>
    <p:sldId id="269" r:id="rId17"/>
    <p:sldId id="289" r:id="rId18"/>
    <p:sldId id="290" r:id="rId19"/>
    <p:sldId id="294" r:id="rId20"/>
    <p:sldId id="281" r:id="rId21"/>
    <p:sldId id="282" r:id="rId22"/>
    <p:sldId id="283" r:id="rId23"/>
    <p:sldId id="297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899" autoAdjust="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19T11:44:06.9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19T11:44:06.4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82,'0'0</inkml:trace>
  <inkml:trace contextRef="#ctx0" brushRef="#br0" timeOffset="1260.8565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First </a:t>
            </a:r>
            <a:r>
              <a:rPr lang="de-CH" dirty="0" err="1"/>
              <a:t>registration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The</a:t>
            </a:r>
            <a:r>
              <a:rPr lang="en-GB" sz="1200" baseline="0" dirty="0">
                <a:sym typeface="Wingdings" pitchFamily="2" charset="2"/>
              </a:rPr>
              <a:t> way we </a:t>
            </a:r>
            <a:r>
              <a:rPr lang="en-GB" sz="1200" baseline="0" dirty="0" err="1">
                <a:sym typeface="Wingdings" pitchFamily="2" charset="2"/>
              </a:rPr>
              <a:t>optimzed</a:t>
            </a:r>
            <a:r>
              <a:rPr lang="en-GB" sz="1200" baseline="0" dirty="0">
                <a:sym typeface="Wingdings" pitchFamily="2" charset="2"/>
              </a:rPr>
              <a:t> our registration</a:t>
            </a: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Now</a:t>
            </a:r>
            <a:r>
              <a:rPr lang="de-CH" dirty="0"/>
              <a:t>,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do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trasnformarion</a:t>
            </a:r>
            <a:r>
              <a:rPr lang="de-CH" baseline="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This </a:t>
            </a:r>
            <a:r>
              <a:rPr lang="de-CH" baseline="0" dirty="0" err="1"/>
              <a:t>question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answered</a:t>
            </a:r>
            <a:r>
              <a:rPr lang="de-CH" baseline="0" dirty="0"/>
              <a:t>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jacob</a:t>
            </a:r>
            <a:r>
              <a:rPr lang="de-CH" baseline="0" dirty="0"/>
              <a:t>.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Uese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SimpleITK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alot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parameters</a:t>
            </a:r>
            <a:r>
              <a:rPr lang="de-CH" baseline="0" dirty="0"/>
              <a:t> in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set</a:t>
            </a:r>
            <a:r>
              <a:rPr lang="de-CH" baseline="0" dirty="0"/>
              <a:t>,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tried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opzimize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following</a:t>
            </a:r>
            <a:r>
              <a:rPr lang="de-CH" baseline="0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Metric</a:t>
            </a:r>
            <a:r>
              <a:rPr lang="de-CH" baseline="0" dirty="0"/>
              <a:t>: Mutual 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Optimizer</a:t>
            </a:r>
            <a:r>
              <a:rPr lang="de-CH" baseline="0" dirty="0"/>
              <a:t>: </a:t>
            </a:r>
            <a:r>
              <a:rPr lang="de-CH" baseline="0" dirty="0" err="1"/>
              <a:t>RegularStepGradientDescent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Multi </a:t>
            </a:r>
            <a:r>
              <a:rPr lang="de-CH" baseline="0" dirty="0" err="1"/>
              <a:t>resolution</a:t>
            </a:r>
            <a:r>
              <a:rPr lang="de-CH" baseline="0" dirty="0"/>
              <a:t> </a:t>
            </a:r>
            <a:r>
              <a:rPr lang="de-CH" baseline="0" dirty="0" err="1"/>
              <a:t>setup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Time:</a:t>
            </a:r>
            <a:r>
              <a:rPr lang="de-CH" baseline="0" dirty="0"/>
              <a:t> </a:t>
            </a:r>
            <a:r>
              <a:rPr lang="de-CH" baseline="0" dirty="0" err="1"/>
              <a:t>higher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sampling</a:t>
            </a:r>
            <a:r>
              <a:rPr lang="de-CH" baseline="0" dirty="0"/>
              <a:t> = </a:t>
            </a:r>
            <a:r>
              <a:rPr lang="de-CH" baseline="0" dirty="0" err="1"/>
              <a:t>longer</a:t>
            </a:r>
            <a:r>
              <a:rPr lang="de-CH" baseline="0" dirty="0"/>
              <a:t> </a:t>
            </a:r>
            <a:r>
              <a:rPr lang="de-CH" baseline="0" dirty="0" err="1"/>
              <a:t>duration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 Number of histogram bins</a:t>
            </a:r>
          </a:p>
          <a:p>
            <a:r>
              <a:rPr lang="en-GB" noProof="0" dirty="0"/>
              <a:t>- Learning rate</a:t>
            </a:r>
          </a:p>
          <a:p>
            <a:r>
              <a:rPr lang="en-GB" noProof="0" dirty="0"/>
              <a:t>- Step size</a:t>
            </a:r>
          </a:p>
          <a:p>
            <a:r>
              <a:rPr lang="en-GB" noProof="0" dirty="0"/>
              <a:t>- Number of iteration</a:t>
            </a:r>
          </a:p>
          <a:p>
            <a:r>
              <a:rPr lang="en-GB" noProof="0" dirty="0"/>
              <a:t>- Shrinking factor</a:t>
            </a:r>
          </a:p>
          <a:p>
            <a:r>
              <a:rPr lang="en-GB" noProof="0" dirty="0"/>
              <a:t>- Smoothing</a:t>
            </a:r>
            <a:r>
              <a:rPr lang="en-GB" baseline="0" noProof="0" dirty="0"/>
              <a:t> sigma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Approximatly</a:t>
            </a:r>
            <a:r>
              <a:rPr lang="de-CH" dirty="0"/>
              <a:t> </a:t>
            </a:r>
            <a:r>
              <a:rPr lang="de-CH" dirty="0" err="1"/>
              <a:t>tested</a:t>
            </a:r>
            <a:r>
              <a:rPr lang="de-CH" baseline="0" dirty="0"/>
              <a:t> 930 </a:t>
            </a:r>
            <a:r>
              <a:rPr lang="de-CH" baseline="0" dirty="0" err="1"/>
              <a:t>parameter</a:t>
            </a:r>
            <a:r>
              <a:rPr lang="de-CH" baseline="0" dirty="0"/>
              <a:t> </a:t>
            </a:r>
            <a:r>
              <a:rPr lang="de-CH" baseline="0" dirty="0" err="1"/>
              <a:t>combinations</a:t>
            </a:r>
            <a:r>
              <a:rPr lang="de-CH" baseline="0" dirty="0"/>
              <a:t>. 14 sec pro </a:t>
            </a:r>
            <a:r>
              <a:rPr lang="de-CH" baseline="0" dirty="0" err="1"/>
              <a:t>patient</a:t>
            </a:r>
            <a:endParaRPr lang="de-CH" baseline="0" dirty="0"/>
          </a:p>
          <a:p>
            <a:r>
              <a:rPr lang="de-CH" baseline="0" dirty="0" err="1"/>
              <a:t>Mean</a:t>
            </a:r>
            <a:endParaRPr lang="de-CH" baseline="0" dirty="0"/>
          </a:p>
          <a:p>
            <a:r>
              <a:rPr lang="de-CH" baseline="0" dirty="0" err="1"/>
              <a:t>Ventricles</a:t>
            </a:r>
            <a:r>
              <a:rPr lang="de-CH" baseline="0" dirty="0"/>
              <a:t> </a:t>
            </a:r>
            <a:r>
              <a:rPr lang="de-CH" baseline="0" dirty="0" err="1"/>
              <a:t>big</a:t>
            </a:r>
            <a:r>
              <a:rPr lang="de-CH" baseline="0" dirty="0"/>
              <a:t> </a:t>
            </a:r>
            <a:r>
              <a:rPr lang="de-CH" baseline="0" dirty="0" err="1"/>
              <a:t>ranges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>
                <a:solidFill>
                  <a:schemeClr val="tx1"/>
                </a:solidFill>
              </a:rPr>
              <a:t>Luca Sahli, Jacob Rasmussen and Camilo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sz="2400" dirty="0">
                <a:solidFill>
                  <a:schemeClr val="tx1"/>
                </a:solidFill>
              </a:rPr>
              <a:t>Mendez</a:t>
            </a:r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MIA-Lab</a:t>
            </a:r>
          </a:p>
          <a:p>
            <a:pPr algn="l"/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Fall 2017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/>
              <a:t>MIA Pipeline – Registration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"/>
    </mc:Choice>
    <mc:Fallback xmlns="">
      <p:transition spd="slow" advTm="22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-30479" y="2061185"/>
            <a:ext cx="91121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Definition of a good Registration does not change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Optimizer changed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r>
              <a:rPr lang="en-GB" sz="2400" dirty="0"/>
              <a:t>Metric changed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12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Result 2</a:t>
            </a:r>
            <a:endParaRPr lang="en-GB" sz="31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7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2219325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660738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Affine/ </a:t>
            </a:r>
            <a:r>
              <a:rPr lang="en-GB" sz="2000" dirty="0" err="1">
                <a:solidFill>
                  <a:srgbClr val="000000"/>
                </a:solidFill>
                <a:cs typeface="Courier New" pitchFamily="49" charset="0"/>
              </a:rPr>
              <a:t>BSpline</a:t>
            </a: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5357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Discussion - Affine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0" y="1836278"/>
            <a:ext cx="525881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3900819"/>
            <a:ext cx="1843904" cy="182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2068622"/>
            <a:ext cx="1843904" cy="1832197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2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1916832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79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34" y="1845304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15" y="3054368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" y="1871771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9" y="1832120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16513" y="4955103"/>
            <a:ext cx="2174400" cy="11387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357936" y="4939744"/>
            <a:ext cx="2174400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0.64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383547" y="4939744"/>
            <a:ext cx="2187516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0.51</a:t>
            </a:r>
          </a:p>
        </p:txBody>
      </p:sp>
    </p:spTree>
    <p:extLst>
      <p:ext uri="{BB962C8B-B14F-4D97-AF65-F5344CB8AC3E}">
        <p14:creationId xmlns:p14="http://schemas.microsoft.com/office/powerpoint/2010/main" val="74621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Outlook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979548"/>
            <a:ext cx="6336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cs typeface="Courier New" pitchFamily="49" charset="0"/>
              </a:rPr>
              <a:t>Combine transformations (affine and </a:t>
            </a:r>
            <a:r>
              <a:rPr lang="en-GB" sz="1600" dirty="0" err="1">
                <a:cs typeface="Courier New" pitchFamily="49" charset="0"/>
              </a:rPr>
              <a:t>Bspline</a:t>
            </a:r>
            <a:r>
              <a:rPr lang="en-GB" sz="1600" dirty="0">
                <a:cs typeface="Courier New" pitchFamily="49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err="1">
                <a:cs typeface="Courier New" pitchFamily="49" charset="0"/>
              </a:rPr>
              <a:t>SimpleElastix</a:t>
            </a:r>
            <a:endParaRPr lang="en-GB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Conclusions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SimpleItk is a powerful toolkit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contains lots of implemented functions for registration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Limited results for affine transformations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BSpline transformation seem to be very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promising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Locally better results (ventricles, bulks in skull)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However, there are difficulties in choosing right parameters.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3817" y="3200196"/>
            <a:ext cx="8190631" cy="2893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number_of_bins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gradient_Convergence_Tolerance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1e-5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max_number_of_corrections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max_number_of_function_evaluations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cost_function_convergence_factor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1e+7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sampling_percentage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transformDomainMeshSize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10,10,10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]):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5" y="2129080"/>
            <a:ext cx="7809259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methods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Introduction:</a:t>
            </a:r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Pipeline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19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899592" y="205207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77" y="205207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95704" y="134076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1. 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9385" y="33283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355725" y="33416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5220072" y="2083507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2" y="2067111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5119118" y="3347593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80810" y="574083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590741" y="1344212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2. transformation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6" y="4473504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99" y="4471197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306432" y="575093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mniatlas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1219135" y="4062814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3. evaluation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924522" y="33594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444208" y="208350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Nach unten gekrümmter Pfeil 78"/>
          <p:cNvSpPr/>
          <p:nvPr/>
        </p:nvSpPr>
        <p:spPr>
          <a:xfrm>
            <a:off x="6564091" y="2345117"/>
            <a:ext cx="336298" cy="14401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54935" y="367097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4435848" y="4970042"/>
            <a:ext cx="72238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3851920" y="5101361"/>
            <a:ext cx="563413" cy="75915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7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Overview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9552" y="1979548"/>
            <a:ext cx="40038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srgbClr val="FF0000"/>
                </a:solidFill>
                <a:cs typeface="Courier New" pitchFamily="49" charset="0"/>
              </a:rPr>
              <a:t>Evaluation</a:t>
            </a:r>
            <a:endParaRPr lang="en-GB" sz="1600" dirty="0">
              <a:solidFill>
                <a:srgbClr val="FF0000"/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Affine</a:t>
            </a:r>
            <a:r>
              <a:rPr lang="en-GB" sz="1600" dirty="0"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Registration</a:t>
            </a: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>
                <a:cs typeface="Courier New" pitchFamily="49" charset="0"/>
              </a:rPr>
              <a:t>BSpline</a:t>
            </a:r>
            <a:r>
              <a:rPr lang="en-GB" dirty="0">
                <a:cs typeface="Courier New" pitchFamily="49" charset="0"/>
              </a:rPr>
              <a:t> Registration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Discussion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Outlook</a:t>
            </a: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sequence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20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0486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301520" y="207802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7528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3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51408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67463" y="345178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389" y="3458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67462" y="5708781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965411" y="571830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314986" y="2883836"/>
            <a:ext cx="1679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06908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067389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9831" y="1512657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8989" y="2188642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55130" y="447461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45614" y="368014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15601" y="5949280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441110"/>
            <a:ext cx="2623845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2996996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10744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7" y="2996952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514443" y="4210744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labels_mniatlas/</a:t>
            </a:r>
          </a:p>
          <a:p>
            <a:r>
              <a:rPr lang="en-GB" sz="1600" dirty="0"/>
              <a:t>ground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184458" y="301341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195736" y="3610387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242017" y="3534472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Methods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22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79" y="2159763"/>
            <a:ext cx="25202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histList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10, 50, 100, 200, 300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5378" y="2735288"/>
            <a:ext cx="29067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learnRateList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85379" y="3254152"/>
            <a:ext cx="2402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iterList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100, 200, 1000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26694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1520" y="5665519"/>
            <a:ext cx="645108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mean</a:t>
            </a:r>
            <a:endParaRPr lang="de-DE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0841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2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63175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66732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3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89066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652921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10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76256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068745" y="4123606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…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5292080" y="4585492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390595"/>
            <a:ext cx="648072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101160" y="2966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712715" y="2390595"/>
            <a:ext cx="211213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419872" y="296612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235383" y="5665519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9" grpId="0" animBg="1"/>
      <p:bldP spid="41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Result 2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688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6" y="24086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2395484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513" y="4739660"/>
            <a:ext cx="2174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	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0.42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357936" y="4724301"/>
            <a:ext cx="217440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0.64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0.58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83547" y="4724301"/>
            <a:ext cx="2187516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0.51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0.49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99899" y="1817964"/>
            <a:ext cx="2174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Begin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350590" y="1814033"/>
            <a:ext cx="222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Affine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372505" y="1817964"/>
            <a:ext cx="21888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BSpline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5135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74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/>
          <a:stretch/>
        </p:blipFill>
        <p:spPr bwMode="auto">
          <a:xfrm>
            <a:off x="251520" y="3209025"/>
            <a:ext cx="7901078" cy="2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" y="4780359"/>
            <a:ext cx="1170579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845495" y="5259287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</a:t>
            </a:r>
            <a:r>
              <a:rPr lang="en-GB" sz="1600" dirty="0" err="1">
                <a:cs typeface="Courier New" pitchFamily="49" charset="0"/>
              </a:rPr>
              <a:t>mni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2114" y="1840200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844379" y="2246923"/>
            <a:ext cx="94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native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53687" y="3209025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89294" y="3101210"/>
            <a:ext cx="0" cy="387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853687" y="429904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989294" y="4225645"/>
            <a:ext cx="1" cy="3554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Evaluation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2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/>
          <p:nvPr/>
        </p:nvCxnSpPr>
        <p:spPr>
          <a:xfrm>
            <a:off x="6003388" y="3191847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348463" y="4445703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Evaluation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8" y="4775212"/>
            <a:ext cx="1097417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63487" y="5927333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</a:t>
            </a:r>
            <a:r>
              <a:rPr lang="en-GB" sz="1600" dirty="0" err="1">
                <a:cs typeface="Courier New" pitchFamily="49" charset="0"/>
              </a:rPr>
              <a:t>mni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4012" y="1719053"/>
            <a:ext cx="108221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389994" y="2854147"/>
            <a:ext cx="94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native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75201" y="330095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bgerundetes Rechteck 17"/>
          <p:cNvSpPr/>
          <p:nvPr/>
        </p:nvSpPr>
        <p:spPr>
          <a:xfrm>
            <a:off x="270029" y="3736949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52686" y="376707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Registration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81908" y="3725862"/>
            <a:ext cx="129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Transformation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34671" y="374491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59989" y="338556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T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2966048" y="1720725"/>
            <a:ext cx="110537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875043" y="2861133"/>
            <a:ext cx="110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native</a:t>
            </a:r>
            <a:endParaRPr lang="en-GB" sz="1600" dirty="0">
              <a:cs typeface="Courier New" pitchFamily="49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30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2875414" y="5929005"/>
            <a:ext cx="138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registered</a:t>
            </a:r>
            <a:endParaRPr lang="en-GB" sz="1600" dirty="0">
              <a:cs typeface="Courier New" pitchFamily="49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28904" y="2872853"/>
            <a:ext cx="138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registered</a:t>
            </a:r>
            <a:endParaRPr lang="en-GB" sz="1600" dirty="0">
              <a:cs typeface="Courier New" pitchFamily="49" charset="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11" y="172072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47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5340812" y="5950033"/>
            <a:ext cx="127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</a:t>
            </a:r>
            <a:r>
              <a:rPr lang="en-GB" sz="1400" dirty="0" err="1">
                <a:cs typeface="Courier New" pitchFamily="49" charset="0"/>
              </a:rPr>
              <a:t>mniatlas</a:t>
            </a:r>
            <a:endParaRPr lang="en-GB" sz="1400" dirty="0">
              <a:cs typeface="Courier New" pitchFamily="49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354469" y="3368031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bgerundetes Rechteck 36"/>
          <p:cNvSpPr/>
          <p:nvPr/>
        </p:nvSpPr>
        <p:spPr>
          <a:xfrm>
            <a:off x="2785170" y="3703270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bgerundetes Rechteck 38"/>
          <p:cNvSpPr/>
          <p:nvPr/>
        </p:nvSpPr>
        <p:spPr>
          <a:xfrm>
            <a:off x="5310589" y="3715604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7886740" y="37131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Dice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7685701" y="3692527"/>
            <a:ext cx="918747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9" name="Gerade Verbindung mit Pfeil 1038"/>
          <p:cNvCxnSpPr/>
          <p:nvPr/>
        </p:nvCxnSpPr>
        <p:spPr>
          <a:xfrm>
            <a:off x="955221" y="3221335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3496959" y="3198466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3492287" y="4259453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Gerade Verbindung mit Pfeil 1040"/>
          <p:cNvCxnSpPr/>
          <p:nvPr/>
        </p:nvCxnSpPr>
        <p:spPr>
          <a:xfrm flipV="1">
            <a:off x="945456" y="4259453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6003292" y="4281301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/>
          <p:cNvCxnSpPr/>
          <p:nvPr/>
        </p:nvCxnSpPr>
        <p:spPr>
          <a:xfrm>
            <a:off x="1907704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440269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6912832" y="3876473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ED0E1B-4E97-4FFD-8142-1DD5309576B4}"/>
                  </a:ext>
                </a:extLst>
              </p14:cNvPr>
              <p14:cNvContentPartPr/>
              <p14:nvPr/>
            </p14:nvContentPartPr>
            <p14:xfrm>
              <a:off x="5953320" y="3044420"/>
              <a:ext cx="36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5ED0E1B-4E97-4FFD-8142-1DD5309576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5320" y="293678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A3C38371-69A3-41A4-ACDB-4FA7FAB8A2A4}"/>
                  </a:ext>
                </a:extLst>
              </p14:cNvPr>
              <p14:cNvContentPartPr/>
              <p14:nvPr/>
            </p14:nvContentPartPr>
            <p14:xfrm>
              <a:off x="5778000" y="3034700"/>
              <a:ext cx="360" cy="2952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A3C38371-69A3-41A4-ACDB-4FA7FAB8A2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360" y="2927060"/>
                <a:ext cx="3600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4" grpId="0"/>
      <p:bldP spid="46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7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19268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Affine Registration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0616" y="3861048"/>
            <a:ext cx="8213832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number_of_histogram_bins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learning_rate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0.9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step_size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shrink_factors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smoothing_sigmas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2007130"/>
            <a:ext cx="6624736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affine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registration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MIA Pipeline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dirty="0">
              <a:solidFill>
                <a:srgbClr val="000000"/>
              </a:solidFill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Default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parameters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SimpleITK</a:t>
            </a:r>
            <a:endParaRPr lang="de-DE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408712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Optimization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25138" y="2636912"/>
            <a:ext cx="8179310" cy="209288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EACH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of parameters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10 patients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	Dice[White, Grey, Ventricles] = evaluate()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SAVE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mean Dice over the 10 patients</a:t>
            </a:r>
          </a:p>
          <a:p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CHOOSE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with highest Dice</a:t>
            </a: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926704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000000"/>
                </a:solidFill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Result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55" y="2204864"/>
            <a:ext cx="480546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657460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Dice coefficients affine transformation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Bildschirmpräsentation (4:3)</PresentationFormat>
  <Paragraphs>276</Paragraphs>
  <Slides>23</Slides>
  <Notes>23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Larissa</vt:lpstr>
      <vt:lpstr>MIA Pipeline – Registration </vt:lpstr>
      <vt:lpstr>Overview</vt:lpstr>
      <vt:lpstr>MIA Pipeline</vt:lpstr>
      <vt:lpstr>MIA Pipeline</vt:lpstr>
      <vt:lpstr>Evaluation</vt:lpstr>
      <vt:lpstr>Affine</vt:lpstr>
      <vt:lpstr>Affine Registration</vt:lpstr>
      <vt:lpstr>Optimization</vt:lpstr>
      <vt:lpstr>Result</vt:lpstr>
      <vt:lpstr>BSpline</vt:lpstr>
      <vt:lpstr>BSpline</vt:lpstr>
      <vt:lpstr>Result 2</vt:lpstr>
      <vt:lpstr>Discussion - Affine</vt:lpstr>
      <vt:lpstr>Discussion - BSpline</vt:lpstr>
      <vt:lpstr>Discussion - BSpline</vt:lpstr>
      <vt:lpstr>Outlook</vt:lpstr>
      <vt:lpstr>Conclusions</vt:lpstr>
      <vt:lpstr>BSpline Registration</vt:lpstr>
      <vt:lpstr>Introduction: Registration Pipeline</vt:lpstr>
      <vt:lpstr>Introduction - sequence</vt:lpstr>
      <vt:lpstr>Introduction - evaluation</vt:lpstr>
      <vt:lpstr>Methods</vt:lpstr>
      <vt:lpstr>Result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Jacob Rasmussen</cp:lastModifiedBy>
  <cp:revision>137</cp:revision>
  <dcterms:created xsi:type="dcterms:W3CDTF">2017-05-19T16:02:36Z</dcterms:created>
  <dcterms:modified xsi:type="dcterms:W3CDTF">2017-12-19T11:47:47Z</dcterms:modified>
</cp:coreProperties>
</file>