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0" r:id="rId3"/>
    <p:sldId id="281" r:id="rId4"/>
    <p:sldId id="282" r:id="rId5"/>
    <p:sldId id="284" r:id="rId6"/>
    <p:sldId id="283" r:id="rId7"/>
    <p:sldId id="285" r:id="rId8"/>
    <p:sldId id="286" r:id="rId9"/>
    <p:sldId id="269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3741" autoAdjust="0"/>
  </p:normalViewPr>
  <p:slideViewPr>
    <p:cSldViewPr>
      <p:cViewPr>
        <p:scale>
          <a:sx n="110" d="100"/>
          <a:sy n="110" d="100"/>
        </p:scale>
        <p:origin x="-40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millo\PycharmProjects\MIALab\wd\nPatient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millo\PycharmProjects\MIALab\wd\nBinsTab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Tabelle2!$B$1</c:f>
              <c:strCache>
                <c:ptCount val="1"/>
                <c:pt idx="0">
                  <c:v>WhiteMatter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Tabelle2!$A$2:$A$11</c:f>
              <c:strCache>
                <c:ptCount val="10"/>
                <c:pt idx="0">
                  <c:v> 100307</c:v>
                </c:pt>
                <c:pt idx="1">
                  <c:v> 188347</c:v>
                </c:pt>
                <c:pt idx="2">
                  <c:v> 189450</c:v>
                </c:pt>
                <c:pt idx="3">
                  <c:v> 190031</c:v>
                </c:pt>
                <c:pt idx="4">
                  <c:v> 196750</c:v>
                </c:pt>
                <c:pt idx="5">
                  <c:v> 198451</c:v>
                </c:pt>
                <c:pt idx="6">
                  <c:v> 199655</c:v>
                </c:pt>
                <c:pt idx="7">
                  <c:v> 201111</c:v>
                </c:pt>
                <c:pt idx="8">
                  <c:v> 208226</c:v>
                </c:pt>
                <c:pt idx="9">
                  <c:v> 211417</c:v>
                </c:pt>
              </c:strCache>
            </c:strRef>
          </c:cat>
          <c:val>
            <c:numRef>
              <c:f>Tabelle2!$B$2:$B$11</c:f>
              <c:numCache>
                <c:formatCode>0.00</c:formatCode>
                <c:ptCount val="10"/>
                <c:pt idx="0">
                  <c:v>0.60409183443799996</c:v>
                </c:pt>
                <c:pt idx="1">
                  <c:v>0.62316461590899996</c:v>
                </c:pt>
                <c:pt idx="2">
                  <c:v>0.64073678976699999</c:v>
                </c:pt>
                <c:pt idx="3">
                  <c:v>0.63011664247200005</c:v>
                </c:pt>
                <c:pt idx="4">
                  <c:v>0.59837122171199997</c:v>
                </c:pt>
                <c:pt idx="5">
                  <c:v>0.61373046448400004</c:v>
                </c:pt>
                <c:pt idx="6">
                  <c:v>0.61230572573999997</c:v>
                </c:pt>
                <c:pt idx="7">
                  <c:v>0.63334202239600002</c:v>
                </c:pt>
                <c:pt idx="8">
                  <c:v>0.62781473492499995</c:v>
                </c:pt>
                <c:pt idx="9">
                  <c:v>0.62850592194199995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5A5-4866-95D7-125D7CCDEEA2}"/>
            </c:ext>
          </c:extLst>
        </c:ser>
        <c:ser>
          <c:idx val="1"/>
          <c:order val="1"/>
          <c:tx>
            <c:strRef>
              <c:f>Tabelle2!$C$1</c:f>
              <c:strCache>
                <c:ptCount val="1"/>
                <c:pt idx="0">
                  <c:v>GreyMatter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Tabelle2!$A$2:$A$11</c:f>
              <c:strCache>
                <c:ptCount val="10"/>
                <c:pt idx="0">
                  <c:v> 100307</c:v>
                </c:pt>
                <c:pt idx="1">
                  <c:v> 188347</c:v>
                </c:pt>
                <c:pt idx="2">
                  <c:v> 189450</c:v>
                </c:pt>
                <c:pt idx="3">
                  <c:v> 190031</c:v>
                </c:pt>
                <c:pt idx="4">
                  <c:v> 196750</c:v>
                </c:pt>
                <c:pt idx="5">
                  <c:v> 198451</c:v>
                </c:pt>
                <c:pt idx="6">
                  <c:v> 199655</c:v>
                </c:pt>
                <c:pt idx="7">
                  <c:v> 201111</c:v>
                </c:pt>
                <c:pt idx="8">
                  <c:v> 208226</c:v>
                </c:pt>
                <c:pt idx="9">
                  <c:v> 211417</c:v>
                </c:pt>
              </c:strCache>
            </c:strRef>
          </c:cat>
          <c:val>
            <c:numRef>
              <c:f>Tabelle2!$C$2:$C$11</c:f>
              <c:numCache>
                <c:formatCode>General</c:formatCode>
                <c:ptCount val="10"/>
                <c:pt idx="0">
                  <c:v>0.50094360605499999</c:v>
                </c:pt>
                <c:pt idx="1">
                  <c:v>0.479893527017</c:v>
                </c:pt>
                <c:pt idx="2">
                  <c:v>0.50809631991100002</c:v>
                </c:pt>
                <c:pt idx="3">
                  <c:v>0.485729134186</c:v>
                </c:pt>
                <c:pt idx="4">
                  <c:v>0.50238445180500002</c:v>
                </c:pt>
                <c:pt idx="5">
                  <c:v>0.48896200947700003</c:v>
                </c:pt>
                <c:pt idx="6">
                  <c:v>0.47361159740199998</c:v>
                </c:pt>
                <c:pt idx="7">
                  <c:v>0.64611764002000005</c:v>
                </c:pt>
                <c:pt idx="8">
                  <c:v>0.48034713731200002</c:v>
                </c:pt>
                <c:pt idx="9">
                  <c:v>0.46942566624999998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5A5-4866-95D7-125D7CCDEEA2}"/>
            </c:ext>
          </c:extLst>
        </c:ser>
        <c:ser>
          <c:idx val="2"/>
          <c:order val="2"/>
          <c:tx>
            <c:strRef>
              <c:f>Tabelle2!$D$1</c:f>
              <c:strCache>
                <c:ptCount val="1"/>
                <c:pt idx="0">
                  <c:v>Ventricles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Tabelle2!$A$2:$A$11</c:f>
              <c:strCache>
                <c:ptCount val="10"/>
                <c:pt idx="0">
                  <c:v> 100307</c:v>
                </c:pt>
                <c:pt idx="1">
                  <c:v> 188347</c:v>
                </c:pt>
                <c:pt idx="2">
                  <c:v> 189450</c:v>
                </c:pt>
                <c:pt idx="3">
                  <c:v> 190031</c:v>
                </c:pt>
                <c:pt idx="4">
                  <c:v> 196750</c:v>
                </c:pt>
                <c:pt idx="5">
                  <c:v> 198451</c:v>
                </c:pt>
                <c:pt idx="6">
                  <c:v> 199655</c:v>
                </c:pt>
                <c:pt idx="7">
                  <c:v> 201111</c:v>
                </c:pt>
                <c:pt idx="8">
                  <c:v> 208226</c:v>
                </c:pt>
                <c:pt idx="9">
                  <c:v> 211417</c:v>
                </c:pt>
              </c:strCache>
            </c:strRef>
          </c:cat>
          <c:val>
            <c:numRef>
              <c:f>Tabelle2!$D$2:$D$11</c:f>
              <c:numCache>
                <c:formatCode>0.00</c:formatCode>
                <c:ptCount val="10"/>
                <c:pt idx="0">
                  <c:v>0.41537598204300002</c:v>
                </c:pt>
                <c:pt idx="1">
                  <c:v>0.49040251653099998</c:v>
                </c:pt>
                <c:pt idx="2">
                  <c:v>0.25921938088800001</c:v>
                </c:pt>
                <c:pt idx="3">
                  <c:v>0.44533343690499999</c:v>
                </c:pt>
                <c:pt idx="4">
                  <c:v>0.53857608849799998</c:v>
                </c:pt>
                <c:pt idx="5">
                  <c:v>0.51977838905899998</c:v>
                </c:pt>
                <c:pt idx="6">
                  <c:v>0.36569209684800003</c:v>
                </c:pt>
                <c:pt idx="7">
                  <c:v>0.40584665355999999</c:v>
                </c:pt>
                <c:pt idx="8">
                  <c:v>0.409778915317</c:v>
                </c:pt>
                <c:pt idx="9">
                  <c:v>0.44390488948399998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C5A5-4866-95D7-125D7CCDEE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0515328"/>
        <c:axId val="240530560"/>
      </c:lineChart>
      <c:lineChart>
        <c:grouping val="standard"/>
        <c:varyColors val="0"/>
        <c:ser>
          <c:idx val="3"/>
          <c:order val="3"/>
          <c:tx>
            <c:strRef>
              <c:f>Tabelle2!$E$1</c:f>
              <c:strCache>
                <c:ptCount val="1"/>
                <c:pt idx="0">
                  <c:v>Total exection time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Tabelle2!$A$2:$A$11</c:f>
              <c:strCache>
                <c:ptCount val="10"/>
                <c:pt idx="0">
                  <c:v> 100307</c:v>
                </c:pt>
                <c:pt idx="1">
                  <c:v> 188347</c:v>
                </c:pt>
                <c:pt idx="2">
                  <c:v> 189450</c:v>
                </c:pt>
                <c:pt idx="3">
                  <c:v> 190031</c:v>
                </c:pt>
                <c:pt idx="4">
                  <c:v> 196750</c:v>
                </c:pt>
                <c:pt idx="5">
                  <c:v> 198451</c:v>
                </c:pt>
                <c:pt idx="6">
                  <c:v> 199655</c:v>
                </c:pt>
                <c:pt idx="7">
                  <c:v> 201111</c:v>
                </c:pt>
                <c:pt idx="8">
                  <c:v> 208226</c:v>
                </c:pt>
                <c:pt idx="9">
                  <c:v> 211417</c:v>
                </c:pt>
              </c:strCache>
            </c:strRef>
          </c:cat>
          <c:val>
            <c:numRef>
              <c:f>Tabelle2!$E$2:$E$11</c:f>
              <c:numCache>
                <c:formatCode>General</c:formatCode>
                <c:ptCount val="10"/>
                <c:pt idx="0">
                  <c:v>355.84294962882899</c:v>
                </c:pt>
                <c:pt idx="1">
                  <c:v>165.60237717628399</c:v>
                </c:pt>
                <c:pt idx="2">
                  <c:v>103.069140911102</c:v>
                </c:pt>
                <c:pt idx="3">
                  <c:v>245.060772180557</c:v>
                </c:pt>
                <c:pt idx="4">
                  <c:v>129.08934640884399</c:v>
                </c:pt>
                <c:pt idx="5">
                  <c:v>76.189645528793307</c:v>
                </c:pt>
                <c:pt idx="6">
                  <c:v>303.135036230087</c:v>
                </c:pt>
                <c:pt idx="7">
                  <c:v>75.535908222198401</c:v>
                </c:pt>
                <c:pt idx="8">
                  <c:v>176.41421914100599</c:v>
                </c:pt>
                <c:pt idx="9">
                  <c:v>76.628815174102698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C5A5-4866-95D7-125D7CCDEE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813120"/>
        <c:axId val="240532864"/>
      </c:lineChart>
      <c:catAx>
        <c:axId val="220515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0530560"/>
        <c:crosses val="autoZero"/>
        <c:auto val="1"/>
        <c:lblAlgn val="ctr"/>
        <c:lblOffset val="100"/>
        <c:noMultiLvlLbl val="0"/>
      </c:catAx>
      <c:valAx>
        <c:axId val="240530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/>
                  <a:t>DICE Coefficent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0515328"/>
        <c:crosses val="autoZero"/>
        <c:crossBetween val="between"/>
      </c:valAx>
      <c:valAx>
        <c:axId val="24053286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dirty="0" smtClean="0"/>
                  <a:t>Time</a:t>
                </a:r>
                <a:r>
                  <a:rPr lang="de-CH" baseline="0" dirty="0" smtClean="0"/>
                  <a:t> [s]</a:t>
                </a:r>
                <a:endParaRPr lang="de-CH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1813120"/>
        <c:crosses val="max"/>
        <c:crossBetween val="between"/>
      </c:valAx>
      <c:catAx>
        <c:axId val="1918131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405328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l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Sheet1!$K$8</c:f>
              <c:strCache>
                <c:ptCount val="1"/>
                <c:pt idx="0">
                  <c:v>WHITE MATTER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Sheet1!$J$9:$J$16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400</c:v>
                </c:pt>
              </c:numCache>
            </c:numRef>
          </c:xVal>
          <c:yVal>
            <c:numRef>
              <c:f>Sheet1!$K$9:$K$16</c:f>
              <c:numCache>
                <c:formatCode>General</c:formatCode>
                <c:ptCount val="8"/>
                <c:pt idx="0">
                  <c:v>0.60498111048100001</c:v>
                </c:pt>
                <c:pt idx="1">
                  <c:v>0.598181737592</c:v>
                </c:pt>
                <c:pt idx="2">
                  <c:v>0.59820316023300002</c:v>
                </c:pt>
                <c:pt idx="3">
                  <c:v>0.600192819732</c:v>
                </c:pt>
                <c:pt idx="4">
                  <c:v>0.602486903425</c:v>
                </c:pt>
                <c:pt idx="5">
                  <c:v>0.60500362977599997</c:v>
                </c:pt>
                <c:pt idx="6">
                  <c:v>0.59200971979899997</c:v>
                </c:pt>
                <c:pt idx="7">
                  <c:v>0.61073357288800001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Sheet1!$L$8</c:f>
              <c:strCache>
                <c:ptCount val="1"/>
                <c:pt idx="0">
                  <c:v>GREY MATTER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Sheet1!$J$9:$J$16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400</c:v>
                </c:pt>
              </c:numCache>
            </c:numRef>
          </c:xVal>
          <c:yVal>
            <c:numRef>
              <c:f>Sheet1!$L$9:$L$16</c:f>
              <c:numCache>
                <c:formatCode>General</c:formatCode>
                <c:ptCount val="8"/>
                <c:pt idx="0">
                  <c:v>0.50231334341800005</c:v>
                </c:pt>
                <c:pt idx="1">
                  <c:v>0.492401099964</c:v>
                </c:pt>
                <c:pt idx="2">
                  <c:v>0.49246699213</c:v>
                </c:pt>
                <c:pt idx="3">
                  <c:v>0.49611773070100001</c:v>
                </c:pt>
                <c:pt idx="4">
                  <c:v>0.50001112292600003</c:v>
                </c:pt>
                <c:pt idx="5">
                  <c:v>0.50232926314799997</c:v>
                </c:pt>
                <c:pt idx="6">
                  <c:v>0.40525146553699998</c:v>
                </c:pt>
                <c:pt idx="7">
                  <c:v>0.40262210292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Sheet1!$M$8</c:f>
              <c:strCache>
                <c:ptCount val="1"/>
                <c:pt idx="0">
                  <c:v>VENTRICLES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Sheet1!$J$9:$J$16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400</c:v>
                </c:pt>
              </c:numCache>
            </c:numRef>
          </c:xVal>
          <c:yVal>
            <c:numRef>
              <c:f>Sheet1!$M$9:$M$16</c:f>
              <c:numCache>
                <c:formatCode>General</c:formatCode>
                <c:ptCount val="8"/>
                <c:pt idx="0">
                  <c:v>0.35164470041000001</c:v>
                </c:pt>
                <c:pt idx="1">
                  <c:v>0.43962543124699999</c:v>
                </c:pt>
                <c:pt idx="2">
                  <c:v>0.43453395655799998</c:v>
                </c:pt>
                <c:pt idx="3">
                  <c:v>0.421864594895</c:v>
                </c:pt>
                <c:pt idx="4">
                  <c:v>0.41893543727100002</c:v>
                </c:pt>
                <c:pt idx="5">
                  <c:v>0.41440026916400002</c:v>
                </c:pt>
                <c:pt idx="6">
                  <c:v>9.4580807777700004E-2</c:v>
                </c:pt>
                <c:pt idx="7">
                  <c:v>0.13516911104500001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3407616"/>
        <c:axId val="193459328"/>
      </c:scatterChart>
      <c:scatterChart>
        <c:scatterStyle val="lineMarker"/>
        <c:varyColors val="0"/>
        <c:ser>
          <c:idx val="3"/>
          <c:order val="3"/>
          <c:tx>
            <c:strRef>
              <c:f>Sheet1!$N$8</c:f>
              <c:strCache>
                <c:ptCount val="1"/>
                <c:pt idx="0">
                  <c:v>TIME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Sheet1!$J$9:$J$16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400</c:v>
                </c:pt>
              </c:numCache>
            </c:numRef>
          </c:xVal>
          <c:yVal>
            <c:numRef>
              <c:f>Sheet1!$N$9:$N$16</c:f>
              <c:numCache>
                <c:formatCode>General</c:formatCode>
                <c:ptCount val="8"/>
                <c:pt idx="0">
                  <c:v>14.114209175109799</c:v>
                </c:pt>
                <c:pt idx="1">
                  <c:v>17.482407808303801</c:v>
                </c:pt>
                <c:pt idx="2">
                  <c:v>18.5440061092376</c:v>
                </c:pt>
                <c:pt idx="3">
                  <c:v>36.665420055389397</c:v>
                </c:pt>
                <c:pt idx="4">
                  <c:v>190.43713212013199</c:v>
                </c:pt>
                <c:pt idx="5">
                  <c:v>88.235123872756901</c:v>
                </c:pt>
                <c:pt idx="6">
                  <c:v>88.409017086028996</c:v>
                </c:pt>
                <c:pt idx="7">
                  <c:v>38.857716798782299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3741952"/>
        <c:axId val="193461248"/>
      </c:scatterChart>
      <c:valAx>
        <c:axId val="1934076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bins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3459328"/>
        <c:crosses val="autoZero"/>
        <c:crossBetween val="midCat"/>
      </c:valAx>
      <c:valAx>
        <c:axId val="193459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Dice coefficients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3407616"/>
        <c:crosses val="autoZero"/>
        <c:crossBetween val="midCat"/>
      </c:valAx>
      <c:valAx>
        <c:axId val="19346124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[s]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3741952"/>
        <c:crosses val="max"/>
        <c:crossBetween val="midCat"/>
      </c:valAx>
      <c:valAx>
        <c:axId val="1937419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934612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l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058F6-0855-4F41-9DFF-011A60BFA8DD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B6DA4-0CC3-4F7F-9271-3ABC483B3D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0784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3981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0871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065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6680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573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485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410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743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576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505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630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8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443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FC283-BAF9-4C86-9590-3AD6D7A3D912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793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188640"/>
            <a:ext cx="7092280" cy="6480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" name="Rechteck 7"/>
          <p:cNvSpPr/>
          <p:nvPr/>
        </p:nvSpPr>
        <p:spPr>
          <a:xfrm>
            <a:off x="0" y="1628800"/>
            <a:ext cx="9144000" cy="4824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" name="Rechteck 9"/>
          <p:cNvSpPr/>
          <p:nvPr/>
        </p:nvSpPr>
        <p:spPr>
          <a:xfrm>
            <a:off x="0" y="1628800"/>
            <a:ext cx="7092280" cy="48245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528" y="3392996"/>
            <a:ext cx="6400800" cy="2772308"/>
          </a:xfrm>
        </p:spPr>
        <p:txBody>
          <a:bodyPr>
            <a:normAutofit/>
          </a:bodyPr>
          <a:lstStyle/>
          <a:p>
            <a:pPr algn="l"/>
            <a:r>
              <a:rPr lang="de-CH" sz="2400" dirty="0" smtClean="0">
                <a:solidFill>
                  <a:schemeClr val="tx1"/>
                </a:solidFill>
              </a:rPr>
              <a:t>Luca </a:t>
            </a:r>
            <a:r>
              <a:rPr lang="de-CH" sz="2400" dirty="0" err="1" smtClean="0">
                <a:solidFill>
                  <a:schemeClr val="tx1"/>
                </a:solidFill>
              </a:rPr>
              <a:t>Sahli</a:t>
            </a:r>
            <a:r>
              <a:rPr lang="de-CH" sz="2400" dirty="0" smtClean="0">
                <a:solidFill>
                  <a:schemeClr val="tx1"/>
                </a:solidFill>
              </a:rPr>
              <a:t>, Jacob Rasmussen </a:t>
            </a:r>
            <a:r>
              <a:rPr lang="de-CH" sz="2400" dirty="0" err="1" smtClean="0">
                <a:solidFill>
                  <a:schemeClr val="tx1"/>
                </a:solidFill>
              </a:rPr>
              <a:t>and</a:t>
            </a:r>
            <a:r>
              <a:rPr lang="de-CH" sz="2400" dirty="0" smtClean="0">
                <a:solidFill>
                  <a:schemeClr val="tx1"/>
                </a:solidFill>
              </a:rPr>
              <a:t> Camilo</a:t>
            </a:r>
            <a:r>
              <a:rPr lang="de-CH" dirty="0" smtClean="0">
                <a:solidFill>
                  <a:schemeClr val="tx1"/>
                </a:solidFill>
              </a:rPr>
              <a:t> </a:t>
            </a:r>
            <a:r>
              <a:rPr lang="de-CH" sz="2400" dirty="0" smtClean="0">
                <a:solidFill>
                  <a:schemeClr val="tx1"/>
                </a:solidFill>
              </a:rPr>
              <a:t>Mendez</a:t>
            </a:r>
            <a:br>
              <a:rPr lang="de-CH" sz="2400" dirty="0" smtClean="0">
                <a:solidFill>
                  <a:schemeClr val="tx1"/>
                </a:solidFill>
              </a:rPr>
            </a:br>
            <a:r>
              <a:rPr lang="de-CH" sz="2400" dirty="0" smtClean="0">
                <a:solidFill>
                  <a:schemeClr val="tx1"/>
                </a:solidFill>
              </a:rPr>
              <a:t>MIA-</a:t>
            </a:r>
            <a:r>
              <a:rPr lang="de-CH" sz="2400" dirty="0" smtClean="0">
                <a:solidFill>
                  <a:schemeClr val="tx1"/>
                </a:solidFill>
              </a:rPr>
              <a:t>Lab</a:t>
            </a:r>
            <a:r>
              <a:rPr lang="de-CH" sz="2400" dirty="0" smtClean="0">
                <a:solidFill>
                  <a:schemeClr val="tx1"/>
                </a:solidFill>
              </a:rPr>
              <a:t/>
            </a:r>
            <a:br>
              <a:rPr lang="de-CH" sz="2400" dirty="0" smtClean="0">
                <a:solidFill>
                  <a:schemeClr val="tx1"/>
                </a:solidFill>
              </a:rPr>
            </a:br>
            <a:r>
              <a:rPr lang="de-CH" sz="2000" b="1" dirty="0" smtClean="0">
                <a:solidFill>
                  <a:schemeClr val="tx1"/>
                </a:solidFill>
              </a:rPr>
              <a:t>Fall</a:t>
            </a:r>
            <a:r>
              <a:rPr lang="de-CH" b="1" dirty="0" smtClean="0">
                <a:solidFill>
                  <a:schemeClr val="tx1"/>
                </a:solidFill>
              </a:rPr>
              <a:t> </a:t>
            </a:r>
            <a:r>
              <a:rPr lang="de-CH" sz="2000" b="1" dirty="0" smtClean="0">
                <a:solidFill>
                  <a:schemeClr val="tx1"/>
                </a:solidFill>
              </a:rPr>
              <a:t>2017</a:t>
            </a:r>
            <a:endParaRPr lang="de-CH" b="1" dirty="0" smtClean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528" y="1469182"/>
            <a:ext cx="7772400" cy="2259683"/>
          </a:xfrm>
        </p:spPr>
        <p:txBody>
          <a:bodyPr>
            <a:normAutofit/>
          </a:bodyPr>
          <a:lstStyle/>
          <a:p>
            <a:pPr algn="l"/>
            <a:r>
              <a:rPr lang="en-GB" sz="2800" b="1" dirty="0" smtClean="0"/>
              <a:t>MIA Pipeline – Registration I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1610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Introduction</a:t>
            </a:r>
            <a:endParaRPr lang="en-GB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2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57" y="2269231"/>
            <a:ext cx="7901078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80359"/>
            <a:ext cx="1353849" cy="1332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2180159" y="5259287"/>
            <a:ext cx="1112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Atlas space</a:t>
            </a:r>
            <a:endParaRPr lang="en-GB" dirty="0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1360492" y="4293096"/>
            <a:ext cx="0" cy="3870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35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Methods - Evaluation</a:t>
            </a:r>
            <a:endParaRPr lang="en-GB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3</a:t>
            </a:fld>
            <a:endParaRPr lang="de-CH" dirty="0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3"/>
          <a:stretch/>
        </p:blipFill>
        <p:spPr bwMode="auto">
          <a:xfrm>
            <a:off x="1069088" y="2204044"/>
            <a:ext cx="1154360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389" y="2225827"/>
            <a:ext cx="1170345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feld 21"/>
          <p:cNvSpPr txBox="1"/>
          <p:nvPr/>
        </p:nvSpPr>
        <p:spPr>
          <a:xfrm>
            <a:off x="2228424" y="2078029"/>
            <a:ext cx="1838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Affine</a:t>
            </a:r>
          </a:p>
          <a:p>
            <a:pPr algn="ctr"/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Registration</a:t>
            </a:r>
            <a:endParaRPr lang="en-GB" sz="12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3" name="Picture 6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" t="2776"/>
          <a:stretch/>
        </p:blipFill>
        <p:spPr bwMode="auto">
          <a:xfrm>
            <a:off x="1018137" y="4485508"/>
            <a:ext cx="1179068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448" y="4485508"/>
            <a:ext cx="1159336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Gerade Verbindung mit Pfeil 26"/>
          <p:cNvCxnSpPr/>
          <p:nvPr/>
        </p:nvCxnSpPr>
        <p:spPr>
          <a:xfrm>
            <a:off x="2314844" y="2873899"/>
            <a:ext cx="167914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2366426" y="5083519"/>
            <a:ext cx="153707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2656308" y="4485508"/>
            <a:ext cx="957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GB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Affine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090364" y="3451789"/>
            <a:ext cx="1003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T1_native</a:t>
            </a:r>
            <a:endParaRPr lang="en-GB" dirty="0"/>
          </a:p>
        </p:txBody>
      </p:sp>
      <p:sp>
        <p:nvSpPr>
          <p:cNvPr id="34" name="Textfeld 33"/>
          <p:cNvSpPr txBox="1"/>
          <p:nvPr/>
        </p:nvSpPr>
        <p:spPr>
          <a:xfrm>
            <a:off x="4168550" y="3439575"/>
            <a:ext cx="8800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T1_atlas</a:t>
            </a:r>
            <a:endParaRPr lang="en-GB" dirty="0"/>
          </a:p>
        </p:txBody>
      </p:sp>
      <p:sp>
        <p:nvSpPr>
          <p:cNvPr id="35" name="Textfeld 34"/>
          <p:cNvSpPr txBox="1"/>
          <p:nvPr/>
        </p:nvSpPr>
        <p:spPr>
          <a:xfrm>
            <a:off x="967463" y="5699256"/>
            <a:ext cx="1280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labels_native</a:t>
            </a:r>
            <a:endParaRPr lang="en-GB" dirty="0"/>
          </a:p>
        </p:txBody>
      </p:sp>
      <p:sp>
        <p:nvSpPr>
          <p:cNvPr id="38" name="Textfeld 37"/>
          <p:cNvSpPr txBox="1"/>
          <p:nvPr/>
        </p:nvSpPr>
        <p:spPr>
          <a:xfrm>
            <a:off x="6800793" y="2612289"/>
            <a:ext cx="957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GB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Affine</a:t>
            </a:r>
          </a:p>
        </p:txBody>
      </p:sp>
      <p:sp>
        <p:nvSpPr>
          <p:cNvPr id="7" name="Pfeil nach rechts 6"/>
          <p:cNvSpPr/>
          <p:nvPr/>
        </p:nvSpPr>
        <p:spPr>
          <a:xfrm>
            <a:off x="5908061" y="2813246"/>
            <a:ext cx="626127" cy="151830"/>
          </a:xfrm>
          <a:prstGeom prst="rightArrow">
            <a:avLst>
              <a:gd name="adj1" fmla="val 50000"/>
              <a:gd name="adj2" fmla="val 89429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Pfeil nach rechts 41"/>
          <p:cNvSpPr/>
          <p:nvPr/>
        </p:nvSpPr>
        <p:spPr>
          <a:xfrm>
            <a:off x="5867844" y="5008728"/>
            <a:ext cx="626127" cy="151830"/>
          </a:xfrm>
          <a:prstGeom prst="rightArrow">
            <a:avLst>
              <a:gd name="adj1" fmla="val 50000"/>
              <a:gd name="adj2" fmla="val 89429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feld 42"/>
          <p:cNvSpPr txBox="1"/>
          <p:nvPr/>
        </p:nvSpPr>
        <p:spPr>
          <a:xfrm>
            <a:off x="3877524" y="5699256"/>
            <a:ext cx="1506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labels_registerd</a:t>
            </a:r>
            <a:endParaRPr lang="en-GB" dirty="0"/>
          </a:p>
        </p:txBody>
      </p:sp>
      <p:sp>
        <p:nvSpPr>
          <p:cNvPr id="44" name="Textfeld 43"/>
          <p:cNvSpPr txBox="1"/>
          <p:nvPr/>
        </p:nvSpPr>
        <p:spPr>
          <a:xfrm>
            <a:off x="6744842" y="4915366"/>
            <a:ext cx="1506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labels_registerd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728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42" grpId="0" animBg="1"/>
      <p:bldP spid="43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Methods - Evaluation</a:t>
            </a:r>
            <a:endParaRPr lang="en-GB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4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6140397" y="3074843"/>
            <a:ext cx="2623845" cy="1323439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Dice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coefficients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pic>
        <p:nvPicPr>
          <p:cNvPr id="2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54" y="3052539"/>
            <a:ext cx="1159336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feld 31"/>
          <p:cNvSpPr txBox="1"/>
          <p:nvPr/>
        </p:nvSpPr>
        <p:spPr>
          <a:xfrm>
            <a:off x="592630" y="4266287"/>
            <a:ext cx="1506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labels_registerd</a:t>
            </a:r>
            <a:endParaRPr lang="en-GB" dirty="0"/>
          </a:p>
        </p:txBody>
      </p:sp>
      <p:pic>
        <p:nvPicPr>
          <p:cNvPr id="36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865" y="3052495"/>
            <a:ext cx="1159336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feld 36"/>
          <p:cNvSpPr txBox="1"/>
          <p:nvPr/>
        </p:nvSpPr>
        <p:spPr>
          <a:xfrm>
            <a:off x="3376151" y="4266287"/>
            <a:ext cx="1553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 smtClean="0"/>
              <a:t>labels_mniatlas</a:t>
            </a:r>
            <a:r>
              <a:rPr lang="en-GB" sz="1600" dirty="0" smtClean="0"/>
              <a:t>/</a:t>
            </a:r>
          </a:p>
          <a:p>
            <a:r>
              <a:rPr lang="en-GB" sz="1600" dirty="0"/>
              <a:t>g</a:t>
            </a:r>
            <a:r>
              <a:rPr lang="en-GB" sz="1600" dirty="0" smtClean="0"/>
              <a:t>round truth</a:t>
            </a:r>
            <a:endParaRPr lang="en-GB" dirty="0"/>
          </a:p>
        </p:txBody>
      </p:sp>
      <p:sp>
        <p:nvSpPr>
          <p:cNvPr id="38" name="Textfeld 37"/>
          <p:cNvSpPr txBox="1"/>
          <p:nvPr/>
        </p:nvSpPr>
        <p:spPr>
          <a:xfrm>
            <a:off x="1997367" y="3052539"/>
            <a:ext cx="142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Evaluator</a:t>
            </a:r>
            <a:endParaRPr lang="en-GB" sz="12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2098809" y="3665930"/>
            <a:ext cx="122250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feil nach rechts 38"/>
          <p:cNvSpPr/>
          <p:nvPr/>
        </p:nvSpPr>
        <p:spPr>
          <a:xfrm>
            <a:off x="5176747" y="3531443"/>
            <a:ext cx="626127" cy="151830"/>
          </a:xfrm>
          <a:prstGeom prst="rightArrow">
            <a:avLst>
              <a:gd name="adj1" fmla="val 50000"/>
              <a:gd name="adj2" fmla="val 89429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65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7" grpId="0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Methods - Testing</a:t>
            </a:r>
            <a:endParaRPr lang="en-GB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5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69479" y="3401291"/>
            <a:ext cx="4176464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R.MultiModalRegistration</a:t>
            </a:r>
            <a:r>
              <a:rPr lang="de-DE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412" y="2976382"/>
            <a:ext cx="1269831" cy="1249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560" y="3211783"/>
            <a:ext cx="1252541" cy="1228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462" y="3473299"/>
            <a:ext cx="1252541" cy="1240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5136123" y="5019655"/>
            <a:ext cx="3068672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Patient</a:t>
            </a:r>
            <a:r>
              <a:rPr kumimoji="0" lang="de-DE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{1,2,3…,n}</a:t>
            </a: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29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Methods - Optimization</a:t>
            </a:r>
            <a:endParaRPr lang="en-GB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6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95536" y="2188895"/>
            <a:ext cx="4824536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R.MultiModalRegistration</a:t>
            </a:r>
            <a:r>
              <a:rPr lang="de-DE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8215" y="2996952"/>
            <a:ext cx="8289454" cy="1731243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5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de-DE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sz="105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itchFamily="49" charset="0"/>
                <a:cs typeface="Courier New" pitchFamily="49" charset="0"/>
              </a:rPr>
              <a:t>__</a:t>
            </a:r>
            <a:r>
              <a:rPr kumimoji="0" lang="de-DE" sz="105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itchFamily="49" charset="0"/>
                <a:cs typeface="Courier New" pitchFamily="49" charset="0"/>
              </a:rPr>
              <a:t>init</a:t>
            </a:r>
            <a:r>
              <a:rPr kumimoji="0" lang="de-DE" sz="105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itchFamily="49" charset="0"/>
                <a:cs typeface="Courier New" pitchFamily="49" charset="0"/>
              </a:rPr>
              <a:t>__</a:t>
            </a:r>
            <a:r>
              <a:rPr kumimoji="0" 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sz="105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registration_type: RegistrationType=</a:t>
            </a:r>
            <a:r>
              <a:rPr kumimoji="0" lang="de-DE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RegistrationType.AFFINE</a:t>
            </a:r>
            <a:r>
              <a:rPr kumimoji="0" 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de-DE" sz="10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#</a:t>
            </a:r>
            <a:r>
              <a:rPr kumimoji="0" lang="de-DE" sz="105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RegistrationType.RIGID</a:t>
            </a:r>
            <a:r>
              <a:rPr kumimoji="0" lang="de-DE" sz="10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de-DE" sz="10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sz="10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de-DE" sz="12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number_of_histogram_bins: </a:t>
            </a:r>
            <a:r>
              <a:rPr kumimoji="0" lang="de-DE" sz="1200" b="1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de-DE" sz="12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e-DE" sz="1200" b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200</a:t>
            </a:r>
            <a:r>
              <a:rPr kumimoji="0" 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learning_rate: </a:t>
            </a:r>
            <a:r>
              <a:rPr kumimoji="0" lang="de-DE" sz="105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float</a:t>
            </a:r>
            <a:r>
              <a:rPr kumimoji="0" 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e-DE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1.0</a:t>
            </a:r>
            <a:r>
              <a:rPr kumimoji="0" 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step_size: </a:t>
            </a:r>
            <a:r>
              <a:rPr kumimoji="0" lang="de-DE" sz="105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float</a:t>
            </a:r>
            <a:r>
              <a:rPr kumimoji="0" 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e-DE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0.001</a:t>
            </a:r>
            <a:r>
              <a:rPr kumimoji="0" 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number_of_iterations: </a:t>
            </a:r>
            <a:r>
              <a:rPr kumimoji="0" lang="de-DE" sz="105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e-DE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200</a:t>
            </a:r>
            <a:r>
              <a:rPr kumimoji="0" 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relaxation_factor: </a:t>
            </a:r>
            <a:r>
              <a:rPr kumimoji="0" lang="de-DE" sz="105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float</a:t>
            </a:r>
            <a:r>
              <a:rPr kumimoji="0" 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e-DE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0.5</a:t>
            </a:r>
            <a:r>
              <a:rPr kumimoji="0" 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shrink_factors: [</a:t>
            </a:r>
            <a:r>
              <a:rPr kumimoji="0" lang="de-DE" sz="105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]=(</a:t>
            </a:r>
            <a:r>
              <a:rPr kumimoji="0" lang="de-DE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de-DE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de-DE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),</a:t>
            </a:r>
            <a:br>
              <a:rPr kumimoji="0" 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smoothing_sigmas: [</a:t>
            </a:r>
            <a:r>
              <a:rPr kumimoji="0" lang="de-DE" sz="105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float</a:t>
            </a:r>
            <a:r>
              <a:rPr kumimoji="0" 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]=(</a:t>
            </a:r>
            <a:r>
              <a:rPr kumimoji="0" lang="de-DE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de-DE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de-DE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),</a:t>
            </a:r>
            <a:br>
              <a:rPr kumimoji="0" 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sampling_percentage: </a:t>
            </a:r>
            <a:r>
              <a:rPr kumimoji="0" lang="de-DE" sz="105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float</a:t>
            </a:r>
            <a:r>
              <a:rPr kumimoji="0" 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e-DE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0.2</a:t>
            </a:r>
            <a:r>
              <a:rPr kumimoji="0" lang="de-D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33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Results on different patients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7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Diagramm 6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F15C11A8-4D7C-4BAA-82C7-13F6ED205C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1465567"/>
              </p:ext>
            </p:extLst>
          </p:nvPr>
        </p:nvGraphicFramePr>
        <p:xfrm>
          <a:off x="431540" y="1916832"/>
          <a:ext cx="8136904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9205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Results – Bin </a:t>
            </a:r>
            <a:r>
              <a:rPr lang="en-US" sz="36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optimation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8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6212988"/>
              </p:ext>
            </p:extLst>
          </p:nvPr>
        </p:nvGraphicFramePr>
        <p:xfrm>
          <a:off x="395536" y="2132856"/>
          <a:ext cx="8191471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2725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4680520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Further </a:t>
            </a:r>
            <a:r>
              <a:rPr lang="en-GB" sz="3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steps</a:t>
            </a:r>
            <a:endParaRPr lang="en-GB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9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3"/>
          <p:cNvSpPr txBox="1">
            <a:spLocks/>
          </p:cNvSpPr>
          <p:nvPr/>
        </p:nvSpPr>
        <p:spPr>
          <a:xfrm>
            <a:off x="395536" y="1628800"/>
            <a:ext cx="8064896" cy="3312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Tx/>
              <a:buChar char="-"/>
            </a:pPr>
            <a:endParaRPr lang="en-GB" sz="3200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95536" y="1959099"/>
            <a:ext cx="4824536" cy="1015663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 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more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parameters</a:t>
            </a: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T2 in</a:t>
            </a:r>
            <a:r>
              <a:rPr kumimoji="0" lang="de-DE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place</a:t>
            </a:r>
            <a:r>
              <a:rPr kumimoji="0" lang="de-DE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of</a:t>
            </a:r>
            <a:r>
              <a:rPr kumimoji="0" lang="de-DE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T1</a:t>
            </a: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de-DE" sz="20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4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Bildschirmpräsentation (4:3)</PresentationFormat>
  <Paragraphs>57</Paragraphs>
  <Slides>9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Larissa</vt:lpstr>
      <vt:lpstr>MIA Pipeline – Registration I </vt:lpstr>
      <vt:lpstr>Introduction</vt:lpstr>
      <vt:lpstr>Methods - Evaluation</vt:lpstr>
      <vt:lpstr>Methods - Evaluation</vt:lpstr>
      <vt:lpstr>Methods - Testing</vt:lpstr>
      <vt:lpstr>Methods - Optimization</vt:lpstr>
      <vt:lpstr>Results on different patients</vt:lpstr>
      <vt:lpstr>Results – Bin optimation</vt:lpstr>
      <vt:lpstr>Further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Robotically Automated Statistical Analysis of Marker Visibility throughout Workspace</dc:title>
  <dc:creator>Camillo</dc:creator>
  <cp:lastModifiedBy>Camillo</cp:lastModifiedBy>
  <cp:revision>58</cp:revision>
  <dcterms:created xsi:type="dcterms:W3CDTF">2017-05-19T16:02:36Z</dcterms:created>
  <dcterms:modified xsi:type="dcterms:W3CDTF">2017-11-06T10:45:51Z</dcterms:modified>
</cp:coreProperties>
</file>